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0K+WS6IUqXQAp9Ehhpt53/71A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2D6-4920-AEED-C407C6775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3A2-468E-B01E-6F5ED1DB2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D05-4607-BF04-AF8013ED4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EBE-4667-B8D9-BCE4815C1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/>
          <p:nvPr/>
        </p:nvSpPr>
        <p:spPr>
          <a:xfrm>
            <a:off x="0" y="-3867"/>
            <a:ext cx="12192000" cy="6861864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chart" Target="../charts/char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chart" Target="../charts/chart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chart" Target="../charts/char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-6172407" y="2113353"/>
            <a:ext cx="11352585" cy="4740785"/>
            <a:chOff x="-6172407" y="2117213"/>
            <a:chExt cx="11352585" cy="4740785"/>
          </a:xfrm>
        </p:grpSpPr>
        <p:sp>
          <p:nvSpPr>
            <p:cNvPr id="86" name="Google Shape;86;p1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-7778700" y="1540699"/>
            <a:ext cx="11430519" cy="5317299"/>
            <a:chOff x="-7778700" y="1540699"/>
            <a:chExt cx="11430519" cy="5317299"/>
          </a:xfrm>
        </p:grpSpPr>
        <p:sp>
          <p:nvSpPr>
            <p:cNvPr id="93" name="Google Shape;93;p1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-9433967" y="2124388"/>
            <a:ext cx="13346635" cy="4740785"/>
            <a:chOff x="-9433967" y="2117213"/>
            <a:chExt cx="13346635" cy="4740785"/>
          </a:xfrm>
        </p:grpSpPr>
        <p:sp>
          <p:nvSpPr>
            <p:cNvPr id="101" name="Google Shape;101;p1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-11681699" y="5530437"/>
            <a:ext cx="16063608" cy="1334894"/>
            <a:chOff x="-11681699" y="5523104"/>
            <a:chExt cx="16063608" cy="1334894"/>
          </a:xfrm>
        </p:grpSpPr>
        <p:sp>
          <p:nvSpPr>
            <p:cNvPr id="111" name="Google Shape;111;p1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"/>
          <p:cNvSpPr/>
          <p:nvPr/>
        </p:nvSpPr>
        <p:spPr>
          <a:xfrm rot="10800000">
            <a:off x="6497052" y="4100581"/>
            <a:ext cx="5694947" cy="2757417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"/>
          <p:cNvCxnSpPr/>
          <p:nvPr/>
        </p:nvCxnSpPr>
        <p:spPr>
          <a:xfrm flipH="1">
            <a:off x="10457651" y="-537029"/>
            <a:ext cx="1439174" cy="7640473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"/>
          <p:cNvSpPr/>
          <p:nvPr/>
        </p:nvSpPr>
        <p:spPr>
          <a:xfrm>
            <a:off x="-17032" y="2439855"/>
            <a:ext cx="8570348" cy="202619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rgbClr val="F5F7FC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367" y="1987817"/>
            <a:ext cx="2553890" cy="1814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"/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25" name="Google Shape;125;p1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" name="Google Shape;127;p1"/>
          <p:cNvCxnSpPr/>
          <p:nvPr/>
        </p:nvCxnSpPr>
        <p:spPr>
          <a:xfrm>
            <a:off x="7036067" y="4593112"/>
            <a:ext cx="4860900" cy="937800"/>
          </a:xfrm>
          <a:prstGeom prst="bentConnector3">
            <a:avLst>
              <a:gd fmla="val 77721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128" name="Google Shape;128;p1"/>
          <p:cNvCxnSpPr/>
          <p:nvPr/>
        </p:nvCxnSpPr>
        <p:spPr>
          <a:xfrm flipH="1" rot="10800000">
            <a:off x="4177364" y="4783781"/>
            <a:ext cx="7507800" cy="1492800"/>
          </a:xfrm>
          <a:prstGeom prst="bentConnector3">
            <a:avLst>
              <a:gd fmla="val 83717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29" name="Google Shape;129;p1"/>
          <p:cNvCxnSpPr/>
          <p:nvPr/>
        </p:nvCxnSpPr>
        <p:spPr>
          <a:xfrm flipH="1" rot="10800000">
            <a:off x="8610600" y="5151726"/>
            <a:ext cx="2574000" cy="374400"/>
          </a:xfrm>
          <a:prstGeom prst="bentConnector3">
            <a:avLst>
              <a:gd fmla="val 60470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130" name="Google Shape;130;p1"/>
          <p:cNvCxnSpPr/>
          <p:nvPr/>
        </p:nvCxnSpPr>
        <p:spPr>
          <a:xfrm flipH="1" rot="-5400000">
            <a:off x="6974576" y="3414916"/>
            <a:ext cx="6758100" cy="852300"/>
          </a:xfrm>
          <a:prstGeom prst="bentConnector3">
            <a:avLst>
              <a:gd fmla="val 80906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cxnSp>
        <p:nvCxnSpPr>
          <p:cNvPr id="131" name="Google Shape;131;p1"/>
          <p:cNvCxnSpPr/>
          <p:nvPr/>
        </p:nvCxnSpPr>
        <p:spPr>
          <a:xfrm flipH="1">
            <a:off x="-86627" y="-154004"/>
            <a:ext cx="5255393" cy="4475747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"/>
          <p:cNvCxnSpPr/>
          <p:nvPr/>
        </p:nvCxnSpPr>
        <p:spPr>
          <a:xfrm flipH="1">
            <a:off x="-86627" y="-154004"/>
            <a:ext cx="4689900" cy="325517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7098725" y="2919739"/>
            <a:ext cx="275825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楊昌龍</a:t>
            </a:r>
            <a:endParaRPr b="0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楊志騰</a:t>
            </a:r>
            <a:endParaRPr b="0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陳星佑</a:t>
            </a:r>
            <a:endParaRPr b="0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侯勝勳</a:t>
            </a:r>
            <a:endParaRPr b="0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指導老師：陳俊瑋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3188522" y="3855865"/>
            <a:ext cx="39965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二審檢討與三審進度</a:t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10"/>
          <p:cNvGrpSpPr/>
          <p:nvPr/>
        </p:nvGrpSpPr>
        <p:grpSpPr>
          <a:xfrm>
            <a:off x="-49374871" y="-39805689"/>
            <a:ext cx="111743846" cy="46663690"/>
            <a:chOff x="-6172407" y="2117213"/>
            <a:chExt cx="11352585" cy="4740785"/>
          </a:xfrm>
        </p:grpSpPr>
        <p:sp>
          <p:nvSpPr>
            <p:cNvPr id="586" name="Google Shape;586;p10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10"/>
          <p:cNvGrpSpPr/>
          <p:nvPr/>
        </p:nvGrpSpPr>
        <p:grpSpPr>
          <a:xfrm>
            <a:off x="-50192644" y="-45476477"/>
            <a:ext cx="112510952" cy="52338340"/>
            <a:chOff x="-7778700" y="1540699"/>
            <a:chExt cx="11430519" cy="5317299"/>
          </a:xfrm>
        </p:grpSpPr>
        <p:sp>
          <p:nvSpPr>
            <p:cNvPr id="593" name="Google Shape;593;p10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0"/>
          <p:cNvGrpSpPr/>
          <p:nvPr/>
        </p:nvGrpSpPr>
        <p:grpSpPr>
          <a:xfrm>
            <a:off x="-50209478" y="-39794658"/>
            <a:ext cx="131371342" cy="46663690"/>
            <a:chOff x="-9433967" y="2117213"/>
            <a:chExt cx="13346635" cy="4740785"/>
          </a:xfrm>
        </p:grpSpPr>
        <p:sp>
          <p:nvSpPr>
            <p:cNvPr id="601" name="Google Shape;601;p10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" name="Google Shape;610;p10"/>
          <p:cNvGrpSpPr/>
          <p:nvPr/>
        </p:nvGrpSpPr>
        <p:grpSpPr>
          <a:xfrm>
            <a:off x="-50209477" y="-6270211"/>
            <a:ext cx="158114594" cy="13139403"/>
            <a:chOff x="-11681699" y="5523104"/>
            <a:chExt cx="16063608" cy="1334894"/>
          </a:xfrm>
        </p:grpSpPr>
        <p:sp>
          <p:nvSpPr>
            <p:cNvPr id="611" name="Google Shape;611;p10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10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0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2" name="Google Shape;622;p10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623" name="Google Shape;623;p10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24" name="Google Shape;624;p10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625" name="Google Shape;625;p10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626" name="Google Shape;626;p10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627" name="Google Shape;627;p10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9" name="Google Shape;629;p10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0" name="Google Shape;630;p10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31" name="Google Shape;6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0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0"/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角色設定</a:t>
            </a:r>
            <a:endParaRPr/>
          </a:p>
        </p:txBody>
      </p:sp>
      <p:cxnSp>
        <p:nvCxnSpPr>
          <p:cNvPr id="635" name="Google Shape;635;p10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36" name="Google Shape;63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8340" y="2714201"/>
            <a:ext cx="3195263" cy="468170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0"/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地下研究學者</a:t>
            </a:r>
            <a:endParaRPr/>
          </a:p>
        </p:txBody>
      </p:sp>
      <p:sp>
        <p:nvSpPr>
          <p:cNvPr id="638" name="Google Shape;638;p10"/>
          <p:cNvSpPr txBox="1"/>
          <p:nvPr/>
        </p:nvSpPr>
        <p:spPr>
          <a:xfrm>
            <a:off x="4629495" y="2654209"/>
            <a:ext cx="63413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性別／身高／體重：男／241cm／446kg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派別／身分：第三方／燃晶私製研究員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角色定位：投技型角色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使用武器：金屬重甲與掌部發射器（裝甲）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血量／氣力值／燃晶消耗率：200／120／30%</a:t>
            </a:r>
            <a:endParaRPr/>
          </a:p>
        </p:txBody>
      </p:sp>
      <p:sp>
        <p:nvSpPr>
          <p:cNvPr id="639" name="Google Shape;639;p10"/>
          <p:cNvSpPr txBox="1"/>
          <p:nvPr/>
        </p:nvSpPr>
        <p:spPr>
          <a:xfrm>
            <a:off x="4629493" y="4289099"/>
            <a:ext cx="586746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擁有巨大的身材，個性耿直，具有高深的學識，位於幾乎與世隔絕的主城地下燃晶實驗室擔任研究員，在放寬統治前私自研究燃晶是非法的行為，因此組織多次遭到攻擊。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由於體魄健壯，實驗裝置常先由自己穿戴，對燃晶傷害有著一定程度的抗性，目前身穿的裝甲是他的得意之作，擁有極強的爆發力，但裝甲包覆全身使他行走緩慢。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放寬統治之後組織開始向反抗派販售燃晶驅動用品，此舉令崇尚派感到不滿，因此時常需要出面解決衝突。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640" name="Google Shape;640;p10"/>
          <p:cNvGraphicFramePr/>
          <p:nvPr/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1"/>
          <p:cNvGrpSpPr/>
          <p:nvPr/>
        </p:nvGrpSpPr>
        <p:grpSpPr>
          <a:xfrm>
            <a:off x="-49374871" y="-39805689"/>
            <a:ext cx="111743846" cy="46663690"/>
            <a:chOff x="-6172407" y="2117213"/>
            <a:chExt cx="11352585" cy="4740785"/>
          </a:xfrm>
        </p:grpSpPr>
        <p:sp>
          <p:nvSpPr>
            <p:cNvPr id="646" name="Google Shape;646;p11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11"/>
          <p:cNvGrpSpPr/>
          <p:nvPr/>
        </p:nvGrpSpPr>
        <p:grpSpPr>
          <a:xfrm>
            <a:off x="-50192644" y="-45476477"/>
            <a:ext cx="112510952" cy="52338340"/>
            <a:chOff x="-7778700" y="1540699"/>
            <a:chExt cx="11430519" cy="5317299"/>
          </a:xfrm>
        </p:grpSpPr>
        <p:sp>
          <p:nvSpPr>
            <p:cNvPr id="653" name="Google Shape;653;p11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p11"/>
          <p:cNvGrpSpPr/>
          <p:nvPr/>
        </p:nvGrpSpPr>
        <p:grpSpPr>
          <a:xfrm>
            <a:off x="-50209478" y="-39794658"/>
            <a:ext cx="131371342" cy="46663690"/>
            <a:chOff x="-9433967" y="2117213"/>
            <a:chExt cx="13346635" cy="4740785"/>
          </a:xfrm>
        </p:grpSpPr>
        <p:sp>
          <p:nvSpPr>
            <p:cNvPr id="661" name="Google Shape;661;p11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11"/>
          <p:cNvGrpSpPr/>
          <p:nvPr/>
        </p:nvGrpSpPr>
        <p:grpSpPr>
          <a:xfrm>
            <a:off x="-50271240" y="-6270532"/>
            <a:ext cx="158114097" cy="13139361"/>
            <a:chOff x="-11681699" y="5523104"/>
            <a:chExt cx="16063608" cy="1334894"/>
          </a:xfrm>
        </p:grpSpPr>
        <p:sp>
          <p:nvSpPr>
            <p:cNvPr id="671" name="Google Shape;671;p11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11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1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2" name="Google Shape;682;p11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683" name="Google Shape;683;p11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84" name="Google Shape;684;p11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685" name="Google Shape;685;p11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686" name="Google Shape;686;p11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687" name="Google Shape;687;p11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9" name="Google Shape;689;p11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0" name="Google Shape;690;p11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91" name="Google Shape;6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1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1"/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角色設定</a:t>
            </a:r>
            <a:endParaRPr/>
          </a:p>
        </p:txBody>
      </p:sp>
      <p:cxnSp>
        <p:nvCxnSpPr>
          <p:cNvPr id="695" name="Google Shape;695;p11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一張含有 文字 的圖片&#10;&#10;自動產生的描述" id="696" name="Google Shape;69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5570" y="2902546"/>
            <a:ext cx="2438768" cy="625346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1"/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燃晶學院優等生</a:t>
            </a:r>
            <a:endParaRPr/>
          </a:p>
        </p:txBody>
      </p:sp>
      <p:sp>
        <p:nvSpPr>
          <p:cNvPr id="698" name="Google Shape;698;p11"/>
          <p:cNvSpPr txBox="1"/>
          <p:nvPr/>
        </p:nvSpPr>
        <p:spPr>
          <a:xfrm>
            <a:off x="4629495" y="2654209"/>
            <a:ext cx="63413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性別／身高／體重：男／176cm／60kg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派別／身分：燃晶學院／第一屆在學生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角色定位：牽制型角色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使用武器：帶刃燃晶集聚杖（刃杖）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血量／氣力值／燃晶消耗率：200／100／100%</a:t>
            </a:r>
            <a:endParaRPr/>
          </a:p>
        </p:txBody>
      </p:sp>
      <p:sp>
        <p:nvSpPr>
          <p:cNvPr id="699" name="Google Shape;699;p11"/>
          <p:cNvSpPr txBox="1"/>
          <p:nvPr/>
        </p:nvSpPr>
        <p:spPr>
          <a:xfrm>
            <a:off x="4629493" y="4289099"/>
            <a:ext cx="586746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美型男性角色，個性謹慎多疑不輕易相信他人，常刻意與他人保持距離。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放寬統治後，位於由崇尚派掌管的燃晶學院就讀一年的天才學生，能夠掌控了一般人無法駕馭的燃晶操作技術，遊戲中唯一能夠自行累積燃晶能量的角色。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直到某次實習意外介入崇尚派跟反抗派之間的爭執，本應協助崇尚派的他，在第一次見到反抗派團長時便被外貌及個性吸引，但個性孤僻的他最後兩邊都不討好，成為故事劇情中處境最為難的角色。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700" name="Google Shape;700;p11"/>
          <p:cNvGraphicFramePr/>
          <p:nvPr/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12"/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</p:grpSpPr>
        <p:sp>
          <p:nvSpPr>
            <p:cNvPr id="706" name="Google Shape;706;p12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2"/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</p:grpSpPr>
        <p:sp>
          <p:nvSpPr>
            <p:cNvPr id="713" name="Google Shape;713;p12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2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12"/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</p:grpSpPr>
        <p:sp>
          <p:nvSpPr>
            <p:cNvPr id="721" name="Google Shape;721;p12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12"/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</p:grpSpPr>
        <p:sp>
          <p:nvSpPr>
            <p:cNvPr id="731" name="Google Shape;731;p12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12"/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741" name="Google Shape;741;p12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3" name="Google Shape;743;p12"/>
          <p:cNvCxnSpPr/>
          <p:nvPr/>
        </p:nvCxnSpPr>
        <p:spPr>
          <a:xfrm flipH="1">
            <a:off x="-86627" y="-154004"/>
            <a:ext cx="5255393" cy="4475747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4" name="Google Shape;744;p12"/>
          <p:cNvCxnSpPr/>
          <p:nvPr/>
        </p:nvCxnSpPr>
        <p:spPr>
          <a:xfrm flipH="1">
            <a:off x="-86627" y="-154004"/>
            <a:ext cx="4689900" cy="325517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5" name="Google Shape;745;p12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12"/>
          <p:cNvSpPr/>
          <p:nvPr/>
        </p:nvSpPr>
        <p:spPr>
          <a:xfrm>
            <a:off x="5169100" y="6867381"/>
            <a:ext cx="1109904" cy="547602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2"/>
          <p:cNvSpPr/>
          <p:nvPr/>
        </p:nvSpPr>
        <p:spPr>
          <a:xfrm rot="10800000">
            <a:off x="6497052" y="4100581"/>
            <a:ext cx="5694947" cy="2757417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0" name="Google Shape;750;p12"/>
          <p:cNvCxnSpPr/>
          <p:nvPr/>
        </p:nvCxnSpPr>
        <p:spPr>
          <a:xfrm flipH="1">
            <a:off x="7789806" y="5457824"/>
            <a:ext cx="4007400" cy="1645500"/>
          </a:xfrm>
          <a:prstGeom prst="bentConnector3">
            <a:avLst>
              <a:gd fmla="val 6853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751" name="Google Shape;751;p12"/>
          <p:cNvCxnSpPr/>
          <p:nvPr/>
        </p:nvCxnSpPr>
        <p:spPr>
          <a:xfrm>
            <a:off x="4724400" y="5457825"/>
            <a:ext cx="6633000" cy="558300"/>
          </a:xfrm>
          <a:prstGeom prst="bentConnector3">
            <a:avLst>
              <a:gd fmla="val 50000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752" name="Google Shape;752;p12"/>
          <p:cNvCxnSpPr/>
          <p:nvPr/>
        </p:nvCxnSpPr>
        <p:spPr>
          <a:xfrm rot="5400000">
            <a:off x="7572947" y="3463836"/>
            <a:ext cx="5382900" cy="621600"/>
          </a:xfrm>
          <a:prstGeom prst="bentConnector3">
            <a:avLst>
              <a:gd fmla="val 74066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753" name="Google Shape;753;p12"/>
          <p:cNvCxnSpPr/>
          <p:nvPr/>
        </p:nvCxnSpPr>
        <p:spPr>
          <a:xfrm>
            <a:off x="8676640" y="4653280"/>
            <a:ext cx="3972600" cy="1909500"/>
          </a:xfrm>
          <a:prstGeom prst="bentConnector3">
            <a:avLst>
              <a:gd fmla="val 42839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754" name="Google Shape;754;p12"/>
          <p:cNvGrpSpPr/>
          <p:nvPr/>
        </p:nvGrpSpPr>
        <p:grpSpPr>
          <a:xfrm>
            <a:off x="2319897" y="2673267"/>
            <a:ext cx="7523304" cy="1767755"/>
            <a:chOff x="192" y="450902"/>
            <a:chExt cx="7523304" cy="1767755"/>
          </a:xfrm>
        </p:grpSpPr>
        <p:sp>
          <p:nvSpPr>
            <p:cNvPr id="755" name="Google Shape;755;p12"/>
            <p:cNvSpPr/>
            <p:nvPr/>
          </p:nvSpPr>
          <p:spPr>
            <a:xfrm>
              <a:off x="2316611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2"/>
            <p:cNvSpPr txBox="1"/>
            <p:nvPr/>
          </p:nvSpPr>
          <p:spPr>
            <a:xfrm>
              <a:off x="2436365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2"/>
            <p:cNvSpPr txBox="1"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遊戲機制</a:t>
              </a: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919154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2"/>
            <p:cNvSpPr txBox="1"/>
            <p:nvPr/>
          </p:nvSpPr>
          <p:spPr>
            <a:xfrm>
              <a:off x="5038908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2"/>
            <p:cNvSpPr txBox="1"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場景設計</a:t>
              </a: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1159301" y="1190817"/>
              <a:ext cx="5205086" cy="25372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8088"/>
                  </a:lnTo>
                  <a:lnTo>
                    <a:pt x="0" y="6808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2"/>
            <p:cNvSpPr txBox="1"/>
            <p:nvPr/>
          </p:nvSpPr>
          <p:spPr>
            <a:xfrm>
              <a:off x="3631523" y="1316258"/>
              <a:ext cx="260642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2"/>
            <p:cNvSpPr txBox="1"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角色設計</a:t>
              </a: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2316611" y="1802079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2"/>
            <p:cNvSpPr txBox="1"/>
            <p:nvPr/>
          </p:nvSpPr>
          <p:spPr>
            <a:xfrm>
              <a:off x="2436365" y="184637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2"/>
            <p:cNvSpPr txBox="1"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核心操作</a:t>
              </a: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2"/>
            <p:cNvSpPr txBox="1"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時程分工</a:t>
              </a:r>
              <a:endParaRPr/>
            </a:p>
          </p:txBody>
        </p:sp>
      </p:grpSp>
      <p:cxnSp>
        <p:nvCxnSpPr>
          <p:cNvPr id="773" name="Google Shape;773;p12"/>
          <p:cNvCxnSpPr/>
          <p:nvPr/>
        </p:nvCxnSpPr>
        <p:spPr>
          <a:xfrm flipH="1">
            <a:off x="10457651" y="-537029"/>
            <a:ext cx="1439174" cy="7640473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4" name="Google Shape;774;p12"/>
          <p:cNvSpPr/>
          <p:nvPr/>
        </p:nvSpPr>
        <p:spPr>
          <a:xfrm>
            <a:off x="2320061" y="3704280"/>
            <a:ext cx="2318218" cy="741715"/>
          </a:xfrm>
          <a:prstGeom prst="rect">
            <a:avLst/>
          </a:pr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3"/>
          <p:cNvSpPr/>
          <p:nvPr/>
        </p:nvSpPr>
        <p:spPr>
          <a:xfrm>
            <a:off x="-2076383" y="-1488368"/>
            <a:ext cx="16525495" cy="8357550"/>
          </a:xfrm>
          <a:prstGeom prst="snip2SameRect">
            <a:avLst>
              <a:gd fmla="val 50000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3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3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2" name="Google Shape;782;p13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783" name="Google Shape;783;p13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784" name="Google Shape;784;p13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785" name="Google Shape;785;p13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786" name="Google Shape;786;p13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787" name="Google Shape;787;p13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89" name="Google Shape;789;p13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0" name="Google Shape;790;p13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91" name="Google Shape;7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3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13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5" name="Google Shape;795;p13"/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核心操作</a:t>
            </a:r>
            <a:endParaRPr/>
          </a:p>
        </p:txBody>
      </p:sp>
      <p:sp>
        <p:nvSpPr>
          <p:cNvPr id="796" name="Google Shape;796;p13"/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操作配置－搖桿</a:t>
            </a:r>
            <a:endParaRPr/>
          </a:p>
        </p:txBody>
      </p:sp>
      <p:grpSp>
        <p:nvGrpSpPr>
          <p:cNvPr id="797" name="Google Shape;797;p13"/>
          <p:cNvGrpSpPr/>
          <p:nvPr/>
        </p:nvGrpSpPr>
        <p:grpSpPr>
          <a:xfrm>
            <a:off x="1447396" y="3130970"/>
            <a:ext cx="3793248" cy="3222770"/>
            <a:chOff x="4509147" y="3409880"/>
            <a:chExt cx="2935434" cy="2493967"/>
          </a:xfrm>
        </p:grpSpPr>
        <p:sp>
          <p:nvSpPr>
            <p:cNvPr id="798" name="Google Shape;798;p13"/>
            <p:cNvSpPr/>
            <p:nvPr/>
          </p:nvSpPr>
          <p:spPr>
            <a:xfrm>
              <a:off x="6257880" y="3409880"/>
              <a:ext cx="621908" cy="621909"/>
            </a:xfrm>
            <a:prstGeom prst="ellipse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必殺技</a:t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Ｓ</a:t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698367" y="3974870"/>
              <a:ext cx="621908" cy="621909"/>
            </a:xfrm>
            <a:prstGeom prst="ellipse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近身攻擊</a:t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Ｍ</a:t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6822673" y="3974868"/>
              <a:ext cx="621908" cy="621909"/>
            </a:xfrm>
            <a:prstGeom prst="ellipse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銃技攻擊</a:t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Ｇ</a:t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6257880" y="4541943"/>
              <a:ext cx="621908" cy="621909"/>
            </a:xfrm>
            <a:prstGeom prst="ellipse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武器攻擊</a:t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Ｗ</a:t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4509147" y="4269495"/>
              <a:ext cx="1634352" cy="1634352"/>
            </a:xfrm>
            <a:prstGeom prst="quadArrow">
              <a:avLst>
                <a:gd fmla="val 37492" name="adj1"/>
                <a:gd fmla="val 14991" name="adj2"/>
                <a:gd fmla="val 9628" name="adj3"/>
              </a:avLst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跳躍</a:t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左右移動</a:t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防禦</a:t>
              </a:r>
              <a:endParaRPr/>
            </a:p>
          </p:txBody>
        </p:sp>
      </p:grpSp>
      <p:sp>
        <p:nvSpPr>
          <p:cNvPr id="803" name="Google Shape;803;p13"/>
          <p:cNvSpPr txBox="1"/>
          <p:nvPr/>
        </p:nvSpPr>
        <p:spPr>
          <a:xfrm>
            <a:off x="5364463" y="3104426"/>
            <a:ext cx="56064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近身攻擊：距離短收招快／長按投擲技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武器攻擊：距離長收招慢／長按破防或牽制技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銃技攻擊：距離短／長按距離遠但需消耗能量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必殺技：消耗必殺技能量施展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4" name="Google Shape;804;p13"/>
          <p:cNvSpPr txBox="1"/>
          <p:nvPr/>
        </p:nvSpPr>
        <p:spPr>
          <a:xfrm>
            <a:off x="5360870" y="4434920"/>
            <a:ext cx="51360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基本連擊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→↓↘：翻滾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→→：衝刺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↓↓：迴避／彈刀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4"/>
          <p:cNvSpPr/>
          <p:nvPr/>
        </p:nvSpPr>
        <p:spPr>
          <a:xfrm>
            <a:off x="-2076383" y="-1488368"/>
            <a:ext cx="16525495" cy="8357550"/>
          </a:xfrm>
          <a:prstGeom prst="snip2SameRect">
            <a:avLst>
              <a:gd fmla="val 50000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4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4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2" name="Google Shape;812;p14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813" name="Google Shape;813;p14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814" name="Google Shape;814;p14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815" name="Google Shape;815;p14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816" name="Google Shape;816;p14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817" name="Google Shape;817;p14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19" name="Google Shape;819;p14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0" name="Google Shape;820;p14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1" name="Google Shape;8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4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4" name="Google Shape;824;p14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5" name="Google Shape;82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7973" y="2835201"/>
            <a:ext cx="4457644" cy="3815596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4"/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核心操作</a:t>
            </a:r>
            <a:endParaRPr/>
          </a:p>
        </p:txBody>
      </p:sp>
      <p:sp>
        <p:nvSpPr>
          <p:cNvPr id="827" name="Google Shape;827;p14"/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銃技攻擊</a:t>
            </a:r>
            <a:endParaRPr/>
          </a:p>
        </p:txBody>
      </p:sp>
      <p:sp>
        <p:nvSpPr>
          <p:cNvPr id="828" name="Google Shape;828;p14"/>
          <p:cNvSpPr txBox="1"/>
          <p:nvPr/>
        </p:nvSpPr>
        <p:spPr>
          <a:xfrm>
            <a:off x="5364463" y="3104426"/>
            <a:ext cx="583693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基本攻擊（Ｇ）：短開火＞舉銃姿態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長按攻擊（ＨＧ）：開火（消耗燃晶）＞舉銃姿態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跳躍攻擊（↑Ｇ）：向下短開火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跳躍重攻擊（↑ＨＧ）：向下開火（消耗燃晶）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向上攻擊（↓Ｇ）：向上短開火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向上重攻擊（↓ＨＧ）：向上開火（消耗燃晶）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舉銃姿態中－近身攻擊（Ｍ）：前刺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舉銃姿態中－武器攻擊（Ｗ）：上砍收刀（擊飛）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p15"/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</p:grpSpPr>
        <p:sp>
          <p:nvSpPr>
            <p:cNvPr id="834" name="Google Shape;834;p15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15"/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</p:grpSpPr>
        <p:sp>
          <p:nvSpPr>
            <p:cNvPr id="841" name="Google Shape;841;p15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15"/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</p:grpSpPr>
        <p:sp>
          <p:nvSpPr>
            <p:cNvPr id="849" name="Google Shape;849;p15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15"/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</p:grpSpPr>
        <p:sp>
          <p:nvSpPr>
            <p:cNvPr id="859" name="Google Shape;859;p15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15"/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869" name="Google Shape;869;p15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1" name="Google Shape;871;p15"/>
          <p:cNvCxnSpPr/>
          <p:nvPr/>
        </p:nvCxnSpPr>
        <p:spPr>
          <a:xfrm flipH="1">
            <a:off x="-86627" y="-154004"/>
            <a:ext cx="5255393" cy="4475747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2" name="Google Shape;872;p15"/>
          <p:cNvCxnSpPr/>
          <p:nvPr/>
        </p:nvCxnSpPr>
        <p:spPr>
          <a:xfrm flipH="1">
            <a:off x="-86627" y="-154004"/>
            <a:ext cx="4689900" cy="325517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3" name="Google Shape;873;p15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4" name="Google Shape;8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15"/>
          <p:cNvSpPr/>
          <p:nvPr/>
        </p:nvSpPr>
        <p:spPr>
          <a:xfrm>
            <a:off x="5169100" y="6867381"/>
            <a:ext cx="1109904" cy="547602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5"/>
          <p:cNvSpPr/>
          <p:nvPr/>
        </p:nvSpPr>
        <p:spPr>
          <a:xfrm rot="10800000">
            <a:off x="6497052" y="4100581"/>
            <a:ext cx="5694947" cy="2757417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8" name="Google Shape;878;p15"/>
          <p:cNvCxnSpPr/>
          <p:nvPr/>
        </p:nvCxnSpPr>
        <p:spPr>
          <a:xfrm flipH="1">
            <a:off x="7789806" y="5457824"/>
            <a:ext cx="4007400" cy="1645500"/>
          </a:xfrm>
          <a:prstGeom prst="bentConnector3">
            <a:avLst>
              <a:gd fmla="val 6853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879" name="Google Shape;879;p15"/>
          <p:cNvCxnSpPr/>
          <p:nvPr/>
        </p:nvCxnSpPr>
        <p:spPr>
          <a:xfrm>
            <a:off x="4724400" y="5457825"/>
            <a:ext cx="6633000" cy="558300"/>
          </a:xfrm>
          <a:prstGeom prst="bentConnector3">
            <a:avLst>
              <a:gd fmla="val 50000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880" name="Google Shape;880;p15"/>
          <p:cNvCxnSpPr/>
          <p:nvPr/>
        </p:nvCxnSpPr>
        <p:spPr>
          <a:xfrm rot="5400000">
            <a:off x="7572947" y="3463836"/>
            <a:ext cx="5382900" cy="621600"/>
          </a:xfrm>
          <a:prstGeom prst="bentConnector3">
            <a:avLst>
              <a:gd fmla="val 74066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881" name="Google Shape;881;p15"/>
          <p:cNvCxnSpPr/>
          <p:nvPr/>
        </p:nvCxnSpPr>
        <p:spPr>
          <a:xfrm>
            <a:off x="8676640" y="4653280"/>
            <a:ext cx="3972600" cy="1909500"/>
          </a:xfrm>
          <a:prstGeom prst="bentConnector3">
            <a:avLst>
              <a:gd fmla="val 42839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882" name="Google Shape;882;p15"/>
          <p:cNvGrpSpPr/>
          <p:nvPr/>
        </p:nvGrpSpPr>
        <p:grpSpPr>
          <a:xfrm>
            <a:off x="2319897" y="2673267"/>
            <a:ext cx="7523304" cy="1767755"/>
            <a:chOff x="192" y="450902"/>
            <a:chExt cx="7523304" cy="1767755"/>
          </a:xfrm>
        </p:grpSpPr>
        <p:sp>
          <p:nvSpPr>
            <p:cNvPr id="883" name="Google Shape;883;p15"/>
            <p:cNvSpPr/>
            <p:nvPr/>
          </p:nvSpPr>
          <p:spPr>
            <a:xfrm>
              <a:off x="2316611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 txBox="1"/>
            <p:nvPr/>
          </p:nvSpPr>
          <p:spPr>
            <a:xfrm>
              <a:off x="2436365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 txBox="1"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遊戲機制</a:t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919154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 txBox="1"/>
            <p:nvPr/>
          </p:nvSpPr>
          <p:spPr>
            <a:xfrm>
              <a:off x="5038908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 txBox="1"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場景設計</a:t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1159301" y="1190817"/>
              <a:ext cx="5205086" cy="25372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8088"/>
                  </a:lnTo>
                  <a:lnTo>
                    <a:pt x="0" y="6808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 txBox="1"/>
            <p:nvPr/>
          </p:nvSpPr>
          <p:spPr>
            <a:xfrm>
              <a:off x="3631523" y="1316258"/>
              <a:ext cx="260642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 txBox="1"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角色設計</a:t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2316611" y="1802079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 txBox="1"/>
            <p:nvPr/>
          </p:nvSpPr>
          <p:spPr>
            <a:xfrm>
              <a:off x="2436365" y="184637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 txBox="1"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核心操作</a:t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 txBox="1"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時程分工</a:t>
              </a:r>
              <a:endParaRPr/>
            </a:p>
          </p:txBody>
        </p:sp>
      </p:grpSp>
      <p:cxnSp>
        <p:nvCxnSpPr>
          <p:cNvPr id="901" name="Google Shape;901;p15"/>
          <p:cNvCxnSpPr/>
          <p:nvPr/>
        </p:nvCxnSpPr>
        <p:spPr>
          <a:xfrm flipH="1">
            <a:off x="10457651" y="-537029"/>
            <a:ext cx="1439174" cy="7640473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2" name="Google Shape;902;p15"/>
          <p:cNvSpPr/>
          <p:nvPr/>
        </p:nvSpPr>
        <p:spPr>
          <a:xfrm>
            <a:off x="4920511" y="3704280"/>
            <a:ext cx="2318218" cy="741715"/>
          </a:xfrm>
          <a:prstGeom prst="rect">
            <a:avLst/>
          </a:pr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6"/>
          <p:cNvSpPr/>
          <p:nvPr/>
        </p:nvSpPr>
        <p:spPr>
          <a:xfrm>
            <a:off x="-2076383" y="-1488368"/>
            <a:ext cx="16525495" cy="8357550"/>
          </a:xfrm>
          <a:prstGeom prst="snip2SameRect">
            <a:avLst>
              <a:gd fmla="val 50000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6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6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0" name="Google Shape;910;p16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911" name="Google Shape;911;p16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912" name="Google Shape;912;p16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913" name="Google Shape;913;p16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914" name="Google Shape;914;p16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915" name="Google Shape;915;p16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7" name="Google Shape;917;p16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8" name="Google Shape;918;p16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19" name="Google Shape;9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2" name="Google Shape;922;p16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3" name="Google Shape;923;p16"/>
          <p:cNvSpPr txBox="1"/>
          <p:nvPr/>
        </p:nvSpPr>
        <p:spPr>
          <a:xfrm>
            <a:off x="3573205" y="2427037"/>
            <a:ext cx="50390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時程規劃</a:t>
            </a:r>
            <a:endParaRPr/>
          </a:p>
        </p:txBody>
      </p:sp>
      <p:grpSp>
        <p:nvGrpSpPr>
          <p:cNvPr id="924" name="Google Shape;924;p16"/>
          <p:cNvGrpSpPr/>
          <p:nvPr/>
        </p:nvGrpSpPr>
        <p:grpSpPr>
          <a:xfrm>
            <a:off x="1334830" y="3345673"/>
            <a:ext cx="9522340" cy="2793798"/>
            <a:chOff x="1334830" y="3345673"/>
            <a:chExt cx="9522340" cy="2793798"/>
          </a:xfrm>
        </p:grpSpPr>
        <p:grpSp>
          <p:nvGrpSpPr>
            <p:cNvPr id="925" name="Google Shape;925;p16"/>
            <p:cNvGrpSpPr/>
            <p:nvPr/>
          </p:nvGrpSpPr>
          <p:grpSpPr>
            <a:xfrm>
              <a:off x="1334830" y="3345673"/>
              <a:ext cx="9522340" cy="2793798"/>
              <a:chOff x="409252" y="3345673"/>
              <a:chExt cx="11600257" cy="2793798"/>
            </a:xfrm>
          </p:grpSpPr>
          <p:cxnSp>
            <p:nvCxnSpPr>
              <p:cNvPr id="926" name="Google Shape;926;p16"/>
              <p:cNvCxnSpPr/>
              <p:nvPr/>
            </p:nvCxnSpPr>
            <p:spPr>
              <a:xfrm rot="10800000">
                <a:off x="1664413" y="3992643"/>
                <a:ext cx="0" cy="462337"/>
              </a:xfrm>
              <a:prstGeom prst="straightConnector1">
                <a:avLst/>
              </a:prstGeom>
              <a:solidFill>
                <a:schemeClr val="dk2"/>
              </a:solidFill>
              <a:ln cap="flat" cmpd="sng" w="285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lg" w="lg" type="diamond"/>
              </a:ln>
            </p:spPr>
          </p:cxnSp>
          <p:grpSp>
            <p:nvGrpSpPr>
              <p:cNvPr id="927" name="Google Shape;927;p16"/>
              <p:cNvGrpSpPr/>
              <p:nvPr/>
            </p:nvGrpSpPr>
            <p:grpSpPr>
              <a:xfrm>
                <a:off x="409252" y="4548731"/>
                <a:ext cx="11056516" cy="506002"/>
                <a:chOff x="406685" y="3175999"/>
                <a:chExt cx="11056516" cy="506002"/>
              </a:xfrm>
            </p:grpSpPr>
            <p:sp>
              <p:nvSpPr>
                <p:cNvPr id="928" name="Google Shape;928;p16"/>
                <p:cNvSpPr/>
                <p:nvPr/>
              </p:nvSpPr>
              <p:spPr>
                <a:xfrm>
                  <a:off x="406685" y="3175999"/>
                  <a:ext cx="2322816" cy="506002"/>
                </a:xfrm>
                <a:prstGeom prst="parallelogram">
                  <a:avLst>
                    <a:gd fmla="val 59518" name="adj"/>
                  </a:avLst>
                </a:prstGeom>
                <a:solidFill>
                  <a:srgbClr val="B3C6E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2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2022年1月</a:t>
                  </a:r>
                  <a:endParaRPr sz="1600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929" name="Google Shape;929;p16"/>
                <p:cNvSpPr/>
                <p:nvPr/>
              </p:nvSpPr>
              <p:spPr>
                <a:xfrm>
                  <a:off x="2669354" y="3175999"/>
                  <a:ext cx="2322816" cy="506002"/>
                </a:xfrm>
                <a:prstGeom prst="parallelogram">
                  <a:avLst>
                    <a:gd fmla="val 59518" name="adj"/>
                  </a:avLst>
                </a:prstGeom>
                <a:solidFill>
                  <a:srgbClr val="B3C6E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2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2022年2月</a:t>
                  </a:r>
                  <a:endParaRPr sz="1600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930" name="Google Shape;930;p16"/>
                <p:cNvSpPr/>
                <p:nvPr/>
              </p:nvSpPr>
              <p:spPr>
                <a:xfrm>
                  <a:off x="4932023" y="3175999"/>
                  <a:ext cx="2322816" cy="506002"/>
                </a:xfrm>
                <a:prstGeom prst="parallelogram">
                  <a:avLst>
                    <a:gd fmla="val 59518" name="adj"/>
                  </a:avLst>
                </a:prstGeom>
                <a:solidFill>
                  <a:srgbClr val="B3C6E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2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2022年3月</a:t>
                  </a:r>
                  <a:endParaRPr/>
                </a:p>
              </p:txBody>
            </p:sp>
            <p:sp>
              <p:nvSpPr>
                <p:cNvPr id="931" name="Google Shape;931;p16"/>
                <p:cNvSpPr/>
                <p:nvPr/>
              </p:nvSpPr>
              <p:spPr>
                <a:xfrm>
                  <a:off x="7194693" y="3175999"/>
                  <a:ext cx="2322816" cy="506002"/>
                </a:xfrm>
                <a:prstGeom prst="parallelogram">
                  <a:avLst>
                    <a:gd fmla="val 59518" name="adj"/>
                  </a:avLst>
                </a:prstGeom>
                <a:solidFill>
                  <a:srgbClr val="B3C6E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2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2022年4月</a:t>
                  </a:r>
                  <a:endParaRPr sz="1600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932" name="Google Shape;932;p16"/>
                <p:cNvSpPr/>
                <p:nvPr/>
              </p:nvSpPr>
              <p:spPr>
                <a:xfrm>
                  <a:off x="9457366" y="3175999"/>
                  <a:ext cx="2005835" cy="506002"/>
                </a:xfrm>
                <a:prstGeom prst="parallelogram">
                  <a:avLst>
                    <a:gd fmla="val 59518" name="adj"/>
                  </a:avLst>
                </a:prstGeom>
                <a:solidFill>
                  <a:srgbClr val="B3C6E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2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933" name="Google Shape;933;p16"/>
              <p:cNvSpPr txBox="1"/>
              <p:nvPr/>
            </p:nvSpPr>
            <p:spPr>
              <a:xfrm>
                <a:off x="409252" y="3345673"/>
                <a:ext cx="4477594" cy="415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角色動作調整測試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場景動畫與細部物件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１位角色１張地圖</a:t>
                </a:r>
                <a:endParaRPr/>
              </a:p>
            </p:txBody>
          </p:sp>
          <p:cxnSp>
            <p:nvCxnSpPr>
              <p:cNvPr id="934" name="Google Shape;934;p16"/>
              <p:cNvCxnSpPr/>
              <p:nvPr/>
            </p:nvCxnSpPr>
            <p:spPr>
              <a:xfrm>
                <a:off x="3752203" y="5172586"/>
                <a:ext cx="0" cy="462337"/>
              </a:xfrm>
              <a:prstGeom prst="straightConnector1">
                <a:avLst/>
              </a:prstGeom>
              <a:solidFill>
                <a:schemeClr val="dk2"/>
              </a:solidFill>
              <a:ln cap="flat" cmpd="sng" w="285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lg" w="lg" type="diamond"/>
              </a:ln>
            </p:spPr>
          </p:cxnSp>
          <p:sp>
            <p:nvSpPr>
              <p:cNvPr id="935" name="Google Shape;935;p16"/>
              <p:cNvSpPr txBox="1"/>
              <p:nvPr/>
            </p:nvSpPr>
            <p:spPr>
              <a:xfrm>
                <a:off x="2481409" y="5851962"/>
                <a:ext cx="4582272" cy="28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訓練模式製作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遊戲系統與碰撞判定製作實測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cxnSp>
            <p:nvCxnSpPr>
              <p:cNvPr id="936" name="Google Shape;936;p16"/>
              <p:cNvCxnSpPr/>
              <p:nvPr/>
            </p:nvCxnSpPr>
            <p:spPr>
              <a:xfrm rot="10800000">
                <a:off x="6095999" y="3992643"/>
                <a:ext cx="0" cy="462337"/>
              </a:xfrm>
              <a:prstGeom prst="straightConnector1">
                <a:avLst/>
              </a:prstGeom>
              <a:solidFill>
                <a:schemeClr val="dk2"/>
              </a:solidFill>
              <a:ln cap="flat" cmpd="sng" w="285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lg" w="lg" type="diamond"/>
              </a:ln>
            </p:spPr>
          </p:cxnSp>
          <p:sp>
            <p:nvSpPr>
              <p:cNvPr id="937" name="Google Shape;937;p16"/>
              <p:cNvSpPr txBox="1"/>
              <p:nvPr/>
            </p:nvSpPr>
            <p:spPr>
              <a:xfrm>
                <a:off x="4886849" y="3345673"/>
                <a:ext cx="4573079" cy="415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對戰模式製作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各類搖桿鍵盤偵測與輸入測試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AI系統開發實測</a:t>
                </a:r>
                <a:endParaRPr/>
              </a:p>
            </p:txBody>
          </p:sp>
          <p:cxnSp>
            <p:nvCxnSpPr>
              <p:cNvPr id="938" name="Google Shape;938;p16"/>
              <p:cNvCxnSpPr/>
              <p:nvPr/>
            </p:nvCxnSpPr>
            <p:spPr>
              <a:xfrm>
                <a:off x="8334479" y="5172586"/>
                <a:ext cx="0" cy="462337"/>
              </a:xfrm>
              <a:prstGeom prst="straightConnector1">
                <a:avLst/>
              </a:prstGeom>
              <a:solidFill>
                <a:schemeClr val="dk2"/>
              </a:solidFill>
              <a:ln cap="flat" cmpd="sng" w="285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lg" w="lg" type="diamond"/>
              </a:ln>
            </p:spPr>
          </p:cxnSp>
          <p:sp>
            <p:nvSpPr>
              <p:cNvPr id="939" name="Google Shape;939;p16"/>
              <p:cNvSpPr txBox="1"/>
              <p:nvPr/>
            </p:nvSpPr>
            <p:spPr>
              <a:xfrm>
                <a:off x="7063683" y="5851962"/>
                <a:ext cx="4719063" cy="28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故事模式製作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音樂與音效製作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cxnSp>
            <p:nvCxnSpPr>
              <p:cNvPr id="940" name="Google Shape;940;p16"/>
              <p:cNvCxnSpPr/>
              <p:nvPr/>
            </p:nvCxnSpPr>
            <p:spPr>
              <a:xfrm rot="10800000">
                <a:off x="10669079" y="3992643"/>
                <a:ext cx="0" cy="462337"/>
              </a:xfrm>
              <a:prstGeom prst="straightConnector1">
                <a:avLst/>
              </a:prstGeom>
              <a:solidFill>
                <a:schemeClr val="dk2"/>
              </a:solidFill>
              <a:ln cap="flat" cmpd="sng" w="285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lg" w="lg" type="diamond"/>
              </a:ln>
            </p:spPr>
          </p:cxnSp>
          <p:sp>
            <p:nvSpPr>
              <p:cNvPr id="941" name="Google Shape;941;p16"/>
              <p:cNvSpPr txBox="1"/>
              <p:nvPr/>
            </p:nvSpPr>
            <p:spPr>
              <a:xfrm>
                <a:off x="9459930" y="3345673"/>
                <a:ext cx="2549579" cy="415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完善所有功能介面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４位角色完整製作</a:t>
                </a:r>
                <a:endParaRPr sz="14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400"/>
                  <a:buFont typeface="Microsoft JhengHei"/>
                  <a:buNone/>
                </a:pPr>
                <a:r>
                  <a:rPr lang="zh-TW" sz="1400">
                    <a:solidFill>
                      <a:srgbClr val="595959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４張地圖完整製作</a:t>
                </a:r>
                <a:endParaRPr/>
              </a:p>
            </p:txBody>
          </p:sp>
        </p:grpSp>
        <p:sp>
          <p:nvSpPr>
            <p:cNvPr id="942" name="Google Shape;942;p16"/>
            <p:cNvSpPr/>
            <p:nvPr/>
          </p:nvSpPr>
          <p:spPr>
            <a:xfrm>
              <a:off x="9086488" y="4546895"/>
              <a:ext cx="1584539" cy="507836"/>
            </a:xfrm>
            <a:prstGeom prst="rightArrow">
              <a:avLst>
                <a:gd fmla="val 100000" name="adj1"/>
                <a:gd fmla="val 50000" name="adj2"/>
              </a:avLst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dk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2022年5月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17"/>
          <p:cNvGrpSpPr/>
          <p:nvPr/>
        </p:nvGrpSpPr>
        <p:grpSpPr>
          <a:xfrm>
            <a:off x="-6172407" y="2113353"/>
            <a:ext cx="11352585" cy="4740785"/>
            <a:chOff x="-6172407" y="2117213"/>
            <a:chExt cx="11352585" cy="4740785"/>
          </a:xfrm>
        </p:grpSpPr>
        <p:sp>
          <p:nvSpPr>
            <p:cNvPr id="948" name="Google Shape;948;p17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17"/>
          <p:cNvGrpSpPr/>
          <p:nvPr/>
        </p:nvGrpSpPr>
        <p:grpSpPr>
          <a:xfrm>
            <a:off x="-7778700" y="1540699"/>
            <a:ext cx="11430519" cy="5317299"/>
            <a:chOff x="-7778700" y="1540699"/>
            <a:chExt cx="11430519" cy="5317299"/>
          </a:xfrm>
        </p:grpSpPr>
        <p:sp>
          <p:nvSpPr>
            <p:cNvPr id="955" name="Google Shape;955;p17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17"/>
          <p:cNvGrpSpPr/>
          <p:nvPr/>
        </p:nvGrpSpPr>
        <p:grpSpPr>
          <a:xfrm>
            <a:off x="-9433967" y="2124388"/>
            <a:ext cx="13346635" cy="4740785"/>
            <a:chOff x="-9433967" y="2117213"/>
            <a:chExt cx="13346635" cy="4740785"/>
          </a:xfrm>
        </p:grpSpPr>
        <p:sp>
          <p:nvSpPr>
            <p:cNvPr id="963" name="Google Shape;963;p17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17"/>
          <p:cNvGrpSpPr/>
          <p:nvPr/>
        </p:nvGrpSpPr>
        <p:grpSpPr>
          <a:xfrm>
            <a:off x="-11681699" y="5530437"/>
            <a:ext cx="16063608" cy="1334894"/>
            <a:chOff x="-11681699" y="5523104"/>
            <a:chExt cx="16063608" cy="1334894"/>
          </a:xfrm>
        </p:grpSpPr>
        <p:sp>
          <p:nvSpPr>
            <p:cNvPr id="973" name="Google Shape;973;p17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2" name="Google Shape;982;p17"/>
          <p:cNvSpPr/>
          <p:nvPr/>
        </p:nvSpPr>
        <p:spPr>
          <a:xfrm rot="10800000">
            <a:off x="6497052" y="4100581"/>
            <a:ext cx="5694947" cy="2757417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3" name="Google Shape;983;p17"/>
          <p:cNvCxnSpPr/>
          <p:nvPr/>
        </p:nvCxnSpPr>
        <p:spPr>
          <a:xfrm flipH="1">
            <a:off x="10457651" y="-537029"/>
            <a:ext cx="1439174" cy="7640473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4" name="Google Shape;984;p17"/>
          <p:cNvSpPr/>
          <p:nvPr/>
        </p:nvSpPr>
        <p:spPr>
          <a:xfrm>
            <a:off x="-17032" y="2439855"/>
            <a:ext cx="8570348" cy="202619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rgbClr val="F5F7FC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5" name="Google Shape;9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813" y="1987816"/>
            <a:ext cx="3403280" cy="24174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6" name="Google Shape;986;p17"/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987" name="Google Shape;987;p17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9" name="Google Shape;989;p17"/>
          <p:cNvCxnSpPr/>
          <p:nvPr/>
        </p:nvCxnSpPr>
        <p:spPr>
          <a:xfrm>
            <a:off x="7036067" y="4593112"/>
            <a:ext cx="4860900" cy="937800"/>
          </a:xfrm>
          <a:prstGeom prst="bentConnector3">
            <a:avLst>
              <a:gd fmla="val 77721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990" name="Google Shape;990;p17"/>
          <p:cNvCxnSpPr/>
          <p:nvPr/>
        </p:nvCxnSpPr>
        <p:spPr>
          <a:xfrm flipH="1" rot="10800000">
            <a:off x="4177364" y="4783781"/>
            <a:ext cx="7507800" cy="1492800"/>
          </a:xfrm>
          <a:prstGeom prst="bentConnector3">
            <a:avLst>
              <a:gd fmla="val 83717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991" name="Google Shape;991;p17"/>
          <p:cNvCxnSpPr/>
          <p:nvPr/>
        </p:nvCxnSpPr>
        <p:spPr>
          <a:xfrm flipH="1" rot="10800000">
            <a:off x="8610600" y="5151726"/>
            <a:ext cx="2574000" cy="374400"/>
          </a:xfrm>
          <a:prstGeom prst="bentConnector3">
            <a:avLst>
              <a:gd fmla="val 60470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992" name="Google Shape;992;p17"/>
          <p:cNvCxnSpPr/>
          <p:nvPr/>
        </p:nvCxnSpPr>
        <p:spPr>
          <a:xfrm flipH="1" rot="-5400000">
            <a:off x="6974576" y="3414916"/>
            <a:ext cx="6758100" cy="852300"/>
          </a:xfrm>
          <a:prstGeom prst="bentConnector3">
            <a:avLst>
              <a:gd fmla="val 80906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cxnSp>
        <p:nvCxnSpPr>
          <p:cNvPr id="993" name="Google Shape;993;p17"/>
          <p:cNvCxnSpPr/>
          <p:nvPr/>
        </p:nvCxnSpPr>
        <p:spPr>
          <a:xfrm flipH="1">
            <a:off x="-86627" y="-154004"/>
            <a:ext cx="5255393" cy="4475747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4" name="Google Shape;994;p17"/>
          <p:cNvCxnSpPr/>
          <p:nvPr/>
        </p:nvCxnSpPr>
        <p:spPr>
          <a:xfrm flipH="1">
            <a:off x="-86627" y="-154004"/>
            <a:ext cx="4689900" cy="325517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5" name="Google Shape;995;p17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6" name="Google Shape;9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7"/>
          <p:cNvSpPr txBox="1"/>
          <p:nvPr/>
        </p:nvSpPr>
        <p:spPr>
          <a:xfrm>
            <a:off x="7250850" y="4820354"/>
            <a:ext cx="2758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</a:t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"/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</p:grpSpPr>
        <p:sp>
          <p:nvSpPr>
            <p:cNvPr id="143" name="Google Shape;143;p2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</p:grpSpPr>
        <p:sp>
          <p:nvSpPr>
            <p:cNvPr id="150" name="Google Shape;150;p2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"/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</p:grpSpPr>
        <p:sp>
          <p:nvSpPr>
            <p:cNvPr id="158" name="Google Shape;158;p2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2"/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</p:grpSpPr>
        <p:sp>
          <p:nvSpPr>
            <p:cNvPr id="168" name="Google Shape;168;p2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2"/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78" name="Google Shape;178;p2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p2"/>
          <p:cNvCxnSpPr/>
          <p:nvPr/>
        </p:nvCxnSpPr>
        <p:spPr>
          <a:xfrm flipH="1">
            <a:off x="-86627" y="-154004"/>
            <a:ext cx="5255393" cy="4475747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"/>
          <p:cNvCxnSpPr/>
          <p:nvPr/>
        </p:nvCxnSpPr>
        <p:spPr>
          <a:xfrm flipH="1">
            <a:off x="-86627" y="-154004"/>
            <a:ext cx="4689900" cy="325517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>
            <a:off x="5169100" y="6867381"/>
            <a:ext cx="1109904" cy="547602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 rot="10800000">
            <a:off x="6497052" y="4100581"/>
            <a:ext cx="5694947" cy="2757417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"/>
          <p:cNvCxnSpPr/>
          <p:nvPr/>
        </p:nvCxnSpPr>
        <p:spPr>
          <a:xfrm flipH="1">
            <a:off x="7789806" y="5457824"/>
            <a:ext cx="4007400" cy="1645500"/>
          </a:xfrm>
          <a:prstGeom prst="bentConnector3">
            <a:avLst>
              <a:gd fmla="val 6853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188" name="Google Shape;188;p2"/>
          <p:cNvCxnSpPr/>
          <p:nvPr/>
        </p:nvCxnSpPr>
        <p:spPr>
          <a:xfrm>
            <a:off x="4724400" y="5457825"/>
            <a:ext cx="6633000" cy="558300"/>
          </a:xfrm>
          <a:prstGeom prst="bentConnector3">
            <a:avLst>
              <a:gd fmla="val 50000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89" name="Google Shape;189;p2"/>
          <p:cNvCxnSpPr/>
          <p:nvPr/>
        </p:nvCxnSpPr>
        <p:spPr>
          <a:xfrm rot="5400000">
            <a:off x="7572947" y="3463836"/>
            <a:ext cx="5382900" cy="621600"/>
          </a:xfrm>
          <a:prstGeom prst="bentConnector3">
            <a:avLst>
              <a:gd fmla="val 74066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190" name="Google Shape;190;p2"/>
          <p:cNvCxnSpPr/>
          <p:nvPr/>
        </p:nvCxnSpPr>
        <p:spPr>
          <a:xfrm>
            <a:off x="8676640" y="4653280"/>
            <a:ext cx="3972600" cy="1909500"/>
          </a:xfrm>
          <a:prstGeom prst="bentConnector3">
            <a:avLst>
              <a:gd fmla="val 42839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191" name="Google Shape;191;p2"/>
          <p:cNvGrpSpPr/>
          <p:nvPr/>
        </p:nvGrpSpPr>
        <p:grpSpPr>
          <a:xfrm>
            <a:off x="2319897" y="2673267"/>
            <a:ext cx="7523304" cy="1767755"/>
            <a:chOff x="192" y="450902"/>
            <a:chExt cx="7523304" cy="1767755"/>
          </a:xfrm>
        </p:grpSpPr>
        <p:sp>
          <p:nvSpPr>
            <p:cNvPr id="192" name="Google Shape;192;p2"/>
            <p:cNvSpPr/>
            <p:nvPr/>
          </p:nvSpPr>
          <p:spPr>
            <a:xfrm>
              <a:off x="2316611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2436365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遊戲機制</a:t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19154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5038908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 txBox="1"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場景設計</a:t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59301" y="1190817"/>
              <a:ext cx="5205086" cy="25372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8088"/>
                  </a:lnTo>
                  <a:lnTo>
                    <a:pt x="0" y="6808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 txBox="1"/>
            <p:nvPr/>
          </p:nvSpPr>
          <p:spPr>
            <a:xfrm>
              <a:off x="3631523" y="1316258"/>
              <a:ext cx="260642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角色設計</a:t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316611" y="1802079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 txBox="1"/>
            <p:nvPr/>
          </p:nvSpPr>
          <p:spPr>
            <a:xfrm>
              <a:off x="2436365" y="184637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核心操作</a:t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 txBox="1"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時程分工</a:t>
              </a:r>
              <a:endParaRPr/>
            </a:p>
          </p:txBody>
        </p:sp>
      </p:grpSp>
      <p:cxnSp>
        <p:nvCxnSpPr>
          <p:cNvPr id="210" name="Google Shape;210;p2"/>
          <p:cNvCxnSpPr/>
          <p:nvPr/>
        </p:nvCxnSpPr>
        <p:spPr>
          <a:xfrm flipH="1">
            <a:off x="10457651" y="-537029"/>
            <a:ext cx="1439174" cy="7640473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"/>
          <p:cNvSpPr/>
          <p:nvPr/>
        </p:nvSpPr>
        <p:spPr>
          <a:xfrm>
            <a:off x="2320061" y="2674093"/>
            <a:ext cx="2318218" cy="741715"/>
          </a:xfrm>
          <a:prstGeom prst="rect">
            <a:avLst/>
          </a:pr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/>
          <p:nvPr/>
        </p:nvSpPr>
        <p:spPr>
          <a:xfrm>
            <a:off x="-2076383" y="-1488368"/>
            <a:ext cx="16525495" cy="8357550"/>
          </a:xfrm>
          <a:prstGeom prst="snip2SameRect">
            <a:avLst>
              <a:gd fmla="val 50000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3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220" name="Google Shape;220;p3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21" name="Google Shape;221;p3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222" name="Google Shape;222;p3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223" name="Google Shape;223;p3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224" name="Google Shape;224;p3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6" name="Google Shape;226;p3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3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8" name="Google Shape;2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3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3"/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遊戲機制</a:t>
            </a:r>
            <a:endParaRPr/>
          </a:p>
        </p:txBody>
      </p:sp>
      <p:sp>
        <p:nvSpPr>
          <p:cNvPr id="233" name="Google Shape;233;p3"/>
          <p:cNvSpPr txBox="1"/>
          <p:nvPr/>
        </p:nvSpPr>
        <p:spPr>
          <a:xfrm>
            <a:off x="1444107" y="3732839"/>
            <a:ext cx="8662421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反擊－確反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在對方攻擊的動作期間攻擊到對方（全角色通用）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反擊－防反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防禦住對方攻擊後按攻擊回擊對方（部分輕型角色可用）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強調反應技術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反擊－彈刀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連按兩下防禦將對手攻擊彈開（部分重型角色可用）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強調預判技巧</a:t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"/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</p:grpSpPr>
        <p:sp>
          <p:nvSpPr>
            <p:cNvPr id="239" name="Google Shape;239;p4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4"/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</p:grpSpPr>
        <p:sp>
          <p:nvSpPr>
            <p:cNvPr id="246" name="Google Shape;246;p4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4"/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</p:grpSpPr>
        <p:sp>
          <p:nvSpPr>
            <p:cNvPr id="254" name="Google Shape;254;p4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4"/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</p:grpSpPr>
        <p:sp>
          <p:nvSpPr>
            <p:cNvPr id="264" name="Google Shape;264;p4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4"/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274" name="Google Shape;274;p4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6" name="Google Shape;276;p4"/>
          <p:cNvCxnSpPr/>
          <p:nvPr/>
        </p:nvCxnSpPr>
        <p:spPr>
          <a:xfrm flipH="1">
            <a:off x="-86627" y="-154004"/>
            <a:ext cx="5255393" cy="4475747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4"/>
          <p:cNvCxnSpPr/>
          <p:nvPr/>
        </p:nvCxnSpPr>
        <p:spPr>
          <a:xfrm flipH="1">
            <a:off x="-86627" y="-154004"/>
            <a:ext cx="4689900" cy="325517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4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"/>
          <p:cNvSpPr/>
          <p:nvPr/>
        </p:nvSpPr>
        <p:spPr>
          <a:xfrm>
            <a:off x="5169100" y="6867381"/>
            <a:ext cx="1109904" cy="547602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 rot="10800000">
            <a:off x="6497052" y="4100581"/>
            <a:ext cx="5694947" cy="2757417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4"/>
          <p:cNvCxnSpPr/>
          <p:nvPr/>
        </p:nvCxnSpPr>
        <p:spPr>
          <a:xfrm flipH="1">
            <a:off x="7789806" y="5457824"/>
            <a:ext cx="4007400" cy="1645500"/>
          </a:xfrm>
          <a:prstGeom prst="bentConnector3">
            <a:avLst>
              <a:gd fmla="val 6853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284" name="Google Shape;284;p4"/>
          <p:cNvCxnSpPr/>
          <p:nvPr/>
        </p:nvCxnSpPr>
        <p:spPr>
          <a:xfrm>
            <a:off x="4724400" y="5457825"/>
            <a:ext cx="6633000" cy="558300"/>
          </a:xfrm>
          <a:prstGeom prst="bentConnector3">
            <a:avLst>
              <a:gd fmla="val 50000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85" name="Google Shape;285;p4"/>
          <p:cNvCxnSpPr/>
          <p:nvPr/>
        </p:nvCxnSpPr>
        <p:spPr>
          <a:xfrm rot="5400000">
            <a:off x="7572947" y="3463836"/>
            <a:ext cx="5382900" cy="621600"/>
          </a:xfrm>
          <a:prstGeom prst="bentConnector3">
            <a:avLst>
              <a:gd fmla="val 74066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286" name="Google Shape;286;p4"/>
          <p:cNvCxnSpPr/>
          <p:nvPr/>
        </p:nvCxnSpPr>
        <p:spPr>
          <a:xfrm>
            <a:off x="8676640" y="4653280"/>
            <a:ext cx="3972600" cy="1909500"/>
          </a:xfrm>
          <a:prstGeom prst="bentConnector3">
            <a:avLst>
              <a:gd fmla="val 42839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287" name="Google Shape;287;p4"/>
          <p:cNvGrpSpPr/>
          <p:nvPr/>
        </p:nvGrpSpPr>
        <p:grpSpPr>
          <a:xfrm>
            <a:off x="2319897" y="2673267"/>
            <a:ext cx="7523304" cy="1767755"/>
            <a:chOff x="192" y="450902"/>
            <a:chExt cx="7523304" cy="1767755"/>
          </a:xfrm>
        </p:grpSpPr>
        <p:sp>
          <p:nvSpPr>
            <p:cNvPr id="288" name="Google Shape;288;p4"/>
            <p:cNvSpPr/>
            <p:nvPr/>
          </p:nvSpPr>
          <p:spPr>
            <a:xfrm>
              <a:off x="2316611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 txBox="1"/>
            <p:nvPr/>
          </p:nvSpPr>
          <p:spPr>
            <a:xfrm>
              <a:off x="2436365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 txBox="1"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遊戲機制</a:t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19154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 txBox="1"/>
            <p:nvPr/>
          </p:nvSpPr>
          <p:spPr>
            <a:xfrm>
              <a:off x="5038908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 txBox="1"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場景設計</a:t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159301" y="1190817"/>
              <a:ext cx="5205086" cy="25372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8088"/>
                  </a:lnTo>
                  <a:lnTo>
                    <a:pt x="0" y="6808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 txBox="1"/>
            <p:nvPr/>
          </p:nvSpPr>
          <p:spPr>
            <a:xfrm>
              <a:off x="3631523" y="1316258"/>
              <a:ext cx="260642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 txBox="1"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角色設計</a:t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316611" y="1802079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 txBox="1"/>
            <p:nvPr/>
          </p:nvSpPr>
          <p:spPr>
            <a:xfrm>
              <a:off x="2436365" y="184637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 txBox="1"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核心操作</a:t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 txBox="1"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時程分工</a:t>
              </a:r>
              <a:endParaRPr/>
            </a:p>
          </p:txBody>
        </p:sp>
      </p:grpSp>
      <p:cxnSp>
        <p:nvCxnSpPr>
          <p:cNvPr id="306" name="Google Shape;306;p4"/>
          <p:cNvCxnSpPr/>
          <p:nvPr/>
        </p:nvCxnSpPr>
        <p:spPr>
          <a:xfrm flipH="1">
            <a:off x="10457651" y="-537029"/>
            <a:ext cx="1439174" cy="7640473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4"/>
          <p:cNvSpPr/>
          <p:nvPr/>
        </p:nvSpPr>
        <p:spPr>
          <a:xfrm>
            <a:off x="4921651" y="2674093"/>
            <a:ext cx="2318218" cy="741715"/>
          </a:xfrm>
          <a:prstGeom prst="rect">
            <a:avLst/>
          </a:pr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/>
          <p:nvPr/>
        </p:nvSpPr>
        <p:spPr>
          <a:xfrm>
            <a:off x="-2076383" y="-1488368"/>
            <a:ext cx="16525495" cy="8357550"/>
          </a:xfrm>
          <a:prstGeom prst="snip2SameRect">
            <a:avLst>
              <a:gd fmla="val 50000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5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316" name="Google Shape;316;p5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7" name="Google Shape;317;p5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318" name="Google Shape;318;p5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319" name="Google Shape;319;p5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320" name="Google Shape;320;p5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2" name="Google Shape;322;p5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5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4" name="Google Shape;3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970" y="1954911"/>
            <a:ext cx="5403202" cy="4676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5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5"/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場景設計</a:t>
            </a:r>
            <a:endParaRPr/>
          </a:p>
        </p:txBody>
      </p:sp>
      <p:sp>
        <p:nvSpPr>
          <p:cNvPr id="330" name="Google Shape;330;p5"/>
          <p:cNvSpPr txBox="1"/>
          <p:nvPr/>
        </p:nvSpPr>
        <p:spPr>
          <a:xfrm>
            <a:off x="1444107" y="3732839"/>
            <a:ext cx="5039031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高科技中古世界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城鎮由多個戰鬥場景組成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戰鬥場景約5x20公尺矩形平地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戰鬥場景以外簡化細節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城鎮風景供劇情模式運用</a:t>
            </a:r>
            <a:endParaRPr sz="18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6"/>
          <p:cNvGrpSpPr/>
          <p:nvPr/>
        </p:nvGrpSpPr>
        <p:grpSpPr>
          <a:xfrm>
            <a:off x="0" y="18606070"/>
            <a:ext cx="16063608" cy="1334894"/>
            <a:chOff x="-11681699" y="5523104"/>
            <a:chExt cx="16063608" cy="1334894"/>
          </a:xfrm>
        </p:grpSpPr>
        <p:sp>
          <p:nvSpPr>
            <p:cNvPr id="336" name="Google Shape;336;p6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6"/>
          <p:cNvGrpSpPr/>
          <p:nvPr/>
        </p:nvGrpSpPr>
        <p:grpSpPr>
          <a:xfrm>
            <a:off x="0" y="0"/>
            <a:ext cx="2320014" cy="8331201"/>
            <a:chOff x="-4813" y="-3867"/>
            <a:chExt cx="10111339" cy="3259829"/>
          </a:xfrm>
        </p:grpSpPr>
        <p:sp>
          <p:nvSpPr>
            <p:cNvPr id="346" name="Google Shape;346;p6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8" name="Google Shape;348;p6"/>
          <p:cNvCxnSpPr/>
          <p:nvPr/>
        </p:nvCxnSpPr>
        <p:spPr>
          <a:xfrm flipH="1">
            <a:off x="-114299" y="-154004"/>
            <a:ext cx="2089875" cy="3717770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6"/>
          <p:cNvCxnSpPr/>
          <p:nvPr/>
        </p:nvCxnSpPr>
        <p:spPr>
          <a:xfrm flipH="1">
            <a:off x="152400" y="-317500"/>
            <a:ext cx="1139828" cy="7420945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6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"/>
          <p:cNvSpPr/>
          <p:nvPr/>
        </p:nvSpPr>
        <p:spPr>
          <a:xfrm rot="10800000">
            <a:off x="10193152" y="-4356100"/>
            <a:ext cx="1998844" cy="11214098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6"/>
          <p:cNvCxnSpPr/>
          <p:nvPr/>
        </p:nvCxnSpPr>
        <p:spPr>
          <a:xfrm rot="10800000">
            <a:off x="5812960" y="5943738"/>
            <a:ext cx="4317600" cy="615600"/>
          </a:xfrm>
          <a:prstGeom prst="bentConnector3">
            <a:avLst>
              <a:gd fmla="val 11173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355" name="Google Shape;355;p6"/>
          <p:cNvCxnSpPr/>
          <p:nvPr/>
        </p:nvCxnSpPr>
        <p:spPr>
          <a:xfrm rot="-5400000">
            <a:off x="7884388" y="3982060"/>
            <a:ext cx="5064600" cy="1088400"/>
          </a:xfrm>
          <a:prstGeom prst="bentConnector3">
            <a:avLst>
              <a:gd fmla="val 31494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56" name="Google Shape;356;p6"/>
          <p:cNvCxnSpPr/>
          <p:nvPr/>
        </p:nvCxnSpPr>
        <p:spPr>
          <a:xfrm flipH="1" rot="10800000">
            <a:off x="2197100" y="5156240"/>
            <a:ext cx="9067800" cy="1403100"/>
          </a:xfrm>
          <a:prstGeom prst="bentConnector3">
            <a:avLst>
              <a:gd fmla="val 74650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357" name="Google Shape;357;p6"/>
          <p:cNvCxnSpPr/>
          <p:nvPr/>
        </p:nvCxnSpPr>
        <p:spPr>
          <a:xfrm flipH="1">
            <a:off x="7294900" y="3428998"/>
            <a:ext cx="5252700" cy="2829600"/>
          </a:xfrm>
          <a:prstGeom prst="bentConnector3">
            <a:avLst>
              <a:gd fmla="val 43423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cxnSp>
        <p:nvCxnSpPr>
          <p:cNvPr id="358" name="Google Shape;358;p6"/>
          <p:cNvCxnSpPr/>
          <p:nvPr/>
        </p:nvCxnSpPr>
        <p:spPr>
          <a:xfrm>
            <a:off x="11137900" y="-154004"/>
            <a:ext cx="659302" cy="7201182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9" name="Google Shape;359;p6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8391542" y="3900786"/>
            <a:ext cx="3403280" cy="241744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"/>
          <p:cNvSpPr txBox="1"/>
          <p:nvPr/>
        </p:nvSpPr>
        <p:spPr>
          <a:xfrm>
            <a:off x="3070292" y="460248"/>
            <a:ext cx="61163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故事背景－場景與事件</a:t>
            </a:r>
            <a:endParaRPr/>
          </a:p>
        </p:txBody>
      </p:sp>
      <p:sp>
        <p:nvSpPr>
          <p:cNvPr id="361" name="Google Shape;361;p6"/>
          <p:cNvSpPr txBox="1"/>
          <p:nvPr/>
        </p:nvSpPr>
        <p:spPr>
          <a:xfrm>
            <a:off x="3070292" y="989225"/>
            <a:ext cx="611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進入遊戲的主要章節</a:t>
            </a:r>
            <a:endParaRPr/>
          </a:p>
        </p:txBody>
      </p:sp>
      <p:grpSp>
        <p:nvGrpSpPr>
          <p:cNvPr id="362" name="Google Shape;362;p6"/>
          <p:cNvGrpSpPr/>
          <p:nvPr/>
        </p:nvGrpSpPr>
        <p:grpSpPr>
          <a:xfrm>
            <a:off x="3327008" y="1661654"/>
            <a:ext cx="5542430" cy="4280533"/>
            <a:chOff x="0" y="1411"/>
            <a:chExt cx="5542430" cy="4280533"/>
          </a:xfrm>
        </p:grpSpPr>
        <p:sp>
          <p:nvSpPr>
            <p:cNvPr id="363" name="Google Shape;363;p6"/>
            <p:cNvSpPr/>
            <p:nvPr/>
          </p:nvSpPr>
          <p:spPr>
            <a:xfrm>
              <a:off x="0" y="1411"/>
              <a:ext cx="5542430" cy="428878"/>
            </a:xfrm>
            <a:prstGeom prst="roundRect">
              <a:avLst>
                <a:gd fmla="val 16667" name="adj"/>
              </a:avLst>
            </a:prstGeom>
            <a:solidFill>
              <a:srgbClr val="D8E2F3">
                <a:alpha val="49803"/>
              </a:srgb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 txBox="1"/>
            <p:nvPr/>
          </p:nvSpPr>
          <p:spPr>
            <a:xfrm>
              <a:off x="20936" y="22347"/>
              <a:ext cx="5500558" cy="38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Microsoft JhengHei"/>
                <a:buNone/>
              </a:pPr>
              <a:r>
                <a:rPr lang="zh-TW" sz="18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市集與住宅區</a:t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0" y="430289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 txBox="1"/>
            <p:nvPr/>
          </p:nvSpPr>
          <p:spPr>
            <a:xfrm>
              <a:off x="0" y="430289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1759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icrosoft JhengHei"/>
                <a:buChar char="•"/>
              </a:pPr>
              <a:r>
                <a:rPr b="0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崇尚派與反抗派的首次交戰地點</a:t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0" y="714833"/>
              <a:ext cx="5542430" cy="428878"/>
            </a:xfrm>
            <a:prstGeom prst="roundRect">
              <a:avLst>
                <a:gd fmla="val 16667" name="adj"/>
              </a:avLst>
            </a:prstGeom>
            <a:solidFill>
              <a:srgbClr val="D8E2F3">
                <a:alpha val="49803"/>
              </a:srgb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 txBox="1"/>
            <p:nvPr/>
          </p:nvSpPr>
          <p:spPr>
            <a:xfrm>
              <a:off x="20936" y="735769"/>
              <a:ext cx="5500558" cy="38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Microsoft JhengHei"/>
                <a:buNone/>
              </a:pPr>
              <a:r>
                <a:rPr lang="zh-TW" sz="18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主城城堡中</a:t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0" y="1143711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 txBox="1"/>
            <p:nvPr/>
          </p:nvSpPr>
          <p:spPr>
            <a:xfrm>
              <a:off x="0" y="1143711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1759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icrosoft JhengHei"/>
                <a:buChar char="•"/>
              </a:pPr>
              <a:r>
                <a:rPr b="0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反抗派闖入挑釁崇尚派</a:t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0" y="1428255"/>
              <a:ext cx="5542430" cy="428878"/>
            </a:xfrm>
            <a:prstGeom prst="roundRect">
              <a:avLst>
                <a:gd fmla="val 16667" name="adj"/>
              </a:avLst>
            </a:prstGeom>
            <a:solidFill>
              <a:srgbClr val="D8E2F3">
                <a:alpha val="49803"/>
              </a:srgb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 txBox="1"/>
            <p:nvPr/>
          </p:nvSpPr>
          <p:spPr>
            <a:xfrm>
              <a:off x="20936" y="1449191"/>
              <a:ext cx="5500558" cy="38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Microsoft JhengHei"/>
                <a:buNone/>
              </a:pPr>
              <a:r>
                <a:rPr lang="zh-TW" sz="18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訓練場</a:t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0" y="1857133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 txBox="1"/>
            <p:nvPr/>
          </p:nvSpPr>
          <p:spPr>
            <a:xfrm>
              <a:off x="0" y="1857133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1759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Microsoft JhengHei"/>
                <a:buChar char="•"/>
              </a:pPr>
              <a:r>
                <a:rPr b="0" i="0" lang="zh-TW" sz="16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由崇尚派與反抗派共同管理，平時的訓練場所</a:t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0" y="2141677"/>
              <a:ext cx="5542430" cy="428878"/>
            </a:xfrm>
            <a:prstGeom prst="roundRect">
              <a:avLst>
                <a:gd fmla="val 16667" name="adj"/>
              </a:avLst>
            </a:prstGeom>
            <a:solidFill>
              <a:srgbClr val="D8E2F3">
                <a:alpha val="49803"/>
              </a:srgb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 txBox="1"/>
            <p:nvPr/>
          </p:nvSpPr>
          <p:spPr>
            <a:xfrm>
              <a:off x="20936" y="2162613"/>
              <a:ext cx="5500558" cy="38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Microsoft JhengHei"/>
                <a:buNone/>
              </a:pPr>
              <a:r>
                <a:rPr lang="zh-TW" sz="18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鬥技場</a:t>
              </a:r>
              <a:endParaRPr sz="18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0" y="2570556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 txBox="1"/>
            <p:nvPr/>
          </p:nvSpPr>
          <p:spPr>
            <a:xfrm>
              <a:off x="0" y="2570556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1759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icrosoft JhengHei"/>
                <a:buChar char="•"/>
              </a:pPr>
              <a:r>
                <a:rPr b="0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常有來自各領域的燃晶技師切磋技藝</a:t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0" y="2855100"/>
              <a:ext cx="5542430" cy="428878"/>
            </a:xfrm>
            <a:prstGeom prst="roundRect">
              <a:avLst>
                <a:gd fmla="val 16667" name="adj"/>
              </a:avLst>
            </a:prstGeom>
            <a:solidFill>
              <a:srgbClr val="D8E2F3">
                <a:alpha val="49803"/>
              </a:srgb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 txBox="1"/>
            <p:nvPr/>
          </p:nvSpPr>
          <p:spPr>
            <a:xfrm>
              <a:off x="20936" y="2876036"/>
              <a:ext cx="5500558" cy="38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Microsoft JhengHei"/>
                <a:buNone/>
              </a:pPr>
              <a:r>
                <a:rPr lang="zh-TW" sz="18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燃晶學院</a:t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0" y="3283978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 txBox="1"/>
            <p:nvPr/>
          </p:nvSpPr>
          <p:spPr>
            <a:xfrm>
              <a:off x="0" y="3283978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1759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icrosoft JhengHei"/>
                <a:buChar char="•"/>
              </a:pPr>
              <a:r>
                <a:rPr b="0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因反抗派的介入，隸屬崇尚派的學院產生動盪</a:t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0" y="3568522"/>
              <a:ext cx="5542430" cy="428878"/>
            </a:xfrm>
            <a:prstGeom prst="roundRect">
              <a:avLst>
                <a:gd fmla="val 16667" name="adj"/>
              </a:avLst>
            </a:prstGeom>
            <a:solidFill>
              <a:srgbClr val="D8E2F3">
                <a:alpha val="49803"/>
              </a:srgbClr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 txBox="1"/>
            <p:nvPr/>
          </p:nvSpPr>
          <p:spPr>
            <a:xfrm>
              <a:off x="20936" y="3589458"/>
              <a:ext cx="5500558" cy="38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Microsoft JhengHei"/>
                <a:buNone/>
              </a:pPr>
              <a:r>
                <a:rPr lang="zh-TW" sz="1800">
                  <a:solidFill>
                    <a:srgbClr val="59595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地鐵</a:t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0" y="3997400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 txBox="1"/>
            <p:nvPr/>
          </p:nvSpPr>
          <p:spPr>
            <a:xfrm>
              <a:off x="0" y="3997400"/>
              <a:ext cx="5542430" cy="28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1759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Microsoft JhengHei"/>
                <a:buChar char="•"/>
              </a:pPr>
              <a:r>
                <a:rPr b="0" i="0" lang="zh-TW" sz="16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因發現第三方的秘密入口而交戰之處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7"/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</p:grpSpPr>
        <p:sp>
          <p:nvSpPr>
            <p:cNvPr id="392" name="Google Shape;392;p7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7"/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</p:grpSpPr>
        <p:sp>
          <p:nvSpPr>
            <p:cNvPr id="399" name="Google Shape;399;p7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7"/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</p:grpSpPr>
        <p:sp>
          <p:nvSpPr>
            <p:cNvPr id="407" name="Google Shape;407;p7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7"/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</p:grpSpPr>
        <p:sp>
          <p:nvSpPr>
            <p:cNvPr id="417" name="Google Shape;417;p7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7"/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427" name="Google Shape;427;p7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9" name="Google Shape;429;p7"/>
          <p:cNvCxnSpPr/>
          <p:nvPr/>
        </p:nvCxnSpPr>
        <p:spPr>
          <a:xfrm flipH="1">
            <a:off x="-86627" y="-154004"/>
            <a:ext cx="5255393" cy="4475747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7"/>
          <p:cNvCxnSpPr/>
          <p:nvPr/>
        </p:nvCxnSpPr>
        <p:spPr>
          <a:xfrm flipH="1">
            <a:off x="-86627" y="-154004"/>
            <a:ext cx="4689900" cy="325517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7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"/>
          <p:cNvSpPr/>
          <p:nvPr/>
        </p:nvSpPr>
        <p:spPr>
          <a:xfrm>
            <a:off x="5169100" y="6867381"/>
            <a:ext cx="1109904" cy="547602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/>
          <p:nvPr/>
        </p:nvSpPr>
        <p:spPr>
          <a:xfrm rot="10800000">
            <a:off x="6497052" y="4100581"/>
            <a:ext cx="5694947" cy="2757417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7"/>
          <p:cNvCxnSpPr/>
          <p:nvPr/>
        </p:nvCxnSpPr>
        <p:spPr>
          <a:xfrm flipH="1">
            <a:off x="7789806" y="5457824"/>
            <a:ext cx="4007400" cy="1645500"/>
          </a:xfrm>
          <a:prstGeom prst="bentConnector3">
            <a:avLst>
              <a:gd fmla="val 6853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437" name="Google Shape;437;p7"/>
          <p:cNvCxnSpPr/>
          <p:nvPr/>
        </p:nvCxnSpPr>
        <p:spPr>
          <a:xfrm>
            <a:off x="4724400" y="5457825"/>
            <a:ext cx="6633000" cy="558300"/>
          </a:xfrm>
          <a:prstGeom prst="bentConnector3">
            <a:avLst>
              <a:gd fmla="val 50000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38" name="Google Shape;438;p7"/>
          <p:cNvCxnSpPr/>
          <p:nvPr/>
        </p:nvCxnSpPr>
        <p:spPr>
          <a:xfrm rot="5400000">
            <a:off x="7572947" y="3463836"/>
            <a:ext cx="5382900" cy="621600"/>
          </a:xfrm>
          <a:prstGeom prst="bentConnector3">
            <a:avLst>
              <a:gd fmla="val 74066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439" name="Google Shape;439;p7"/>
          <p:cNvCxnSpPr/>
          <p:nvPr/>
        </p:nvCxnSpPr>
        <p:spPr>
          <a:xfrm>
            <a:off x="8676640" y="4653280"/>
            <a:ext cx="3972600" cy="1909500"/>
          </a:xfrm>
          <a:prstGeom prst="bentConnector3">
            <a:avLst>
              <a:gd fmla="val 42839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440" name="Google Shape;440;p7"/>
          <p:cNvGrpSpPr/>
          <p:nvPr/>
        </p:nvGrpSpPr>
        <p:grpSpPr>
          <a:xfrm>
            <a:off x="2319897" y="2673267"/>
            <a:ext cx="7523304" cy="1767755"/>
            <a:chOff x="192" y="450902"/>
            <a:chExt cx="7523304" cy="1767755"/>
          </a:xfrm>
        </p:grpSpPr>
        <p:sp>
          <p:nvSpPr>
            <p:cNvPr id="441" name="Google Shape;441;p7"/>
            <p:cNvSpPr/>
            <p:nvPr/>
          </p:nvSpPr>
          <p:spPr>
            <a:xfrm>
              <a:off x="2316611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 txBox="1"/>
            <p:nvPr/>
          </p:nvSpPr>
          <p:spPr>
            <a:xfrm>
              <a:off x="2436365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 txBox="1"/>
            <p:nvPr/>
          </p:nvSpPr>
          <p:spPr>
            <a:xfrm>
              <a:off x="192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遊戲機制</a:t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4919154" y="776040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 txBox="1"/>
            <p:nvPr/>
          </p:nvSpPr>
          <p:spPr>
            <a:xfrm>
              <a:off x="5038908" y="82033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 txBox="1"/>
            <p:nvPr/>
          </p:nvSpPr>
          <p:spPr>
            <a:xfrm>
              <a:off x="2602735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場景設計</a:t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159301" y="1190817"/>
              <a:ext cx="5205086" cy="25372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8088"/>
                  </a:lnTo>
                  <a:lnTo>
                    <a:pt x="0" y="68088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 txBox="1"/>
            <p:nvPr/>
          </p:nvSpPr>
          <p:spPr>
            <a:xfrm>
              <a:off x="3631523" y="1316258"/>
              <a:ext cx="260642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 txBox="1"/>
            <p:nvPr/>
          </p:nvSpPr>
          <p:spPr>
            <a:xfrm>
              <a:off x="5205278" y="45090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角色設計</a:t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2316611" y="1802079"/>
              <a:ext cx="2537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 txBox="1"/>
            <p:nvPr/>
          </p:nvSpPr>
          <p:spPr>
            <a:xfrm>
              <a:off x="2436365" y="1846378"/>
              <a:ext cx="14216" cy="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 txBox="1"/>
            <p:nvPr/>
          </p:nvSpPr>
          <p:spPr>
            <a:xfrm>
              <a:off x="192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核心操作</a:t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 txBox="1"/>
            <p:nvPr/>
          </p:nvSpPr>
          <p:spPr>
            <a:xfrm>
              <a:off x="2602735" y="1476942"/>
              <a:ext cx="2318218" cy="741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900"/>
                <a:buFont typeface="Microsoft JhengHei"/>
                <a:buNone/>
              </a:pPr>
              <a:r>
                <a:rPr lang="zh-TW" sz="1900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時程分工</a:t>
              </a:r>
              <a:endParaRPr/>
            </a:p>
          </p:txBody>
        </p:sp>
      </p:grpSp>
      <p:cxnSp>
        <p:nvCxnSpPr>
          <p:cNvPr id="459" name="Google Shape;459;p7"/>
          <p:cNvCxnSpPr/>
          <p:nvPr/>
        </p:nvCxnSpPr>
        <p:spPr>
          <a:xfrm flipH="1">
            <a:off x="10457651" y="-537029"/>
            <a:ext cx="1439174" cy="7640473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7"/>
          <p:cNvSpPr/>
          <p:nvPr/>
        </p:nvSpPr>
        <p:spPr>
          <a:xfrm>
            <a:off x="7525177" y="2674093"/>
            <a:ext cx="2318218" cy="741715"/>
          </a:xfrm>
          <a:prstGeom prst="rect">
            <a:avLst/>
          </a:prstGeom>
          <a:noFill/>
          <a:ln cap="flat" cmpd="sng" w="38100">
            <a:solidFill>
              <a:srgbClr val="FE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8"/>
          <p:cNvGrpSpPr/>
          <p:nvPr/>
        </p:nvGrpSpPr>
        <p:grpSpPr>
          <a:xfrm>
            <a:off x="-49374871" y="-39805689"/>
            <a:ext cx="111743846" cy="46663690"/>
            <a:chOff x="-6172407" y="2117213"/>
            <a:chExt cx="11352585" cy="4740785"/>
          </a:xfrm>
        </p:grpSpPr>
        <p:sp>
          <p:nvSpPr>
            <p:cNvPr id="466" name="Google Shape;466;p8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" name="Google Shape;472;p8"/>
          <p:cNvGrpSpPr/>
          <p:nvPr/>
        </p:nvGrpSpPr>
        <p:grpSpPr>
          <a:xfrm>
            <a:off x="-50192644" y="-45476477"/>
            <a:ext cx="112510952" cy="52338340"/>
            <a:chOff x="-7778700" y="1540699"/>
            <a:chExt cx="11430519" cy="5317299"/>
          </a:xfrm>
        </p:grpSpPr>
        <p:sp>
          <p:nvSpPr>
            <p:cNvPr id="473" name="Google Shape;473;p8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8"/>
          <p:cNvGrpSpPr/>
          <p:nvPr/>
        </p:nvGrpSpPr>
        <p:grpSpPr>
          <a:xfrm>
            <a:off x="-50209478" y="-39794658"/>
            <a:ext cx="131371342" cy="46663690"/>
            <a:chOff x="-9433967" y="2117213"/>
            <a:chExt cx="13346635" cy="4740785"/>
          </a:xfrm>
        </p:grpSpPr>
        <p:sp>
          <p:nvSpPr>
            <p:cNvPr id="481" name="Google Shape;481;p8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8"/>
          <p:cNvGrpSpPr/>
          <p:nvPr/>
        </p:nvGrpSpPr>
        <p:grpSpPr>
          <a:xfrm>
            <a:off x="-50209477" y="-6270211"/>
            <a:ext cx="158114594" cy="13139403"/>
            <a:chOff x="-11681699" y="5523104"/>
            <a:chExt cx="16063608" cy="1334894"/>
          </a:xfrm>
        </p:grpSpPr>
        <p:sp>
          <p:nvSpPr>
            <p:cNvPr id="491" name="Google Shape;491;p8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8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8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8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503" name="Google Shape;503;p8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504" name="Google Shape;504;p8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505" name="Google Shape;505;p8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506" name="Google Shape;506;p8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507" name="Google Shape;507;p8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9" name="Google Shape;509;p8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8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11" name="Google Shape;5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8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8"/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角色設定</a:t>
            </a:r>
            <a:endParaRPr/>
          </a:p>
        </p:txBody>
      </p:sp>
      <p:cxnSp>
        <p:nvCxnSpPr>
          <p:cNvPr id="515" name="Google Shape;515;p8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16" name="Google Shape;5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601" y="2940435"/>
            <a:ext cx="3775550" cy="563661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"/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崇尚派先鋒</a:t>
            </a:r>
            <a:endParaRPr/>
          </a:p>
        </p:txBody>
      </p:sp>
      <p:sp>
        <p:nvSpPr>
          <p:cNvPr id="518" name="Google Shape;518;p8"/>
          <p:cNvSpPr txBox="1"/>
          <p:nvPr/>
        </p:nvSpPr>
        <p:spPr>
          <a:xfrm>
            <a:off x="4629495" y="2654209"/>
            <a:ext cx="63413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性別／身高／體重：女／165cm／48kg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派別／身分：崇尚派／戰鬥先鋒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角色定位：輕巧型角色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使用武器：單手刀銃（銃刃）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血量／氣力值／燃晶消耗率：200／100／25%</a:t>
            </a:r>
            <a:endParaRPr/>
          </a:p>
        </p:txBody>
      </p:sp>
      <p:sp>
        <p:nvSpPr>
          <p:cNvPr id="519" name="Google Shape;519;p8"/>
          <p:cNvSpPr txBox="1"/>
          <p:nvPr/>
        </p:nvSpPr>
        <p:spPr>
          <a:xfrm>
            <a:off x="4629493" y="4289099"/>
            <a:ext cx="586746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致命扳機預設選角，雙親已故，個性沉默固執，兒時經常流浪，因緣拯救一位年幼外星生物夥伴，長時間的共度使其能與夥伴溝通，並透過夥伴的指導熟練燃晶技術。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直至某次被外星生物降臨巡視時撞見，她才得知夥伴是被稱為神的物種，因能夠溝通被放過，但夥伴也被帶走。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之後遇到崇尚派領主，由於她有與眾不同的才能而收留並指導她，很快也成為戰鬥先鋒。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雖然與反抗派及其他第三方組織為敵，但她戰鬥時總是會控制好自己的情緒。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520" name="Google Shape;520;p8"/>
          <p:cNvGraphicFramePr/>
          <p:nvPr/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9"/>
          <p:cNvGrpSpPr/>
          <p:nvPr/>
        </p:nvGrpSpPr>
        <p:grpSpPr>
          <a:xfrm>
            <a:off x="-49374871" y="-39805689"/>
            <a:ext cx="111743846" cy="46663690"/>
            <a:chOff x="-6172407" y="2117213"/>
            <a:chExt cx="11352585" cy="4740785"/>
          </a:xfrm>
        </p:grpSpPr>
        <p:sp>
          <p:nvSpPr>
            <p:cNvPr id="526" name="Google Shape;526;p9"/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fmla="val 32779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fmla="val 36962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fmla="val 31023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9"/>
          <p:cNvGrpSpPr/>
          <p:nvPr/>
        </p:nvGrpSpPr>
        <p:grpSpPr>
          <a:xfrm>
            <a:off x="-50192644" y="-45476477"/>
            <a:ext cx="112510952" cy="52338340"/>
            <a:chOff x="-7778700" y="1540699"/>
            <a:chExt cx="11430519" cy="5317299"/>
          </a:xfrm>
        </p:grpSpPr>
        <p:sp>
          <p:nvSpPr>
            <p:cNvPr id="533" name="Google Shape;533;p9"/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fmla="val 36379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fmla="val 3626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fmla="val 29071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fmla="val 32795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9"/>
          <p:cNvGrpSpPr/>
          <p:nvPr/>
        </p:nvGrpSpPr>
        <p:grpSpPr>
          <a:xfrm>
            <a:off x="-50209478" y="-39794658"/>
            <a:ext cx="131371342" cy="46663690"/>
            <a:chOff x="-9433967" y="2117213"/>
            <a:chExt cx="13346635" cy="4740785"/>
          </a:xfrm>
        </p:grpSpPr>
        <p:sp>
          <p:nvSpPr>
            <p:cNvPr id="541" name="Google Shape;541;p9"/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fmla="val 41668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fmla="val 3344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fmla="val 34155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9"/>
          <p:cNvGrpSpPr/>
          <p:nvPr/>
        </p:nvGrpSpPr>
        <p:grpSpPr>
          <a:xfrm>
            <a:off x="-50209477" y="-6270211"/>
            <a:ext cx="158114594" cy="13139403"/>
            <a:chOff x="-11681699" y="5523104"/>
            <a:chExt cx="16063608" cy="1334894"/>
          </a:xfrm>
        </p:grpSpPr>
        <p:sp>
          <p:nvSpPr>
            <p:cNvPr id="551" name="Google Shape;551;p9"/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fmla="val 41308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9"/>
          <p:cNvSpPr/>
          <p:nvPr/>
        </p:nvSpPr>
        <p:spPr>
          <a:xfrm>
            <a:off x="853974" y="1680703"/>
            <a:ext cx="10485722" cy="517342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9"/>
          <p:cNvSpPr/>
          <p:nvPr/>
        </p:nvSpPr>
        <p:spPr>
          <a:xfrm rot="10800000">
            <a:off x="9856121" y="1596116"/>
            <a:ext cx="2335877" cy="5261881"/>
          </a:xfrm>
          <a:prstGeom prst="diagStripe">
            <a:avLst>
              <a:gd fmla="val 50000" name="adj"/>
            </a:avLst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Google Shape;562;p9"/>
          <p:cNvCxnSpPr/>
          <p:nvPr/>
        </p:nvCxnSpPr>
        <p:spPr>
          <a:xfrm flipH="1" rot="-5400000">
            <a:off x="8143950" y="568250"/>
            <a:ext cx="2962500" cy="962400"/>
          </a:xfrm>
          <a:prstGeom prst="bentConnector3">
            <a:avLst>
              <a:gd fmla="val 31568" name="adj1"/>
            </a:avLst>
          </a:prstGeom>
          <a:noFill/>
          <a:ln cap="flat" cmpd="thickThin" w="63500">
            <a:solidFill>
              <a:schemeClr val="lt1"/>
            </a:solidFill>
            <a:prstDash val="solid"/>
            <a:miter lim="800000"/>
            <a:headEnd len="med" w="med" type="oval"/>
            <a:tailEnd len="lg" w="lg" type="oval"/>
          </a:ln>
        </p:spPr>
      </p:cxnSp>
      <p:cxnSp>
        <p:nvCxnSpPr>
          <p:cNvPr id="563" name="Google Shape;563;p9"/>
          <p:cNvCxnSpPr/>
          <p:nvPr/>
        </p:nvCxnSpPr>
        <p:spPr>
          <a:xfrm>
            <a:off x="6858480" y="762000"/>
            <a:ext cx="4752300" cy="1193700"/>
          </a:xfrm>
          <a:prstGeom prst="bentConnector3">
            <a:avLst>
              <a:gd fmla="val 50001" name="adj1"/>
            </a:avLst>
          </a:prstGeom>
          <a:noFill/>
          <a:ln cap="flat" cmpd="tri" w="63500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564" name="Google Shape;564;p9"/>
          <p:cNvCxnSpPr/>
          <p:nvPr/>
        </p:nvCxnSpPr>
        <p:spPr>
          <a:xfrm flipH="1">
            <a:off x="5105362" y="291789"/>
            <a:ext cx="7222200" cy="971100"/>
          </a:xfrm>
          <a:prstGeom prst="bentConnector3">
            <a:avLst>
              <a:gd fmla="val 34174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sm" w="sm" type="oval"/>
          </a:ln>
        </p:spPr>
      </p:cxnSp>
      <p:cxnSp>
        <p:nvCxnSpPr>
          <p:cNvPr id="565" name="Google Shape;565;p9"/>
          <p:cNvCxnSpPr/>
          <p:nvPr/>
        </p:nvCxnSpPr>
        <p:spPr>
          <a:xfrm flipH="1" rot="5400000">
            <a:off x="8743453" y="2394484"/>
            <a:ext cx="4623300" cy="1111500"/>
          </a:xfrm>
          <a:prstGeom prst="bentConnector3">
            <a:avLst>
              <a:gd fmla="val 60987" name="adj1"/>
            </a:avLst>
          </a:prstGeom>
          <a:noFill/>
          <a:ln cap="flat" cmpd="dbl" w="63500">
            <a:solidFill>
              <a:schemeClr val="lt1"/>
            </a:solidFill>
            <a:prstDash val="solid"/>
            <a:miter lim="800000"/>
            <a:headEnd len="sm" w="sm" type="oval"/>
            <a:tailEnd len="med" w="med" type="oval"/>
          </a:ln>
        </p:spPr>
      </p:cxnSp>
      <p:grpSp>
        <p:nvGrpSpPr>
          <p:cNvPr id="566" name="Google Shape;566;p9"/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567" name="Google Shape;567;p9"/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fmla="val 0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>
                <a:gd fmla="val 50000" name="adj"/>
              </a:avLst>
            </a:prstGeom>
            <a:solidFill>
              <a:srgbClr val="8296B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69" name="Google Shape;569;p9"/>
          <p:cNvCxnSpPr/>
          <p:nvPr/>
        </p:nvCxnSpPr>
        <p:spPr>
          <a:xfrm flipH="1">
            <a:off x="-124601" y="-157874"/>
            <a:ext cx="6049151" cy="2966645"/>
          </a:xfrm>
          <a:prstGeom prst="straightConnector1">
            <a:avLst/>
          </a:prstGeom>
          <a:noFill/>
          <a:ln cap="flat" cmpd="tri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0" name="Google Shape;570;p9"/>
          <p:cNvCxnSpPr/>
          <p:nvPr/>
        </p:nvCxnSpPr>
        <p:spPr>
          <a:xfrm flipH="1">
            <a:off x="-124601" y="-157874"/>
            <a:ext cx="10039303" cy="1420617"/>
          </a:xfrm>
          <a:prstGeom prst="straightConnector1">
            <a:avLst/>
          </a:prstGeom>
          <a:noFill/>
          <a:ln cap="flat" cmpd="thickThin" w="228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1" name="Google Shape;5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787" y="1083187"/>
            <a:ext cx="1034026" cy="10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9"/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9"/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角色設定</a:t>
            </a:r>
            <a:endParaRPr/>
          </a:p>
        </p:txBody>
      </p:sp>
      <p:cxnSp>
        <p:nvCxnSpPr>
          <p:cNvPr id="575" name="Google Shape;575;p9"/>
          <p:cNvCxnSpPr/>
          <p:nvPr/>
        </p:nvCxnSpPr>
        <p:spPr>
          <a:xfrm flipH="1">
            <a:off x="4800599" y="5568892"/>
            <a:ext cx="7526962" cy="1441508"/>
          </a:xfrm>
          <a:prstGeom prst="straightConnector1">
            <a:avLst/>
          </a:prstGeom>
          <a:noFill/>
          <a:ln cap="flat" cmpd="thinThick" w="152400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6" name="Google Shape;57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7028" y="2918343"/>
            <a:ext cx="4107751" cy="426089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"/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反抗派團長</a:t>
            </a:r>
            <a:endParaRPr/>
          </a:p>
        </p:txBody>
      </p:sp>
      <p:sp>
        <p:nvSpPr>
          <p:cNvPr id="578" name="Google Shape;578;p9"/>
          <p:cNvSpPr txBox="1"/>
          <p:nvPr/>
        </p:nvSpPr>
        <p:spPr>
          <a:xfrm>
            <a:off x="4629495" y="2653570"/>
            <a:ext cx="63413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性別／身高／體重：女／134cm／34kg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派別／身分：反抗派／組織首領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角色定位：力量型角色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使用武器：雙手巨劍銃（銃劍）</a:t>
            </a:r>
            <a:endParaRPr sz="20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血量／氣力值／燃晶消耗率：200／100／50%</a:t>
            </a:r>
            <a:endParaRPr/>
          </a:p>
        </p:txBody>
      </p:sp>
      <p:sp>
        <p:nvSpPr>
          <p:cNvPr id="579" name="Google Shape;579;p9"/>
          <p:cNvSpPr txBox="1"/>
          <p:nvPr/>
        </p:nvSpPr>
        <p:spPr>
          <a:xfrm>
            <a:off x="4629493" y="4285894"/>
            <a:ext cx="586746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身材嬌小，氣勢凌人，從小母親常告訴自己父親是去很遠的地方工作，但曾多次看到外星生物出入家中，認為母親被逼迫隱瞞什麼，對外星生物抱持懷恨之心。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直到外星生物放寬統治，認為機會來了的她便成立反抗組織，要求外星生物對人類過去的所作所為負責，揚言要消滅驅逐外星生物，但穿著打扮似乎是在模仿外星生物，不禁讓人覺得她或許是個傲嬌。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成立反抗派前沒有接觸過燃晶，但短時間就能熟練使用的她認為跟燃晶有著特別的緣分。</a:t>
            </a:r>
            <a:endParaRPr sz="16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580" name="Google Shape;580;p9"/>
          <p:cNvGraphicFramePr/>
          <p:nvPr/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2021-10-03T17:53:59Z</dcterms:created>
  <dc:creator>Centon 千童古</dc:creator>
</cp:coreProperties>
</file>