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57" r:id="rId2"/>
    <p:sldId id="268" r:id="rId3"/>
    <p:sldId id="269" r:id="rId4"/>
    <p:sldId id="288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85" r:id="rId13"/>
    <p:sldId id="266" r:id="rId14"/>
    <p:sldId id="282" r:id="rId15"/>
    <p:sldId id="290" r:id="rId16"/>
    <p:sldId id="283" r:id="rId17"/>
    <p:sldId id="271" r:id="rId18"/>
    <p:sldId id="280" r:id="rId19"/>
    <p:sldId id="287" r:id="rId20"/>
    <p:sldId id="286" r:id="rId21"/>
    <p:sldId id="276" r:id="rId22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>
      <p:cViewPr varScale="1">
        <p:scale>
          <a:sx n="74" d="100"/>
          <a:sy n="74" d="100"/>
        </p:scale>
        <p:origin x="14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_____________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______________Microsoft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Φύλλο1!$B$1</c:f>
              <c:strCache>
                <c:ptCount val="1"/>
                <c:pt idx="0">
                  <c:v>ΠΡΟΣΦΕΡΟΜΕΝΕΣ ΘΕΣΕΙΣ ΕΡΓΑΣΙΑΣ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Φύλλο1!$A$2:$A$3</c:f>
              <c:strCache>
                <c:ptCount val="2"/>
                <c:pt idx="0">
                  <c:v>ΤΕΧΝΙΚΟΣ ΦΥΤΙΚΗΣ ΠΑΡΑΓΩΓΗΣ</c:v>
                </c:pt>
                <c:pt idx="1">
                  <c:v>ΤΕΧΝΟΛΟΓΙΑ ΠΟΤΩΝ ΚΑΙ ΤΡΟΦΩΝ</c:v>
                </c:pt>
              </c:strCache>
            </c:strRef>
          </c:cat>
          <c:val>
            <c:numRef>
              <c:f>Φύλλο1!$B$2:$B$3</c:f>
              <c:numCache>
                <c:formatCode>General</c:formatCode>
                <c:ptCount val="2"/>
                <c:pt idx="0">
                  <c:v>15</c:v>
                </c:pt>
                <c:pt idx="1">
                  <c:v>60</c:v>
                </c:pt>
              </c:numCache>
            </c:numRef>
          </c:val>
        </c:ser>
        <c:ser>
          <c:idx val="1"/>
          <c:order val="1"/>
          <c:tx>
            <c:strRef>
              <c:f>Φύλλο1!$C$1</c:f>
              <c:strCache>
                <c:ptCount val="1"/>
                <c:pt idx="0">
                  <c:v>ΕΝΔΙΑΦΕΡΟΜΕΝΟΙ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Φύλλο1!$A$2:$A$3</c:f>
              <c:strCache>
                <c:ptCount val="2"/>
                <c:pt idx="0">
                  <c:v>ΤΕΧΝΙΚΟΣ ΦΥΤΙΚΗΣ ΠΑΡΑΓΩΓΗΣ</c:v>
                </c:pt>
                <c:pt idx="1">
                  <c:v>ΤΕΧΝΟΛΟΓΙΑ ΠΟΤΩΝ ΚΑΙ ΤΡΟΦΩΝ</c:v>
                </c:pt>
              </c:strCache>
            </c:strRef>
          </c:cat>
          <c:val>
            <c:numRef>
              <c:f>Φύλλο1!$C$2:$C$3</c:f>
              <c:numCache>
                <c:formatCode>General</c:formatCode>
                <c:ptCount val="2"/>
                <c:pt idx="0">
                  <c:v>40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74347376"/>
        <c:axId val="-274343568"/>
      </c:barChart>
      <c:catAx>
        <c:axId val="-274347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-274343568"/>
        <c:crosses val="autoZero"/>
        <c:auto val="1"/>
        <c:lblAlgn val="ctr"/>
        <c:lblOffset val="100"/>
        <c:noMultiLvlLbl val="0"/>
      </c:catAx>
      <c:valAx>
        <c:axId val="-274343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-274347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985364253613279E-2"/>
          <c:y val="3.2900551381189878E-2"/>
          <c:w val="0.92067128578563573"/>
          <c:h val="0.819587190440199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Φύλλο1!$B$1</c:f>
              <c:strCache>
                <c:ptCount val="1"/>
                <c:pt idx="0">
                  <c:v>ΘΕΣΕΙΣ ΕΡΓΑΣΙΑΣ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Φύλλο1!$A$2:$A$3</c:f>
              <c:strCache>
                <c:ptCount val="2"/>
                <c:pt idx="0">
                  <c:v>ΤΕΧΝΙΚΟΣ ΕΦΑΡΜΟΓΩΝ ΠΛΗΡΟΦΟΡΙΚΗΣ</c:v>
                </c:pt>
                <c:pt idx="1">
                  <c:v>ΤΕΧΝΙΚΟΣ Η/Υ &amp; ΔΙΚΤΥΩΝ</c:v>
                </c:pt>
              </c:strCache>
            </c:strRef>
          </c:cat>
          <c:val>
            <c:numRef>
              <c:f>Φύλλο1!$B$2:$B$3</c:f>
              <c:numCache>
                <c:formatCode>General</c:formatCode>
                <c:ptCount val="2"/>
                <c:pt idx="0">
                  <c:v>10</c:v>
                </c:pt>
                <c:pt idx="1">
                  <c:v>5</c:v>
                </c:pt>
              </c:numCache>
            </c:numRef>
          </c:val>
        </c:ser>
        <c:ser>
          <c:idx val="1"/>
          <c:order val="1"/>
          <c:tx>
            <c:strRef>
              <c:f>Φύλλο1!$C$1</c:f>
              <c:strCache>
                <c:ptCount val="1"/>
                <c:pt idx="0">
                  <c:v>ΕΝΔΙΑΦΕΡΟΜΕΝΟΙ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Φύλλο1!$A$2:$A$3</c:f>
              <c:strCache>
                <c:ptCount val="2"/>
                <c:pt idx="0">
                  <c:v>ΤΕΧΝΙΚΟΣ ΕΦΑΡΜΟΓΩΝ ΠΛΗΡΟΦΟΡΙΚΗΣ</c:v>
                </c:pt>
                <c:pt idx="1">
                  <c:v>ΤΕΧΝΙΚΟΣ Η/Υ &amp; ΔΙΚΤΥΩΝ</c:v>
                </c:pt>
              </c:strCache>
            </c:strRef>
          </c:cat>
          <c:val>
            <c:numRef>
              <c:f>Φύλλο1!$C$2:$C$3</c:f>
              <c:numCache>
                <c:formatCode>General</c:formatCode>
                <c:ptCount val="2"/>
                <c:pt idx="0">
                  <c:v>18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74345744"/>
        <c:axId val="-274346832"/>
      </c:barChart>
      <c:catAx>
        <c:axId val="-2743457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-274346832"/>
        <c:crosses val="autoZero"/>
        <c:auto val="1"/>
        <c:lblAlgn val="ctr"/>
        <c:lblOffset val="100"/>
        <c:noMultiLvlLbl val="0"/>
      </c:catAx>
      <c:valAx>
        <c:axId val="-27434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-274345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253939686342965"/>
          <c:y val="0.93676075655471058"/>
          <c:w val="0.59236030101593629"/>
          <c:h val="6.02929413096614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 dirty="0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4470B-E9CC-4CEC-BD26-B4CEB5811DBB}" type="datetimeFigureOut">
              <a:rPr lang="el-GR" smtClean="0"/>
              <a:pPr/>
              <a:t>13/5/2018</a:t>
            </a:fld>
            <a:endParaRPr lang="el-GR" dirty="0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C27DF-840B-49DA-AD98-61B882BC48C0}" type="slidenum">
              <a:rPr lang="el-GR" smtClean="0"/>
              <a:pPr/>
              <a:t>‹#›</a:t>
            </a:fld>
            <a:endParaRPr lang="el-GR" dirty="0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03104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221A-34C9-462D-AD2C-662102FB7ADA}" type="datetimeFigureOut">
              <a:rPr lang="el-GR" smtClean="0"/>
              <a:pPr/>
              <a:t>13/5/2018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4C2F-B3A0-4C05-9976-0E3086CF97A4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221A-34C9-462D-AD2C-662102FB7ADA}" type="datetimeFigureOut">
              <a:rPr lang="el-GR" smtClean="0"/>
              <a:pPr/>
              <a:t>13/5/2018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4C2F-B3A0-4C05-9976-0E3086CF97A4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221A-34C9-462D-AD2C-662102FB7ADA}" type="datetimeFigureOut">
              <a:rPr lang="el-GR" smtClean="0"/>
              <a:pPr/>
              <a:t>13/5/2018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4C2F-B3A0-4C05-9976-0E3086CF97A4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221A-34C9-462D-AD2C-662102FB7ADA}" type="datetimeFigureOut">
              <a:rPr lang="el-GR" smtClean="0"/>
              <a:pPr/>
              <a:t>13/5/2018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4C2F-B3A0-4C05-9976-0E3086CF97A4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221A-34C9-462D-AD2C-662102FB7ADA}" type="datetimeFigureOut">
              <a:rPr lang="el-GR" smtClean="0"/>
              <a:pPr/>
              <a:t>13/5/2018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4C2F-B3A0-4C05-9976-0E3086CF97A4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221A-34C9-462D-AD2C-662102FB7ADA}" type="datetimeFigureOut">
              <a:rPr lang="el-GR" smtClean="0"/>
              <a:pPr/>
              <a:t>13/5/2018</a:t>
            </a:fld>
            <a:endParaRPr lang="el-GR" dirty="0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4C2F-B3A0-4C05-9976-0E3086CF97A4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221A-34C9-462D-AD2C-662102FB7ADA}" type="datetimeFigureOut">
              <a:rPr lang="el-GR" smtClean="0"/>
              <a:pPr/>
              <a:t>13/5/2018</a:t>
            </a:fld>
            <a:endParaRPr lang="el-GR" dirty="0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4C2F-B3A0-4C05-9976-0E3086CF97A4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221A-34C9-462D-AD2C-662102FB7ADA}" type="datetimeFigureOut">
              <a:rPr lang="el-GR" smtClean="0"/>
              <a:pPr/>
              <a:t>13/5/2018</a:t>
            </a:fld>
            <a:endParaRPr lang="el-GR" dirty="0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4C2F-B3A0-4C05-9976-0E3086CF97A4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221A-34C9-462D-AD2C-662102FB7ADA}" type="datetimeFigureOut">
              <a:rPr lang="el-GR" smtClean="0"/>
              <a:pPr/>
              <a:t>13/5/2018</a:t>
            </a:fld>
            <a:endParaRPr lang="el-GR" dirty="0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4C2F-B3A0-4C05-9976-0E3086CF97A4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221A-34C9-462D-AD2C-662102FB7ADA}" type="datetimeFigureOut">
              <a:rPr lang="el-GR" smtClean="0"/>
              <a:pPr/>
              <a:t>13/5/2018</a:t>
            </a:fld>
            <a:endParaRPr lang="el-GR" dirty="0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4C2F-B3A0-4C05-9976-0E3086CF97A4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 dirty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221A-34C9-462D-AD2C-662102FB7ADA}" type="datetimeFigureOut">
              <a:rPr lang="el-GR" smtClean="0"/>
              <a:pPr/>
              <a:t>13/5/2018</a:t>
            </a:fld>
            <a:endParaRPr lang="el-GR" dirty="0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4C2F-B3A0-4C05-9976-0E3086CF97A4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4221A-34C9-462D-AD2C-662102FB7ADA}" type="datetimeFigureOut">
              <a:rPr lang="el-GR" smtClean="0"/>
              <a:pPr/>
              <a:t>13/5/2018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4C2F-B3A0-4C05-9976-0E3086CF97A4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- Τίτλος"/>
          <p:cNvSpPr txBox="1">
            <a:spLocks/>
          </p:cNvSpPr>
          <p:nvPr/>
        </p:nvSpPr>
        <p:spPr>
          <a:xfrm>
            <a:off x="142844" y="1285860"/>
            <a:ext cx="8858312" cy="21431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bIns="91440" anchor="ctr" anchorCtr="0">
            <a:noAutofit/>
          </a:bodyPr>
          <a:lstStyle/>
          <a:p>
            <a:pPr algn="ctr">
              <a:buClr>
                <a:srgbClr val="C00000"/>
              </a:buClr>
            </a:pPr>
            <a:r>
              <a:rPr lang="el-GR" sz="4400" b="1" dirty="0" smtClean="0">
                <a:latin typeface="Bookman Old Style" pitchFamily="18" charset="0"/>
              </a:rPr>
              <a:t>επι</a:t>
            </a:r>
            <a:r>
              <a:rPr lang="el-GR" sz="5400" b="1" dirty="0" smtClean="0">
                <a:solidFill>
                  <a:srgbClr val="C00000"/>
                </a:solidFill>
                <a:latin typeface="Bookman Old Style" pitchFamily="18" charset="0"/>
              </a:rPr>
              <a:t>ΜΕΝΩ</a:t>
            </a:r>
            <a:r>
              <a:rPr lang="el-GR" sz="4400" b="1" dirty="0" smtClean="0">
                <a:solidFill>
                  <a:srgbClr val="FF0000"/>
                </a:solidFill>
                <a:latin typeface="Bookman Old Style" pitchFamily="18" charset="0"/>
              </a:rPr>
              <a:t> </a:t>
            </a:r>
            <a:r>
              <a:rPr lang="el-GR" sz="4400" b="1" dirty="0" smtClean="0">
                <a:latin typeface="Bookman Old Style" pitchFamily="18" charset="0"/>
              </a:rPr>
              <a:t>στον</a:t>
            </a:r>
            <a:r>
              <a:rPr lang="el-GR" sz="4400" b="1" dirty="0" smtClean="0">
                <a:solidFill>
                  <a:srgbClr val="FF0000"/>
                </a:solidFill>
                <a:latin typeface="Bookman Old Style" pitchFamily="18" charset="0"/>
              </a:rPr>
              <a:t> </a:t>
            </a:r>
            <a:r>
              <a:rPr lang="el-GR" sz="4400" b="1" dirty="0" smtClean="0">
                <a:solidFill>
                  <a:srgbClr val="C00000"/>
                </a:solidFill>
                <a:latin typeface="Bookman Old Style" pitchFamily="18" charset="0"/>
              </a:rPr>
              <a:t>Τόπο μου</a:t>
            </a:r>
          </a:p>
          <a:p>
            <a:pPr algn="ctr">
              <a:lnSpc>
                <a:spcPct val="150000"/>
              </a:lnSpc>
              <a:buClr>
                <a:srgbClr val="C00000"/>
              </a:buClr>
            </a:pPr>
            <a:r>
              <a:rPr lang="el-GR" sz="4800" b="1" i="1" dirty="0" smtClean="0">
                <a:solidFill>
                  <a:srgbClr val="C00000"/>
                </a:solidFill>
                <a:latin typeface="Georgia" pitchFamily="18" charset="0"/>
              </a:rPr>
              <a:t>ΕΠΑ</a:t>
            </a:r>
            <a:r>
              <a:rPr lang="el-GR" sz="3200" dirty="0" smtClean="0">
                <a:latin typeface="Georgia" pitchFamily="18" charset="0"/>
              </a:rPr>
              <a:t>γγε</a:t>
            </a:r>
            <a:r>
              <a:rPr lang="el-GR" sz="4800" b="1" i="1" dirty="0" smtClean="0">
                <a:solidFill>
                  <a:srgbClr val="C00000"/>
                </a:solidFill>
                <a:latin typeface="Georgia" pitchFamily="18" charset="0"/>
              </a:rPr>
              <a:t>Λ</a:t>
            </a:r>
            <a:r>
              <a:rPr lang="el-GR" sz="3200" dirty="0" smtClean="0">
                <a:latin typeface="Georgia" pitchFamily="18" charset="0"/>
              </a:rPr>
              <a:t>ματική σταδιοδρομία</a:t>
            </a:r>
            <a:endParaRPr lang="el-GR" sz="4400" b="1" dirty="0" smtClean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3588" y="3645024"/>
            <a:ext cx="7416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>
                <a:latin typeface="Comic Sans MS" panose="030F0702030302020204" pitchFamily="66" charset="0"/>
              </a:rPr>
              <a:t>Λεωνίδας</a:t>
            </a:r>
            <a:r>
              <a:rPr lang="el-GR" dirty="0" smtClean="0">
                <a:latin typeface="Comic Sans MS" panose="030F0702030302020204" pitchFamily="66" charset="0"/>
              </a:rPr>
              <a:t> </a:t>
            </a:r>
            <a:r>
              <a:rPr lang="el-GR" b="1" dirty="0" err="1" smtClean="0">
                <a:latin typeface="Comic Sans MS" panose="030F0702030302020204" pitchFamily="66" charset="0"/>
              </a:rPr>
              <a:t>Τούτσης</a:t>
            </a:r>
            <a:r>
              <a:rPr lang="el-GR" dirty="0" smtClean="0">
                <a:latin typeface="Comic Sans MS" panose="030F0702030302020204" pitchFamily="66" charset="0"/>
              </a:rPr>
              <a:t> – Υπεύθυνος Μαθητείας ΕΠΑ.Λ. Στερεάς Ελλάδας</a:t>
            </a:r>
          </a:p>
          <a:p>
            <a:pPr algn="ctr"/>
            <a:endParaRPr lang="el-GR" dirty="0">
              <a:latin typeface="Comic Sans MS" panose="030F0702030302020204" pitchFamily="66" charset="0"/>
            </a:endParaRPr>
          </a:p>
          <a:p>
            <a:pPr algn="ctr"/>
            <a:r>
              <a:rPr lang="el-GR" b="1" dirty="0" smtClean="0">
                <a:latin typeface="Comic Sans MS" panose="030F0702030302020204" pitchFamily="66" charset="0"/>
              </a:rPr>
              <a:t>Βασίλειος Φωτεινός </a:t>
            </a:r>
            <a:r>
              <a:rPr lang="el-GR" dirty="0" smtClean="0">
                <a:latin typeface="Comic Sans MS" panose="030F0702030302020204" pitchFamily="66" charset="0"/>
              </a:rPr>
              <a:t>– Καθηγητής Πληροφορικής ΕΠΑΛ</a:t>
            </a:r>
          </a:p>
          <a:p>
            <a:pPr algn="ctr"/>
            <a:endParaRPr lang="el-GR" dirty="0">
              <a:latin typeface="Comic Sans MS" panose="030F0702030302020204" pitchFamily="66" charset="0"/>
            </a:endParaRPr>
          </a:p>
          <a:p>
            <a:pPr algn="ctr"/>
            <a:r>
              <a:rPr lang="el-GR" b="1" dirty="0" smtClean="0">
                <a:latin typeface="Comic Sans MS" panose="030F0702030302020204" pitchFamily="66" charset="0"/>
              </a:rPr>
              <a:t>Νεκτάριος </a:t>
            </a:r>
            <a:r>
              <a:rPr lang="el-GR" b="1" dirty="0" err="1" smtClean="0">
                <a:latin typeface="Comic Sans MS" panose="030F0702030302020204" pitchFamily="66" charset="0"/>
              </a:rPr>
              <a:t>Μουζέλης</a:t>
            </a:r>
            <a:r>
              <a:rPr lang="el-GR" b="1" dirty="0" smtClean="0">
                <a:latin typeface="Comic Sans MS" panose="030F0702030302020204" pitchFamily="66" charset="0"/>
              </a:rPr>
              <a:t> </a:t>
            </a:r>
            <a:r>
              <a:rPr lang="el-GR" dirty="0" smtClean="0">
                <a:latin typeface="Comic Sans MS" panose="030F0702030302020204" pitchFamily="66" charset="0"/>
              </a:rPr>
              <a:t>– Προγραμματιστής - Αναλυτής </a:t>
            </a:r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7" name="3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142844" y="6304235"/>
            <a:ext cx="4286280" cy="365125"/>
          </a:xfrm>
        </p:spPr>
        <p:txBody>
          <a:bodyPr/>
          <a:lstStyle/>
          <a:p>
            <a:pPr algn="l"/>
            <a:r>
              <a:rPr lang="el-GR" dirty="0" smtClean="0">
                <a:solidFill>
                  <a:schemeClr val="tx1"/>
                </a:solidFill>
              </a:rPr>
              <a:t>επι</a:t>
            </a:r>
            <a:r>
              <a:rPr lang="el-GR" sz="2000" b="1" dirty="0" smtClean="0">
                <a:solidFill>
                  <a:srgbClr val="C00000"/>
                </a:solidFill>
              </a:rPr>
              <a:t>ΜΕΝΩ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στον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sz="1400" b="1" dirty="0" smtClean="0">
                <a:solidFill>
                  <a:srgbClr val="C00000"/>
                </a:solidFill>
              </a:rPr>
              <a:t>Τόπο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μου</a:t>
            </a:r>
            <a:r>
              <a:rPr lang="el-GR" dirty="0" smtClean="0">
                <a:solidFill>
                  <a:srgbClr val="C00000"/>
                </a:solidFill>
              </a:rPr>
              <a:t> – </a:t>
            </a:r>
            <a:r>
              <a:rPr lang="el-GR" sz="1600" b="1" dirty="0" smtClean="0">
                <a:solidFill>
                  <a:srgbClr val="C00000"/>
                </a:solidFill>
              </a:rPr>
              <a:t>ΕΠΑ</a:t>
            </a:r>
            <a:r>
              <a:rPr lang="el-GR" dirty="0" smtClean="0">
                <a:solidFill>
                  <a:schemeClr val="tx1"/>
                </a:solidFill>
              </a:rPr>
              <a:t>γγε</a:t>
            </a:r>
            <a:r>
              <a:rPr lang="el-GR" sz="1600" b="1" dirty="0" smtClean="0">
                <a:solidFill>
                  <a:srgbClr val="C00000"/>
                </a:solidFill>
              </a:rPr>
              <a:t>Λ</a:t>
            </a:r>
            <a:r>
              <a:rPr lang="el-GR" dirty="0" smtClean="0">
                <a:solidFill>
                  <a:schemeClr val="tx1"/>
                </a:solidFill>
              </a:rPr>
              <a:t>ματική  σταδιοδρομία</a:t>
            </a:r>
            <a:endParaRPr lang="el-GR" dirty="0">
              <a:solidFill>
                <a:schemeClr val="tx1"/>
              </a:solidFill>
            </a:endParaRPr>
          </a:p>
        </p:txBody>
      </p:sp>
      <p:pic>
        <p:nvPicPr>
          <p:cNvPr id="8" name="Picture 3" descr="C:\Program Files\Microsoft Office\MEDIA\CAGCAT10\j0234687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02945" y="5880304"/>
            <a:ext cx="1461543" cy="8610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C:\Program Files\Microsoft Office\MEDIA\CAGCAT10\j0149481.wmf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358082" y="5072074"/>
            <a:ext cx="1643074" cy="1669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6 - Εικόνα" descr="ΛΙΣΤΑ ΕΝΔΙΑΦΕΡΟΝΤΟΣ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40" y="868680"/>
            <a:ext cx="6827520" cy="5120640"/>
          </a:xfrm>
          <a:prstGeom prst="rect">
            <a:avLst/>
          </a:prstGeom>
        </p:spPr>
      </p:pic>
      <p:grpSp>
        <p:nvGrpSpPr>
          <p:cNvPr id="8" name="4 - Ομάδα"/>
          <p:cNvGrpSpPr/>
          <p:nvPr/>
        </p:nvGrpSpPr>
        <p:grpSpPr>
          <a:xfrm>
            <a:off x="4139952" y="143768"/>
            <a:ext cx="5429288" cy="757300"/>
            <a:chOff x="642910" y="1643050"/>
            <a:chExt cx="5429288" cy="757300"/>
          </a:xfrm>
        </p:grpSpPr>
        <p:sp>
          <p:nvSpPr>
            <p:cNvPr id="9" name="5 - Ορθογώνιο"/>
            <p:cNvSpPr/>
            <p:nvPr/>
          </p:nvSpPr>
          <p:spPr>
            <a:xfrm>
              <a:off x="2857488" y="2000240"/>
              <a:ext cx="26564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l-GR" sz="2000" b="1" i="1" dirty="0" err="1" smtClean="0">
                  <a:solidFill>
                    <a:srgbClr val="C00000"/>
                  </a:solidFill>
                  <a:latin typeface="Georgia" pitchFamily="18" charset="0"/>
                </a:rPr>
                <a:t>ΕΠΑ</a:t>
              </a:r>
              <a:r>
                <a:rPr lang="el-GR" sz="1200" dirty="0" err="1" smtClean="0">
                  <a:latin typeface="Georgia" pitchFamily="18" charset="0"/>
                </a:rPr>
                <a:t>γγε</a:t>
              </a:r>
              <a:r>
                <a:rPr lang="el-GR" sz="2000" b="1" i="1" dirty="0" err="1" smtClean="0">
                  <a:solidFill>
                    <a:srgbClr val="C00000"/>
                  </a:solidFill>
                  <a:latin typeface="Georgia" pitchFamily="18" charset="0"/>
                </a:rPr>
                <a:t>Λ</a:t>
              </a:r>
              <a:r>
                <a:rPr lang="el-GR" sz="1200" dirty="0" err="1" smtClean="0">
                  <a:latin typeface="Georgia" pitchFamily="18" charset="0"/>
                </a:rPr>
                <a:t>ματική</a:t>
              </a:r>
              <a:r>
                <a:rPr lang="el-GR" sz="1200" dirty="0" smtClean="0">
                  <a:latin typeface="Georgia" pitchFamily="18" charset="0"/>
                </a:rPr>
                <a:t> σταδιοδρομία</a:t>
              </a:r>
              <a:endParaRPr lang="el-GR" sz="1200" b="1" dirty="0" smtClean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  <p:sp>
          <p:nvSpPr>
            <p:cNvPr id="10" name="6 - Ορθογώνιο"/>
            <p:cNvSpPr/>
            <p:nvPr/>
          </p:nvSpPr>
          <p:spPr>
            <a:xfrm>
              <a:off x="642910" y="1643050"/>
              <a:ext cx="542928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l-GR" sz="2000" b="1" dirty="0" err="1" smtClean="0">
                  <a:latin typeface="Bookman Old Style" pitchFamily="18" charset="0"/>
                </a:rPr>
                <a:t>επι</a:t>
              </a:r>
              <a:r>
                <a:rPr lang="el-GR" sz="2800" b="1" dirty="0" err="1" smtClean="0">
                  <a:solidFill>
                    <a:srgbClr val="C00000"/>
                  </a:solidFill>
                  <a:latin typeface="Bookman Old Style" pitchFamily="18" charset="0"/>
                </a:rPr>
                <a:t>ΜΕΝΩ</a:t>
              </a:r>
              <a:r>
                <a:rPr lang="el-GR" sz="2000" b="1" dirty="0" smtClean="0">
                  <a:solidFill>
                    <a:srgbClr val="FF0000"/>
                  </a:solidFill>
                  <a:latin typeface="Bookman Old Style" pitchFamily="18" charset="0"/>
                </a:rPr>
                <a:t> </a:t>
              </a:r>
              <a:r>
                <a:rPr lang="el-GR" sz="2000" b="1" dirty="0" smtClean="0">
                  <a:latin typeface="Bookman Old Style" pitchFamily="18" charset="0"/>
                </a:rPr>
                <a:t>στον</a:t>
              </a:r>
              <a:r>
                <a:rPr lang="el-GR" sz="2000" b="1" dirty="0" smtClean="0">
                  <a:solidFill>
                    <a:srgbClr val="FF0000"/>
                  </a:solidFill>
                  <a:latin typeface="Bookman Old Style" pitchFamily="18" charset="0"/>
                </a:rPr>
                <a:t> </a:t>
              </a:r>
              <a:r>
                <a:rPr lang="el-GR" sz="2000" b="1" dirty="0" smtClean="0">
                  <a:solidFill>
                    <a:srgbClr val="C00000"/>
                  </a:solidFill>
                  <a:latin typeface="Bookman Old Style" pitchFamily="18" charset="0"/>
                </a:rPr>
                <a:t>Τόπο μου</a:t>
              </a:r>
            </a:p>
          </p:txBody>
        </p:sp>
      </p:grpSp>
      <p:sp>
        <p:nvSpPr>
          <p:cNvPr id="12" name="3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142844" y="6304235"/>
            <a:ext cx="4286280" cy="365125"/>
          </a:xfrm>
        </p:spPr>
        <p:txBody>
          <a:bodyPr/>
          <a:lstStyle/>
          <a:p>
            <a:pPr algn="l"/>
            <a:r>
              <a:rPr lang="el-GR" dirty="0" smtClean="0">
                <a:solidFill>
                  <a:schemeClr val="tx1"/>
                </a:solidFill>
              </a:rPr>
              <a:t>επι</a:t>
            </a:r>
            <a:r>
              <a:rPr lang="el-GR" sz="2000" b="1" dirty="0" smtClean="0">
                <a:solidFill>
                  <a:srgbClr val="C00000"/>
                </a:solidFill>
              </a:rPr>
              <a:t>ΜΕΝΩ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στον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sz="1400" b="1" dirty="0" smtClean="0">
                <a:solidFill>
                  <a:srgbClr val="C00000"/>
                </a:solidFill>
              </a:rPr>
              <a:t>Τόπο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μου</a:t>
            </a:r>
            <a:r>
              <a:rPr lang="el-GR" dirty="0" smtClean="0">
                <a:solidFill>
                  <a:srgbClr val="C00000"/>
                </a:solidFill>
              </a:rPr>
              <a:t> – </a:t>
            </a:r>
            <a:r>
              <a:rPr lang="el-GR" sz="1600" b="1" dirty="0" smtClean="0">
                <a:solidFill>
                  <a:srgbClr val="C00000"/>
                </a:solidFill>
              </a:rPr>
              <a:t>ΕΠΑ</a:t>
            </a:r>
            <a:r>
              <a:rPr lang="el-GR" dirty="0" smtClean="0">
                <a:solidFill>
                  <a:schemeClr val="tx1"/>
                </a:solidFill>
              </a:rPr>
              <a:t>γγε</a:t>
            </a:r>
            <a:r>
              <a:rPr lang="el-GR" sz="1600" b="1" dirty="0" smtClean="0">
                <a:solidFill>
                  <a:srgbClr val="C00000"/>
                </a:solidFill>
              </a:rPr>
              <a:t>Λ</a:t>
            </a:r>
            <a:r>
              <a:rPr lang="el-GR" dirty="0" smtClean="0">
                <a:solidFill>
                  <a:schemeClr val="tx1"/>
                </a:solidFill>
              </a:rPr>
              <a:t>ματική  σταδιοδρομία</a:t>
            </a:r>
            <a:endParaRPr lang="el-G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C:\Program Files\Microsoft Office\MEDIA\CAGCAT10\j0149481.wmf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358082" y="5072074"/>
            <a:ext cx="1643074" cy="1669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5 - Εικόνα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868680"/>
            <a:ext cx="6827520" cy="5120640"/>
          </a:xfrm>
          <a:prstGeom prst="rect">
            <a:avLst/>
          </a:prstGeom>
        </p:spPr>
      </p:pic>
      <p:grpSp>
        <p:nvGrpSpPr>
          <p:cNvPr id="7" name="4 - Ομάδα"/>
          <p:cNvGrpSpPr/>
          <p:nvPr/>
        </p:nvGrpSpPr>
        <p:grpSpPr>
          <a:xfrm>
            <a:off x="4139952" y="143768"/>
            <a:ext cx="5429288" cy="757300"/>
            <a:chOff x="642910" y="1643050"/>
            <a:chExt cx="5429288" cy="757300"/>
          </a:xfrm>
        </p:grpSpPr>
        <p:sp>
          <p:nvSpPr>
            <p:cNvPr id="8" name="5 - Ορθογώνιο"/>
            <p:cNvSpPr/>
            <p:nvPr/>
          </p:nvSpPr>
          <p:spPr>
            <a:xfrm>
              <a:off x="2857488" y="2000240"/>
              <a:ext cx="26564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l-GR" sz="2000" b="1" i="1" dirty="0" err="1" smtClean="0">
                  <a:solidFill>
                    <a:srgbClr val="C00000"/>
                  </a:solidFill>
                  <a:latin typeface="Georgia" pitchFamily="18" charset="0"/>
                </a:rPr>
                <a:t>ΕΠΑ</a:t>
              </a:r>
              <a:r>
                <a:rPr lang="el-GR" sz="1200" dirty="0" err="1" smtClean="0">
                  <a:latin typeface="Georgia" pitchFamily="18" charset="0"/>
                </a:rPr>
                <a:t>γγε</a:t>
              </a:r>
              <a:r>
                <a:rPr lang="el-GR" sz="2000" b="1" i="1" dirty="0" err="1" smtClean="0">
                  <a:solidFill>
                    <a:srgbClr val="C00000"/>
                  </a:solidFill>
                  <a:latin typeface="Georgia" pitchFamily="18" charset="0"/>
                </a:rPr>
                <a:t>Λ</a:t>
              </a:r>
              <a:r>
                <a:rPr lang="el-GR" sz="1200" dirty="0" err="1" smtClean="0">
                  <a:latin typeface="Georgia" pitchFamily="18" charset="0"/>
                </a:rPr>
                <a:t>ματική</a:t>
              </a:r>
              <a:r>
                <a:rPr lang="el-GR" sz="1200" dirty="0" smtClean="0">
                  <a:latin typeface="Georgia" pitchFamily="18" charset="0"/>
                </a:rPr>
                <a:t> σταδιοδρομία</a:t>
              </a:r>
              <a:endParaRPr lang="el-GR" sz="1200" b="1" dirty="0" smtClean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  <p:sp>
          <p:nvSpPr>
            <p:cNvPr id="9" name="6 - Ορθογώνιο"/>
            <p:cNvSpPr/>
            <p:nvPr/>
          </p:nvSpPr>
          <p:spPr>
            <a:xfrm>
              <a:off x="642910" y="1643050"/>
              <a:ext cx="542928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l-GR" sz="2000" b="1" dirty="0" err="1" smtClean="0">
                  <a:latin typeface="Bookman Old Style" pitchFamily="18" charset="0"/>
                </a:rPr>
                <a:t>επι</a:t>
              </a:r>
              <a:r>
                <a:rPr lang="el-GR" sz="2800" b="1" dirty="0" err="1" smtClean="0">
                  <a:solidFill>
                    <a:srgbClr val="C00000"/>
                  </a:solidFill>
                  <a:latin typeface="Bookman Old Style" pitchFamily="18" charset="0"/>
                </a:rPr>
                <a:t>ΜΕΝΩ</a:t>
              </a:r>
              <a:r>
                <a:rPr lang="el-GR" sz="2000" b="1" dirty="0" smtClean="0">
                  <a:solidFill>
                    <a:srgbClr val="FF0000"/>
                  </a:solidFill>
                  <a:latin typeface="Bookman Old Style" pitchFamily="18" charset="0"/>
                </a:rPr>
                <a:t> </a:t>
              </a:r>
              <a:r>
                <a:rPr lang="el-GR" sz="2000" b="1" dirty="0" smtClean="0">
                  <a:latin typeface="Bookman Old Style" pitchFamily="18" charset="0"/>
                </a:rPr>
                <a:t>στον</a:t>
              </a:r>
              <a:r>
                <a:rPr lang="el-GR" sz="2000" b="1" dirty="0" smtClean="0">
                  <a:solidFill>
                    <a:srgbClr val="FF0000"/>
                  </a:solidFill>
                  <a:latin typeface="Bookman Old Style" pitchFamily="18" charset="0"/>
                </a:rPr>
                <a:t> </a:t>
              </a:r>
              <a:r>
                <a:rPr lang="el-GR" sz="2000" b="1" dirty="0" smtClean="0">
                  <a:solidFill>
                    <a:srgbClr val="C00000"/>
                  </a:solidFill>
                  <a:latin typeface="Bookman Old Style" pitchFamily="18" charset="0"/>
                </a:rPr>
                <a:t>Τόπο μου</a:t>
              </a:r>
            </a:p>
          </p:txBody>
        </p:sp>
      </p:grpSp>
      <p:sp>
        <p:nvSpPr>
          <p:cNvPr id="11" name="3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142844" y="6304235"/>
            <a:ext cx="4286280" cy="365125"/>
          </a:xfrm>
        </p:spPr>
        <p:txBody>
          <a:bodyPr/>
          <a:lstStyle/>
          <a:p>
            <a:pPr algn="l"/>
            <a:r>
              <a:rPr lang="el-GR" dirty="0" smtClean="0">
                <a:solidFill>
                  <a:schemeClr val="tx1"/>
                </a:solidFill>
              </a:rPr>
              <a:t>επι</a:t>
            </a:r>
            <a:r>
              <a:rPr lang="el-GR" sz="2000" b="1" dirty="0" smtClean="0">
                <a:solidFill>
                  <a:srgbClr val="C00000"/>
                </a:solidFill>
              </a:rPr>
              <a:t>ΜΕΝΩ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στον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sz="1400" b="1" dirty="0" smtClean="0">
                <a:solidFill>
                  <a:srgbClr val="C00000"/>
                </a:solidFill>
              </a:rPr>
              <a:t>Τόπο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μου</a:t>
            </a:r>
            <a:r>
              <a:rPr lang="el-GR" dirty="0" smtClean="0">
                <a:solidFill>
                  <a:srgbClr val="C00000"/>
                </a:solidFill>
              </a:rPr>
              <a:t> – </a:t>
            </a:r>
            <a:r>
              <a:rPr lang="el-GR" sz="1600" b="1" dirty="0" smtClean="0">
                <a:solidFill>
                  <a:srgbClr val="C00000"/>
                </a:solidFill>
              </a:rPr>
              <a:t>ΕΠΑ</a:t>
            </a:r>
            <a:r>
              <a:rPr lang="el-GR" dirty="0" smtClean="0">
                <a:solidFill>
                  <a:schemeClr val="tx1"/>
                </a:solidFill>
              </a:rPr>
              <a:t>γγε</a:t>
            </a:r>
            <a:r>
              <a:rPr lang="el-GR" sz="1600" b="1" dirty="0" smtClean="0">
                <a:solidFill>
                  <a:srgbClr val="C00000"/>
                </a:solidFill>
              </a:rPr>
              <a:t>Λ</a:t>
            </a:r>
            <a:r>
              <a:rPr lang="el-GR" dirty="0" smtClean="0">
                <a:solidFill>
                  <a:schemeClr val="tx1"/>
                </a:solidFill>
              </a:rPr>
              <a:t>ματική  σταδιοδρομία</a:t>
            </a:r>
            <a:endParaRPr lang="el-G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C:\Program Files\Microsoft Office\MEDIA\CAGCAT10\j0149481.wmf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358082" y="5072074"/>
            <a:ext cx="1643074" cy="1669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5 - Εικόνα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868680"/>
            <a:ext cx="6827520" cy="5120640"/>
          </a:xfrm>
          <a:prstGeom prst="rect">
            <a:avLst/>
          </a:prstGeom>
        </p:spPr>
      </p:pic>
      <p:grpSp>
        <p:nvGrpSpPr>
          <p:cNvPr id="7" name="4 - Ομάδα"/>
          <p:cNvGrpSpPr/>
          <p:nvPr/>
        </p:nvGrpSpPr>
        <p:grpSpPr>
          <a:xfrm>
            <a:off x="4139952" y="143768"/>
            <a:ext cx="5429288" cy="757300"/>
            <a:chOff x="642910" y="1643050"/>
            <a:chExt cx="5429288" cy="757300"/>
          </a:xfrm>
        </p:grpSpPr>
        <p:sp>
          <p:nvSpPr>
            <p:cNvPr id="8" name="5 - Ορθογώνιο"/>
            <p:cNvSpPr/>
            <p:nvPr/>
          </p:nvSpPr>
          <p:spPr>
            <a:xfrm>
              <a:off x="2857488" y="2000240"/>
              <a:ext cx="26564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l-GR" sz="2000" b="1" i="1" dirty="0" err="1" smtClean="0">
                  <a:solidFill>
                    <a:srgbClr val="C00000"/>
                  </a:solidFill>
                  <a:latin typeface="Georgia" pitchFamily="18" charset="0"/>
                </a:rPr>
                <a:t>ΕΠΑ</a:t>
              </a:r>
              <a:r>
                <a:rPr lang="el-GR" sz="1200" dirty="0" err="1" smtClean="0">
                  <a:latin typeface="Georgia" pitchFamily="18" charset="0"/>
                </a:rPr>
                <a:t>γγε</a:t>
              </a:r>
              <a:r>
                <a:rPr lang="el-GR" sz="2000" b="1" i="1" dirty="0" err="1" smtClean="0">
                  <a:solidFill>
                    <a:srgbClr val="C00000"/>
                  </a:solidFill>
                  <a:latin typeface="Georgia" pitchFamily="18" charset="0"/>
                </a:rPr>
                <a:t>Λ</a:t>
              </a:r>
              <a:r>
                <a:rPr lang="el-GR" sz="1200" dirty="0" err="1" smtClean="0">
                  <a:latin typeface="Georgia" pitchFamily="18" charset="0"/>
                </a:rPr>
                <a:t>ματική</a:t>
              </a:r>
              <a:r>
                <a:rPr lang="el-GR" sz="1200" dirty="0" smtClean="0">
                  <a:latin typeface="Georgia" pitchFamily="18" charset="0"/>
                </a:rPr>
                <a:t> σταδιοδρομία</a:t>
              </a:r>
              <a:endParaRPr lang="el-GR" sz="1200" b="1" dirty="0" smtClean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  <p:sp>
          <p:nvSpPr>
            <p:cNvPr id="9" name="6 - Ορθογώνιο"/>
            <p:cNvSpPr/>
            <p:nvPr/>
          </p:nvSpPr>
          <p:spPr>
            <a:xfrm>
              <a:off x="642910" y="1643050"/>
              <a:ext cx="542928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l-GR" sz="2000" b="1" dirty="0" err="1" smtClean="0">
                  <a:latin typeface="Bookman Old Style" pitchFamily="18" charset="0"/>
                </a:rPr>
                <a:t>επι</a:t>
              </a:r>
              <a:r>
                <a:rPr lang="el-GR" sz="2800" b="1" dirty="0" err="1" smtClean="0">
                  <a:solidFill>
                    <a:srgbClr val="C00000"/>
                  </a:solidFill>
                  <a:latin typeface="Bookman Old Style" pitchFamily="18" charset="0"/>
                </a:rPr>
                <a:t>ΜΕΝΩ</a:t>
              </a:r>
              <a:r>
                <a:rPr lang="el-GR" sz="2000" b="1" dirty="0" smtClean="0">
                  <a:solidFill>
                    <a:srgbClr val="FF0000"/>
                  </a:solidFill>
                  <a:latin typeface="Bookman Old Style" pitchFamily="18" charset="0"/>
                </a:rPr>
                <a:t> </a:t>
              </a:r>
              <a:r>
                <a:rPr lang="el-GR" sz="2000" b="1" dirty="0" smtClean="0">
                  <a:latin typeface="Bookman Old Style" pitchFamily="18" charset="0"/>
                </a:rPr>
                <a:t>στον</a:t>
              </a:r>
              <a:r>
                <a:rPr lang="el-GR" sz="2000" b="1" dirty="0" smtClean="0">
                  <a:solidFill>
                    <a:srgbClr val="FF0000"/>
                  </a:solidFill>
                  <a:latin typeface="Bookman Old Style" pitchFamily="18" charset="0"/>
                </a:rPr>
                <a:t> </a:t>
              </a:r>
              <a:r>
                <a:rPr lang="el-GR" sz="2000" b="1" dirty="0" smtClean="0">
                  <a:solidFill>
                    <a:srgbClr val="C00000"/>
                  </a:solidFill>
                  <a:latin typeface="Bookman Old Style" pitchFamily="18" charset="0"/>
                </a:rPr>
                <a:t>Τόπο μου</a:t>
              </a:r>
            </a:p>
          </p:txBody>
        </p:sp>
      </p:grpSp>
      <p:sp>
        <p:nvSpPr>
          <p:cNvPr id="11" name="3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142844" y="6304235"/>
            <a:ext cx="4286280" cy="365125"/>
          </a:xfrm>
        </p:spPr>
        <p:txBody>
          <a:bodyPr/>
          <a:lstStyle/>
          <a:p>
            <a:pPr algn="l"/>
            <a:r>
              <a:rPr lang="el-GR" dirty="0" smtClean="0">
                <a:solidFill>
                  <a:schemeClr val="tx1"/>
                </a:solidFill>
              </a:rPr>
              <a:t>επι</a:t>
            </a:r>
            <a:r>
              <a:rPr lang="el-GR" sz="2000" b="1" dirty="0" smtClean="0">
                <a:solidFill>
                  <a:srgbClr val="C00000"/>
                </a:solidFill>
              </a:rPr>
              <a:t>ΜΕΝΩ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στον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sz="1400" b="1" dirty="0" smtClean="0">
                <a:solidFill>
                  <a:srgbClr val="C00000"/>
                </a:solidFill>
              </a:rPr>
              <a:t>Τόπο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μου</a:t>
            </a:r>
            <a:r>
              <a:rPr lang="el-GR" dirty="0" smtClean="0">
                <a:solidFill>
                  <a:srgbClr val="C00000"/>
                </a:solidFill>
              </a:rPr>
              <a:t> – </a:t>
            </a:r>
            <a:r>
              <a:rPr lang="el-GR" sz="1600" b="1" dirty="0" smtClean="0">
                <a:solidFill>
                  <a:srgbClr val="C00000"/>
                </a:solidFill>
              </a:rPr>
              <a:t>ΕΠΑ</a:t>
            </a:r>
            <a:r>
              <a:rPr lang="el-GR" dirty="0" smtClean="0">
                <a:solidFill>
                  <a:schemeClr val="tx1"/>
                </a:solidFill>
              </a:rPr>
              <a:t>γγε</a:t>
            </a:r>
            <a:r>
              <a:rPr lang="el-GR" sz="1600" b="1" dirty="0" smtClean="0">
                <a:solidFill>
                  <a:srgbClr val="C00000"/>
                </a:solidFill>
              </a:rPr>
              <a:t>Λ</a:t>
            </a:r>
            <a:r>
              <a:rPr lang="el-GR" dirty="0" smtClean="0">
                <a:solidFill>
                  <a:schemeClr val="tx1"/>
                </a:solidFill>
              </a:rPr>
              <a:t>ματική  σταδιοδρομία</a:t>
            </a:r>
            <a:endParaRPr lang="el-G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32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C:\Program Files\Microsoft Office\MEDIA\CAGCAT10\j0149481.wmf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358082" y="5072074"/>
            <a:ext cx="1643074" cy="1669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5 - Εικόνα" descr="ΑΡΧΙΚΗ ΕΡΓΑΖΟΜΕΝΟΥ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40" y="868680"/>
            <a:ext cx="6827520" cy="5120640"/>
          </a:xfrm>
          <a:prstGeom prst="rect">
            <a:avLst/>
          </a:prstGeom>
        </p:spPr>
      </p:pic>
      <p:grpSp>
        <p:nvGrpSpPr>
          <p:cNvPr id="7" name="4 - Ομάδα"/>
          <p:cNvGrpSpPr/>
          <p:nvPr/>
        </p:nvGrpSpPr>
        <p:grpSpPr>
          <a:xfrm>
            <a:off x="4139952" y="143768"/>
            <a:ext cx="5429288" cy="757300"/>
            <a:chOff x="642910" y="1643050"/>
            <a:chExt cx="5429288" cy="757300"/>
          </a:xfrm>
        </p:grpSpPr>
        <p:sp>
          <p:nvSpPr>
            <p:cNvPr id="8" name="5 - Ορθογώνιο"/>
            <p:cNvSpPr/>
            <p:nvPr/>
          </p:nvSpPr>
          <p:spPr>
            <a:xfrm>
              <a:off x="2857488" y="2000240"/>
              <a:ext cx="26564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l-GR" sz="2000" b="1" i="1" dirty="0" err="1" smtClean="0">
                  <a:solidFill>
                    <a:srgbClr val="C00000"/>
                  </a:solidFill>
                  <a:latin typeface="Georgia" pitchFamily="18" charset="0"/>
                </a:rPr>
                <a:t>ΕΠΑ</a:t>
              </a:r>
              <a:r>
                <a:rPr lang="el-GR" sz="1200" dirty="0" err="1" smtClean="0">
                  <a:latin typeface="Georgia" pitchFamily="18" charset="0"/>
                </a:rPr>
                <a:t>γγε</a:t>
              </a:r>
              <a:r>
                <a:rPr lang="el-GR" sz="2000" b="1" i="1" dirty="0" err="1" smtClean="0">
                  <a:solidFill>
                    <a:srgbClr val="C00000"/>
                  </a:solidFill>
                  <a:latin typeface="Georgia" pitchFamily="18" charset="0"/>
                </a:rPr>
                <a:t>Λ</a:t>
              </a:r>
              <a:r>
                <a:rPr lang="el-GR" sz="1200" dirty="0" err="1" smtClean="0">
                  <a:latin typeface="Georgia" pitchFamily="18" charset="0"/>
                </a:rPr>
                <a:t>ματική</a:t>
              </a:r>
              <a:r>
                <a:rPr lang="el-GR" sz="1200" dirty="0" smtClean="0">
                  <a:latin typeface="Georgia" pitchFamily="18" charset="0"/>
                </a:rPr>
                <a:t> σταδιοδρομία</a:t>
              </a:r>
              <a:endParaRPr lang="el-GR" sz="1200" b="1" dirty="0" smtClean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  <p:sp>
          <p:nvSpPr>
            <p:cNvPr id="9" name="6 - Ορθογώνιο"/>
            <p:cNvSpPr/>
            <p:nvPr/>
          </p:nvSpPr>
          <p:spPr>
            <a:xfrm>
              <a:off x="642910" y="1643050"/>
              <a:ext cx="542928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l-GR" sz="2000" b="1" dirty="0" err="1" smtClean="0">
                  <a:latin typeface="Bookman Old Style" pitchFamily="18" charset="0"/>
                </a:rPr>
                <a:t>επι</a:t>
              </a:r>
              <a:r>
                <a:rPr lang="el-GR" sz="2800" b="1" dirty="0" err="1" smtClean="0">
                  <a:solidFill>
                    <a:srgbClr val="C00000"/>
                  </a:solidFill>
                  <a:latin typeface="Bookman Old Style" pitchFamily="18" charset="0"/>
                </a:rPr>
                <a:t>ΜΕΝΩ</a:t>
              </a:r>
              <a:r>
                <a:rPr lang="el-GR" sz="2000" b="1" dirty="0" smtClean="0">
                  <a:solidFill>
                    <a:srgbClr val="FF0000"/>
                  </a:solidFill>
                  <a:latin typeface="Bookman Old Style" pitchFamily="18" charset="0"/>
                </a:rPr>
                <a:t> </a:t>
              </a:r>
              <a:r>
                <a:rPr lang="el-GR" sz="2000" b="1" dirty="0" smtClean="0">
                  <a:latin typeface="Bookman Old Style" pitchFamily="18" charset="0"/>
                </a:rPr>
                <a:t>στον</a:t>
              </a:r>
              <a:r>
                <a:rPr lang="el-GR" sz="2000" b="1" dirty="0" smtClean="0">
                  <a:solidFill>
                    <a:srgbClr val="FF0000"/>
                  </a:solidFill>
                  <a:latin typeface="Bookman Old Style" pitchFamily="18" charset="0"/>
                </a:rPr>
                <a:t> </a:t>
              </a:r>
              <a:r>
                <a:rPr lang="el-GR" sz="2000" b="1" dirty="0" smtClean="0">
                  <a:solidFill>
                    <a:srgbClr val="C00000"/>
                  </a:solidFill>
                  <a:latin typeface="Bookman Old Style" pitchFamily="18" charset="0"/>
                </a:rPr>
                <a:t>Τόπο μου</a:t>
              </a:r>
            </a:p>
          </p:txBody>
        </p:sp>
      </p:grpSp>
      <p:sp>
        <p:nvSpPr>
          <p:cNvPr id="11" name="3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142844" y="6304235"/>
            <a:ext cx="4286280" cy="365125"/>
          </a:xfrm>
        </p:spPr>
        <p:txBody>
          <a:bodyPr/>
          <a:lstStyle/>
          <a:p>
            <a:pPr algn="l"/>
            <a:r>
              <a:rPr lang="el-GR" dirty="0" smtClean="0">
                <a:solidFill>
                  <a:schemeClr val="tx1"/>
                </a:solidFill>
              </a:rPr>
              <a:t>επι</a:t>
            </a:r>
            <a:r>
              <a:rPr lang="el-GR" sz="2000" b="1" dirty="0" smtClean="0">
                <a:solidFill>
                  <a:srgbClr val="C00000"/>
                </a:solidFill>
              </a:rPr>
              <a:t>ΜΕΝΩ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στον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sz="1400" b="1" dirty="0" smtClean="0">
                <a:solidFill>
                  <a:srgbClr val="C00000"/>
                </a:solidFill>
              </a:rPr>
              <a:t>Τόπο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μου</a:t>
            </a:r>
            <a:r>
              <a:rPr lang="el-GR" dirty="0" smtClean="0">
                <a:solidFill>
                  <a:srgbClr val="C00000"/>
                </a:solidFill>
              </a:rPr>
              <a:t> – </a:t>
            </a:r>
            <a:r>
              <a:rPr lang="el-GR" sz="1600" b="1" dirty="0" smtClean="0">
                <a:solidFill>
                  <a:srgbClr val="C00000"/>
                </a:solidFill>
              </a:rPr>
              <a:t>ΕΠΑ</a:t>
            </a:r>
            <a:r>
              <a:rPr lang="el-GR" dirty="0" smtClean="0">
                <a:solidFill>
                  <a:schemeClr val="tx1"/>
                </a:solidFill>
              </a:rPr>
              <a:t>γγε</a:t>
            </a:r>
            <a:r>
              <a:rPr lang="el-GR" sz="1600" b="1" dirty="0" smtClean="0">
                <a:solidFill>
                  <a:srgbClr val="C00000"/>
                </a:solidFill>
              </a:rPr>
              <a:t>Λ</a:t>
            </a:r>
            <a:r>
              <a:rPr lang="el-GR" dirty="0" smtClean="0">
                <a:solidFill>
                  <a:schemeClr val="tx1"/>
                </a:solidFill>
              </a:rPr>
              <a:t>ματική  σταδιοδρομία</a:t>
            </a:r>
            <a:endParaRPr lang="el-G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C:\Program Files\Microsoft Office\MEDIA\CAGCAT10\j0149481.wmf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358082" y="5072074"/>
            <a:ext cx="1643074" cy="166966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>
          <a:xfrm>
            <a:off x="467544" y="2357430"/>
            <a:ext cx="8136904" cy="3000396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C00000"/>
              </a:buClr>
              <a:buNone/>
            </a:pPr>
            <a:r>
              <a:rPr lang="el-GR" sz="2400" dirty="0" smtClean="0">
                <a:latin typeface="Comic Sans MS" pitchFamily="66" charset="0"/>
              </a:rPr>
              <a:t>Με αφορμή την </a:t>
            </a:r>
            <a:r>
              <a:rPr lang="el-GR" sz="2400" b="1" dirty="0" smtClean="0">
                <a:latin typeface="Comic Sans MS" pitchFamily="66" charset="0"/>
              </a:rPr>
              <a:t>Μαθητεία των ΕΠΑ.Λ. </a:t>
            </a:r>
            <a:r>
              <a:rPr lang="el-GR" sz="2400" dirty="0" smtClean="0">
                <a:latin typeface="Comic Sans MS" pitchFamily="66" charset="0"/>
              </a:rPr>
              <a:t>όπου </a:t>
            </a:r>
            <a:r>
              <a:rPr lang="el-GR" sz="2400" b="1" dirty="0" smtClean="0">
                <a:solidFill>
                  <a:srgbClr val="C00000"/>
                </a:solidFill>
                <a:latin typeface="Comic Sans MS" pitchFamily="66" charset="0"/>
              </a:rPr>
              <a:t>συνδέουμε ήδη την προσφορά με την ζήτηση εργασίας </a:t>
            </a:r>
            <a:r>
              <a:rPr lang="el-GR" sz="2400" dirty="0" smtClean="0">
                <a:latin typeface="Comic Sans MS" pitchFamily="66" charset="0"/>
              </a:rPr>
              <a:t>και</a:t>
            </a:r>
            <a:r>
              <a:rPr lang="el-GR" sz="2400" b="1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l-GR" sz="2400" dirty="0" smtClean="0">
                <a:latin typeface="Comic Sans MS" pitchFamily="66" charset="0"/>
              </a:rPr>
              <a:t>κατέχοντας πλέον την </a:t>
            </a:r>
            <a:r>
              <a:rPr lang="el-GR" sz="2400" b="1" dirty="0" smtClean="0">
                <a:solidFill>
                  <a:srgbClr val="C00000"/>
                </a:solidFill>
                <a:latin typeface="Comic Sans MS" pitchFamily="66" charset="0"/>
              </a:rPr>
              <a:t>απαραίτητη </a:t>
            </a:r>
            <a:r>
              <a:rPr lang="el-GR" sz="2400" b="1" u="sng" dirty="0" smtClean="0">
                <a:solidFill>
                  <a:srgbClr val="C00000"/>
                </a:solidFill>
                <a:latin typeface="Comic Sans MS" pitchFamily="66" charset="0"/>
              </a:rPr>
              <a:t>εμπειρία</a:t>
            </a:r>
            <a:r>
              <a:rPr lang="el-GR" sz="2400" dirty="0" smtClean="0">
                <a:latin typeface="Comic Sans MS" pitchFamily="66" charset="0"/>
              </a:rPr>
              <a:t>, προσπαθούμε να το πάμε ένα βήμα παραπέρα, κατά την οποία όλη η διαδικασία θα είναι αυτοματοποιημένη, οργανωμένη και πλήρης.</a:t>
            </a:r>
          </a:p>
          <a:p>
            <a:pPr marL="0" indent="0" algn="just">
              <a:buClr>
                <a:srgbClr val="C00000"/>
              </a:buClr>
              <a:buNone/>
            </a:pPr>
            <a:endParaRPr lang="el-GR" sz="2400" dirty="0" smtClean="0">
              <a:latin typeface="Comic Sans MS" pitchFamily="66" charset="0"/>
            </a:endParaRPr>
          </a:p>
        </p:txBody>
      </p:sp>
      <p:sp>
        <p:nvSpPr>
          <p:cNvPr id="5" name="1 - Τίτλος"/>
          <p:cNvSpPr txBox="1">
            <a:spLocks/>
          </p:cNvSpPr>
          <p:nvPr/>
        </p:nvSpPr>
        <p:spPr>
          <a:xfrm>
            <a:off x="142844" y="1353308"/>
            <a:ext cx="8858312" cy="6429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bIns="91440" anchor="ctr" anchorCtr="0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l-GR" sz="3000" b="1" dirty="0" smtClean="0">
                <a:solidFill>
                  <a:srgbClr val="C00000"/>
                </a:solidFill>
              </a:rPr>
              <a:t>Γιατί το κάναμε;</a:t>
            </a:r>
            <a:endParaRPr kumimoji="0" lang="el-GR" sz="3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9" name="4 - Ομάδα"/>
          <p:cNvGrpSpPr/>
          <p:nvPr/>
        </p:nvGrpSpPr>
        <p:grpSpPr>
          <a:xfrm>
            <a:off x="4139952" y="639844"/>
            <a:ext cx="5429288" cy="757300"/>
            <a:chOff x="642910" y="1643050"/>
            <a:chExt cx="5429288" cy="757300"/>
          </a:xfrm>
        </p:grpSpPr>
        <p:sp>
          <p:nvSpPr>
            <p:cNvPr id="11" name="5 - Ορθογώνιο"/>
            <p:cNvSpPr/>
            <p:nvPr/>
          </p:nvSpPr>
          <p:spPr>
            <a:xfrm>
              <a:off x="2857488" y="2000240"/>
              <a:ext cx="26564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l-GR" sz="2000" b="1" i="1" dirty="0" err="1" smtClean="0">
                  <a:solidFill>
                    <a:srgbClr val="C00000"/>
                  </a:solidFill>
                  <a:latin typeface="Georgia" pitchFamily="18" charset="0"/>
                </a:rPr>
                <a:t>ΕΠΑ</a:t>
              </a:r>
              <a:r>
                <a:rPr lang="el-GR" sz="1200" dirty="0" err="1" smtClean="0">
                  <a:latin typeface="Georgia" pitchFamily="18" charset="0"/>
                </a:rPr>
                <a:t>γγε</a:t>
              </a:r>
              <a:r>
                <a:rPr lang="el-GR" sz="2000" b="1" i="1" dirty="0" err="1" smtClean="0">
                  <a:solidFill>
                    <a:srgbClr val="C00000"/>
                  </a:solidFill>
                  <a:latin typeface="Georgia" pitchFamily="18" charset="0"/>
                </a:rPr>
                <a:t>Λ</a:t>
              </a:r>
              <a:r>
                <a:rPr lang="el-GR" sz="1200" dirty="0" err="1" smtClean="0">
                  <a:latin typeface="Georgia" pitchFamily="18" charset="0"/>
                </a:rPr>
                <a:t>ματική</a:t>
              </a:r>
              <a:r>
                <a:rPr lang="el-GR" sz="1200" dirty="0" smtClean="0">
                  <a:latin typeface="Georgia" pitchFamily="18" charset="0"/>
                </a:rPr>
                <a:t> σταδιοδρομία</a:t>
              </a:r>
              <a:endParaRPr lang="el-GR" sz="1200" b="1" dirty="0" smtClean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  <p:sp>
          <p:nvSpPr>
            <p:cNvPr id="12" name="6 - Ορθογώνιο"/>
            <p:cNvSpPr/>
            <p:nvPr/>
          </p:nvSpPr>
          <p:spPr>
            <a:xfrm>
              <a:off x="642910" y="1643050"/>
              <a:ext cx="542928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l-GR" sz="2000" b="1" dirty="0" err="1" smtClean="0">
                  <a:latin typeface="Bookman Old Style" pitchFamily="18" charset="0"/>
                </a:rPr>
                <a:t>επι</a:t>
              </a:r>
              <a:r>
                <a:rPr lang="el-GR" sz="2800" b="1" dirty="0" err="1" smtClean="0">
                  <a:solidFill>
                    <a:srgbClr val="C00000"/>
                  </a:solidFill>
                  <a:latin typeface="Bookman Old Style" pitchFamily="18" charset="0"/>
                </a:rPr>
                <a:t>ΜΕΝΩ</a:t>
              </a:r>
              <a:r>
                <a:rPr lang="el-GR" sz="2000" b="1" dirty="0" smtClean="0">
                  <a:solidFill>
                    <a:srgbClr val="FF0000"/>
                  </a:solidFill>
                  <a:latin typeface="Bookman Old Style" pitchFamily="18" charset="0"/>
                </a:rPr>
                <a:t> </a:t>
              </a:r>
              <a:r>
                <a:rPr lang="el-GR" sz="2000" b="1" dirty="0" smtClean="0">
                  <a:latin typeface="Bookman Old Style" pitchFamily="18" charset="0"/>
                </a:rPr>
                <a:t>στον</a:t>
              </a:r>
              <a:r>
                <a:rPr lang="el-GR" sz="2000" b="1" dirty="0" smtClean="0">
                  <a:solidFill>
                    <a:srgbClr val="FF0000"/>
                  </a:solidFill>
                  <a:latin typeface="Bookman Old Style" pitchFamily="18" charset="0"/>
                </a:rPr>
                <a:t> </a:t>
              </a:r>
              <a:r>
                <a:rPr lang="el-GR" sz="2000" b="1" dirty="0" smtClean="0">
                  <a:solidFill>
                    <a:srgbClr val="C00000"/>
                  </a:solidFill>
                  <a:latin typeface="Bookman Old Style" pitchFamily="18" charset="0"/>
                </a:rPr>
                <a:t>Τόπο μου</a:t>
              </a:r>
            </a:p>
          </p:txBody>
        </p:sp>
      </p:grpSp>
      <p:sp>
        <p:nvSpPr>
          <p:cNvPr id="13" name="3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142844" y="6304235"/>
            <a:ext cx="4286280" cy="365125"/>
          </a:xfrm>
        </p:spPr>
        <p:txBody>
          <a:bodyPr/>
          <a:lstStyle/>
          <a:p>
            <a:pPr algn="l"/>
            <a:r>
              <a:rPr lang="el-GR" dirty="0" smtClean="0">
                <a:solidFill>
                  <a:schemeClr val="tx1"/>
                </a:solidFill>
              </a:rPr>
              <a:t>επι</a:t>
            </a:r>
            <a:r>
              <a:rPr lang="el-GR" sz="2000" b="1" dirty="0" smtClean="0">
                <a:solidFill>
                  <a:srgbClr val="C00000"/>
                </a:solidFill>
              </a:rPr>
              <a:t>ΜΕΝΩ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στον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sz="1400" b="1" dirty="0" smtClean="0">
                <a:solidFill>
                  <a:srgbClr val="C00000"/>
                </a:solidFill>
              </a:rPr>
              <a:t>Τόπο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μου</a:t>
            </a:r>
            <a:r>
              <a:rPr lang="el-GR" dirty="0" smtClean="0">
                <a:solidFill>
                  <a:srgbClr val="C00000"/>
                </a:solidFill>
              </a:rPr>
              <a:t> – </a:t>
            </a:r>
            <a:r>
              <a:rPr lang="el-GR" sz="1600" b="1" dirty="0" smtClean="0">
                <a:solidFill>
                  <a:srgbClr val="C00000"/>
                </a:solidFill>
              </a:rPr>
              <a:t>ΕΠΑ</a:t>
            </a:r>
            <a:r>
              <a:rPr lang="el-GR" dirty="0" smtClean="0">
                <a:solidFill>
                  <a:schemeClr val="tx1"/>
                </a:solidFill>
              </a:rPr>
              <a:t>γγε</a:t>
            </a:r>
            <a:r>
              <a:rPr lang="el-GR" sz="1600" b="1" dirty="0" smtClean="0">
                <a:solidFill>
                  <a:srgbClr val="C00000"/>
                </a:solidFill>
              </a:rPr>
              <a:t>Λ</a:t>
            </a:r>
            <a:r>
              <a:rPr lang="el-GR" dirty="0" smtClean="0">
                <a:solidFill>
                  <a:schemeClr val="tx1"/>
                </a:solidFill>
              </a:rPr>
              <a:t>ματική  σταδιοδρομία</a:t>
            </a:r>
            <a:endParaRPr lang="el-G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61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C:\Program Files\Microsoft Office\MEDIA\CAGCAT10\j0149481.wmf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358082" y="5072074"/>
            <a:ext cx="1643074" cy="166966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1 - Τίτλος"/>
          <p:cNvSpPr txBox="1">
            <a:spLocks/>
          </p:cNvSpPr>
          <p:nvPr/>
        </p:nvSpPr>
        <p:spPr>
          <a:xfrm>
            <a:off x="142844" y="1355018"/>
            <a:ext cx="8858312" cy="6429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bIns="91440" anchor="ctr" anchorCtr="0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l-GR" sz="3000" b="1" dirty="0" smtClean="0">
                <a:solidFill>
                  <a:srgbClr val="C00000"/>
                </a:solidFill>
              </a:rPr>
              <a:t>Γιατί το κάναμε;</a:t>
            </a:r>
            <a:endParaRPr kumimoji="0" lang="el-GR" sz="3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9" name="4 - Ομάδα"/>
          <p:cNvGrpSpPr/>
          <p:nvPr/>
        </p:nvGrpSpPr>
        <p:grpSpPr>
          <a:xfrm>
            <a:off x="4139952" y="641554"/>
            <a:ext cx="5429288" cy="757300"/>
            <a:chOff x="642910" y="1643050"/>
            <a:chExt cx="5429288" cy="757300"/>
          </a:xfrm>
        </p:grpSpPr>
        <p:sp>
          <p:nvSpPr>
            <p:cNvPr id="11" name="5 - Ορθογώνιο"/>
            <p:cNvSpPr/>
            <p:nvPr/>
          </p:nvSpPr>
          <p:spPr>
            <a:xfrm>
              <a:off x="2857488" y="2000240"/>
              <a:ext cx="26564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l-GR" sz="2000" b="1" i="1" dirty="0" err="1" smtClean="0">
                  <a:solidFill>
                    <a:srgbClr val="C00000"/>
                  </a:solidFill>
                  <a:latin typeface="Georgia" pitchFamily="18" charset="0"/>
                </a:rPr>
                <a:t>ΕΠΑ</a:t>
              </a:r>
              <a:r>
                <a:rPr lang="el-GR" sz="1200" dirty="0" err="1" smtClean="0">
                  <a:latin typeface="Georgia" pitchFamily="18" charset="0"/>
                </a:rPr>
                <a:t>γγε</a:t>
              </a:r>
              <a:r>
                <a:rPr lang="el-GR" sz="2000" b="1" i="1" dirty="0" err="1" smtClean="0">
                  <a:solidFill>
                    <a:srgbClr val="C00000"/>
                  </a:solidFill>
                  <a:latin typeface="Georgia" pitchFamily="18" charset="0"/>
                </a:rPr>
                <a:t>Λ</a:t>
              </a:r>
              <a:r>
                <a:rPr lang="el-GR" sz="1200" dirty="0" err="1" smtClean="0">
                  <a:latin typeface="Georgia" pitchFamily="18" charset="0"/>
                </a:rPr>
                <a:t>ματική</a:t>
              </a:r>
              <a:r>
                <a:rPr lang="el-GR" sz="1200" dirty="0" smtClean="0">
                  <a:latin typeface="Georgia" pitchFamily="18" charset="0"/>
                </a:rPr>
                <a:t> σταδιοδρομία</a:t>
              </a:r>
              <a:endParaRPr lang="el-GR" sz="1200" b="1" dirty="0" smtClean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  <p:sp>
          <p:nvSpPr>
            <p:cNvPr id="12" name="6 - Ορθογώνιο"/>
            <p:cNvSpPr/>
            <p:nvPr/>
          </p:nvSpPr>
          <p:spPr>
            <a:xfrm>
              <a:off x="642910" y="1643050"/>
              <a:ext cx="542928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l-GR" sz="2000" b="1" dirty="0" err="1" smtClean="0">
                  <a:latin typeface="Bookman Old Style" pitchFamily="18" charset="0"/>
                </a:rPr>
                <a:t>επι</a:t>
              </a:r>
              <a:r>
                <a:rPr lang="el-GR" sz="2800" b="1" dirty="0" err="1" smtClean="0">
                  <a:solidFill>
                    <a:srgbClr val="C00000"/>
                  </a:solidFill>
                  <a:latin typeface="Bookman Old Style" pitchFamily="18" charset="0"/>
                </a:rPr>
                <a:t>ΜΕΝΩ</a:t>
              </a:r>
              <a:r>
                <a:rPr lang="el-GR" sz="2000" b="1" dirty="0" smtClean="0">
                  <a:solidFill>
                    <a:srgbClr val="FF0000"/>
                  </a:solidFill>
                  <a:latin typeface="Bookman Old Style" pitchFamily="18" charset="0"/>
                </a:rPr>
                <a:t> </a:t>
              </a:r>
              <a:r>
                <a:rPr lang="el-GR" sz="2000" b="1" dirty="0" smtClean="0">
                  <a:latin typeface="Bookman Old Style" pitchFamily="18" charset="0"/>
                </a:rPr>
                <a:t>στον</a:t>
              </a:r>
              <a:r>
                <a:rPr lang="el-GR" sz="2000" b="1" dirty="0" smtClean="0">
                  <a:solidFill>
                    <a:srgbClr val="FF0000"/>
                  </a:solidFill>
                  <a:latin typeface="Bookman Old Style" pitchFamily="18" charset="0"/>
                </a:rPr>
                <a:t> </a:t>
              </a:r>
              <a:r>
                <a:rPr lang="el-GR" sz="2000" b="1" dirty="0" smtClean="0">
                  <a:solidFill>
                    <a:srgbClr val="C00000"/>
                  </a:solidFill>
                  <a:latin typeface="Bookman Old Style" pitchFamily="18" charset="0"/>
                </a:rPr>
                <a:t>Τόπο μου</a:t>
              </a:r>
            </a:p>
          </p:txBody>
        </p:sp>
      </p:grpSp>
      <p:sp>
        <p:nvSpPr>
          <p:cNvPr id="2" name="Ορθογώνιο 1"/>
          <p:cNvSpPr/>
          <p:nvPr/>
        </p:nvSpPr>
        <p:spPr>
          <a:xfrm>
            <a:off x="467544" y="2418702"/>
            <a:ext cx="82089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rgbClr val="C00000"/>
              </a:buClr>
            </a:pPr>
            <a:r>
              <a:rPr lang="el-GR" sz="2400" dirty="0">
                <a:latin typeface="Comic Sans MS" pitchFamily="66" charset="0"/>
              </a:rPr>
              <a:t>Βλέποντας τα προβλήματα των νέων λόγο </a:t>
            </a:r>
            <a:r>
              <a:rPr lang="el-GR" sz="2400" b="1" dirty="0">
                <a:solidFill>
                  <a:srgbClr val="C00000"/>
                </a:solidFill>
                <a:latin typeface="Comic Sans MS" pitchFamily="66" charset="0"/>
              </a:rPr>
              <a:t>ανεργίας</a:t>
            </a:r>
            <a:r>
              <a:rPr lang="el-GR" sz="2400" dirty="0">
                <a:latin typeface="Comic Sans MS" pitchFamily="66" charset="0"/>
              </a:rPr>
              <a:t>, στην περιφέρειά </a:t>
            </a:r>
            <a:r>
              <a:rPr lang="el-GR" sz="2400" dirty="0" smtClean="0">
                <a:latin typeface="Comic Sans MS" pitchFamily="66" charset="0"/>
              </a:rPr>
              <a:t>μας και όχι μόνο, </a:t>
            </a:r>
            <a:r>
              <a:rPr lang="el-GR" sz="2400" dirty="0">
                <a:latin typeface="Comic Sans MS" pitchFamily="66" charset="0"/>
              </a:rPr>
              <a:t>σαν ΕΠΑ.Λ. έχουμε την υποχρέωση να προσπαθήσουμε να τους βοηθήσουμε να </a:t>
            </a:r>
            <a:r>
              <a:rPr lang="el-GR" sz="2400" b="1" dirty="0">
                <a:solidFill>
                  <a:srgbClr val="C00000"/>
                </a:solidFill>
                <a:latin typeface="Comic Sans MS" pitchFamily="66" charset="0"/>
              </a:rPr>
              <a:t>ΜΕΝΟΥΝ</a:t>
            </a:r>
            <a:r>
              <a:rPr lang="el-GR" sz="2400" dirty="0">
                <a:latin typeface="Comic Sans MS" pitchFamily="66" charset="0"/>
              </a:rPr>
              <a:t> στον τόπο τους, στοχεύοντας στο </a:t>
            </a:r>
            <a:r>
              <a:rPr lang="el-GR" sz="2400" b="1" dirty="0">
                <a:solidFill>
                  <a:srgbClr val="C00000"/>
                </a:solidFill>
                <a:latin typeface="Comic Sans MS" pitchFamily="66" charset="0"/>
              </a:rPr>
              <a:t>πρόβλημα της επικοινωνίας</a:t>
            </a:r>
            <a:r>
              <a:rPr lang="el-GR" sz="2400" dirty="0">
                <a:latin typeface="Comic Sans MS" pitchFamily="66" charset="0"/>
              </a:rPr>
              <a:t> μεταξύ προσφοράς &amp; ζήτησης εργασίας. </a:t>
            </a:r>
          </a:p>
        </p:txBody>
      </p:sp>
      <p:sp>
        <p:nvSpPr>
          <p:cNvPr id="13" name="3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142844" y="6304235"/>
            <a:ext cx="4286280" cy="365125"/>
          </a:xfrm>
        </p:spPr>
        <p:txBody>
          <a:bodyPr/>
          <a:lstStyle/>
          <a:p>
            <a:pPr algn="l"/>
            <a:r>
              <a:rPr lang="el-GR" dirty="0" smtClean="0">
                <a:solidFill>
                  <a:schemeClr val="tx1"/>
                </a:solidFill>
              </a:rPr>
              <a:t>επι</a:t>
            </a:r>
            <a:r>
              <a:rPr lang="el-GR" sz="2000" b="1" dirty="0" smtClean="0">
                <a:solidFill>
                  <a:srgbClr val="C00000"/>
                </a:solidFill>
              </a:rPr>
              <a:t>ΜΕΝΩ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στον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sz="1400" b="1" dirty="0" smtClean="0">
                <a:solidFill>
                  <a:srgbClr val="C00000"/>
                </a:solidFill>
              </a:rPr>
              <a:t>Τόπο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μου</a:t>
            </a:r>
            <a:r>
              <a:rPr lang="el-GR" dirty="0" smtClean="0">
                <a:solidFill>
                  <a:srgbClr val="C00000"/>
                </a:solidFill>
              </a:rPr>
              <a:t> – </a:t>
            </a:r>
            <a:r>
              <a:rPr lang="el-GR" sz="1600" b="1" dirty="0" smtClean="0">
                <a:solidFill>
                  <a:srgbClr val="C00000"/>
                </a:solidFill>
              </a:rPr>
              <a:t>ΕΠΑ</a:t>
            </a:r>
            <a:r>
              <a:rPr lang="el-GR" dirty="0" smtClean="0">
                <a:solidFill>
                  <a:schemeClr val="tx1"/>
                </a:solidFill>
              </a:rPr>
              <a:t>γγε</a:t>
            </a:r>
            <a:r>
              <a:rPr lang="el-GR" sz="1600" b="1" dirty="0" smtClean="0">
                <a:solidFill>
                  <a:srgbClr val="C00000"/>
                </a:solidFill>
              </a:rPr>
              <a:t>Λ</a:t>
            </a:r>
            <a:r>
              <a:rPr lang="el-GR" dirty="0" smtClean="0">
                <a:solidFill>
                  <a:schemeClr val="tx1"/>
                </a:solidFill>
              </a:rPr>
              <a:t>ματική  σταδιοδρομία</a:t>
            </a:r>
            <a:endParaRPr lang="el-G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09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C:\Program Files\Microsoft Office\MEDIA\CAGCAT10\j0149481.wmf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358082" y="5072074"/>
            <a:ext cx="1643074" cy="166966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>
          <a:xfrm>
            <a:off x="611560" y="2081852"/>
            <a:ext cx="7848872" cy="4286280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C00000"/>
              </a:buClr>
              <a:buNone/>
            </a:pPr>
            <a:r>
              <a:rPr lang="el-GR" sz="2400" dirty="0" smtClean="0">
                <a:latin typeface="Comic Sans MS" pitchFamily="66" charset="0"/>
              </a:rPr>
              <a:t>Εκτός της </a:t>
            </a:r>
            <a:r>
              <a:rPr lang="el-GR" sz="2400" b="1" dirty="0" smtClean="0">
                <a:latin typeface="Comic Sans MS" pitchFamily="66" charset="0"/>
              </a:rPr>
              <a:t>σύνδεσης της προσφοράς &amp; ζήτησης </a:t>
            </a:r>
            <a:r>
              <a:rPr lang="el-GR" sz="2400" dirty="0" smtClean="0">
                <a:latin typeface="Comic Sans MS" pitchFamily="66" charset="0"/>
              </a:rPr>
              <a:t>θέσεων εργασίας, είναι ένα χρήσιμο εργαλείο, από όπου θα μπορούν να βγαίνουν </a:t>
            </a:r>
            <a:r>
              <a:rPr lang="el-GR" sz="2400" b="1" dirty="0" smtClean="0">
                <a:solidFill>
                  <a:srgbClr val="C00000"/>
                </a:solidFill>
                <a:latin typeface="Comic Sans MS" pitchFamily="66" charset="0"/>
              </a:rPr>
              <a:t>στοιχεία </a:t>
            </a:r>
            <a:r>
              <a:rPr lang="el-GR" sz="2400" b="1" dirty="0">
                <a:solidFill>
                  <a:srgbClr val="C00000"/>
                </a:solidFill>
                <a:latin typeface="Comic Sans MS" pitchFamily="66" charset="0"/>
              </a:rPr>
              <a:t>για </a:t>
            </a:r>
            <a:r>
              <a:rPr lang="el-GR" sz="2400" b="1" dirty="0" smtClean="0">
                <a:solidFill>
                  <a:srgbClr val="C00000"/>
                </a:solidFill>
                <a:latin typeface="Comic Sans MS" pitchFamily="66" charset="0"/>
              </a:rPr>
              <a:t>τις </a:t>
            </a:r>
            <a:r>
              <a:rPr lang="el-GR" sz="2400" b="1" dirty="0">
                <a:solidFill>
                  <a:srgbClr val="C00000"/>
                </a:solidFill>
                <a:latin typeface="Comic Sans MS" pitchFamily="66" charset="0"/>
              </a:rPr>
              <a:t>πραγματικές ανάγκες</a:t>
            </a:r>
            <a:r>
              <a:rPr lang="el-GR" sz="2400" dirty="0">
                <a:latin typeface="Comic Sans MS" pitchFamily="66" charset="0"/>
              </a:rPr>
              <a:t> </a:t>
            </a:r>
            <a:r>
              <a:rPr lang="el-GR" sz="2400" dirty="0" smtClean="0">
                <a:latin typeface="Comic Sans MS" pitchFamily="66" charset="0"/>
              </a:rPr>
              <a:t>που υπάρχουν </a:t>
            </a:r>
            <a:r>
              <a:rPr lang="el-GR" sz="2400" dirty="0">
                <a:latin typeface="Comic Sans MS" pitchFamily="66" charset="0"/>
              </a:rPr>
              <a:t>στην αγορά </a:t>
            </a:r>
            <a:r>
              <a:rPr lang="el-GR" sz="2400" dirty="0" smtClean="0">
                <a:latin typeface="Comic Sans MS" pitchFamily="66" charset="0"/>
              </a:rPr>
              <a:t>εργασίας, σε επίπεδο:</a:t>
            </a:r>
          </a:p>
          <a:p>
            <a:pPr algn="just">
              <a:buClr>
                <a:srgbClr val="C00000"/>
              </a:buClr>
            </a:pPr>
            <a:r>
              <a:rPr lang="el-GR" sz="2400" b="1" dirty="0" smtClean="0">
                <a:latin typeface="Comic Sans MS" pitchFamily="66" charset="0"/>
              </a:rPr>
              <a:t>Περιφέρειας </a:t>
            </a:r>
          </a:p>
          <a:p>
            <a:pPr algn="just">
              <a:buClr>
                <a:srgbClr val="C00000"/>
              </a:buClr>
            </a:pPr>
            <a:r>
              <a:rPr lang="el-GR" sz="2400" b="1" dirty="0" smtClean="0">
                <a:latin typeface="Comic Sans MS" pitchFamily="66" charset="0"/>
              </a:rPr>
              <a:t>Νομού </a:t>
            </a:r>
          </a:p>
          <a:p>
            <a:pPr algn="just">
              <a:buClr>
                <a:srgbClr val="C00000"/>
              </a:buClr>
            </a:pPr>
            <a:r>
              <a:rPr lang="el-GR" sz="2400" b="1" dirty="0" smtClean="0">
                <a:latin typeface="Comic Sans MS" pitchFamily="66" charset="0"/>
              </a:rPr>
              <a:t>Περιοχής </a:t>
            </a:r>
          </a:p>
          <a:p>
            <a:pPr algn="just">
              <a:buClr>
                <a:srgbClr val="C00000"/>
              </a:buClr>
            </a:pPr>
            <a:r>
              <a:rPr lang="el-GR" sz="2400" b="1" dirty="0" smtClean="0">
                <a:latin typeface="Comic Sans MS" pitchFamily="66" charset="0"/>
              </a:rPr>
              <a:t>ίσως και πόλης</a:t>
            </a:r>
          </a:p>
        </p:txBody>
      </p:sp>
      <p:sp>
        <p:nvSpPr>
          <p:cNvPr id="5" name="1 - Τίτλος"/>
          <p:cNvSpPr txBox="1">
            <a:spLocks/>
          </p:cNvSpPr>
          <p:nvPr/>
        </p:nvSpPr>
        <p:spPr>
          <a:xfrm>
            <a:off x="142844" y="1356382"/>
            <a:ext cx="8858312" cy="6429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bIns="91440" anchor="ctr" anchorCtr="0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l-GR" sz="3000" b="1" dirty="0" smtClean="0">
                <a:solidFill>
                  <a:srgbClr val="C00000"/>
                </a:solidFill>
              </a:rPr>
              <a:t>Τι προσφέρει η εφαρμογή;</a:t>
            </a:r>
            <a:endParaRPr kumimoji="0" lang="el-GR" sz="3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9" name="4 - Ομάδα"/>
          <p:cNvGrpSpPr/>
          <p:nvPr/>
        </p:nvGrpSpPr>
        <p:grpSpPr>
          <a:xfrm>
            <a:off x="4139952" y="642918"/>
            <a:ext cx="5429288" cy="757300"/>
            <a:chOff x="642910" y="1643050"/>
            <a:chExt cx="5429288" cy="757300"/>
          </a:xfrm>
        </p:grpSpPr>
        <p:sp>
          <p:nvSpPr>
            <p:cNvPr id="11" name="5 - Ορθογώνιο"/>
            <p:cNvSpPr/>
            <p:nvPr/>
          </p:nvSpPr>
          <p:spPr>
            <a:xfrm>
              <a:off x="2857488" y="2000240"/>
              <a:ext cx="26564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l-GR" sz="2000" b="1" i="1" dirty="0" err="1" smtClean="0">
                  <a:solidFill>
                    <a:srgbClr val="C00000"/>
                  </a:solidFill>
                  <a:latin typeface="Georgia" pitchFamily="18" charset="0"/>
                </a:rPr>
                <a:t>ΕΠΑ</a:t>
              </a:r>
              <a:r>
                <a:rPr lang="el-GR" sz="1200" dirty="0" err="1" smtClean="0">
                  <a:latin typeface="Georgia" pitchFamily="18" charset="0"/>
                </a:rPr>
                <a:t>γγε</a:t>
              </a:r>
              <a:r>
                <a:rPr lang="el-GR" sz="2000" b="1" i="1" dirty="0" err="1" smtClean="0">
                  <a:solidFill>
                    <a:srgbClr val="C00000"/>
                  </a:solidFill>
                  <a:latin typeface="Georgia" pitchFamily="18" charset="0"/>
                </a:rPr>
                <a:t>Λ</a:t>
              </a:r>
              <a:r>
                <a:rPr lang="el-GR" sz="1200" dirty="0" err="1" smtClean="0">
                  <a:latin typeface="Georgia" pitchFamily="18" charset="0"/>
                </a:rPr>
                <a:t>ματική</a:t>
              </a:r>
              <a:r>
                <a:rPr lang="el-GR" sz="1200" dirty="0" smtClean="0">
                  <a:latin typeface="Georgia" pitchFamily="18" charset="0"/>
                </a:rPr>
                <a:t> σταδιοδρομία</a:t>
              </a:r>
              <a:endParaRPr lang="el-GR" sz="1200" b="1" dirty="0" smtClean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  <p:sp>
          <p:nvSpPr>
            <p:cNvPr id="12" name="6 - Ορθογώνιο"/>
            <p:cNvSpPr/>
            <p:nvPr/>
          </p:nvSpPr>
          <p:spPr>
            <a:xfrm>
              <a:off x="642910" y="1643050"/>
              <a:ext cx="542928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l-GR" sz="2000" b="1" dirty="0" err="1" smtClean="0">
                  <a:latin typeface="Bookman Old Style" pitchFamily="18" charset="0"/>
                </a:rPr>
                <a:t>επι</a:t>
              </a:r>
              <a:r>
                <a:rPr lang="el-GR" sz="2800" b="1" dirty="0" err="1" smtClean="0">
                  <a:solidFill>
                    <a:srgbClr val="C00000"/>
                  </a:solidFill>
                  <a:latin typeface="Bookman Old Style" pitchFamily="18" charset="0"/>
                </a:rPr>
                <a:t>ΜΕΝΩ</a:t>
              </a:r>
              <a:r>
                <a:rPr lang="el-GR" sz="2000" b="1" dirty="0" smtClean="0">
                  <a:solidFill>
                    <a:srgbClr val="FF0000"/>
                  </a:solidFill>
                  <a:latin typeface="Bookman Old Style" pitchFamily="18" charset="0"/>
                </a:rPr>
                <a:t> </a:t>
              </a:r>
              <a:r>
                <a:rPr lang="el-GR" sz="2000" b="1" dirty="0" smtClean="0">
                  <a:latin typeface="Bookman Old Style" pitchFamily="18" charset="0"/>
                </a:rPr>
                <a:t>στον</a:t>
              </a:r>
              <a:r>
                <a:rPr lang="el-GR" sz="2000" b="1" dirty="0" smtClean="0">
                  <a:solidFill>
                    <a:srgbClr val="FF0000"/>
                  </a:solidFill>
                  <a:latin typeface="Bookman Old Style" pitchFamily="18" charset="0"/>
                </a:rPr>
                <a:t> </a:t>
              </a:r>
              <a:r>
                <a:rPr lang="el-GR" sz="2000" b="1" dirty="0" smtClean="0">
                  <a:solidFill>
                    <a:srgbClr val="C00000"/>
                  </a:solidFill>
                  <a:latin typeface="Bookman Old Style" pitchFamily="18" charset="0"/>
                </a:rPr>
                <a:t>Τόπο μου</a:t>
              </a:r>
            </a:p>
          </p:txBody>
        </p:sp>
      </p:grpSp>
      <p:sp>
        <p:nvSpPr>
          <p:cNvPr id="8" name="3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142844" y="6304235"/>
            <a:ext cx="4286280" cy="365125"/>
          </a:xfrm>
        </p:spPr>
        <p:txBody>
          <a:bodyPr/>
          <a:lstStyle/>
          <a:p>
            <a:pPr algn="l"/>
            <a:r>
              <a:rPr lang="el-GR" dirty="0" smtClean="0">
                <a:solidFill>
                  <a:schemeClr val="tx1"/>
                </a:solidFill>
              </a:rPr>
              <a:t>επι</a:t>
            </a:r>
            <a:r>
              <a:rPr lang="el-GR" sz="2000" b="1" dirty="0" smtClean="0">
                <a:solidFill>
                  <a:srgbClr val="C00000"/>
                </a:solidFill>
              </a:rPr>
              <a:t>ΜΕΝΩ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στον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sz="1400" b="1" dirty="0" smtClean="0">
                <a:solidFill>
                  <a:srgbClr val="C00000"/>
                </a:solidFill>
              </a:rPr>
              <a:t>Τόπο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μου</a:t>
            </a:r>
            <a:r>
              <a:rPr lang="el-GR" dirty="0" smtClean="0">
                <a:solidFill>
                  <a:srgbClr val="C00000"/>
                </a:solidFill>
              </a:rPr>
              <a:t> – </a:t>
            </a:r>
            <a:r>
              <a:rPr lang="el-GR" sz="1600" b="1" dirty="0" smtClean="0">
                <a:solidFill>
                  <a:srgbClr val="C00000"/>
                </a:solidFill>
              </a:rPr>
              <a:t>ΕΠΑ</a:t>
            </a:r>
            <a:r>
              <a:rPr lang="el-GR" dirty="0" smtClean="0">
                <a:solidFill>
                  <a:schemeClr val="tx1"/>
                </a:solidFill>
              </a:rPr>
              <a:t>γγε</a:t>
            </a:r>
            <a:r>
              <a:rPr lang="el-GR" sz="1600" b="1" dirty="0" smtClean="0">
                <a:solidFill>
                  <a:srgbClr val="C00000"/>
                </a:solidFill>
              </a:rPr>
              <a:t>Λ</a:t>
            </a:r>
            <a:r>
              <a:rPr lang="el-GR" dirty="0" smtClean="0">
                <a:solidFill>
                  <a:schemeClr val="tx1"/>
                </a:solidFill>
              </a:rPr>
              <a:t>ματική  σταδιοδρομία</a:t>
            </a:r>
            <a:endParaRPr lang="el-G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76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Ομάδα 1"/>
          <p:cNvGrpSpPr/>
          <p:nvPr/>
        </p:nvGrpSpPr>
        <p:grpSpPr>
          <a:xfrm>
            <a:off x="4822921" y="3262595"/>
            <a:ext cx="4341972" cy="3559840"/>
            <a:chOff x="2032000" y="-23449"/>
            <a:chExt cx="8271541" cy="6663400"/>
          </a:xfrm>
        </p:grpSpPr>
        <p:graphicFrame>
          <p:nvGraphicFramePr>
            <p:cNvPr id="3" name="Γράφημα 2"/>
            <p:cNvGraphicFramePr/>
            <p:nvPr>
              <p:extLst>
                <p:ext uri="{D42A27DB-BD31-4B8C-83A1-F6EECF244321}">
                  <p14:modId xmlns:p14="http://schemas.microsoft.com/office/powerpoint/2010/main" val="1180711782"/>
                </p:ext>
              </p:extLst>
            </p:nvPr>
          </p:nvGraphicFramePr>
          <p:xfrm>
            <a:off x="2032000" y="719666"/>
            <a:ext cx="8128000" cy="59202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733562" y="-23449"/>
              <a:ext cx="7569979" cy="1094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b="1" dirty="0" smtClean="0">
                  <a:solidFill>
                    <a:schemeClr val="accent1">
                      <a:lumMod val="50000"/>
                    </a:schemeClr>
                  </a:solidFill>
                </a:rPr>
                <a:t>ΠΕΡΙΟΧΗ ΛΑΜΙΑΣ</a:t>
              </a:r>
            </a:p>
            <a:p>
              <a:pPr algn="ctr"/>
              <a:r>
                <a:rPr lang="el-GR" sz="1600" dirty="0" smtClean="0">
                  <a:solidFill>
                    <a:schemeClr val="accent1">
                      <a:lumMod val="50000"/>
                    </a:schemeClr>
                  </a:solidFill>
                </a:rPr>
                <a:t>ΤΟΜΕΑΣ ΓΕΩΠΟΝΙΑΣ &amp; ΠΕΡΙΒΑΛΛΟΝΤΟΣ</a:t>
              </a:r>
              <a:endParaRPr lang="el-GR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Ομάδα 4"/>
          <p:cNvGrpSpPr/>
          <p:nvPr/>
        </p:nvGrpSpPr>
        <p:grpSpPr>
          <a:xfrm>
            <a:off x="176299" y="404664"/>
            <a:ext cx="4611725" cy="4819540"/>
            <a:chOff x="2139852" y="13641"/>
            <a:chExt cx="8128000" cy="6619448"/>
          </a:xfrm>
        </p:grpSpPr>
        <p:graphicFrame>
          <p:nvGraphicFramePr>
            <p:cNvPr id="6" name="Γράφημα 5"/>
            <p:cNvGraphicFramePr/>
            <p:nvPr>
              <p:extLst>
                <p:ext uri="{D42A27DB-BD31-4B8C-83A1-F6EECF244321}">
                  <p14:modId xmlns:p14="http://schemas.microsoft.com/office/powerpoint/2010/main" val="3931394403"/>
                </p:ext>
              </p:extLst>
            </p:nvPr>
          </p:nvGraphicFramePr>
          <p:xfrm>
            <a:off x="2139852" y="712804"/>
            <a:ext cx="8128000" cy="59202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3541542" y="13641"/>
              <a:ext cx="5454585" cy="887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b="1" dirty="0" smtClean="0">
                  <a:solidFill>
                    <a:schemeClr val="accent1">
                      <a:lumMod val="50000"/>
                    </a:schemeClr>
                  </a:solidFill>
                </a:rPr>
                <a:t>ΠΕΡΙΟΧΗ ΣΤΕΡΕΑΣ ΕΛΛΑΔΟΣ</a:t>
              </a:r>
            </a:p>
            <a:p>
              <a:pPr algn="ctr"/>
              <a:r>
                <a:rPr lang="el-GR" dirty="0" smtClean="0">
                  <a:solidFill>
                    <a:schemeClr val="accent1">
                      <a:lumMod val="50000"/>
                    </a:schemeClr>
                  </a:solidFill>
                </a:rPr>
                <a:t>ΤΟΜΕΑΣ ΠΛΗΡΟΦΟΡΙΚΗΣ</a:t>
              </a:r>
              <a:endParaRPr lang="el-GR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8" name="4 - Ομάδα"/>
          <p:cNvGrpSpPr/>
          <p:nvPr/>
        </p:nvGrpSpPr>
        <p:grpSpPr>
          <a:xfrm>
            <a:off x="4139952" y="143768"/>
            <a:ext cx="5429288" cy="757300"/>
            <a:chOff x="642910" y="1643050"/>
            <a:chExt cx="5429288" cy="757300"/>
          </a:xfrm>
        </p:grpSpPr>
        <p:sp>
          <p:nvSpPr>
            <p:cNvPr id="9" name="5 - Ορθογώνιο"/>
            <p:cNvSpPr/>
            <p:nvPr/>
          </p:nvSpPr>
          <p:spPr>
            <a:xfrm>
              <a:off x="2857488" y="2000240"/>
              <a:ext cx="26564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l-GR" sz="2000" b="1" i="1" dirty="0" err="1" smtClean="0">
                  <a:solidFill>
                    <a:srgbClr val="C00000"/>
                  </a:solidFill>
                  <a:latin typeface="Georgia" pitchFamily="18" charset="0"/>
                </a:rPr>
                <a:t>ΕΠΑ</a:t>
              </a:r>
              <a:r>
                <a:rPr lang="el-GR" sz="1200" dirty="0" err="1" smtClean="0">
                  <a:latin typeface="Georgia" pitchFamily="18" charset="0"/>
                </a:rPr>
                <a:t>γγε</a:t>
              </a:r>
              <a:r>
                <a:rPr lang="el-GR" sz="2000" b="1" i="1" dirty="0" err="1" smtClean="0">
                  <a:solidFill>
                    <a:srgbClr val="C00000"/>
                  </a:solidFill>
                  <a:latin typeface="Georgia" pitchFamily="18" charset="0"/>
                </a:rPr>
                <a:t>Λ</a:t>
              </a:r>
              <a:r>
                <a:rPr lang="el-GR" sz="1200" dirty="0" err="1" smtClean="0">
                  <a:latin typeface="Georgia" pitchFamily="18" charset="0"/>
                </a:rPr>
                <a:t>ματική</a:t>
              </a:r>
              <a:r>
                <a:rPr lang="el-GR" sz="1200" dirty="0" smtClean="0">
                  <a:latin typeface="Georgia" pitchFamily="18" charset="0"/>
                </a:rPr>
                <a:t> σταδιοδρομία</a:t>
              </a:r>
              <a:endParaRPr lang="el-GR" sz="1200" b="1" dirty="0" smtClean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  <p:sp>
          <p:nvSpPr>
            <p:cNvPr id="10" name="6 - Ορθογώνιο"/>
            <p:cNvSpPr/>
            <p:nvPr/>
          </p:nvSpPr>
          <p:spPr>
            <a:xfrm>
              <a:off x="642910" y="1643050"/>
              <a:ext cx="542928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l-GR" sz="2000" b="1" dirty="0" err="1" smtClean="0">
                  <a:latin typeface="Bookman Old Style" pitchFamily="18" charset="0"/>
                </a:rPr>
                <a:t>επι</a:t>
              </a:r>
              <a:r>
                <a:rPr lang="el-GR" sz="2800" b="1" dirty="0" err="1" smtClean="0">
                  <a:solidFill>
                    <a:srgbClr val="C00000"/>
                  </a:solidFill>
                  <a:latin typeface="Bookman Old Style" pitchFamily="18" charset="0"/>
                </a:rPr>
                <a:t>ΜΕΝΩ</a:t>
              </a:r>
              <a:r>
                <a:rPr lang="el-GR" sz="2000" b="1" dirty="0" smtClean="0">
                  <a:solidFill>
                    <a:srgbClr val="FF0000"/>
                  </a:solidFill>
                  <a:latin typeface="Bookman Old Style" pitchFamily="18" charset="0"/>
                </a:rPr>
                <a:t> </a:t>
              </a:r>
              <a:r>
                <a:rPr lang="el-GR" sz="2000" b="1" dirty="0" smtClean="0">
                  <a:latin typeface="Bookman Old Style" pitchFamily="18" charset="0"/>
                </a:rPr>
                <a:t>στον</a:t>
              </a:r>
              <a:r>
                <a:rPr lang="el-GR" sz="2000" b="1" dirty="0" smtClean="0">
                  <a:solidFill>
                    <a:srgbClr val="FF0000"/>
                  </a:solidFill>
                  <a:latin typeface="Bookman Old Style" pitchFamily="18" charset="0"/>
                </a:rPr>
                <a:t> </a:t>
              </a:r>
              <a:r>
                <a:rPr lang="el-GR" sz="2000" b="1" dirty="0" smtClean="0">
                  <a:solidFill>
                    <a:srgbClr val="C00000"/>
                  </a:solidFill>
                  <a:latin typeface="Bookman Old Style" pitchFamily="18" charset="0"/>
                </a:rPr>
                <a:t>Τόπο μου</a:t>
              </a:r>
            </a:p>
          </p:txBody>
        </p:sp>
      </p:grpSp>
      <p:sp>
        <p:nvSpPr>
          <p:cNvPr id="11" name="3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142844" y="6304235"/>
            <a:ext cx="4286280" cy="365125"/>
          </a:xfrm>
        </p:spPr>
        <p:txBody>
          <a:bodyPr/>
          <a:lstStyle/>
          <a:p>
            <a:pPr algn="l"/>
            <a:r>
              <a:rPr lang="el-GR" dirty="0" smtClean="0">
                <a:solidFill>
                  <a:schemeClr val="tx1"/>
                </a:solidFill>
              </a:rPr>
              <a:t>επι</a:t>
            </a:r>
            <a:r>
              <a:rPr lang="el-GR" sz="2000" b="1" dirty="0" smtClean="0">
                <a:solidFill>
                  <a:srgbClr val="C00000"/>
                </a:solidFill>
              </a:rPr>
              <a:t>ΜΕΝΩ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στον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sz="1400" b="1" dirty="0" smtClean="0">
                <a:solidFill>
                  <a:srgbClr val="C00000"/>
                </a:solidFill>
              </a:rPr>
              <a:t>Τόπο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μου</a:t>
            </a:r>
            <a:r>
              <a:rPr lang="el-GR" dirty="0" smtClean="0">
                <a:solidFill>
                  <a:srgbClr val="C00000"/>
                </a:solidFill>
              </a:rPr>
              <a:t> – </a:t>
            </a:r>
            <a:r>
              <a:rPr lang="el-GR" sz="1600" b="1" dirty="0" smtClean="0">
                <a:solidFill>
                  <a:srgbClr val="C00000"/>
                </a:solidFill>
              </a:rPr>
              <a:t>ΕΠΑ</a:t>
            </a:r>
            <a:r>
              <a:rPr lang="el-GR" dirty="0" smtClean="0">
                <a:solidFill>
                  <a:schemeClr val="tx1"/>
                </a:solidFill>
              </a:rPr>
              <a:t>γγε</a:t>
            </a:r>
            <a:r>
              <a:rPr lang="el-GR" sz="1600" b="1" dirty="0" smtClean="0">
                <a:solidFill>
                  <a:srgbClr val="C00000"/>
                </a:solidFill>
              </a:rPr>
              <a:t>Λ</a:t>
            </a:r>
            <a:r>
              <a:rPr lang="el-GR" dirty="0" smtClean="0">
                <a:solidFill>
                  <a:schemeClr val="tx1"/>
                </a:solidFill>
              </a:rPr>
              <a:t>ματική  σταδιοδρομία</a:t>
            </a:r>
            <a:endParaRPr lang="el-G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81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C:\Program Files\Microsoft Office\MEDIA\CAGCAT10\j0149481.wmf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358082" y="5072074"/>
            <a:ext cx="1643074" cy="166966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>
          <a:xfrm>
            <a:off x="142844" y="2324684"/>
            <a:ext cx="8858312" cy="2890266"/>
          </a:xfrm>
        </p:spPr>
        <p:txBody>
          <a:bodyPr>
            <a:noAutofit/>
          </a:bodyPr>
          <a:lstStyle/>
          <a:p>
            <a:r>
              <a:rPr lang="el-GR" sz="2400" dirty="0" smtClean="0">
                <a:latin typeface="Comic Sans MS" pitchFamily="66" charset="0"/>
              </a:rPr>
              <a:t> Υπουργείο Παιδείας</a:t>
            </a:r>
            <a:endParaRPr lang="el-GR" sz="2400" dirty="0">
              <a:latin typeface="Comic Sans MS" pitchFamily="66" charset="0"/>
            </a:endParaRPr>
          </a:p>
          <a:p>
            <a:r>
              <a:rPr lang="el-GR" sz="2400" dirty="0">
                <a:latin typeface="Comic Sans MS" pitchFamily="66" charset="0"/>
              </a:rPr>
              <a:t> Περιφέρεια </a:t>
            </a:r>
            <a:r>
              <a:rPr lang="el-GR" sz="2400" dirty="0" smtClean="0">
                <a:latin typeface="Comic Sans MS" pitchFamily="66" charset="0"/>
              </a:rPr>
              <a:t>Στερεάς Ελλάδας</a:t>
            </a:r>
          </a:p>
          <a:p>
            <a:r>
              <a:rPr lang="el-GR" sz="2400" dirty="0" smtClean="0">
                <a:latin typeface="Comic Sans MS" pitchFamily="66" charset="0"/>
              </a:rPr>
              <a:t> Επιμελητήρια</a:t>
            </a:r>
          </a:p>
          <a:p>
            <a:r>
              <a:rPr lang="el-GR" sz="2400" dirty="0" smtClean="0">
                <a:latin typeface="Comic Sans MS" pitchFamily="66" charset="0"/>
              </a:rPr>
              <a:t> Σύνδεσμοι Βιομηχανιών </a:t>
            </a:r>
            <a:endParaRPr lang="el-GR" sz="2400" dirty="0">
              <a:latin typeface="Comic Sans MS" pitchFamily="66" charset="0"/>
            </a:endParaRPr>
          </a:p>
          <a:p>
            <a:r>
              <a:rPr lang="el-GR" sz="2400" dirty="0">
                <a:latin typeface="Comic Sans MS" pitchFamily="66" charset="0"/>
              </a:rPr>
              <a:t> Εργατικά </a:t>
            </a:r>
            <a:r>
              <a:rPr lang="el-GR" sz="2400" dirty="0" smtClean="0">
                <a:latin typeface="Comic Sans MS" pitchFamily="66" charset="0"/>
              </a:rPr>
              <a:t>Κέντρα</a:t>
            </a:r>
          </a:p>
          <a:p>
            <a:r>
              <a:rPr lang="el-GR" sz="2400" dirty="0" smtClean="0">
                <a:latin typeface="Comic Sans MS" pitchFamily="66" charset="0"/>
              </a:rPr>
              <a:t> Ιδιώτες χορηγοί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" name="1 - Τίτλος"/>
          <p:cNvSpPr txBox="1">
            <a:spLocks/>
          </p:cNvSpPr>
          <p:nvPr/>
        </p:nvSpPr>
        <p:spPr>
          <a:xfrm>
            <a:off x="142844" y="1313462"/>
            <a:ext cx="8858312" cy="6429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bIns="91440" anchor="ctr" anchorCtr="0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l-GR" sz="3000" b="1" dirty="0" smtClean="0">
                <a:solidFill>
                  <a:srgbClr val="C00000"/>
                </a:solidFill>
              </a:rPr>
              <a:t>Πιθανοί υποστηριχτές…</a:t>
            </a:r>
            <a:endParaRPr kumimoji="0" lang="el-GR" sz="3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9" name="4 - Ομάδα"/>
          <p:cNvGrpSpPr/>
          <p:nvPr/>
        </p:nvGrpSpPr>
        <p:grpSpPr>
          <a:xfrm>
            <a:off x="4139952" y="599998"/>
            <a:ext cx="5429288" cy="757300"/>
            <a:chOff x="642910" y="1643050"/>
            <a:chExt cx="5429288" cy="757300"/>
          </a:xfrm>
        </p:grpSpPr>
        <p:sp>
          <p:nvSpPr>
            <p:cNvPr id="11" name="5 - Ορθογώνιο"/>
            <p:cNvSpPr/>
            <p:nvPr/>
          </p:nvSpPr>
          <p:spPr>
            <a:xfrm>
              <a:off x="2857488" y="2000240"/>
              <a:ext cx="26564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l-GR" sz="2000" b="1" i="1" dirty="0" err="1" smtClean="0">
                  <a:solidFill>
                    <a:srgbClr val="C00000"/>
                  </a:solidFill>
                  <a:latin typeface="Georgia" pitchFamily="18" charset="0"/>
                </a:rPr>
                <a:t>ΕΠΑ</a:t>
              </a:r>
              <a:r>
                <a:rPr lang="el-GR" sz="1200" dirty="0" err="1" smtClean="0">
                  <a:latin typeface="Georgia" pitchFamily="18" charset="0"/>
                </a:rPr>
                <a:t>γγε</a:t>
              </a:r>
              <a:r>
                <a:rPr lang="el-GR" sz="2000" b="1" i="1" dirty="0" err="1" smtClean="0">
                  <a:solidFill>
                    <a:srgbClr val="C00000"/>
                  </a:solidFill>
                  <a:latin typeface="Georgia" pitchFamily="18" charset="0"/>
                </a:rPr>
                <a:t>Λ</a:t>
              </a:r>
              <a:r>
                <a:rPr lang="el-GR" sz="1200" dirty="0" err="1" smtClean="0">
                  <a:latin typeface="Georgia" pitchFamily="18" charset="0"/>
                </a:rPr>
                <a:t>ματική</a:t>
              </a:r>
              <a:r>
                <a:rPr lang="el-GR" sz="1200" dirty="0" smtClean="0">
                  <a:latin typeface="Georgia" pitchFamily="18" charset="0"/>
                </a:rPr>
                <a:t> σταδιοδρομία</a:t>
              </a:r>
              <a:endParaRPr lang="el-GR" sz="1200" b="1" dirty="0" smtClean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  <p:sp>
          <p:nvSpPr>
            <p:cNvPr id="12" name="6 - Ορθογώνιο"/>
            <p:cNvSpPr/>
            <p:nvPr/>
          </p:nvSpPr>
          <p:spPr>
            <a:xfrm>
              <a:off x="642910" y="1643050"/>
              <a:ext cx="542928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l-GR" sz="2000" b="1" dirty="0" err="1" smtClean="0">
                  <a:latin typeface="Bookman Old Style" pitchFamily="18" charset="0"/>
                </a:rPr>
                <a:t>επι</a:t>
              </a:r>
              <a:r>
                <a:rPr lang="el-GR" sz="2800" b="1" dirty="0" err="1" smtClean="0">
                  <a:solidFill>
                    <a:srgbClr val="C00000"/>
                  </a:solidFill>
                  <a:latin typeface="Bookman Old Style" pitchFamily="18" charset="0"/>
                </a:rPr>
                <a:t>ΜΕΝΩ</a:t>
              </a:r>
              <a:r>
                <a:rPr lang="el-GR" sz="2000" b="1" dirty="0" smtClean="0">
                  <a:solidFill>
                    <a:srgbClr val="FF0000"/>
                  </a:solidFill>
                  <a:latin typeface="Bookman Old Style" pitchFamily="18" charset="0"/>
                </a:rPr>
                <a:t> </a:t>
              </a:r>
              <a:r>
                <a:rPr lang="el-GR" sz="2000" b="1" dirty="0" smtClean="0">
                  <a:latin typeface="Bookman Old Style" pitchFamily="18" charset="0"/>
                </a:rPr>
                <a:t>στον</a:t>
              </a:r>
              <a:r>
                <a:rPr lang="el-GR" sz="2000" b="1" dirty="0" smtClean="0">
                  <a:solidFill>
                    <a:srgbClr val="FF0000"/>
                  </a:solidFill>
                  <a:latin typeface="Bookman Old Style" pitchFamily="18" charset="0"/>
                </a:rPr>
                <a:t> </a:t>
              </a:r>
              <a:r>
                <a:rPr lang="el-GR" sz="2000" b="1" dirty="0" smtClean="0">
                  <a:solidFill>
                    <a:srgbClr val="C00000"/>
                  </a:solidFill>
                  <a:latin typeface="Bookman Old Style" pitchFamily="18" charset="0"/>
                </a:rPr>
                <a:t>Τόπο μου</a:t>
              </a:r>
            </a:p>
          </p:txBody>
        </p:sp>
      </p:grpSp>
      <p:sp>
        <p:nvSpPr>
          <p:cNvPr id="8" name="3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142844" y="6304235"/>
            <a:ext cx="4286280" cy="365125"/>
          </a:xfrm>
        </p:spPr>
        <p:txBody>
          <a:bodyPr/>
          <a:lstStyle/>
          <a:p>
            <a:pPr algn="l"/>
            <a:r>
              <a:rPr lang="el-GR" dirty="0" smtClean="0">
                <a:solidFill>
                  <a:schemeClr val="tx1"/>
                </a:solidFill>
              </a:rPr>
              <a:t>επι</a:t>
            </a:r>
            <a:r>
              <a:rPr lang="el-GR" sz="2000" b="1" dirty="0" smtClean="0">
                <a:solidFill>
                  <a:srgbClr val="C00000"/>
                </a:solidFill>
              </a:rPr>
              <a:t>ΜΕΝΩ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στον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sz="1400" b="1" dirty="0" smtClean="0">
                <a:solidFill>
                  <a:srgbClr val="C00000"/>
                </a:solidFill>
              </a:rPr>
              <a:t>Τόπο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μου</a:t>
            </a:r>
            <a:r>
              <a:rPr lang="el-GR" dirty="0" smtClean="0">
                <a:solidFill>
                  <a:srgbClr val="C00000"/>
                </a:solidFill>
              </a:rPr>
              <a:t> – </a:t>
            </a:r>
            <a:r>
              <a:rPr lang="el-GR" sz="1600" b="1" dirty="0" smtClean="0">
                <a:solidFill>
                  <a:srgbClr val="C00000"/>
                </a:solidFill>
              </a:rPr>
              <a:t>ΕΠΑ</a:t>
            </a:r>
            <a:r>
              <a:rPr lang="el-GR" dirty="0" smtClean="0">
                <a:solidFill>
                  <a:schemeClr val="tx1"/>
                </a:solidFill>
              </a:rPr>
              <a:t>γγε</a:t>
            </a:r>
            <a:r>
              <a:rPr lang="el-GR" sz="1600" b="1" dirty="0" smtClean="0">
                <a:solidFill>
                  <a:srgbClr val="C00000"/>
                </a:solidFill>
              </a:rPr>
              <a:t>Λ</a:t>
            </a:r>
            <a:r>
              <a:rPr lang="el-GR" dirty="0" smtClean="0">
                <a:solidFill>
                  <a:schemeClr val="tx1"/>
                </a:solidFill>
              </a:rPr>
              <a:t>ματική  σταδιοδρομία</a:t>
            </a:r>
            <a:endParaRPr lang="el-G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42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C:\Program Files\Microsoft Office\MEDIA\CAGCAT10\j0149481.wmf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358082" y="5072074"/>
            <a:ext cx="1643074" cy="166966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>
          <a:xfrm>
            <a:off x="142844" y="2364530"/>
            <a:ext cx="8858312" cy="2350354"/>
          </a:xfrm>
        </p:spPr>
        <p:txBody>
          <a:bodyPr>
            <a:normAutofit/>
          </a:bodyPr>
          <a:lstStyle/>
          <a:p>
            <a:r>
              <a:rPr lang="el-GR" sz="2400" dirty="0" smtClean="0">
                <a:latin typeface="Comic Sans MS" pitchFamily="66" charset="0"/>
              </a:rPr>
              <a:t> Συνδρομές</a:t>
            </a:r>
            <a:endParaRPr lang="el-GR" sz="2400" dirty="0">
              <a:latin typeface="Comic Sans MS" pitchFamily="66" charset="0"/>
            </a:endParaRPr>
          </a:p>
          <a:p>
            <a:r>
              <a:rPr lang="el-GR" sz="2400" dirty="0">
                <a:latin typeface="Comic Sans MS" pitchFamily="66" charset="0"/>
              </a:rPr>
              <a:t> </a:t>
            </a:r>
            <a:r>
              <a:rPr lang="el-GR" sz="2400" dirty="0" smtClean="0">
                <a:latin typeface="Comic Sans MS" pitchFamily="66" charset="0"/>
              </a:rPr>
              <a:t>Χρέωση ανά προσφορά ή ζήτηση θέσης εργασίας</a:t>
            </a:r>
          </a:p>
          <a:p>
            <a:r>
              <a:rPr lang="el-GR" sz="2400" dirty="0" smtClean="0">
                <a:latin typeface="Comic Sans MS" pitchFamily="66" charset="0"/>
              </a:rPr>
              <a:t> Διαφημίσεις</a:t>
            </a:r>
          </a:p>
          <a:p>
            <a:r>
              <a:rPr lang="el-GR" sz="2400" dirty="0" smtClean="0">
                <a:latin typeface="Comic Sans MS" pitchFamily="66" charset="0"/>
              </a:rPr>
              <a:t> Δωρεές</a:t>
            </a:r>
          </a:p>
          <a:p>
            <a:r>
              <a:rPr lang="el-GR" sz="2400" dirty="0" smtClean="0">
                <a:latin typeface="Comic Sans MS" pitchFamily="66" charset="0"/>
              </a:rPr>
              <a:t> Πώληση ανώνυμων ποσοτικών στατιστικών στοιχείων</a:t>
            </a:r>
            <a:endParaRPr lang="el-GR" sz="2400" dirty="0">
              <a:latin typeface="Comic Sans MS" pitchFamily="66" charset="0"/>
            </a:endParaRPr>
          </a:p>
          <a:p>
            <a:pPr marL="0" indent="0">
              <a:buNone/>
            </a:pP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" name="1 - Τίτλος"/>
          <p:cNvSpPr txBox="1">
            <a:spLocks/>
          </p:cNvSpPr>
          <p:nvPr/>
        </p:nvSpPr>
        <p:spPr>
          <a:xfrm>
            <a:off x="142844" y="1353308"/>
            <a:ext cx="8858312" cy="6429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bIns="91440" anchor="ctr" anchorCtr="0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l-GR" sz="3000" b="1" dirty="0" smtClean="0">
                <a:solidFill>
                  <a:srgbClr val="C00000"/>
                </a:solidFill>
              </a:rPr>
              <a:t>Επιχειρηματικά</a:t>
            </a:r>
            <a:endParaRPr kumimoji="0" lang="el-GR" sz="3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9" name="4 - Ομάδα"/>
          <p:cNvGrpSpPr/>
          <p:nvPr/>
        </p:nvGrpSpPr>
        <p:grpSpPr>
          <a:xfrm>
            <a:off x="4139952" y="639844"/>
            <a:ext cx="5429288" cy="757300"/>
            <a:chOff x="642910" y="1643050"/>
            <a:chExt cx="5429288" cy="757300"/>
          </a:xfrm>
        </p:grpSpPr>
        <p:sp>
          <p:nvSpPr>
            <p:cNvPr id="11" name="5 - Ορθογώνιο"/>
            <p:cNvSpPr/>
            <p:nvPr/>
          </p:nvSpPr>
          <p:spPr>
            <a:xfrm>
              <a:off x="2857488" y="2000240"/>
              <a:ext cx="26564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l-GR" sz="2000" b="1" i="1" dirty="0" err="1" smtClean="0">
                  <a:solidFill>
                    <a:srgbClr val="C00000"/>
                  </a:solidFill>
                  <a:latin typeface="Georgia" pitchFamily="18" charset="0"/>
                </a:rPr>
                <a:t>ΕΠΑ</a:t>
              </a:r>
              <a:r>
                <a:rPr lang="el-GR" sz="1200" dirty="0" err="1" smtClean="0">
                  <a:latin typeface="Georgia" pitchFamily="18" charset="0"/>
                </a:rPr>
                <a:t>γγε</a:t>
              </a:r>
              <a:r>
                <a:rPr lang="el-GR" sz="2000" b="1" i="1" dirty="0" err="1" smtClean="0">
                  <a:solidFill>
                    <a:srgbClr val="C00000"/>
                  </a:solidFill>
                  <a:latin typeface="Georgia" pitchFamily="18" charset="0"/>
                </a:rPr>
                <a:t>Λ</a:t>
              </a:r>
              <a:r>
                <a:rPr lang="el-GR" sz="1200" dirty="0" err="1" smtClean="0">
                  <a:latin typeface="Georgia" pitchFamily="18" charset="0"/>
                </a:rPr>
                <a:t>ματική</a:t>
              </a:r>
              <a:r>
                <a:rPr lang="el-GR" sz="1200" dirty="0" smtClean="0">
                  <a:latin typeface="Georgia" pitchFamily="18" charset="0"/>
                </a:rPr>
                <a:t> σταδιοδρομία</a:t>
              </a:r>
              <a:endParaRPr lang="el-GR" sz="1200" b="1" dirty="0" smtClean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  <p:sp>
          <p:nvSpPr>
            <p:cNvPr id="12" name="6 - Ορθογώνιο"/>
            <p:cNvSpPr/>
            <p:nvPr/>
          </p:nvSpPr>
          <p:spPr>
            <a:xfrm>
              <a:off x="642910" y="1643050"/>
              <a:ext cx="542928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l-GR" sz="2000" b="1" dirty="0" err="1" smtClean="0">
                  <a:latin typeface="Bookman Old Style" pitchFamily="18" charset="0"/>
                </a:rPr>
                <a:t>επι</a:t>
              </a:r>
              <a:r>
                <a:rPr lang="el-GR" sz="2800" b="1" dirty="0" err="1" smtClean="0">
                  <a:solidFill>
                    <a:srgbClr val="C00000"/>
                  </a:solidFill>
                  <a:latin typeface="Bookman Old Style" pitchFamily="18" charset="0"/>
                </a:rPr>
                <a:t>ΜΕΝΩ</a:t>
              </a:r>
              <a:r>
                <a:rPr lang="el-GR" sz="2000" b="1" dirty="0" smtClean="0">
                  <a:solidFill>
                    <a:srgbClr val="FF0000"/>
                  </a:solidFill>
                  <a:latin typeface="Bookman Old Style" pitchFamily="18" charset="0"/>
                </a:rPr>
                <a:t> </a:t>
              </a:r>
              <a:r>
                <a:rPr lang="el-GR" sz="2000" b="1" dirty="0" smtClean="0">
                  <a:latin typeface="Bookman Old Style" pitchFamily="18" charset="0"/>
                </a:rPr>
                <a:t>στον</a:t>
              </a:r>
              <a:r>
                <a:rPr lang="el-GR" sz="2000" b="1" dirty="0" smtClean="0">
                  <a:solidFill>
                    <a:srgbClr val="FF0000"/>
                  </a:solidFill>
                  <a:latin typeface="Bookman Old Style" pitchFamily="18" charset="0"/>
                </a:rPr>
                <a:t> </a:t>
              </a:r>
              <a:r>
                <a:rPr lang="el-GR" sz="2000" b="1" dirty="0" smtClean="0">
                  <a:solidFill>
                    <a:srgbClr val="C00000"/>
                  </a:solidFill>
                  <a:latin typeface="Bookman Old Style" pitchFamily="18" charset="0"/>
                </a:rPr>
                <a:t>Τόπο μου</a:t>
              </a:r>
            </a:p>
          </p:txBody>
        </p:sp>
      </p:grpSp>
      <p:sp>
        <p:nvSpPr>
          <p:cNvPr id="8" name="3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142844" y="6304235"/>
            <a:ext cx="4286280" cy="365125"/>
          </a:xfrm>
        </p:spPr>
        <p:txBody>
          <a:bodyPr/>
          <a:lstStyle/>
          <a:p>
            <a:pPr algn="l"/>
            <a:r>
              <a:rPr lang="el-GR" dirty="0" smtClean="0">
                <a:solidFill>
                  <a:schemeClr val="tx1"/>
                </a:solidFill>
              </a:rPr>
              <a:t>επι</a:t>
            </a:r>
            <a:r>
              <a:rPr lang="el-GR" sz="2000" b="1" dirty="0" smtClean="0">
                <a:solidFill>
                  <a:srgbClr val="C00000"/>
                </a:solidFill>
              </a:rPr>
              <a:t>ΜΕΝΩ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στον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sz="1400" b="1" dirty="0" smtClean="0">
                <a:solidFill>
                  <a:srgbClr val="C00000"/>
                </a:solidFill>
              </a:rPr>
              <a:t>Τόπο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μου</a:t>
            </a:r>
            <a:r>
              <a:rPr lang="el-GR" dirty="0" smtClean="0">
                <a:solidFill>
                  <a:srgbClr val="C00000"/>
                </a:solidFill>
              </a:rPr>
              <a:t> – </a:t>
            </a:r>
            <a:r>
              <a:rPr lang="el-GR" sz="1600" b="1" dirty="0" smtClean="0">
                <a:solidFill>
                  <a:srgbClr val="C00000"/>
                </a:solidFill>
              </a:rPr>
              <a:t>ΕΠΑ</a:t>
            </a:r>
            <a:r>
              <a:rPr lang="el-GR" dirty="0" smtClean="0">
                <a:solidFill>
                  <a:schemeClr val="tx1"/>
                </a:solidFill>
              </a:rPr>
              <a:t>γγε</a:t>
            </a:r>
            <a:r>
              <a:rPr lang="el-GR" sz="1600" b="1" dirty="0" smtClean="0">
                <a:solidFill>
                  <a:srgbClr val="C00000"/>
                </a:solidFill>
              </a:rPr>
              <a:t>Λ</a:t>
            </a:r>
            <a:r>
              <a:rPr lang="el-GR" dirty="0" smtClean="0">
                <a:solidFill>
                  <a:schemeClr val="tx1"/>
                </a:solidFill>
              </a:rPr>
              <a:t>ματική  σταδιοδρομία</a:t>
            </a:r>
            <a:endParaRPr lang="el-G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4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TextBox"/>
          <p:cNvSpPr txBox="1"/>
          <p:nvPr/>
        </p:nvSpPr>
        <p:spPr>
          <a:xfrm>
            <a:off x="285720" y="2143116"/>
            <a:ext cx="8358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 smtClean="0">
                <a:latin typeface="Comic Sans MS" pitchFamily="66" charset="0"/>
              </a:rPr>
              <a:t>Η αναζήτηση εργασίας είναι πολύ δύσκολη, </a:t>
            </a:r>
          </a:p>
          <a:p>
            <a:pPr algn="ctr"/>
            <a:r>
              <a:rPr lang="el-GR" sz="2800" dirty="0">
                <a:latin typeface="Comic Sans MS" pitchFamily="66" charset="0"/>
              </a:rPr>
              <a:t>ό</a:t>
            </a:r>
            <a:r>
              <a:rPr lang="el-GR" sz="2800" dirty="0" smtClean="0">
                <a:latin typeface="Comic Sans MS" pitchFamily="66" charset="0"/>
              </a:rPr>
              <a:t>πως και η εύρεση του κατάλληλου υπαλλήλου.</a:t>
            </a:r>
            <a:endParaRPr lang="el-GR" sz="2800" dirty="0">
              <a:latin typeface="Comic Sans MS" pitchFamily="66" charset="0"/>
            </a:endParaRPr>
          </a:p>
        </p:txBody>
      </p:sp>
      <p:sp>
        <p:nvSpPr>
          <p:cNvPr id="5" name="4 - TextBox"/>
          <p:cNvSpPr txBox="1"/>
          <p:nvPr/>
        </p:nvSpPr>
        <p:spPr>
          <a:xfrm>
            <a:off x="321439" y="3429000"/>
            <a:ext cx="85011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 smtClean="0">
                <a:latin typeface="Comic Sans MS" pitchFamily="66" charset="0"/>
              </a:rPr>
              <a:t>Συνήθως γίνεται </a:t>
            </a:r>
            <a:r>
              <a:rPr lang="el-GR" sz="2800" b="1" u="sng" dirty="0" smtClean="0">
                <a:solidFill>
                  <a:srgbClr val="C00000"/>
                </a:solidFill>
                <a:latin typeface="Comic Sans MS" pitchFamily="66" charset="0"/>
              </a:rPr>
              <a:t>από στόμα σε στόμα</a:t>
            </a:r>
            <a:r>
              <a:rPr lang="el-GR" sz="2800" b="1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</a:p>
          <a:p>
            <a:pPr algn="ctr"/>
            <a:r>
              <a:rPr lang="el-GR" sz="2800" dirty="0" smtClean="0">
                <a:latin typeface="Comic Sans MS" pitchFamily="66" charset="0"/>
              </a:rPr>
              <a:t>και από το </a:t>
            </a:r>
            <a:r>
              <a:rPr lang="el-GR" sz="2800" u="sng" dirty="0" smtClean="0">
                <a:latin typeface="Comic Sans MS" pitchFamily="66" charset="0"/>
              </a:rPr>
              <a:t>άκουσα πως</a:t>
            </a:r>
            <a:r>
              <a:rPr lang="en-US" sz="2800" u="sng" dirty="0" smtClean="0">
                <a:latin typeface="Comic Sans MS" pitchFamily="66" charset="0"/>
              </a:rPr>
              <a:t>…</a:t>
            </a:r>
            <a:r>
              <a:rPr lang="el-GR" sz="2800" u="sng" dirty="0" smtClean="0">
                <a:latin typeface="Comic Sans MS" pitchFamily="66" charset="0"/>
              </a:rPr>
              <a:t> </a:t>
            </a:r>
          </a:p>
          <a:p>
            <a:pPr algn="ctr"/>
            <a:r>
              <a:rPr lang="el-GR" sz="2800" b="1" u="sng" dirty="0" smtClean="0">
                <a:solidFill>
                  <a:srgbClr val="C00000"/>
                </a:solidFill>
                <a:latin typeface="Comic Sans MS" pitchFamily="66" charset="0"/>
              </a:rPr>
              <a:t>η τάδε επιχείρηση ζητάει</a:t>
            </a:r>
            <a:r>
              <a:rPr lang="el-GR" sz="2800" u="sng" dirty="0" smtClean="0">
                <a:latin typeface="Comic Sans MS" pitchFamily="66" charset="0"/>
              </a:rPr>
              <a:t> υπαλλήλους...</a:t>
            </a:r>
          </a:p>
        </p:txBody>
      </p:sp>
      <p:grpSp>
        <p:nvGrpSpPr>
          <p:cNvPr id="8" name="7 - Ομάδα"/>
          <p:cNvGrpSpPr/>
          <p:nvPr/>
        </p:nvGrpSpPr>
        <p:grpSpPr>
          <a:xfrm>
            <a:off x="4071934" y="357166"/>
            <a:ext cx="5429288" cy="757300"/>
            <a:chOff x="642910" y="1643050"/>
            <a:chExt cx="5429288" cy="757300"/>
          </a:xfrm>
        </p:grpSpPr>
        <p:sp>
          <p:nvSpPr>
            <p:cNvPr id="6" name="5 - Ορθογώνιο"/>
            <p:cNvSpPr/>
            <p:nvPr/>
          </p:nvSpPr>
          <p:spPr>
            <a:xfrm>
              <a:off x="2857488" y="2000240"/>
              <a:ext cx="26564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l-GR" sz="2000" b="1" i="1" dirty="0" err="1" smtClean="0">
                  <a:solidFill>
                    <a:srgbClr val="C00000"/>
                  </a:solidFill>
                  <a:latin typeface="Georgia" pitchFamily="18" charset="0"/>
                </a:rPr>
                <a:t>ΕΠΑ</a:t>
              </a:r>
              <a:r>
                <a:rPr lang="el-GR" sz="1200" dirty="0" err="1" smtClean="0">
                  <a:latin typeface="Georgia" pitchFamily="18" charset="0"/>
                </a:rPr>
                <a:t>γγε</a:t>
              </a:r>
              <a:r>
                <a:rPr lang="el-GR" sz="2000" b="1" i="1" dirty="0" err="1" smtClean="0">
                  <a:solidFill>
                    <a:srgbClr val="C00000"/>
                  </a:solidFill>
                  <a:latin typeface="Georgia" pitchFamily="18" charset="0"/>
                </a:rPr>
                <a:t>Λ</a:t>
              </a:r>
              <a:r>
                <a:rPr lang="el-GR" sz="1200" dirty="0" err="1" smtClean="0">
                  <a:latin typeface="Georgia" pitchFamily="18" charset="0"/>
                </a:rPr>
                <a:t>ματική</a:t>
              </a:r>
              <a:r>
                <a:rPr lang="el-GR" sz="1200" dirty="0" smtClean="0">
                  <a:latin typeface="Georgia" pitchFamily="18" charset="0"/>
                </a:rPr>
                <a:t> σταδιοδρομία</a:t>
              </a:r>
              <a:endParaRPr lang="el-GR" sz="1200" b="1" dirty="0" smtClean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  <p:sp>
          <p:nvSpPr>
            <p:cNvPr id="7" name="6 - Ορθογώνιο"/>
            <p:cNvSpPr/>
            <p:nvPr/>
          </p:nvSpPr>
          <p:spPr>
            <a:xfrm>
              <a:off x="642910" y="1643050"/>
              <a:ext cx="542928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l-GR" sz="2000" b="1" dirty="0" err="1" smtClean="0">
                  <a:latin typeface="Bookman Old Style" pitchFamily="18" charset="0"/>
                </a:rPr>
                <a:t>επι</a:t>
              </a:r>
              <a:r>
                <a:rPr lang="el-GR" sz="2800" b="1" dirty="0" err="1" smtClean="0">
                  <a:solidFill>
                    <a:srgbClr val="C00000"/>
                  </a:solidFill>
                  <a:latin typeface="Bookman Old Style" pitchFamily="18" charset="0"/>
                </a:rPr>
                <a:t>ΜΕΝΩ</a:t>
              </a:r>
              <a:r>
                <a:rPr lang="el-GR" sz="2000" b="1" dirty="0" smtClean="0">
                  <a:solidFill>
                    <a:srgbClr val="FF0000"/>
                  </a:solidFill>
                  <a:latin typeface="Bookman Old Style" pitchFamily="18" charset="0"/>
                </a:rPr>
                <a:t> </a:t>
              </a:r>
              <a:r>
                <a:rPr lang="el-GR" sz="2000" b="1" dirty="0" smtClean="0">
                  <a:latin typeface="Bookman Old Style" pitchFamily="18" charset="0"/>
                </a:rPr>
                <a:t>στον</a:t>
              </a:r>
              <a:r>
                <a:rPr lang="el-GR" sz="2000" b="1" dirty="0" smtClean="0">
                  <a:solidFill>
                    <a:srgbClr val="FF0000"/>
                  </a:solidFill>
                  <a:latin typeface="Bookman Old Style" pitchFamily="18" charset="0"/>
                </a:rPr>
                <a:t> </a:t>
              </a:r>
              <a:r>
                <a:rPr lang="el-GR" sz="2000" b="1" dirty="0" smtClean="0">
                  <a:solidFill>
                    <a:srgbClr val="C00000"/>
                  </a:solidFill>
                  <a:latin typeface="Bookman Old Style" pitchFamily="18" charset="0"/>
                </a:rPr>
                <a:t>Τόπο μου</a:t>
              </a:r>
            </a:p>
          </p:txBody>
        </p:sp>
      </p:grpSp>
      <p:sp>
        <p:nvSpPr>
          <p:cNvPr id="10" name="9 - TextBox"/>
          <p:cNvSpPr txBox="1"/>
          <p:nvPr/>
        </p:nvSpPr>
        <p:spPr>
          <a:xfrm rot="20089289">
            <a:off x="703753" y="2736503"/>
            <a:ext cx="7736495" cy="138499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 smtClean="0">
                <a:solidFill>
                  <a:schemeClr val="bg1"/>
                </a:solidFill>
                <a:latin typeface="Comic Sans MS" pitchFamily="66" charset="0"/>
              </a:rPr>
              <a:t>ΠΡΟΒΛΗΜΑ - ΕΛΛΕΙΨΗ </a:t>
            </a:r>
          </a:p>
          <a:p>
            <a:pPr algn="ctr"/>
            <a:r>
              <a:rPr lang="el-GR" sz="2800" b="1" dirty="0" smtClean="0">
                <a:solidFill>
                  <a:schemeClr val="bg1"/>
                </a:solidFill>
                <a:latin typeface="Comic Sans MS" pitchFamily="66" charset="0"/>
              </a:rPr>
              <a:t>ΕΠΙΚΟΙΝΩΝΙΑΣ &amp; </a:t>
            </a:r>
          </a:p>
          <a:p>
            <a:pPr algn="ctr"/>
            <a:r>
              <a:rPr lang="el-GR" sz="2800" b="1" dirty="0" smtClean="0">
                <a:solidFill>
                  <a:schemeClr val="bg1"/>
                </a:solidFill>
                <a:latin typeface="Comic Sans MS" pitchFamily="66" charset="0"/>
              </a:rPr>
              <a:t>ΔΙΑΧΥΣΗ ΤΗΣ ΠΛΗΡΟΦΟΡΙΑΣ</a:t>
            </a:r>
            <a:endParaRPr lang="el-GR" sz="28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9" name="Picture 4" descr="C:\Program Files\Microsoft Office\MEDIA\CAGCAT10\j0149481.wmf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358082" y="5072074"/>
            <a:ext cx="1643074" cy="166966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3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142844" y="6304235"/>
            <a:ext cx="4286280" cy="365125"/>
          </a:xfrm>
        </p:spPr>
        <p:txBody>
          <a:bodyPr/>
          <a:lstStyle/>
          <a:p>
            <a:pPr algn="l"/>
            <a:r>
              <a:rPr lang="el-GR" dirty="0" smtClean="0">
                <a:solidFill>
                  <a:schemeClr val="tx1"/>
                </a:solidFill>
              </a:rPr>
              <a:t>επι</a:t>
            </a:r>
            <a:r>
              <a:rPr lang="el-GR" sz="2000" b="1" dirty="0" smtClean="0">
                <a:solidFill>
                  <a:srgbClr val="C00000"/>
                </a:solidFill>
              </a:rPr>
              <a:t>ΜΕΝΩ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στον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sz="1400" b="1" dirty="0" smtClean="0">
                <a:solidFill>
                  <a:srgbClr val="C00000"/>
                </a:solidFill>
              </a:rPr>
              <a:t>Τόπο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μου</a:t>
            </a:r>
            <a:r>
              <a:rPr lang="el-GR" dirty="0" smtClean="0">
                <a:solidFill>
                  <a:srgbClr val="C00000"/>
                </a:solidFill>
              </a:rPr>
              <a:t> – </a:t>
            </a:r>
            <a:r>
              <a:rPr lang="el-GR" sz="1600" b="1" dirty="0" smtClean="0">
                <a:solidFill>
                  <a:srgbClr val="C00000"/>
                </a:solidFill>
              </a:rPr>
              <a:t>ΕΠΑ</a:t>
            </a:r>
            <a:r>
              <a:rPr lang="el-GR" dirty="0" smtClean="0">
                <a:solidFill>
                  <a:schemeClr val="tx1"/>
                </a:solidFill>
              </a:rPr>
              <a:t>γγε</a:t>
            </a:r>
            <a:r>
              <a:rPr lang="el-GR" sz="1600" b="1" dirty="0" smtClean="0">
                <a:solidFill>
                  <a:srgbClr val="C00000"/>
                </a:solidFill>
              </a:rPr>
              <a:t>Λ</a:t>
            </a:r>
            <a:r>
              <a:rPr lang="el-GR" dirty="0" smtClean="0">
                <a:solidFill>
                  <a:schemeClr val="tx1"/>
                </a:solidFill>
              </a:rPr>
              <a:t>ματική  σταδιοδρομία</a:t>
            </a:r>
            <a:endParaRPr lang="el-G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02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C:\Program Files\Microsoft Office\MEDIA\CAGCAT10\j0149481.wmf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358082" y="5072074"/>
            <a:ext cx="1643074" cy="166966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>
          <a:xfrm>
            <a:off x="142844" y="2214554"/>
            <a:ext cx="8858312" cy="4286280"/>
          </a:xfrm>
        </p:spPr>
        <p:txBody>
          <a:bodyPr>
            <a:noAutofit/>
          </a:bodyPr>
          <a:lstStyle/>
          <a:p>
            <a:pPr algn="just">
              <a:buClr>
                <a:srgbClr val="C00000"/>
              </a:buClr>
            </a:pPr>
            <a:r>
              <a:rPr lang="el-GR" sz="2400" dirty="0" smtClean="0">
                <a:latin typeface="Comic Sans MS" pitchFamily="66" charset="0"/>
              </a:rPr>
              <a:t>…παρόλη την πληθώρα εφαρμογών το </a:t>
            </a:r>
            <a:r>
              <a:rPr lang="el-GR" sz="2400" b="1" dirty="0" smtClean="0">
                <a:solidFill>
                  <a:srgbClr val="C00000"/>
                </a:solidFill>
                <a:latin typeface="Comic Sans MS" pitchFamily="66" charset="0"/>
              </a:rPr>
              <a:t>πρόβλημα</a:t>
            </a:r>
            <a:r>
              <a:rPr lang="el-GR" sz="2400" dirty="0" smtClean="0">
                <a:latin typeface="Comic Sans MS" pitchFamily="66" charset="0"/>
              </a:rPr>
              <a:t> </a:t>
            </a:r>
            <a:r>
              <a:rPr lang="el-GR" sz="2400" b="1" dirty="0" smtClean="0">
                <a:solidFill>
                  <a:srgbClr val="C00000"/>
                </a:solidFill>
                <a:latin typeface="Comic Sans MS" pitchFamily="66" charset="0"/>
              </a:rPr>
              <a:t>εξακολουθεί</a:t>
            </a:r>
            <a:r>
              <a:rPr lang="el-GR" sz="2400" dirty="0" smtClean="0">
                <a:latin typeface="Comic Sans MS" pitchFamily="66" charset="0"/>
              </a:rPr>
              <a:t> να υπάρχει.</a:t>
            </a:r>
          </a:p>
          <a:p>
            <a:pPr algn="just">
              <a:buClr>
                <a:srgbClr val="C00000"/>
              </a:buClr>
            </a:pPr>
            <a:r>
              <a:rPr lang="el-GR" sz="2400" dirty="0" smtClean="0">
                <a:latin typeface="Comic Sans MS" pitchFamily="66" charset="0"/>
              </a:rPr>
              <a:t>…ήδη τα ΕΠΑ.Λ. έχουν γίνει ένας </a:t>
            </a:r>
            <a:r>
              <a:rPr lang="el-GR" sz="2400" b="1" dirty="0" smtClean="0">
                <a:solidFill>
                  <a:srgbClr val="C00000"/>
                </a:solidFill>
                <a:latin typeface="Comic Sans MS" pitchFamily="66" charset="0"/>
              </a:rPr>
              <a:t>οργανισμός σύνδεσης </a:t>
            </a:r>
            <a:r>
              <a:rPr lang="el-GR" sz="2400" dirty="0" smtClean="0">
                <a:latin typeface="Comic Sans MS" pitchFamily="66" charset="0"/>
              </a:rPr>
              <a:t>της προσφοράς και ζήτησης εργασίας μέσο του θεσμού της Μαθητείας.</a:t>
            </a:r>
          </a:p>
          <a:p>
            <a:pPr algn="just">
              <a:buClr>
                <a:srgbClr val="C00000"/>
              </a:buClr>
            </a:pPr>
            <a:r>
              <a:rPr lang="el-GR" sz="2400" dirty="0" smtClean="0">
                <a:latin typeface="Comic Sans MS" pitchFamily="66" charset="0"/>
              </a:rPr>
              <a:t>… υπάρχει ήδη η εν </a:t>
            </a:r>
            <a:r>
              <a:rPr lang="el-GR" sz="2400" b="1" dirty="0" smtClean="0">
                <a:solidFill>
                  <a:srgbClr val="C00000"/>
                </a:solidFill>
                <a:latin typeface="Comic Sans MS" pitchFamily="66" charset="0"/>
              </a:rPr>
              <a:t>δυνάμει αρχική βάση</a:t>
            </a:r>
            <a:r>
              <a:rPr lang="el-GR" sz="2400" dirty="0" smtClean="0">
                <a:latin typeface="Comic Sans MS" pitchFamily="66" charset="0"/>
              </a:rPr>
              <a:t> πάνω στην οποία μπορεί πολύ γρήγορα να λειτουργήσει η πλατφόρμα.</a:t>
            </a:r>
          </a:p>
          <a:p>
            <a:pPr algn="just">
              <a:buClr>
                <a:srgbClr val="C00000"/>
              </a:buClr>
            </a:pPr>
            <a:r>
              <a:rPr lang="el-GR" sz="2400" dirty="0" smtClean="0">
                <a:latin typeface="Comic Sans MS" pitchFamily="66" charset="0"/>
              </a:rPr>
              <a:t>… μας το ζητάει η </a:t>
            </a:r>
            <a:r>
              <a:rPr lang="el-GR" sz="2400" b="1" dirty="0" smtClean="0">
                <a:solidFill>
                  <a:srgbClr val="C00000"/>
                </a:solidFill>
                <a:latin typeface="Comic Sans MS" pitchFamily="66" charset="0"/>
              </a:rPr>
              <a:t>ίδια η αγορά</a:t>
            </a:r>
            <a:r>
              <a:rPr lang="el-GR" sz="2400" dirty="0" smtClean="0">
                <a:latin typeface="Comic Sans MS" pitchFamily="66" charset="0"/>
              </a:rPr>
              <a:t>.</a:t>
            </a:r>
          </a:p>
          <a:p>
            <a:pPr algn="just">
              <a:buClr>
                <a:srgbClr val="C00000"/>
              </a:buClr>
            </a:pPr>
            <a:r>
              <a:rPr lang="el-GR" sz="2400" dirty="0" smtClean="0">
                <a:latin typeface="Comic Sans MS" pitchFamily="66" charset="0"/>
              </a:rPr>
              <a:t>… δεν είμαστε </a:t>
            </a:r>
            <a:r>
              <a:rPr lang="el-GR" sz="2400" b="1" dirty="0" smtClean="0">
                <a:solidFill>
                  <a:srgbClr val="C00000"/>
                </a:solidFill>
                <a:latin typeface="Comic Sans MS" pitchFamily="66" charset="0"/>
              </a:rPr>
              <a:t>απρόσωποι</a:t>
            </a:r>
            <a:r>
              <a:rPr lang="el-GR" sz="2400" dirty="0" smtClean="0">
                <a:latin typeface="Comic Sans MS" pitchFamily="66" charset="0"/>
              </a:rPr>
              <a:t>.</a:t>
            </a:r>
          </a:p>
          <a:p>
            <a:pPr algn="just">
              <a:buClr>
                <a:srgbClr val="C00000"/>
              </a:buClr>
            </a:pP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" name="1 - Τίτλος"/>
          <p:cNvSpPr txBox="1">
            <a:spLocks/>
          </p:cNvSpPr>
          <p:nvPr/>
        </p:nvSpPr>
        <p:spPr>
          <a:xfrm>
            <a:off x="142844" y="1346208"/>
            <a:ext cx="8858312" cy="6429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bIns="91440" anchor="ctr" anchorCtr="0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l-GR" sz="3000" b="1" noProof="0" dirty="0" smtClean="0">
                <a:solidFill>
                  <a:srgbClr val="C00000"/>
                </a:solidFill>
              </a:rPr>
              <a:t>Θα μας προτιμήσουν γιατί…</a:t>
            </a:r>
            <a:endParaRPr kumimoji="0" lang="el-GR" sz="3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9" name="4 - Ομάδα"/>
          <p:cNvGrpSpPr/>
          <p:nvPr/>
        </p:nvGrpSpPr>
        <p:grpSpPr>
          <a:xfrm>
            <a:off x="4139952" y="632744"/>
            <a:ext cx="5429288" cy="757300"/>
            <a:chOff x="642910" y="1643050"/>
            <a:chExt cx="5429288" cy="757300"/>
          </a:xfrm>
        </p:grpSpPr>
        <p:sp>
          <p:nvSpPr>
            <p:cNvPr id="11" name="5 - Ορθογώνιο"/>
            <p:cNvSpPr/>
            <p:nvPr/>
          </p:nvSpPr>
          <p:spPr>
            <a:xfrm>
              <a:off x="2857488" y="2000240"/>
              <a:ext cx="26564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l-GR" sz="2000" b="1" i="1" dirty="0" err="1" smtClean="0">
                  <a:solidFill>
                    <a:srgbClr val="C00000"/>
                  </a:solidFill>
                  <a:latin typeface="Georgia" pitchFamily="18" charset="0"/>
                </a:rPr>
                <a:t>ΕΠΑ</a:t>
              </a:r>
              <a:r>
                <a:rPr lang="el-GR" sz="1200" dirty="0" err="1" smtClean="0">
                  <a:latin typeface="Georgia" pitchFamily="18" charset="0"/>
                </a:rPr>
                <a:t>γγε</a:t>
              </a:r>
              <a:r>
                <a:rPr lang="el-GR" sz="2000" b="1" i="1" dirty="0" err="1" smtClean="0">
                  <a:solidFill>
                    <a:srgbClr val="C00000"/>
                  </a:solidFill>
                  <a:latin typeface="Georgia" pitchFamily="18" charset="0"/>
                </a:rPr>
                <a:t>Λ</a:t>
              </a:r>
              <a:r>
                <a:rPr lang="el-GR" sz="1200" dirty="0" err="1" smtClean="0">
                  <a:latin typeface="Georgia" pitchFamily="18" charset="0"/>
                </a:rPr>
                <a:t>ματική</a:t>
              </a:r>
              <a:r>
                <a:rPr lang="el-GR" sz="1200" dirty="0" smtClean="0">
                  <a:latin typeface="Georgia" pitchFamily="18" charset="0"/>
                </a:rPr>
                <a:t> σταδιοδρομία</a:t>
              </a:r>
              <a:endParaRPr lang="el-GR" sz="1200" b="1" dirty="0" smtClean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  <p:sp>
          <p:nvSpPr>
            <p:cNvPr id="12" name="6 - Ορθογώνιο"/>
            <p:cNvSpPr/>
            <p:nvPr/>
          </p:nvSpPr>
          <p:spPr>
            <a:xfrm>
              <a:off x="642910" y="1643050"/>
              <a:ext cx="542928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l-GR" sz="2000" b="1" dirty="0" err="1" smtClean="0">
                  <a:latin typeface="Bookman Old Style" pitchFamily="18" charset="0"/>
                </a:rPr>
                <a:t>επι</a:t>
              </a:r>
              <a:r>
                <a:rPr lang="el-GR" sz="2800" b="1" dirty="0" err="1" smtClean="0">
                  <a:solidFill>
                    <a:srgbClr val="C00000"/>
                  </a:solidFill>
                  <a:latin typeface="Bookman Old Style" pitchFamily="18" charset="0"/>
                </a:rPr>
                <a:t>ΜΕΝΩ</a:t>
              </a:r>
              <a:r>
                <a:rPr lang="el-GR" sz="2000" b="1" dirty="0" smtClean="0">
                  <a:solidFill>
                    <a:srgbClr val="FF0000"/>
                  </a:solidFill>
                  <a:latin typeface="Bookman Old Style" pitchFamily="18" charset="0"/>
                </a:rPr>
                <a:t> </a:t>
              </a:r>
              <a:r>
                <a:rPr lang="el-GR" sz="2000" b="1" dirty="0" smtClean="0">
                  <a:latin typeface="Bookman Old Style" pitchFamily="18" charset="0"/>
                </a:rPr>
                <a:t>στον</a:t>
              </a:r>
              <a:r>
                <a:rPr lang="el-GR" sz="2000" b="1" dirty="0" smtClean="0">
                  <a:solidFill>
                    <a:srgbClr val="FF0000"/>
                  </a:solidFill>
                  <a:latin typeface="Bookman Old Style" pitchFamily="18" charset="0"/>
                </a:rPr>
                <a:t> </a:t>
              </a:r>
              <a:r>
                <a:rPr lang="el-GR" sz="2000" b="1" dirty="0" smtClean="0">
                  <a:solidFill>
                    <a:srgbClr val="C00000"/>
                  </a:solidFill>
                  <a:latin typeface="Bookman Old Style" pitchFamily="18" charset="0"/>
                </a:rPr>
                <a:t>Τόπο μου</a:t>
              </a:r>
            </a:p>
          </p:txBody>
        </p:sp>
      </p:grpSp>
      <p:sp>
        <p:nvSpPr>
          <p:cNvPr id="2" name="Ορθογώνιο 1"/>
          <p:cNvSpPr/>
          <p:nvPr/>
        </p:nvSpPr>
        <p:spPr>
          <a:xfrm>
            <a:off x="2458710" y="5643578"/>
            <a:ext cx="42265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C00000"/>
              </a:buClr>
            </a:pPr>
            <a:r>
              <a:rPr lang="el-GR" sz="3200" b="1" smtClean="0">
                <a:solidFill>
                  <a:srgbClr val="C00000"/>
                </a:solidFill>
                <a:latin typeface="Comic Sans MS" pitchFamily="66" charset="0"/>
              </a:rPr>
              <a:t>…είμαστε </a:t>
            </a:r>
            <a:r>
              <a:rPr lang="el-GR" sz="3200" b="1" dirty="0">
                <a:solidFill>
                  <a:srgbClr val="C00000"/>
                </a:solidFill>
                <a:latin typeface="Comic Sans MS" pitchFamily="66" charset="0"/>
              </a:rPr>
              <a:t>έτοιμοι.</a:t>
            </a:r>
          </a:p>
        </p:txBody>
      </p:sp>
      <p:sp>
        <p:nvSpPr>
          <p:cNvPr id="13" name="3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142844" y="6304235"/>
            <a:ext cx="4286280" cy="365125"/>
          </a:xfrm>
        </p:spPr>
        <p:txBody>
          <a:bodyPr/>
          <a:lstStyle/>
          <a:p>
            <a:pPr algn="l"/>
            <a:r>
              <a:rPr lang="el-GR" dirty="0" smtClean="0">
                <a:solidFill>
                  <a:schemeClr val="tx1"/>
                </a:solidFill>
              </a:rPr>
              <a:t>επι</a:t>
            </a:r>
            <a:r>
              <a:rPr lang="el-GR" sz="2000" b="1" dirty="0" smtClean="0">
                <a:solidFill>
                  <a:srgbClr val="C00000"/>
                </a:solidFill>
              </a:rPr>
              <a:t>ΜΕΝΩ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στον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sz="1400" b="1" dirty="0" smtClean="0">
                <a:solidFill>
                  <a:srgbClr val="C00000"/>
                </a:solidFill>
              </a:rPr>
              <a:t>Τόπο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μου</a:t>
            </a:r>
            <a:r>
              <a:rPr lang="el-GR" dirty="0" smtClean="0">
                <a:solidFill>
                  <a:srgbClr val="C00000"/>
                </a:solidFill>
              </a:rPr>
              <a:t> – </a:t>
            </a:r>
            <a:r>
              <a:rPr lang="el-GR" sz="1600" b="1" dirty="0" smtClean="0">
                <a:solidFill>
                  <a:srgbClr val="C00000"/>
                </a:solidFill>
              </a:rPr>
              <a:t>ΕΠΑ</a:t>
            </a:r>
            <a:r>
              <a:rPr lang="el-GR" dirty="0" smtClean="0">
                <a:solidFill>
                  <a:schemeClr val="tx1"/>
                </a:solidFill>
              </a:rPr>
              <a:t>γγε</a:t>
            </a:r>
            <a:r>
              <a:rPr lang="el-GR" sz="1600" b="1" dirty="0" smtClean="0">
                <a:solidFill>
                  <a:srgbClr val="C00000"/>
                </a:solidFill>
              </a:rPr>
              <a:t>Λ</a:t>
            </a:r>
            <a:r>
              <a:rPr lang="el-GR" dirty="0" smtClean="0">
                <a:solidFill>
                  <a:schemeClr val="tx1"/>
                </a:solidFill>
              </a:rPr>
              <a:t>ματική  σταδιοδρομία</a:t>
            </a:r>
            <a:endParaRPr lang="el-G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4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- Τίτλος"/>
          <p:cNvSpPr txBox="1">
            <a:spLocks/>
          </p:cNvSpPr>
          <p:nvPr/>
        </p:nvSpPr>
        <p:spPr>
          <a:xfrm>
            <a:off x="142844" y="1137000"/>
            <a:ext cx="8858312" cy="21431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bIns="91440" anchor="ctr" anchorCtr="0">
            <a:noAutofit/>
          </a:bodyPr>
          <a:lstStyle/>
          <a:p>
            <a:pPr algn="ctr">
              <a:buClr>
                <a:srgbClr val="C00000"/>
              </a:buClr>
            </a:pPr>
            <a:r>
              <a:rPr lang="el-GR" sz="4400" b="1" dirty="0" smtClean="0">
                <a:latin typeface="Bookman Old Style" pitchFamily="18" charset="0"/>
              </a:rPr>
              <a:t>επι</a:t>
            </a:r>
            <a:r>
              <a:rPr lang="el-GR" sz="5400" b="1" dirty="0" smtClean="0">
                <a:solidFill>
                  <a:srgbClr val="C00000"/>
                </a:solidFill>
                <a:latin typeface="Bookman Old Style" pitchFamily="18" charset="0"/>
              </a:rPr>
              <a:t>ΜΕΝΩ</a:t>
            </a:r>
            <a:r>
              <a:rPr lang="el-GR" sz="4400" b="1" dirty="0" smtClean="0">
                <a:solidFill>
                  <a:srgbClr val="FF0000"/>
                </a:solidFill>
                <a:latin typeface="Bookman Old Style" pitchFamily="18" charset="0"/>
              </a:rPr>
              <a:t> </a:t>
            </a:r>
            <a:r>
              <a:rPr lang="el-GR" sz="4400" b="1" dirty="0" smtClean="0">
                <a:latin typeface="Bookman Old Style" pitchFamily="18" charset="0"/>
              </a:rPr>
              <a:t>στον</a:t>
            </a:r>
            <a:r>
              <a:rPr lang="el-GR" sz="4400" b="1" dirty="0" smtClean="0">
                <a:solidFill>
                  <a:srgbClr val="FF0000"/>
                </a:solidFill>
                <a:latin typeface="Bookman Old Style" pitchFamily="18" charset="0"/>
              </a:rPr>
              <a:t> </a:t>
            </a:r>
            <a:r>
              <a:rPr lang="el-GR" sz="4400" b="1" dirty="0" smtClean="0">
                <a:solidFill>
                  <a:srgbClr val="C00000"/>
                </a:solidFill>
                <a:latin typeface="Bookman Old Style" pitchFamily="18" charset="0"/>
              </a:rPr>
              <a:t>Τόπο μου</a:t>
            </a:r>
          </a:p>
          <a:p>
            <a:pPr algn="ctr">
              <a:lnSpc>
                <a:spcPct val="150000"/>
              </a:lnSpc>
              <a:buClr>
                <a:srgbClr val="C00000"/>
              </a:buClr>
            </a:pPr>
            <a:r>
              <a:rPr lang="el-GR" sz="4800" b="1" i="1" dirty="0" smtClean="0">
                <a:solidFill>
                  <a:srgbClr val="C00000"/>
                </a:solidFill>
                <a:latin typeface="Georgia" pitchFamily="18" charset="0"/>
              </a:rPr>
              <a:t>ΕΠΑ</a:t>
            </a:r>
            <a:r>
              <a:rPr lang="el-GR" sz="3200" dirty="0" smtClean="0">
                <a:latin typeface="Georgia" pitchFamily="18" charset="0"/>
              </a:rPr>
              <a:t>γγε</a:t>
            </a:r>
            <a:r>
              <a:rPr lang="el-GR" sz="4800" b="1" i="1" dirty="0" smtClean="0">
                <a:solidFill>
                  <a:srgbClr val="C00000"/>
                </a:solidFill>
                <a:latin typeface="Georgia" pitchFamily="18" charset="0"/>
              </a:rPr>
              <a:t>Λ</a:t>
            </a:r>
            <a:r>
              <a:rPr lang="el-GR" sz="3200" dirty="0" smtClean="0">
                <a:latin typeface="Georgia" pitchFamily="18" charset="0"/>
              </a:rPr>
              <a:t>ματική σταδιοδρομία</a:t>
            </a:r>
            <a:endParaRPr lang="el-GR" sz="4400" b="1" dirty="0" smtClean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23628" y="5477548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 smtClean="0"/>
              <a:t>Ευχαριστούμε για την προσοχή σας.</a:t>
            </a:r>
            <a:endParaRPr lang="el-GR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63588" y="3605340"/>
            <a:ext cx="7416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latin typeface="Comic Sans MS" panose="030F0702030302020204" pitchFamily="66" charset="0"/>
              </a:rPr>
              <a:t>Λεωνίδας</a:t>
            </a:r>
            <a:r>
              <a:rPr lang="el-GR" dirty="0" smtClean="0">
                <a:latin typeface="Comic Sans MS" panose="030F0702030302020204" pitchFamily="66" charset="0"/>
              </a:rPr>
              <a:t> </a:t>
            </a:r>
            <a:r>
              <a:rPr lang="el-GR" b="1" dirty="0" err="1" smtClean="0">
                <a:latin typeface="Comic Sans MS" panose="030F0702030302020204" pitchFamily="66" charset="0"/>
              </a:rPr>
              <a:t>Τούτσης</a:t>
            </a:r>
            <a:r>
              <a:rPr lang="el-GR" dirty="0" smtClean="0">
                <a:latin typeface="Comic Sans MS" panose="030F0702030302020204" pitchFamily="66" charset="0"/>
              </a:rPr>
              <a:t> – Υπεύθυνος Μαθητείας ΕΠΑ.Λ. Στερεάς Ελλάδας</a:t>
            </a:r>
          </a:p>
          <a:p>
            <a:endParaRPr lang="el-GR" dirty="0">
              <a:latin typeface="Comic Sans MS" panose="030F0702030302020204" pitchFamily="66" charset="0"/>
            </a:endParaRPr>
          </a:p>
          <a:p>
            <a:r>
              <a:rPr lang="el-GR" b="1" dirty="0" smtClean="0">
                <a:latin typeface="Comic Sans MS" panose="030F0702030302020204" pitchFamily="66" charset="0"/>
              </a:rPr>
              <a:t>Βασίλειος Φωτεινός </a:t>
            </a:r>
            <a:r>
              <a:rPr lang="el-GR" dirty="0" smtClean="0">
                <a:latin typeface="Comic Sans MS" panose="030F0702030302020204" pitchFamily="66" charset="0"/>
              </a:rPr>
              <a:t>– Καθηγητής Πληροφορικής ΕΠΑΛ</a:t>
            </a:r>
          </a:p>
          <a:p>
            <a:endParaRPr lang="el-GR" dirty="0">
              <a:latin typeface="Comic Sans MS" panose="030F0702030302020204" pitchFamily="66" charset="0"/>
            </a:endParaRPr>
          </a:p>
          <a:p>
            <a:r>
              <a:rPr lang="el-GR" b="1" dirty="0" smtClean="0">
                <a:latin typeface="Comic Sans MS" panose="030F0702030302020204" pitchFamily="66" charset="0"/>
              </a:rPr>
              <a:t>Νεκτάριος </a:t>
            </a:r>
            <a:r>
              <a:rPr lang="el-GR" b="1" dirty="0" err="1" smtClean="0">
                <a:latin typeface="Comic Sans MS" panose="030F0702030302020204" pitchFamily="66" charset="0"/>
              </a:rPr>
              <a:t>Μουζέλης</a:t>
            </a:r>
            <a:r>
              <a:rPr lang="el-GR" b="1" dirty="0" smtClean="0">
                <a:latin typeface="Comic Sans MS" panose="030F0702030302020204" pitchFamily="66" charset="0"/>
              </a:rPr>
              <a:t> </a:t>
            </a:r>
            <a:r>
              <a:rPr lang="el-GR" dirty="0" smtClean="0">
                <a:latin typeface="Comic Sans MS" panose="030F0702030302020204" pitchFamily="66" charset="0"/>
              </a:rPr>
              <a:t>– Προγραμματιστής - Αναλυτής </a:t>
            </a:r>
            <a:endParaRPr lang="el-GR" dirty="0">
              <a:latin typeface="Comic Sans MS" panose="030F0702030302020204" pitchFamily="66" charset="0"/>
            </a:endParaRPr>
          </a:p>
        </p:txBody>
      </p:sp>
      <p:pic>
        <p:nvPicPr>
          <p:cNvPr id="8" name="Picture 3" descr="C:\Program Files\Microsoft Office\MEDIA\CAGCAT10\j0234687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02945" y="5880304"/>
            <a:ext cx="1461543" cy="861064"/>
          </a:xfrm>
          <a:prstGeom prst="rect">
            <a:avLst/>
          </a:prstGeom>
          <a:noFill/>
        </p:spPr>
      </p:pic>
      <p:sp>
        <p:nvSpPr>
          <p:cNvPr id="9" name="3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142844" y="6304235"/>
            <a:ext cx="4286280" cy="365125"/>
          </a:xfrm>
        </p:spPr>
        <p:txBody>
          <a:bodyPr/>
          <a:lstStyle/>
          <a:p>
            <a:pPr algn="l"/>
            <a:r>
              <a:rPr lang="el-GR" dirty="0" smtClean="0">
                <a:solidFill>
                  <a:schemeClr val="tx1"/>
                </a:solidFill>
              </a:rPr>
              <a:t>επι</a:t>
            </a:r>
            <a:r>
              <a:rPr lang="el-GR" sz="2000" b="1" dirty="0" smtClean="0">
                <a:solidFill>
                  <a:srgbClr val="C00000"/>
                </a:solidFill>
              </a:rPr>
              <a:t>ΜΕΝΩ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στον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sz="1400" b="1" dirty="0" smtClean="0">
                <a:solidFill>
                  <a:srgbClr val="C00000"/>
                </a:solidFill>
              </a:rPr>
              <a:t>Τόπο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μου</a:t>
            </a:r>
            <a:r>
              <a:rPr lang="el-GR" dirty="0" smtClean="0">
                <a:solidFill>
                  <a:srgbClr val="C00000"/>
                </a:solidFill>
              </a:rPr>
              <a:t> – </a:t>
            </a:r>
            <a:r>
              <a:rPr lang="el-GR" sz="1600" b="1" dirty="0" smtClean="0">
                <a:solidFill>
                  <a:srgbClr val="C00000"/>
                </a:solidFill>
              </a:rPr>
              <a:t>ΕΠΑ</a:t>
            </a:r>
            <a:r>
              <a:rPr lang="el-GR" dirty="0" smtClean="0">
                <a:solidFill>
                  <a:schemeClr val="tx1"/>
                </a:solidFill>
              </a:rPr>
              <a:t>γγε</a:t>
            </a:r>
            <a:r>
              <a:rPr lang="el-GR" sz="1600" b="1" dirty="0" smtClean="0">
                <a:solidFill>
                  <a:srgbClr val="C00000"/>
                </a:solidFill>
              </a:rPr>
              <a:t>Λ</a:t>
            </a:r>
            <a:r>
              <a:rPr lang="el-GR" dirty="0" smtClean="0">
                <a:solidFill>
                  <a:schemeClr val="tx1"/>
                </a:solidFill>
              </a:rPr>
              <a:t>ματική  σταδιοδρομία</a:t>
            </a:r>
            <a:endParaRPr lang="el-G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2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Program Files\Microsoft Office\MEDIA\CAGCAT10\j0149481.wmf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358082" y="5072074"/>
            <a:ext cx="1643074" cy="166966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2 - TextBox"/>
          <p:cNvSpPr txBox="1"/>
          <p:nvPr/>
        </p:nvSpPr>
        <p:spPr>
          <a:xfrm>
            <a:off x="428596" y="2275732"/>
            <a:ext cx="82868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l-GR" sz="2800" dirty="0" smtClean="0">
                <a:latin typeface="Comic Sans MS" pitchFamily="66" charset="0"/>
              </a:rPr>
              <a:t> …προσφορά εργασίας</a:t>
            </a:r>
          </a:p>
          <a:p>
            <a:pPr>
              <a:buFont typeface="Arial" pitchFamily="34" charset="0"/>
              <a:buChar char="•"/>
            </a:pPr>
            <a:endParaRPr lang="el-GR" sz="28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l-GR" sz="2800" dirty="0" smtClean="0">
                <a:latin typeface="Comic Sans MS" pitchFamily="66" charset="0"/>
              </a:rPr>
              <a:t> …ζήτηση εργασίας</a:t>
            </a:r>
          </a:p>
          <a:p>
            <a:pPr>
              <a:buFont typeface="Arial" pitchFamily="34" charset="0"/>
              <a:buChar char="•"/>
            </a:pPr>
            <a:endParaRPr lang="el-GR" sz="28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l-GR" sz="2800" dirty="0" smtClean="0">
                <a:latin typeface="Comic Sans MS" pitchFamily="66" charset="0"/>
              </a:rPr>
              <a:t> …τα εργαλεία της εφαρμογής</a:t>
            </a:r>
          </a:p>
          <a:p>
            <a:pPr>
              <a:buFont typeface="Arial" pitchFamily="34" charset="0"/>
              <a:buChar char="•"/>
            </a:pPr>
            <a:endParaRPr lang="el-GR" sz="28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l-GR" sz="2800" dirty="0" smtClean="0">
                <a:latin typeface="Comic Sans MS" pitchFamily="66" charset="0"/>
              </a:rPr>
              <a:t> …συλλογή ανώνυμων (αριθμητικών) στατιστικών</a:t>
            </a:r>
            <a:endParaRPr lang="el-GR" sz="2800" dirty="0">
              <a:latin typeface="Comic Sans MS" pitchFamily="66" charset="0"/>
            </a:endParaRPr>
          </a:p>
        </p:txBody>
      </p:sp>
      <p:grpSp>
        <p:nvGrpSpPr>
          <p:cNvPr id="4" name="3 - Ομάδα"/>
          <p:cNvGrpSpPr/>
          <p:nvPr/>
        </p:nvGrpSpPr>
        <p:grpSpPr>
          <a:xfrm>
            <a:off x="4071934" y="500042"/>
            <a:ext cx="5429288" cy="757300"/>
            <a:chOff x="642910" y="1643050"/>
            <a:chExt cx="5429288" cy="757300"/>
          </a:xfrm>
        </p:grpSpPr>
        <p:sp>
          <p:nvSpPr>
            <p:cNvPr id="5" name="4 - Ορθογώνιο"/>
            <p:cNvSpPr/>
            <p:nvPr/>
          </p:nvSpPr>
          <p:spPr>
            <a:xfrm>
              <a:off x="2857488" y="2000240"/>
              <a:ext cx="26564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l-GR" sz="2000" b="1" i="1" dirty="0" err="1" smtClean="0">
                  <a:solidFill>
                    <a:srgbClr val="C00000"/>
                  </a:solidFill>
                  <a:latin typeface="Georgia" pitchFamily="18" charset="0"/>
                </a:rPr>
                <a:t>ΕΠΑ</a:t>
              </a:r>
              <a:r>
                <a:rPr lang="el-GR" sz="1200" dirty="0" err="1" smtClean="0">
                  <a:latin typeface="Georgia" pitchFamily="18" charset="0"/>
                </a:rPr>
                <a:t>γγε</a:t>
              </a:r>
              <a:r>
                <a:rPr lang="el-GR" sz="2000" b="1" i="1" dirty="0" err="1" smtClean="0">
                  <a:solidFill>
                    <a:srgbClr val="C00000"/>
                  </a:solidFill>
                  <a:latin typeface="Georgia" pitchFamily="18" charset="0"/>
                </a:rPr>
                <a:t>Λ</a:t>
              </a:r>
              <a:r>
                <a:rPr lang="el-GR" sz="1200" dirty="0" err="1" smtClean="0">
                  <a:latin typeface="Georgia" pitchFamily="18" charset="0"/>
                </a:rPr>
                <a:t>ματική</a:t>
              </a:r>
              <a:r>
                <a:rPr lang="el-GR" sz="1200" dirty="0" smtClean="0">
                  <a:latin typeface="Georgia" pitchFamily="18" charset="0"/>
                </a:rPr>
                <a:t> σταδιοδρομία</a:t>
              </a:r>
              <a:endParaRPr lang="el-GR" sz="1200" b="1" dirty="0" smtClean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  <p:sp>
          <p:nvSpPr>
            <p:cNvPr id="6" name="5 - Ορθογώνιο"/>
            <p:cNvSpPr/>
            <p:nvPr/>
          </p:nvSpPr>
          <p:spPr>
            <a:xfrm>
              <a:off x="642910" y="1643050"/>
              <a:ext cx="542928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l-GR" sz="2000" b="1" dirty="0" err="1" smtClean="0">
                  <a:latin typeface="Bookman Old Style" pitchFamily="18" charset="0"/>
                </a:rPr>
                <a:t>επι</a:t>
              </a:r>
              <a:r>
                <a:rPr lang="el-GR" sz="2800" b="1" dirty="0" err="1" smtClean="0">
                  <a:solidFill>
                    <a:srgbClr val="C00000"/>
                  </a:solidFill>
                  <a:latin typeface="Bookman Old Style" pitchFamily="18" charset="0"/>
                </a:rPr>
                <a:t>ΜΕΝΩ</a:t>
              </a:r>
              <a:r>
                <a:rPr lang="el-GR" sz="2000" b="1" dirty="0" smtClean="0">
                  <a:solidFill>
                    <a:srgbClr val="FF0000"/>
                  </a:solidFill>
                  <a:latin typeface="Bookman Old Style" pitchFamily="18" charset="0"/>
                </a:rPr>
                <a:t> </a:t>
              </a:r>
              <a:r>
                <a:rPr lang="el-GR" sz="2000" b="1" dirty="0" smtClean="0">
                  <a:latin typeface="Bookman Old Style" pitchFamily="18" charset="0"/>
                </a:rPr>
                <a:t>στον</a:t>
              </a:r>
              <a:r>
                <a:rPr lang="el-GR" sz="2000" b="1" dirty="0" smtClean="0">
                  <a:solidFill>
                    <a:srgbClr val="FF0000"/>
                  </a:solidFill>
                  <a:latin typeface="Bookman Old Style" pitchFamily="18" charset="0"/>
                </a:rPr>
                <a:t> </a:t>
              </a:r>
              <a:r>
                <a:rPr lang="el-GR" sz="2000" b="1" dirty="0" smtClean="0">
                  <a:solidFill>
                    <a:srgbClr val="C00000"/>
                  </a:solidFill>
                  <a:latin typeface="Bookman Old Style" pitchFamily="18" charset="0"/>
                </a:rPr>
                <a:t>Τόπο μου</a:t>
              </a:r>
            </a:p>
          </p:txBody>
        </p:sp>
      </p:grpSp>
      <p:sp>
        <p:nvSpPr>
          <p:cNvPr id="8" name="1 - Τίτλος"/>
          <p:cNvSpPr txBox="1">
            <a:spLocks/>
          </p:cNvSpPr>
          <p:nvPr/>
        </p:nvSpPr>
        <p:spPr>
          <a:xfrm>
            <a:off x="142844" y="1344758"/>
            <a:ext cx="8858312" cy="6429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bIns="91440" anchor="ctr" anchorCtr="0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l-GR" sz="3000" b="1" dirty="0" smtClean="0">
                <a:solidFill>
                  <a:srgbClr val="C00000"/>
                </a:solidFill>
              </a:rPr>
              <a:t>Μια εφαρμογή που αποτελείται από…</a:t>
            </a:r>
            <a:endParaRPr kumimoji="0" lang="el-GR" sz="3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3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142844" y="6304235"/>
            <a:ext cx="4286280" cy="365125"/>
          </a:xfrm>
        </p:spPr>
        <p:txBody>
          <a:bodyPr/>
          <a:lstStyle/>
          <a:p>
            <a:pPr algn="l"/>
            <a:r>
              <a:rPr lang="el-GR" dirty="0" smtClean="0">
                <a:solidFill>
                  <a:schemeClr val="tx1"/>
                </a:solidFill>
              </a:rPr>
              <a:t>επι</a:t>
            </a:r>
            <a:r>
              <a:rPr lang="el-GR" sz="2000" b="1" dirty="0" smtClean="0">
                <a:solidFill>
                  <a:srgbClr val="C00000"/>
                </a:solidFill>
              </a:rPr>
              <a:t>ΜΕΝΩ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στον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sz="1400" b="1" dirty="0" smtClean="0">
                <a:solidFill>
                  <a:srgbClr val="C00000"/>
                </a:solidFill>
              </a:rPr>
              <a:t>Τόπο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μου</a:t>
            </a:r>
            <a:r>
              <a:rPr lang="el-GR" dirty="0" smtClean="0">
                <a:solidFill>
                  <a:srgbClr val="C00000"/>
                </a:solidFill>
              </a:rPr>
              <a:t> – </a:t>
            </a:r>
            <a:r>
              <a:rPr lang="el-GR" sz="1600" b="1" dirty="0" smtClean="0">
                <a:solidFill>
                  <a:srgbClr val="C00000"/>
                </a:solidFill>
              </a:rPr>
              <a:t>ΕΠΑ</a:t>
            </a:r>
            <a:r>
              <a:rPr lang="el-GR" dirty="0" smtClean="0">
                <a:solidFill>
                  <a:schemeClr val="tx1"/>
                </a:solidFill>
              </a:rPr>
              <a:t>γγε</a:t>
            </a:r>
            <a:r>
              <a:rPr lang="el-GR" sz="1600" b="1" dirty="0" smtClean="0">
                <a:solidFill>
                  <a:srgbClr val="C00000"/>
                </a:solidFill>
              </a:rPr>
              <a:t>Λ</a:t>
            </a:r>
            <a:r>
              <a:rPr lang="el-GR" dirty="0" smtClean="0">
                <a:solidFill>
                  <a:schemeClr val="tx1"/>
                </a:solidFill>
              </a:rPr>
              <a:t>ματική  σταδιοδρομία</a:t>
            </a:r>
            <a:endParaRPr lang="el-G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65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- TextBox"/>
          <p:cNvSpPr txBox="1"/>
          <p:nvPr/>
        </p:nvSpPr>
        <p:spPr>
          <a:xfrm>
            <a:off x="428596" y="2261425"/>
            <a:ext cx="828680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 smtClean="0">
                <a:latin typeface="Comic Sans MS" pitchFamily="66" charset="0"/>
              </a:rPr>
              <a:t>Η εφαρμογή ήδη από τον </a:t>
            </a:r>
          </a:p>
          <a:p>
            <a:pPr algn="ctr"/>
            <a:r>
              <a:rPr lang="el-GR" sz="3200" b="1" dirty="0" smtClean="0">
                <a:solidFill>
                  <a:srgbClr val="C00000"/>
                </a:solidFill>
                <a:latin typeface="Comic Sans MS" pitchFamily="66" charset="0"/>
              </a:rPr>
              <a:t>σχεδιασμό της και εξ’ ορισμού</a:t>
            </a:r>
            <a:r>
              <a:rPr lang="el-GR" sz="3200" dirty="0" smtClean="0">
                <a:latin typeface="Comic Sans MS" pitchFamily="66" charset="0"/>
              </a:rPr>
              <a:t> </a:t>
            </a:r>
          </a:p>
          <a:p>
            <a:pPr algn="just"/>
            <a:r>
              <a:rPr lang="el-GR" sz="2800" b="1" dirty="0" smtClean="0">
                <a:latin typeface="Comic Sans MS" pitchFamily="66" charset="0"/>
              </a:rPr>
              <a:t>διασφαλίζει την προστασία των προσωπικών δεδομένων</a:t>
            </a:r>
            <a:r>
              <a:rPr lang="el-GR" sz="2800" dirty="0" smtClean="0">
                <a:latin typeface="Comic Sans MS" pitchFamily="66" charset="0"/>
              </a:rPr>
              <a:t> σύμφωνα με τις </a:t>
            </a:r>
            <a:r>
              <a:rPr lang="el-GR" sz="2800" smtClean="0">
                <a:latin typeface="Comic Sans MS" pitchFamily="66" charset="0"/>
              </a:rPr>
              <a:t>διατάξεις </a:t>
            </a:r>
            <a:r>
              <a:rPr lang="el-GR" sz="2800">
                <a:latin typeface="Comic Sans MS" pitchFamily="66" charset="0"/>
              </a:rPr>
              <a:t>τ</a:t>
            </a:r>
            <a:r>
              <a:rPr lang="el-GR" sz="2800" smtClean="0">
                <a:latin typeface="Comic Sans MS" pitchFamily="66" charset="0"/>
              </a:rPr>
              <a:t>ου </a:t>
            </a:r>
            <a:r>
              <a:rPr lang="el-GR" sz="2800" dirty="0" smtClean="0">
                <a:latin typeface="Comic Sans MS" pitchFamily="66" charset="0"/>
              </a:rPr>
              <a:t>Νέου Γενικού Κανονισμού (</a:t>
            </a:r>
            <a:r>
              <a:rPr lang="en-US" sz="2800" dirty="0" smtClean="0">
                <a:latin typeface="Comic Sans MS" pitchFamily="66" charset="0"/>
              </a:rPr>
              <a:t>GDPR)</a:t>
            </a:r>
          </a:p>
          <a:p>
            <a:pPr algn="ctr"/>
            <a:endParaRPr lang="el-GR" sz="2800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3" name="Ορθογώνιο 2"/>
          <p:cNvSpPr/>
          <p:nvPr/>
        </p:nvSpPr>
        <p:spPr>
          <a:xfrm>
            <a:off x="468152" y="4788441"/>
            <a:ext cx="8207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Comic Sans MS" pitchFamily="66" charset="0"/>
              </a:rPr>
              <a:t>(privacy by design </a:t>
            </a:r>
            <a:r>
              <a:rPr lang="en-US" sz="3200" b="1" dirty="0" smtClean="0">
                <a:solidFill>
                  <a:srgbClr val="C00000"/>
                </a:solidFill>
                <a:latin typeface="Comic Sans MS" pitchFamily="66" charset="0"/>
              </a:rPr>
              <a:t>&amp;</a:t>
            </a:r>
            <a:r>
              <a:rPr lang="el-GR" sz="3200" b="1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  <a:latin typeface="Comic Sans MS" pitchFamily="66" charset="0"/>
              </a:rPr>
              <a:t>privacy </a:t>
            </a:r>
            <a:r>
              <a:rPr lang="en-US" sz="3200" b="1" dirty="0">
                <a:solidFill>
                  <a:srgbClr val="C00000"/>
                </a:solidFill>
                <a:latin typeface="Comic Sans MS" pitchFamily="66" charset="0"/>
              </a:rPr>
              <a:t>by default)</a:t>
            </a:r>
            <a:endParaRPr lang="el-GR" sz="3200" dirty="0"/>
          </a:p>
        </p:txBody>
      </p:sp>
      <p:grpSp>
        <p:nvGrpSpPr>
          <p:cNvPr id="4" name="3 - Ομάδα"/>
          <p:cNvGrpSpPr/>
          <p:nvPr/>
        </p:nvGrpSpPr>
        <p:grpSpPr>
          <a:xfrm>
            <a:off x="4071934" y="485735"/>
            <a:ext cx="5429288" cy="757300"/>
            <a:chOff x="642910" y="1643050"/>
            <a:chExt cx="5429288" cy="757300"/>
          </a:xfrm>
        </p:grpSpPr>
        <p:sp>
          <p:nvSpPr>
            <p:cNvPr id="5" name="4 - Ορθογώνιο"/>
            <p:cNvSpPr/>
            <p:nvPr/>
          </p:nvSpPr>
          <p:spPr>
            <a:xfrm>
              <a:off x="2857488" y="2000240"/>
              <a:ext cx="26564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l-GR" sz="2000" b="1" i="1" dirty="0" err="1" smtClean="0">
                  <a:solidFill>
                    <a:srgbClr val="C00000"/>
                  </a:solidFill>
                  <a:latin typeface="Georgia" pitchFamily="18" charset="0"/>
                </a:rPr>
                <a:t>ΕΠΑ</a:t>
              </a:r>
              <a:r>
                <a:rPr lang="el-GR" sz="1200" dirty="0" err="1" smtClean="0">
                  <a:latin typeface="Georgia" pitchFamily="18" charset="0"/>
                </a:rPr>
                <a:t>γγε</a:t>
              </a:r>
              <a:r>
                <a:rPr lang="el-GR" sz="2000" b="1" i="1" dirty="0" err="1" smtClean="0">
                  <a:solidFill>
                    <a:srgbClr val="C00000"/>
                  </a:solidFill>
                  <a:latin typeface="Georgia" pitchFamily="18" charset="0"/>
                </a:rPr>
                <a:t>Λ</a:t>
              </a:r>
              <a:r>
                <a:rPr lang="el-GR" sz="1200" dirty="0" err="1" smtClean="0">
                  <a:latin typeface="Georgia" pitchFamily="18" charset="0"/>
                </a:rPr>
                <a:t>ματική</a:t>
              </a:r>
              <a:r>
                <a:rPr lang="el-GR" sz="1200" dirty="0" smtClean="0">
                  <a:latin typeface="Georgia" pitchFamily="18" charset="0"/>
                </a:rPr>
                <a:t> σταδιοδρομία</a:t>
              </a:r>
              <a:endParaRPr lang="el-GR" sz="1200" b="1" dirty="0" smtClean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  <p:sp>
          <p:nvSpPr>
            <p:cNvPr id="6" name="5 - Ορθογώνιο"/>
            <p:cNvSpPr/>
            <p:nvPr/>
          </p:nvSpPr>
          <p:spPr>
            <a:xfrm>
              <a:off x="642910" y="1643050"/>
              <a:ext cx="542928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l-GR" sz="2000" b="1" dirty="0" err="1" smtClean="0">
                  <a:latin typeface="Bookman Old Style" pitchFamily="18" charset="0"/>
                </a:rPr>
                <a:t>επι</a:t>
              </a:r>
              <a:r>
                <a:rPr lang="el-GR" sz="2800" b="1" dirty="0" err="1" smtClean="0">
                  <a:solidFill>
                    <a:srgbClr val="C00000"/>
                  </a:solidFill>
                  <a:latin typeface="Bookman Old Style" pitchFamily="18" charset="0"/>
                </a:rPr>
                <a:t>ΜΕΝΩ</a:t>
              </a:r>
              <a:r>
                <a:rPr lang="el-GR" sz="2000" b="1" dirty="0" smtClean="0">
                  <a:solidFill>
                    <a:srgbClr val="FF0000"/>
                  </a:solidFill>
                  <a:latin typeface="Bookman Old Style" pitchFamily="18" charset="0"/>
                </a:rPr>
                <a:t> </a:t>
              </a:r>
              <a:r>
                <a:rPr lang="el-GR" sz="2000" b="1" dirty="0" smtClean="0">
                  <a:latin typeface="Bookman Old Style" pitchFamily="18" charset="0"/>
                </a:rPr>
                <a:t>στον</a:t>
              </a:r>
              <a:r>
                <a:rPr lang="el-GR" sz="2000" b="1" dirty="0" smtClean="0">
                  <a:solidFill>
                    <a:srgbClr val="FF0000"/>
                  </a:solidFill>
                  <a:latin typeface="Bookman Old Style" pitchFamily="18" charset="0"/>
                </a:rPr>
                <a:t> </a:t>
              </a:r>
              <a:r>
                <a:rPr lang="el-GR" sz="2000" b="1" dirty="0" smtClean="0">
                  <a:solidFill>
                    <a:srgbClr val="C00000"/>
                  </a:solidFill>
                  <a:latin typeface="Bookman Old Style" pitchFamily="18" charset="0"/>
                </a:rPr>
                <a:t>Τόπο μου</a:t>
              </a:r>
            </a:p>
          </p:txBody>
        </p:sp>
      </p:grpSp>
      <p:sp>
        <p:nvSpPr>
          <p:cNvPr id="7" name="1 - Τίτλος"/>
          <p:cNvSpPr txBox="1">
            <a:spLocks/>
          </p:cNvSpPr>
          <p:nvPr/>
        </p:nvSpPr>
        <p:spPr>
          <a:xfrm>
            <a:off x="142844" y="1330451"/>
            <a:ext cx="8858312" cy="6429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bIns="91440" anchor="ctr" anchorCtr="0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l-GR" sz="3000" b="1" dirty="0" smtClean="0">
                <a:solidFill>
                  <a:srgbClr val="C00000"/>
                </a:solidFill>
              </a:rPr>
              <a:t>Νομικό πλαίσιο</a:t>
            </a:r>
            <a:endParaRPr kumimoji="0" lang="el-GR" sz="3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3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142844" y="6304235"/>
            <a:ext cx="4286280" cy="365125"/>
          </a:xfrm>
        </p:spPr>
        <p:txBody>
          <a:bodyPr/>
          <a:lstStyle/>
          <a:p>
            <a:pPr algn="l"/>
            <a:r>
              <a:rPr lang="el-GR" dirty="0" smtClean="0">
                <a:solidFill>
                  <a:schemeClr val="tx1"/>
                </a:solidFill>
              </a:rPr>
              <a:t>επι</a:t>
            </a:r>
            <a:r>
              <a:rPr lang="el-GR" sz="2000" b="1" dirty="0" smtClean="0">
                <a:solidFill>
                  <a:srgbClr val="C00000"/>
                </a:solidFill>
              </a:rPr>
              <a:t>ΜΕΝΩ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στον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sz="1400" b="1" dirty="0" smtClean="0">
                <a:solidFill>
                  <a:srgbClr val="C00000"/>
                </a:solidFill>
              </a:rPr>
              <a:t>Τόπο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μου</a:t>
            </a:r>
            <a:r>
              <a:rPr lang="el-GR" dirty="0" smtClean="0">
                <a:solidFill>
                  <a:srgbClr val="C00000"/>
                </a:solidFill>
              </a:rPr>
              <a:t> – </a:t>
            </a:r>
            <a:r>
              <a:rPr lang="el-GR" sz="1600" b="1" dirty="0" smtClean="0">
                <a:solidFill>
                  <a:srgbClr val="C00000"/>
                </a:solidFill>
              </a:rPr>
              <a:t>ΕΠΑ</a:t>
            </a:r>
            <a:r>
              <a:rPr lang="el-GR" dirty="0" smtClean="0">
                <a:solidFill>
                  <a:schemeClr val="tx1"/>
                </a:solidFill>
              </a:rPr>
              <a:t>γγε</a:t>
            </a:r>
            <a:r>
              <a:rPr lang="el-GR" sz="1600" b="1" dirty="0" smtClean="0">
                <a:solidFill>
                  <a:srgbClr val="C00000"/>
                </a:solidFill>
              </a:rPr>
              <a:t>Λ</a:t>
            </a:r>
            <a:r>
              <a:rPr lang="el-GR" dirty="0" smtClean="0">
                <a:solidFill>
                  <a:schemeClr val="tx1"/>
                </a:solidFill>
              </a:rPr>
              <a:t>ματική  σταδιοδρομία</a:t>
            </a:r>
            <a:endParaRPr lang="el-G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94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Ομάδα 9"/>
          <p:cNvGrpSpPr/>
          <p:nvPr/>
        </p:nvGrpSpPr>
        <p:grpSpPr>
          <a:xfrm>
            <a:off x="0" y="27165"/>
            <a:ext cx="5474073" cy="4337939"/>
            <a:chOff x="0" y="27165"/>
            <a:chExt cx="5474073" cy="4337939"/>
          </a:xfrm>
        </p:grpSpPr>
        <p:pic>
          <p:nvPicPr>
            <p:cNvPr id="2" name="Εικόνα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165"/>
              <a:ext cx="5436096" cy="3284053"/>
            </a:xfrm>
            <a:prstGeom prst="rect">
              <a:avLst/>
            </a:prstGeom>
          </p:spPr>
        </p:pic>
        <p:pic>
          <p:nvPicPr>
            <p:cNvPr id="8" name="Εικόνα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" y="3324592"/>
              <a:ext cx="5473998" cy="1040512"/>
            </a:xfrm>
            <a:prstGeom prst="rect">
              <a:avLst/>
            </a:prstGeom>
          </p:spPr>
        </p:pic>
      </p:grpSp>
      <p:grpSp>
        <p:nvGrpSpPr>
          <p:cNvPr id="5" name="3 - Ομάδα"/>
          <p:cNvGrpSpPr/>
          <p:nvPr/>
        </p:nvGrpSpPr>
        <p:grpSpPr>
          <a:xfrm>
            <a:off x="4071934" y="357166"/>
            <a:ext cx="5429288" cy="757300"/>
            <a:chOff x="642910" y="1643050"/>
            <a:chExt cx="5429288" cy="757300"/>
          </a:xfrm>
        </p:grpSpPr>
        <p:sp>
          <p:nvSpPr>
            <p:cNvPr id="6" name="4 - Ορθογώνιο"/>
            <p:cNvSpPr/>
            <p:nvPr/>
          </p:nvSpPr>
          <p:spPr>
            <a:xfrm>
              <a:off x="2857488" y="2000240"/>
              <a:ext cx="26564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l-GR" sz="2000" b="1" i="1" dirty="0" err="1" smtClean="0">
                  <a:solidFill>
                    <a:srgbClr val="C00000"/>
                  </a:solidFill>
                  <a:latin typeface="Georgia" pitchFamily="18" charset="0"/>
                </a:rPr>
                <a:t>ΕΠΑ</a:t>
              </a:r>
              <a:r>
                <a:rPr lang="el-GR" sz="1200" dirty="0" err="1" smtClean="0">
                  <a:latin typeface="Georgia" pitchFamily="18" charset="0"/>
                </a:rPr>
                <a:t>γγε</a:t>
              </a:r>
              <a:r>
                <a:rPr lang="el-GR" sz="2000" b="1" i="1" dirty="0" err="1" smtClean="0">
                  <a:solidFill>
                    <a:srgbClr val="C00000"/>
                  </a:solidFill>
                  <a:latin typeface="Georgia" pitchFamily="18" charset="0"/>
                </a:rPr>
                <a:t>Λ</a:t>
              </a:r>
              <a:r>
                <a:rPr lang="el-GR" sz="1200" dirty="0" err="1" smtClean="0">
                  <a:latin typeface="Georgia" pitchFamily="18" charset="0"/>
                </a:rPr>
                <a:t>ματική</a:t>
              </a:r>
              <a:r>
                <a:rPr lang="el-GR" sz="1200" dirty="0" smtClean="0">
                  <a:latin typeface="Georgia" pitchFamily="18" charset="0"/>
                </a:rPr>
                <a:t> σταδιοδρομία</a:t>
              </a:r>
              <a:endParaRPr lang="el-GR" sz="1200" b="1" dirty="0" smtClean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  <p:sp>
          <p:nvSpPr>
            <p:cNvPr id="7" name="5 - Ορθογώνιο"/>
            <p:cNvSpPr/>
            <p:nvPr/>
          </p:nvSpPr>
          <p:spPr>
            <a:xfrm>
              <a:off x="642910" y="1643050"/>
              <a:ext cx="542928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l-GR" sz="2000" b="1" dirty="0" err="1" smtClean="0">
                  <a:latin typeface="Bookman Old Style" pitchFamily="18" charset="0"/>
                </a:rPr>
                <a:t>επι</a:t>
              </a:r>
              <a:r>
                <a:rPr lang="el-GR" sz="2800" b="1" dirty="0" err="1" smtClean="0">
                  <a:solidFill>
                    <a:srgbClr val="C00000"/>
                  </a:solidFill>
                  <a:latin typeface="Bookman Old Style" pitchFamily="18" charset="0"/>
                </a:rPr>
                <a:t>ΜΕΝΩ</a:t>
              </a:r>
              <a:r>
                <a:rPr lang="el-GR" sz="2000" b="1" dirty="0" smtClean="0">
                  <a:solidFill>
                    <a:srgbClr val="FF0000"/>
                  </a:solidFill>
                  <a:latin typeface="Bookman Old Style" pitchFamily="18" charset="0"/>
                </a:rPr>
                <a:t> </a:t>
              </a:r>
              <a:r>
                <a:rPr lang="el-GR" sz="2000" b="1" dirty="0" smtClean="0">
                  <a:latin typeface="Bookman Old Style" pitchFamily="18" charset="0"/>
                </a:rPr>
                <a:t>στον</a:t>
              </a:r>
              <a:r>
                <a:rPr lang="el-GR" sz="2000" b="1" dirty="0" smtClean="0">
                  <a:solidFill>
                    <a:srgbClr val="FF0000"/>
                  </a:solidFill>
                  <a:latin typeface="Bookman Old Style" pitchFamily="18" charset="0"/>
                </a:rPr>
                <a:t> </a:t>
              </a:r>
              <a:r>
                <a:rPr lang="el-GR" sz="2000" b="1" dirty="0" smtClean="0">
                  <a:solidFill>
                    <a:srgbClr val="C00000"/>
                  </a:solidFill>
                  <a:latin typeface="Bookman Old Style" pitchFamily="18" charset="0"/>
                </a:rPr>
                <a:t>Τόπο μου</a:t>
              </a:r>
            </a:p>
          </p:txBody>
        </p:sp>
      </p:grpSp>
      <p:grpSp>
        <p:nvGrpSpPr>
          <p:cNvPr id="9" name="Ομάδα 8"/>
          <p:cNvGrpSpPr/>
          <p:nvPr/>
        </p:nvGrpSpPr>
        <p:grpSpPr>
          <a:xfrm>
            <a:off x="3712501" y="2467448"/>
            <a:ext cx="5249788" cy="4273920"/>
            <a:chOff x="3712501" y="2097189"/>
            <a:chExt cx="5249788" cy="4273920"/>
          </a:xfrm>
        </p:grpSpPr>
        <p:pic>
          <p:nvPicPr>
            <p:cNvPr id="4" name="Εικόνα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2501" y="5373216"/>
              <a:ext cx="5249788" cy="997893"/>
            </a:xfrm>
            <a:prstGeom prst="rect">
              <a:avLst/>
            </a:prstGeom>
          </p:spPr>
        </p:pic>
        <p:pic>
          <p:nvPicPr>
            <p:cNvPr id="3" name="Εικόνα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2501" y="2097189"/>
              <a:ext cx="5249788" cy="3281118"/>
            </a:xfrm>
            <a:prstGeom prst="rect">
              <a:avLst/>
            </a:prstGeom>
          </p:spPr>
        </p:pic>
      </p:grpSp>
      <p:sp>
        <p:nvSpPr>
          <p:cNvPr id="11" name="3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142844" y="6304235"/>
            <a:ext cx="4286280" cy="365125"/>
          </a:xfrm>
        </p:spPr>
        <p:txBody>
          <a:bodyPr/>
          <a:lstStyle/>
          <a:p>
            <a:pPr algn="l"/>
            <a:r>
              <a:rPr lang="el-GR" dirty="0" smtClean="0">
                <a:solidFill>
                  <a:schemeClr val="tx1"/>
                </a:solidFill>
              </a:rPr>
              <a:t>επι</a:t>
            </a:r>
            <a:r>
              <a:rPr lang="el-GR" sz="2000" b="1" dirty="0" smtClean="0">
                <a:solidFill>
                  <a:srgbClr val="C00000"/>
                </a:solidFill>
              </a:rPr>
              <a:t>ΜΕΝΩ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στον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sz="1400" b="1" dirty="0" smtClean="0">
                <a:solidFill>
                  <a:srgbClr val="C00000"/>
                </a:solidFill>
              </a:rPr>
              <a:t>Τόπο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μου</a:t>
            </a:r>
            <a:r>
              <a:rPr lang="el-GR" dirty="0" smtClean="0">
                <a:solidFill>
                  <a:srgbClr val="C00000"/>
                </a:solidFill>
              </a:rPr>
              <a:t> – </a:t>
            </a:r>
            <a:r>
              <a:rPr lang="el-GR" sz="1600" b="1" dirty="0" smtClean="0">
                <a:solidFill>
                  <a:srgbClr val="C00000"/>
                </a:solidFill>
              </a:rPr>
              <a:t>ΕΠΑ</a:t>
            </a:r>
            <a:r>
              <a:rPr lang="el-GR" dirty="0" smtClean="0">
                <a:solidFill>
                  <a:schemeClr val="tx1"/>
                </a:solidFill>
              </a:rPr>
              <a:t>γγε</a:t>
            </a:r>
            <a:r>
              <a:rPr lang="el-GR" sz="1600" b="1" dirty="0" smtClean="0">
                <a:solidFill>
                  <a:srgbClr val="C00000"/>
                </a:solidFill>
              </a:rPr>
              <a:t>Λ</a:t>
            </a:r>
            <a:r>
              <a:rPr lang="el-GR" dirty="0" smtClean="0">
                <a:solidFill>
                  <a:schemeClr val="tx1"/>
                </a:solidFill>
              </a:rPr>
              <a:t>ματική  σταδιοδρομία</a:t>
            </a:r>
            <a:endParaRPr lang="el-G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76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Program Files\Microsoft Office\MEDIA\CAGCAT10\j0149481.wmf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358082" y="5072074"/>
            <a:ext cx="1643074" cy="16696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Ομάδα 2"/>
          <p:cNvGrpSpPr/>
          <p:nvPr/>
        </p:nvGrpSpPr>
        <p:grpSpPr>
          <a:xfrm>
            <a:off x="1158240" y="868680"/>
            <a:ext cx="6827520" cy="5120640"/>
            <a:chOff x="1158240" y="868680"/>
            <a:chExt cx="6827520" cy="5120640"/>
          </a:xfrm>
        </p:grpSpPr>
        <p:pic>
          <p:nvPicPr>
            <p:cNvPr id="7" name="6 - Εικόνα" descr="LOGIN (Alternate 356i)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8240" y="868680"/>
              <a:ext cx="6827520" cy="5120640"/>
            </a:xfrm>
            <a:prstGeom prst="rect">
              <a:avLst/>
            </a:prstGeom>
          </p:spPr>
        </p:pic>
        <p:sp>
          <p:nvSpPr>
            <p:cNvPr id="8" name="1 - Τίτλος"/>
            <p:cNvSpPr txBox="1">
              <a:spLocks/>
            </p:cNvSpPr>
            <p:nvPr/>
          </p:nvSpPr>
          <p:spPr>
            <a:xfrm>
              <a:off x="2643174" y="1247836"/>
              <a:ext cx="3658728" cy="8952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bIns="91440" anchor="ctr" anchorCtr="0">
              <a:no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l-GR" sz="1600" b="1" dirty="0" smtClean="0">
                  <a:latin typeface="Bookman Old Style" pitchFamily="18" charset="0"/>
                </a:rPr>
                <a:t>επι</a:t>
              </a:r>
              <a:r>
                <a:rPr lang="el-GR" sz="2000" b="1" dirty="0" smtClean="0">
                  <a:solidFill>
                    <a:srgbClr val="C00000"/>
                  </a:solidFill>
                  <a:latin typeface="Bookman Old Style" pitchFamily="18" charset="0"/>
                </a:rPr>
                <a:t>ΜΕΝΩ</a:t>
              </a:r>
              <a:r>
                <a:rPr lang="el-GR" sz="1600" b="1" dirty="0" smtClean="0">
                  <a:solidFill>
                    <a:srgbClr val="FF0000"/>
                  </a:solidFill>
                  <a:latin typeface="Bookman Old Style" pitchFamily="18" charset="0"/>
                </a:rPr>
                <a:t> </a:t>
              </a:r>
              <a:r>
                <a:rPr lang="el-GR" sz="1600" b="1" dirty="0" smtClean="0">
                  <a:latin typeface="Bookman Old Style" pitchFamily="18" charset="0"/>
                </a:rPr>
                <a:t>στον</a:t>
              </a:r>
              <a:r>
                <a:rPr lang="el-GR" sz="1600" b="1" dirty="0" smtClean="0">
                  <a:solidFill>
                    <a:srgbClr val="FF0000"/>
                  </a:solidFill>
                  <a:latin typeface="Bookman Old Style" pitchFamily="18" charset="0"/>
                </a:rPr>
                <a:t> </a:t>
              </a:r>
              <a:r>
                <a:rPr lang="el-GR" sz="1600" b="1" dirty="0" smtClean="0">
                  <a:solidFill>
                    <a:srgbClr val="C00000"/>
                  </a:solidFill>
                  <a:latin typeface="Bookman Old Style" pitchFamily="18" charset="0"/>
                </a:rPr>
                <a:t>Τόπο μου</a:t>
              </a:r>
            </a:p>
            <a:p>
              <a:pPr algn="ctr">
                <a:lnSpc>
                  <a:spcPct val="150000"/>
                </a:lnSpc>
                <a:buClr>
                  <a:srgbClr val="C00000"/>
                </a:buClr>
              </a:pPr>
              <a:r>
                <a:rPr lang="el-GR" b="1" i="1" dirty="0" smtClean="0">
                  <a:solidFill>
                    <a:srgbClr val="C00000"/>
                  </a:solidFill>
                  <a:latin typeface="Georgia" pitchFamily="18" charset="0"/>
                </a:rPr>
                <a:t>ΕΠΑ</a:t>
              </a:r>
              <a:r>
                <a:rPr lang="el-GR" sz="1100" dirty="0" smtClean="0">
                  <a:latin typeface="Georgia" pitchFamily="18" charset="0"/>
                </a:rPr>
                <a:t>γγε</a:t>
              </a:r>
              <a:r>
                <a:rPr lang="el-GR" b="1" i="1" dirty="0" smtClean="0">
                  <a:solidFill>
                    <a:srgbClr val="C00000"/>
                  </a:solidFill>
                  <a:latin typeface="Georgia" pitchFamily="18" charset="0"/>
                </a:rPr>
                <a:t>Λ</a:t>
              </a:r>
              <a:r>
                <a:rPr lang="el-GR" sz="1100" dirty="0" smtClean="0">
                  <a:latin typeface="Georgia" pitchFamily="18" charset="0"/>
                </a:rPr>
                <a:t>ματική σταδιοδρομία</a:t>
              </a:r>
              <a:endParaRPr lang="el-GR" sz="1600" b="1" dirty="0" smtClean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6" name="4 - Ομάδα"/>
          <p:cNvGrpSpPr/>
          <p:nvPr/>
        </p:nvGrpSpPr>
        <p:grpSpPr>
          <a:xfrm>
            <a:off x="4139952" y="143768"/>
            <a:ext cx="5429288" cy="757300"/>
            <a:chOff x="642910" y="1643050"/>
            <a:chExt cx="5429288" cy="757300"/>
          </a:xfrm>
        </p:grpSpPr>
        <p:sp>
          <p:nvSpPr>
            <p:cNvPr id="10" name="5 - Ορθογώνιο"/>
            <p:cNvSpPr/>
            <p:nvPr/>
          </p:nvSpPr>
          <p:spPr>
            <a:xfrm>
              <a:off x="2857488" y="2000240"/>
              <a:ext cx="26564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l-GR" sz="2000" b="1" i="1" dirty="0" err="1" smtClean="0">
                  <a:solidFill>
                    <a:srgbClr val="C00000"/>
                  </a:solidFill>
                  <a:latin typeface="Georgia" pitchFamily="18" charset="0"/>
                </a:rPr>
                <a:t>ΕΠΑ</a:t>
              </a:r>
              <a:r>
                <a:rPr lang="el-GR" sz="1200" dirty="0" err="1" smtClean="0">
                  <a:latin typeface="Georgia" pitchFamily="18" charset="0"/>
                </a:rPr>
                <a:t>γγε</a:t>
              </a:r>
              <a:r>
                <a:rPr lang="el-GR" sz="2000" b="1" i="1" dirty="0" err="1" smtClean="0">
                  <a:solidFill>
                    <a:srgbClr val="C00000"/>
                  </a:solidFill>
                  <a:latin typeface="Georgia" pitchFamily="18" charset="0"/>
                </a:rPr>
                <a:t>Λ</a:t>
              </a:r>
              <a:r>
                <a:rPr lang="el-GR" sz="1200" dirty="0" err="1" smtClean="0">
                  <a:latin typeface="Georgia" pitchFamily="18" charset="0"/>
                </a:rPr>
                <a:t>ματική</a:t>
              </a:r>
              <a:r>
                <a:rPr lang="el-GR" sz="1200" dirty="0" smtClean="0">
                  <a:latin typeface="Georgia" pitchFamily="18" charset="0"/>
                </a:rPr>
                <a:t> σταδιοδρομία</a:t>
              </a:r>
              <a:endParaRPr lang="el-GR" sz="1200" b="1" dirty="0" smtClean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  <p:sp>
          <p:nvSpPr>
            <p:cNvPr id="11" name="6 - Ορθογώνιο"/>
            <p:cNvSpPr/>
            <p:nvPr/>
          </p:nvSpPr>
          <p:spPr>
            <a:xfrm>
              <a:off x="642910" y="1643050"/>
              <a:ext cx="542928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l-GR" sz="2000" b="1" dirty="0" err="1" smtClean="0">
                  <a:latin typeface="Bookman Old Style" pitchFamily="18" charset="0"/>
                </a:rPr>
                <a:t>επι</a:t>
              </a:r>
              <a:r>
                <a:rPr lang="el-GR" sz="2800" b="1" dirty="0" err="1" smtClean="0">
                  <a:solidFill>
                    <a:srgbClr val="C00000"/>
                  </a:solidFill>
                  <a:latin typeface="Bookman Old Style" pitchFamily="18" charset="0"/>
                </a:rPr>
                <a:t>ΜΕΝΩ</a:t>
              </a:r>
              <a:r>
                <a:rPr lang="el-GR" sz="2000" b="1" dirty="0" smtClean="0">
                  <a:solidFill>
                    <a:srgbClr val="FF0000"/>
                  </a:solidFill>
                  <a:latin typeface="Bookman Old Style" pitchFamily="18" charset="0"/>
                </a:rPr>
                <a:t> </a:t>
              </a:r>
              <a:r>
                <a:rPr lang="el-GR" sz="2000" b="1" dirty="0" smtClean="0">
                  <a:latin typeface="Bookman Old Style" pitchFamily="18" charset="0"/>
                </a:rPr>
                <a:t>στον</a:t>
              </a:r>
              <a:r>
                <a:rPr lang="el-GR" sz="2000" b="1" dirty="0" smtClean="0">
                  <a:solidFill>
                    <a:srgbClr val="FF0000"/>
                  </a:solidFill>
                  <a:latin typeface="Bookman Old Style" pitchFamily="18" charset="0"/>
                </a:rPr>
                <a:t> </a:t>
              </a:r>
              <a:r>
                <a:rPr lang="el-GR" sz="2000" b="1" dirty="0" smtClean="0">
                  <a:solidFill>
                    <a:srgbClr val="C00000"/>
                  </a:solidFill>
                  <a:latin typeface="Bookman Old Style" pitchFamily="18" charset="0"/>
                </a:rPr>
                <a:t>Τόπο μου</a:t>
              </a:r>
            </a:p>
          </p:txBody>
        </p:sp>
      </p:grpSp>
      <p:sp>
        <p:nvSpPr>
          <p:cNvPr id="12" name="3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142844" y="6304235"/>
            <a:ext cx="4286280" cy="365125"/>
          </a:xfrm>
        </p:spPr>
        <p:txBody>
          <a:bodyPr/>
          <a:lstStyle/>
          <a:p>
            <a:pPr algn="l"/>
            <a:r>
              <a:rPr lang="el-GR" dirty="0" smtClean="0">
                <a:solidFill>
                  <a:schemeClr val="tx1"/>
                </a:solidFill>
              </a:rPr>
              <a:t>επι</a:t>
            </a:r>
            <a:r>
              <a:rPr lang="el-GR" sz="2000" b="1" dirty="0" smtClean="0">
                <a:solidFill>
                  <a:srgbClr val="C00000"/>
                </a:solidFill>
              </a:rPr>
              <a:t>ΜΕΝΩ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στον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sz="1400" b="1" dirty="0" smtClean="0">
                <a:solidFill>
                  <a:srgbClr val="C00000"/>
                </a:solidFill>
              </a:rPr>
              <a:t>Τόπο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μου</a:t>
            </a:r>
            <a:r>
              <a:rPr lang="el-GR" dirty="0" smtClean="0">
                <a:solidFill>
                  <a:srgbClr val="C00000"/>
                </a:solidFill>
              </a:rPr>
              <a:t> – </a:t>
            </a:r>
            <a:r>
              <a:rPr lang="el-GR" sz="1600" b="1" dirty="0" smtClean="0">
                <a:solidFill>
                  <a:srgbClr val="C00000"/>
                </a:solidFill>
              </a:rPr>
              <a:t>ΕΠΑ</a:t>
            </a:r>
            <a:r>
              <a:rPr lang="el-GR" dirty="0" smtClean="0">
                <a:solidFill>
                  <a:schemeClr val="tx1"/>
                </a:solidFill>
              </a:rPr>
              <a:t>γγε</a:t>
            </a:r>
            <a:r>
              <a:rPr lang="el-GR" sz="1600" b="1" dirty="0" smtClean="0">
                <a:solidFill>
                  <a:srgbClr val="C00000"/>
                </a:solidFill>
              </a:rPr>
              <a:t>Λ</a:t>
            </a:r>
            <a:r>
              <a:rPr lang="el-GR" dirty="0" smtClean="0">
                <a:solidFill>
                  <a:schemeClr val="tx1"/>
                </a:solidFill>
              </a:rPr>
              <a:t>ματική  σταδιοδρομία</a:t>
            </a:r>
            <a:endParaRPr lang="el-G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Program Files\Microsoft Office\MEDIA\CAGCAT10\j0149481.wmf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358082" y="5072074"/>
            <a:ext cx="1643074" cy="1669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7 - Εικόνα" descr="ΦΟΡΜΑ ΚΑΤΑΧΩΡΗΣΗΣ ΕΡΓΟΔΟΤΗ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40" y="868680"/>
            <a:ext cx="6827520" cy="5120640"/>
          </a:xfrm>
          <a:prstGeom prst="rect">
            <a:avLst/>
          </a:prstGeom>
        </p:spPr>
      </p:pic>
      <p:grpSp>
        <p:nvGrpSpPr>
          <p:cNvPr id="5" name="4 - Ομάδα"/>
          <p:cNvGrpSpPr/>
          <p:nvPr/>
        </p:nvGrpSpPr>
        <p:grpSpPr>
          <a:xfrm>
            <a:off x="4139952" y="143768"/>
            <a:ext cx="5429288" cy="757300"/>
            <a:chOff x="642910" y="1643050"/>
            <a:chExt cx="5429288" cy="757300"/>
          </a:xfrm>
        </p:grpSpPr>
        <p:sp>
          <p:nvSpPr>
            <p:cNvPr id="6" name="5 - Ορθογώνιο"/>
            <p:cNvSpPr/>
            <p:nvPr/>
          </p:nvSpPr>
          <p:spPr>
            <a:xfrm>
              <a:off x="2857488" y="2000240"/>
              <a:ext cx="26564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l-GR" sz="2000" b="1" i="1" dirty="0" err="1" smtClean="0">
                  <a:solidFill>
                    <a:srgbClr val="C00000"/>
                  </a:solidFill>
                  <a:latin typeface="Georgia" pitchFamily="18" charset="0"/>
                </a:rPr>
                <a:t>ΕΠΑ</a:t>
              </a:r>
              <a:r>
                <a:rPr lang="el-GR" sz="1200" dirty="0" err="1" smtClean="0">
                  <a:latin typeface="Georgia" pitchFamily="18" charset="0"/>
                </a:rPr>
                <a:t>γγε</a:t>
              </a:r>
              <a:r>
                <a:rPr lang="el-GR" sz="2000" b="1" i="1" dirty="0" err="1" smtClean="0">
                  <a:solidFill>
                    <a:srgbClr val="C00000"/>
                  </a:solidFill>
                  <a:latin typeface="Georgia" pitchFamily="18" charset="0"/>
                </a:rPr>
                <a:t>Λ</a:t>
              </a:r>
              <a:r>
                <a:rPr lang="el-GR" sz="1200" dirty="0" err="1" smtClean="0">
                  <a:latin typeface="Georgia" pitchFamily="18" charset="0"/>
                </a:rPr>
                <a:t>ματική</a:t>
              </a:r>
              <a:r>
                <a:rPr lang="el-GR" sz="1200" dirty="0" smtClean="0">
                  <a:latin typeface="Georgia" pitchFamily="18" charset="0"/>
                </a:rPr>
                <a:t> σταδιοδρομία</a:t>
              </a:r>
              <a:endParaRPr lang="el-GR" sz="1200" b="1" dirty="0" smtClean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  <p:sp>
          <p:nvSpPr>
            <p:cNvPr id="7" name="6 - Ορθογώνιο"/>
            <p:cNvSpPr/>
            <p:nvPr/>
          </p:nvSpPr>
          <p:spPr>
            <a:xfrm>
              <a:off x="642910" y="1643050"/>
              <a:ext cx="542928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l-GR" sz="2000" b="1" dirty="0" err="1" smtClean="0">
                  <a:latin typeface="Bookman Old Style" pitchFamily="18" charset="0"/>
                </a:rPr>
                <a:t>επι</a:t>
              </a:r>
              <a:r>
                <a:rPr lang="el-GR" sz="2800" b="1" dirty="0" err="1" smtClean="0">
                  <a:solidFill>
                    <a:srgbClr val="C00000"/>
                  </a:solidFill>
                  <a:latin typeface="Bookman Old Style" pitchFamily="18" charset="0"/>
                </a:rPr>
                <a:t>ΜΕΝΩ</a:t>
              </a:r>
              <a:r>
                <a:rPr lang="el-GR" sz="2000" b="1" dirty="0" smtClean="0">
                  <a:solidFill>
                    <a:srgbClr val="FF0000"/>
                  </a:solidFill>
                  <a:latin typeface="Bookman Old Style" pitchFamily="18" charset="0"/>
                </a:rPr>
                <a:t> </a:t>
              </a:r>
              <a:r>
                <a:rPr lang="el-GR" sz="2000" b="1" dirty="0" smtClean="0">
                  <a:latin typeface="Bookman Old Style" pitchFamily="18" charset="0"/>
                </a:rPr>
                <a:t>στον</a:t>
              </a:r>
              <a:r>
                <a:rPr lang="el-GR" sz="2000" b="1" dirty="0" smtClean="0">
                  <a:solidFill>
                    <a:srgbClr val="FF0000"/>
                  </a:solidFill>
                  <a:latin typeface="Bookman Old Style" pitchFamily="18" charset="0"/>
                </a:rPr>
                <a:t> </a:t>
              </a:r>
              <a:r>
                <a:rPr lang="el-GR" sz="2000" b="1" dirty="0" smtClean="0">
                  <a:solidFill>
                    <a:srgbClr val="C00000"/>
                  </a:solidFill>
                  <a:latin typeface="Bookman Old Style" pitchFamily="18" charset="0"/>
                </a:rPr>
                <a:t>Τόπο μου</a:t>
              </a:r>
            </a:p>
          </p:txBody>
        </p:sp>
      </p:grpSp>
      <p:sp>
        <p:nvSpPr>
          <p:cNvPr id="10" name="3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142844" y="6304235"/>
            <a:ext cx="4286280" cy="365125"/>
          </a:xfrm>
        </p:spPr>
        <p:txBody>
          <a:bodyPr/>
          <a:lstStyle/>
          <a:p>
            <a:pPr algn="l"/>
            <a:r>
              <a:rPr lang="el-GR" dirty="0" smtClean="0">
                <a:solidFill>
                  <a:schemeClr val="tx1"/>
                </a:solidFill>
              </a:rPr>
              <a:t>επι</a:t>
            </a:r>
            <a:r>
              <a:rPr lang="el-GR" sz="2000" b="1" dirty="0" smtClean="0">
                <a:solidFill>
                  <a:srgbClr val="C00000"/>
                </a:solidFill>
              </a:rPr>
              <a:t>ΜΕΝΩ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στον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sz="1400" b="1" dirty="0" smtClean="0">
                <a:solidFill>
                  <a:srgbClr val="C00000"/>
                </a:solidFill>
              </a:rPr>
              <a:t>Τόπο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μου</a:t>
            </a:r>
            <a:r>
              <a:rPr lang="el-GR" dirty="0" smtClean="0">
                <a:solidFill>
                  <a:srgbClr val="C00000"/>
                </a:solidFill>
              </a:rPr>
              <a:t> – </a:t>
            </a:r>
            <a:r>
              <a:rPr lang="el-GR" sz="1600" b="1" dirty="0" smtClean="0">
                <a:solidFill>
                  <a:srgbClr val="C00000"/>
                </a:solidFill>
              </a:rPr>
              <a:t>ΕΠΑ</a:t>
            </a:r>
            <a:r>
              <a:rPr lang="el-GR" dirty="0" smtClean="0">
                <a:solidFill>
                  <a:schemeClr val="tx1"/>
                </a:solidFill>
              </a:rPr>
              <a:t>γγε</a:t>
            </a:r>
            <a:r>
              <a:rPr lang="el-GR" sz="1600" b="1" dirty="0" smtClean="0">
                <a:solidFill>
                  <a:srgbClr val="C00000"/>
                </a:solidFill>
              </a:rPr>
              <a:t>Λ</a:t>
            </a:r>
            <a:r>
              <a:rPr lang="el-GR" dirty="0" smtClean="0">
                <a:solidFill>
                  <a:schemeClr val="tx1"/>
                </a:solidFill>
              </a:rPr>
              <a:t>ματική  σταδιοδρομία</a:t>
            </a:r>
            <a:endParaRPr lang="el-G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C:\Program Files\Microsoft Office\MEDIA\CAGCAT10\j0149481.wmf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358082" y="5072074"/>
            <a:ext cx="1643074" cy="1669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6 - Εικόνα" descr="ΑΡΧΙΚΗ ΕΡΓΟΔΟΤΗ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40" y="868680"/>
            <a:ext cx="6827520" cy="5120640"/>
          </a:xfrm>
          <a:prstGeom prst="rect">
            <a:avLst/>
          </a:prstGeom>
        </p:spPr>
      </p:pic>
      <p:grpSp>
        <p:nvGrpSpPr>
          <p:cNvPr id="8" name="4 - Ομάδα"/>
          <p:cNvGrpSpPr/>
          <p:nvPr/>
        </p:nvGrpSpPr>
        <p:grpSpPr>
          <a:xfrm>
            <a:off x="4139952" y="143768"/>
            <a:ext cx="5429288" cy="757300"/>
            <a:chOff x="642910" y="1643050"/>
            <a:chExt cx="5429288" cy="757300"/>
          </a:xfrm>
        </p:grpSpPr>
        <p:sp>
          <p:nvSpPr>
            <p:cNvPr id="9" name="5 - Ορθογώνιο"/>
            <p:cNvSpPr/>
            <p:nvPr/>
          </p:nvSpPr>
          <p:spPr>
            <a:xfrm>
              <a:off x="2857488" y="2000240"/>
              <a:ext cx="26564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l-GR" sz="2000" b="1" i="1" dirty="0" err="1" smtClean="0">
                  <a:solidFill>
                    <a:srgbClr val="C00000"/>
                  </a:solidFill>
                  <a:latin typeface="Georgia" pitchFamily="18" charset="0"/>
                </a:rPr>
                <a:t>ΕΠΑ</a:t>
              </a:r>
              <a:r>
                <a:rPr lang="el-GR" sz="1200" dirty="0" err="1" smtClean="0">
                  <a:latin typeface="Georgia" pitchFamily="18" charset="0"/>
                </a:rPr>
                <a:t>γγε</a:t>
              </a:r>
              <a:r>
                <a:rPr lang="el-GR" sz="2000" b="1" i="1" dirty="0" err="1" smtClean="0">
                  <a:solidFill>
                    <a:srgbClr val="C00000"/>
                  </a:solidFill>
                  <a:latin typeface="Georgia" pitchFamily="18" charset="0"/>
                </a:rPr>
                <a:t>Λ</a:t>
              </a:r>
              <a:r>
                <a:rPr lang="el-GR" sz="1200" dirty="0" err="1" smtClean="0">
                  <a:latin typeface="Georgia" pitchFamily="18" charset="0"/>
                </a:rPr>
                <a:t>ματική</a:t>
              </a:r>
              <a:r>
                <a:rPr lang="el-GR" sz="1200" dirty="0" smtClean="0">
                  <a:latin typeface="Georgia" pitchFamily="18" charset="0"/>
                </a:rPr>
                <a:t> σταδιοδρομία</a:t>
              </a:r>
              <a:endParaRPr lang="el-GR" sz="1200" b="1" dirty="0" smtClean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  <p:sp>
          <p:nvSpPr>
            <p:cNvPr id="10" name="6 - Ορθογώνιο"/>
            <p:cNvSpPr/>
            <p:nvPr/>
          </p:nvSpPr>
          <p:spPr>
            <a:xfrm>
              <a:off x="642910" y="1643050"/>
              <a:ext cx="542928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l-GR" sz="2000" b="1" dirty="0" err="1" smtClean="0">
                  <a:latin typeface="Bookman Old Style" pitchFamily="18" charset="0"/>
                </a:rPr>
                <a:t>επι</a:t>
              </a:r>
              <a:r>
                <a:rPr lang="el-GR" sz="2800" b="1" dirty="0" err="1" smtClean="0">
                  <a:solidFill>
                    <a:srgbClr val="C00000"/>
                  </a:solidFill>
                  <a:latin typeface="Bookman Old Style" pitchFamily="18" charset="0"/>
                </a:rPr>
                <a:t>ΜΕΝΩ</a:t>
              </a:r>
              <a:r>
                <a:rPr lang="el-GR" sz="2000" b="1" dirty="0" smtClean="0">
                  <a:solidFill>
                    <a:srgbClr val="FF0000"/>
                  </a:solidFill>
                  <a:latin typeface="Bookman Old Style" pitchFamily="18" charset="0"/>
                </a:rPr>
                <a:t> </a:t>
              </a:r>
              <a:r>
                <a:rPr lang="el-GR" sz="2000" b="1" dirty="0" smtClean="0">
                  <a:latin typeface="Bookman Old Style" pitchFamily="18" charset="0"/>
                </a:rPr>
                <a:t>στον</a:t>
              </a:r>
              <a:r>
                <a:rPr lang="el-GR" sz="2000" b="1" dirty="0" smtClean="0">
                  <a:solidFill>
                    <a:srgbClr val="FF0000"/>
                  </a:solidFill>
                  <a:latin typeface="Bookman Old Style" pitchFamily="18" charset="0"/>
                </a:rPr>
                <a:t> </a:t>
              </a:r>
              <a:r>
                <a:rPr lang="el-GR" sz="2000" b="1" dirty="0" smtClean="0">
                  <a:solidFill>
                    <a:srgbClr val="C00000"/>
                  </a:solidFill>
                  <a:latin typeface="Bookman Old Style" pitchFamily="18" charset="0"/>
                </a:rPr>
                <a:t>Τόπο μου</a:t>
              </a:r>
            </a:p>
          </p:txBody>
        </p:sp>
      </p:grpSp>
      <p:sp>
        <p:nvSpPr>
          <p:cNvPr id="12" name="3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142844" y="6304235"/>
            <a:ext cx="4286280" cy="365125"/>
          </a:xfrm>
        </p:spPr>
        <p:txBody>
          <a:bodyPr/>
          <a:lstStyle/>
          <a:p>
            <a:pPr algn="l"/>
            <a:r>
              <a:rPr lang="el-GR" dirty="0" smtClean="0">
                <a:solidFill>
                  <a:schemeClr val="tx1"/>
                </a:solidFill>
              </a:rPr>
              <a:t>επι</a:t>
            </a:r>
            <a:r>
              <a:rPr lang="el-GR" sz="2000" b="1" dirty="0" smtClean="0">
                <a:solidFill>
                  <a:srgbClr val="C00000"/>
                </a:solidFill>
              </a:rPr>
              <a:t>ΜΕΝΩ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στον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sz="1400" b="1" dirty="0" smtClean="0">
                <a:solidFill>
                  <a:srgbClr val="C00000"/>
                </a:solidFill>
              </a:rPr>
              <a:t>Τόπο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μου</a:t>
            </a:r>
            <a:r>
              <a:rPr lang="el-GR" dirty="0" smtClean="0">
                <a:solidFill>
                  <a:srgbClr val="C00000"/>
                </a:solidFill>
              </a:rPr>
              <a:t> – </a:t>
            </a:r>
            <a:r>
              <a:rPr lang="el-GR" sz="1600" b="1" dirty="0" smtClean="0">
                <a:solidFill>
                  <a:srgbClr val="C00000"/>
                </a:solidFill>
              </a:rPr>
              <a:t>ΕΠΑ</a:t>
            </a:r>
            <a:r>
              <a:rPr lang="el-GR" dirty="0" smtClean="0">
                <a:solidFill>
                  <a:schemeClr val="tx1"/>
                </a:solidFill>
              </a:rPr>
              <a:t>γγε</a:t>
            </a:r>
            <a:r>
              <a:rPr lang="el-GR" sz="1600" b="1" dirty="0" smtClean="0">
                <a:solidFill>
                  <a:srgbClr val="C00000"/>
                </a:solidFill>
              </a:rPr>
              <a:t>Λ</a:t>
            </a:r>
            <a:r>
              <a:rPr lang="el-GR" dirty="0" smtClean="0">
                <a:solidFill>
                  <a:schemeClr val="tx1"/>
                </a:solidFill>
              </a:rPr>
              <a:t>ματική  σταδιοδρομία</a:t>
            </a:r>
            <a:endParaRPr lang="el-G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C:\Program Files\Microsoft Office\MEDIA\CAGCAT10\j0149481.wmf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358082" y="5072074"/>
            <a:ext cx="1643074" cy="1669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6 - Εικόνα" descr="ΣΤΟΙΧΕΙΑ ΕΡΓΑΖΟΜΕΝΟΥ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40" y="868680"/>
            <a:ext cx="6827520" cy="5120640"/>
          </a:xfrm>
          <a:prstGeom prst="rect">
            <a:avLst/>
          </a:prstGeom>
        </p:spPr>
      </p:pic>
      <p:grpSp>
        <p:nvGrpSpPr>
          <p:cNvPr id="8" name="4 - Ομάδα"/>
          <p:cNvGrpSpPr/>
          <p:nvPr/>
        </p:nvGrpSpPr>
        <p:grpSpPr>
          <a:xfrm>
            <a:off x="4139952" y="143768"/>
            <a:ext cx="5429288" cy="757300"/>
            <a:chOff x="642910" y="1643050"/>
            <a:chExt cx="5429288" cy="757300"/>
          </a:xfrm>
        </p:grpSpPr>
        <p:sp>
          <p:nvSpPr>
            <p:cNvPr id="9" name="5 - Ορθογώνιο"/>
            <p:cNvSpPr/>
            <p:nvPr/>
          </p:nvSpPr>
          <p:spPr>
            <a:xfrm>
              <a:off x="2857488" y="2000240"/>
              <a:ext cx="26564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l-GR" sz="2000" b="1" i="1" dirty="0" err="1" smtClean="0">
                  <a:solidFill>
                    <a:srgbClr val="C00000"/>
                  </a:solidFill>
                  <a:latin typeface="Georgia" pitchFamily="18" charset="0"/>
                </a:rPr>
                <a:t>ΕΠΑ</a:t>
              </a:r>
              <a:r>
                <a:rPr lang="el-GR" sz="1200" dirty="0" err="1" smtClean="0">
                  <a:latin typeface="Georgia" pitchFamily="18" charset="0"/>
                </a:rPr>
                <a:t>γγε</a:t>
              </a:r>
              <a:r>
                <a:rPr lang="el-GR" sz="2000" b="1" i="1" dirty="0" err="1" smtClean="0">
                  <a:solidFill>
                    <a:srgbClr val="C00000"/>
                  </a:solidFill>
                  <a:latin typeface="Georgia" pitchFamily="18" charset="0"/>
                </a:rPr>
                <a:t>Λ</a:t>
              </a:r>
              <a:r>
                <a:rPr lang="el-GR" sz="1200" dirty="0" err="1" smtClean="0">
                  <a:latin typeface="Georgia" pitchFamily="18" charset="0"/>
                </a:rPr>
                <a:t>ματική</a:t>
              </a:r>
              <a:r>
                <a:rPr lang="el-GR" sz="1200" dirty="0" smtClean="0">
                  <a:latin typeface="Georgia" pitchFamily="18" charset="0"/>
                </a:rPr>
                <a:t> σταδιοδρομία</a:t>
              </a:r>
              <a:endParaRPr lang="el-GR" sz="1200" b="1" dirty="0" smtClean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  <p:sp>
          <p:nvSpPr>
            <p:cNvPr id="10" name="6 - Ορθογώνιο"/>
            <p:cNvSpPr/>
            <p:nvPr/>
          </p:nvSpPr>
          <p:spPr>
            <a:xfrm>
              <a:off x="642910" y="1643050"/>
              <a:ext cx="542928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>
                  <a:srgbClr val="C00000"/>
                </a:buClr>
              </a:pPr>
              <a:r>
                <a:rPr lang="el-GR" sz="2000" b="1" dirty="0" err="1" smtClean="0">
                  <a:latin typeface="Bookman Old Style" pitchFamily="18" charset="0"/>
                </a:rPr>
                <a:t>επι</a:t>
              </a:r>
              <a:r>
                <a:rPr lang="el-GR" sz="2800" b="1" dirty="0" err="1" smtClean="0">
                  <a:solidFill>
                    <a:srgbClr val="C00000"/>
                  </a:solidFill>
                  <a:latin typeface="Bookman Old Style" pitchFamily="18" charset="0"/>
                </a:rPr>
                <a:t>ΜΕΝΩ</a:t>
              </a:r>
              <a:r>
                <a:rPr lang="el-GR" sz="2000" b="1" dirty="0" smtClean="0">
                  <a:solidFill>
                    <a:srgbClr val="FF0000"/>
                  </a:solidFill>
                  <a:latin typeface="Bookman Old Style" pitchFamily="18" charset="0"/>
                </a:rPr>
                <a:t> </a:t>
              </a:r>
              <a:r>
                <a:rPr lang="el-GR" sz="2000" b="1" dirty="0" smtClean="0">
                  <a:latin typeface="Bookman Old Style" pitchFamily="18" charset="0"/>
                </a:rPr>
                <a:t>στον</a:t>
              </a:r>
              <a:r>
                <a:rPr lang="el-GR" sz="2000" b="1" dirty="0" smtClean="0">
                  <a:solidFill>
                    <a:srgbClr val="FF0000"/>
                  </a:solidFill>
                  <a:latin typeface="Bookman Old Style" pitchFamily="18" charset="0"/>
                </a:rPr>
                <a:t> </a:t>
              </a:r>
              <a:r>
                <a:rPr lang="el-GR" sz="2000" b="1" dirty="0" smtClean="0">
                  <a:solidFill>
                    <a:srgbClr val="C00000"/>
                  </a:solidFill>
                  <a:latin typeface="Bookman Old Style" pitchFamily="18" charset="0"/>
                </a:rPr>
                <a:t>Τόπο μου</a:t>
              </a:r>
            </a:p>
          </p:txBody>
        </p:sp>
      </p:grpSp>
      <p:sp>
        <p:nvSpPr>
          <p:cNvPr id="12" name="3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142844" y="6304235"/>
            <a:ext cx="4286280" cy="365125"/>
          </a:xfrm>
        </p:spPr>
        <p:txBody>
          <a:bodyPr/>
          <a:lstStyle/>
          <a:p>
            <a:pPr algn="l"/>
            <a:r>
              <a:rPr lang="el-GR" dirty="0" smtClean="0">
                <a:solidFill>
                  <a:schemeClr val="tx1"/>
                </a:solidFill>
              </a:rPr>
              <a:t>επι</a:t>
            </a:r>
            <a:r>
              <a:rPr lang="el-GR" sz="2000" b="1" dirty="0" smtClean="0">
                <a:solidFill>
                  <a:srgbClr val="C00000"/>
                </a:solidFill>
              </a:rPr>
              <a:t>ΜΕΝΩ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στον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sz="1400" b="1" dirty="0" smtClean="0">
                <a:solidFill>
                  <a:srgbClr val="C00000"/>
                </a:solidFill>
              </a:rPr>
              <a:t>Τόπο</a:t>
            </a:r>
            <a:r>
              <a:rPr lang="el-GR" dirty="0" smtClean="0">
                <a:solidFill>
                  <a:srgbClr val="C00000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</a:rPr>
              <a:t>μου</a:t>
            </a:r>
            <a:r>
              <a:rPr lang="el-GR" dirty="0" smtClean="0">
                <a:solidFill>
                  <a:srgbClr val="C00000"/>
                </a:solidFill>
              </a:rPr>
              <a:t> – </a:t>
            </a:r>
            <a:r>
              <a:rPr lang="el-GR" sz="1600" b="1" dirty="0" smtClean="0">
                <a:solidFill>
                  <a:srgbClr val="C00000"/>
                </a:solidFill>
              </a:rPr>
              <a:t>ΕΠΑ</a:t>
            </a:r>
            <a:r>
              <a:rPr lang="el-GR" dirty="0" smtClean="0">
                <a:solidFill>
                  <a:schemeClr val="tx1"/>
                </a:solidFill>
              </a:rPr>
              <a:t>γγε</a:t>
            </a:r>
            <a:r>
              <a:rPr lang="el-GR" sz="1600" b="1" dirty="0" smtClean="0">
                <a:solidFill>
                  <a:srgbClr val="C00000"/>
                </a:solidFill>
              </a:rPr>
              <a:t>Λ</a:t>
            </a:r>
            <a:r>
              <a:rPr lang="el-GR" dirty="0" smtClean="0">
                <a:solidFill>
                  <a:schemeClr val="tx1"/>
                </a:solidFill>
              </a:rPr>
              <a:t>ματική  σταδιοδρομία</a:t>
            </a:r>
            <a:endParaRPr lang="el-G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704</Words>
  <Application>Microsoft Office PowerPoint</Application>
  <PresentationFormat>Προβολή στην οθόνη (4:3)</PresentationFormat>
  <Paragraphs>131</Paragraphs>
  <Slides>21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21</vt:i4>
      </vt:variant>
    </vt:vector>
  </HeadingPairs>
  <TitlesOfParts>
    <vt:vector size="27" baseType="lpstr">
      <vt:lpstr>Arial</vt:lpstr>
      <vt:lpstr>Bookman Old Style</vt:lpstr>
      <vt:lpstr>Calibri</vt:lpstr>
      <vt:lpstr>Comic Sans MS</vt:lpstr>
      <vt:lpstr>Georgia</vt:lpstr>
      <vt:lpstr>Θέμα του Office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Διαφάνεια 1</dc:title>
  <dc:creator>ΒΙΒΛΙΟΘΗΚΗ</dc:creator>
  <cp:lastModifiedBy>ni</cp:lastModifiedBy>
  <cp:revision>62</cp:revision>
  <dcterms:created xsi:type="dcterms:W3CDTF">2018-05-12T10:43:56Z</dcterms:created>
  <dcterms:modified xsi:type="dcterms:W3CDTF">2018-05-13T13:28:30Z</dcterms:modified>
</cp:coreProperties>
</file>