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3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EAFC5C-7D4F-4B81-A378-69DCD18A3BE2}"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330798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AFC5C-7D4F-4B81-A378-69DCD18A3BE2}"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63635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AFC5C-7D4F-4B81-A378-69DCD18A3BE2}"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140188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AFC5C-7D4F-4B81-A378-69DCD18A3BE2}"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144309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tint val="82000"/>
                  </a:schemeClr>
                </a:solidFill>
              </a:defRPr>
            </a:lvl1pPr>
            <a:lvl2pPr marL="1425595" indent="0">
              <a:buNone/>
              <a:defRPr sz="6236">
                <a:solidFill>
                  <a:schemeClr val="tx1">
                    <a:tint val="82000"/>
                  </a:schemeClr>
                </a:solidFill>
              </a:defRPr>
            </a:lvl2pPr>
            <a:lvl3pPr marL="2851191" indent="0">
              <a:buNone/>
              <a:defRPr sz="5613">
                <a:solidFill>
                  <a:schemeClr val="tx1">
                    <a:tint val="82000"/>
                  </a:schemeClr>
                </a:solidFill>
              </a:defRPr>
            </a:lvl3pPr>
            <a:lvl4pPr marL="4276786" indent="0">
              <a:buNone/>
              <a:defRPr sz="4989">
                <a:solidFill>
                  <a:schemeClr val="tx1">
                    <a:tint val="82000"/>
                  </a:schemeClr>
                </a:solidFill>
              </a:defRPr>
            </a:lvl4pPr>
            <a:lvl5pPr marL="5702381" indent="0">
              <a:buNone/>
              <a:defRPr sz="4989">
                <a:solidFill>
                  <a:schemeClr val="tx1">
                    <a:tint val="82000"/>
                  </a:schemeClr>
                </a:solidFill>
              </a:defRPr>
            </a:lvl5pPr>
            <a:lvl6pPr marL="7127977" indent="0">
              <a:buNone/>
              <a:defRPr sz="4989">
                <a:solidFill>
                  <a:schemeClr val="tx1">
                    <a:tint val="82000"/>
                  </a:schemeClr>
                </a:solidFill>
              </a:defRPr>
            </a:lvl6pPr>
            <a:lvl7pPr marL="8553572" indent="0">
              <a:buNone/>
              <a:defRPr sz="4989">
                <a:solidFill>
                  <a:schemeClr val="tx1">
                    <a:tint val="82000"/>
                  </a:schemeClr>
                </a:solidFill>
              </a:defRPr>
            </a:lvl7pPr>
            <a:lvl8pPr marL="9979167" indent="0">
              <a:buNone/>
              <a:defRPr sz="4989">
                <a:solidFill>
                  <a:schemeClr val="tx1">
                    <a:tint val="82000"/>
                  </a:schemeClr>
                </a:solidFill>
              </a:defRPr>
            </a:lvl8pPr>
            <a:lvl9pPr marL="11404763" indent="0">
              <a:buNone/>
              <a:defRPr sz="498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AFC5C-7D4F-4B81-A378-69DCD18A3BE2}"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382354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EAFC5C-7D4F-4B81-A378-69DCD18A3BE2}"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119740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EAFC5C-7D4F-4B81-A378-69DCD18A3BE2}" type="datetimeFigureOut">
              <a:rPr lang="en-GB" smtClean="0"/>
              <a:t>15/04/2024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427357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EAFC5C-7D4F-4B81-A378-69DCD18A3BE2}" type="datetimeFigureOut">
              <a:rPr lang="en-GB" smtClean="0"/>
              <a:t>15/04/2024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2355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FC5C-7D4F-4B81-A378-69DCD18A3BE2}" type="datetimeFigureOut">
              <a:rPr lang="en-GB" smtClean="0"/>
              <a:t>15/04/2024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131695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7EAFC5C-7D4F-4B81-A378-69DCD18A3BE2}"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117186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7EAFC5C-7D4F-4B81-A378-69DCD18A3BE2}"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E69FF1-A840-4878-BF8A-49E09312E557}" type="slidenum">
              <a:rPr lang="en-GB" smtClean="0"/>
              <a:t>‹#›</a:t>
            </a:fld>
            <a:endParaRPr lang="en-GB"/>
          </a:p>
        </p:txBody>
      </p:sp>
    </p:spTree>
    <p:extLst>
      <p:ext uri="{BB962C8B-B14F-4D97-AF65-F5344CB8AC3E}">
        <p14:creationId xmlns:p14="http://schemas.microsoft.com/office/powerpoint/2010/main" val="375524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82000"/>
                  </a:schemeClr>
                </a:solidFill>
              </a:defRPr>
            </a:lvl1pPr>
          </a:lstStyle>
          <a:p>
            <a:fld id="{A7EAFC5C-7D4F-4B81-A378-69DCD18A3BE2}" type="datetimeFigureOut">
              <a:rPr lang="en-GB" smtClean="0"/>
              <a:t>15/04/2024</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82000"/>
                  </a:schemeClr>
                </a:solidFill>
              </a:defRPr>
            </a:lvl1pPr>
          </a:lstStyle>
          <a:p>
            <a:fld id="{74E69FF1-A840-4878-BF8A-49E09312E557}" type="slidenum">
              <a:rPr lang="en-GB" smtClean="0"/>
              <a:t>‹#›</a:t>
            </a:fld>
            <a:endParaRPr lang="en-GB"/>
          </a:p>
        </p:txBody>
      </p:sp>
    </p:spTree>
    <p:extLst>
      <p:ext uri="{BB962C8B-B14F-4D97-AF65-F5344CB8AC3E}">
        <p14:creationId xmlns:p14="http://schemas.microsoft.com/office/powerpoint/2010/main" val="37955735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ordpass.com/features/zero-knowledge-architectur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eveloper.mozilla.org/en-US/docs/Web/API/SubtleCrypto#browser_compat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49226B-E1DE-CB67-769B-4B241A7C168F}"/>
              </a:ext>
            </a:extLst>
          </p:cNvPr>
          <p:cNvSpPr txBox="1"/>
          <p:nvPr/>
        </p:nvSpPr>
        <p:spPr>
          <a:xfrm>
            <a:off x="11327606" y="0"/>
            <a:ext cx="7620000" cy="1246495"/>
          </a:xfrm>
          <a:prstGeom prst="rect">
            <a:avLst/>
          </a:prstGeom>
          <a:noFill/>
        </p:spPr>
        <p:txBody>
          <a:bodyPr wrap="square" rtlCol="0">
            <a:spAutoFit/>
          </a:bodyPr>
          <a:lstStyle/>
          <a:p>
            <a:r>
              <a:rPr lang="en-GB" sz="7500" dirty="0">
                <a:latin typeface="+mj-lt"/>
              </a:rPr>
              <a:t>Password Manager</a:t>
            </a:r>
          </a:p>
        </p:txBody>
      </p:sp>
      <p:sp>
        <p:nvSpPr>
          <p:cNvPr id="5" name="TextBox 4">
            <a:extLst>
              <a:ext uri="{FF2B5EF4-FFF2-40B4-BE49-F238E27FC236}">
                <a16:creationId xmlns:a16="http://schemas.microsoft.com/office/drawing/2014/main" id="{9FFDB577-1BEF-96BF-6233-AADFCB53D155}"/>
              </a:ext>
            </a:extLst>
          </p:cNvPr>
          <p:cNvSpPr txBox="1"/>
          <p:nvPr/>
        </p:nvSpPr>
        <p:spPr>
          <a:xfrm>
            <a:off x="10583352" y="1244761"/>
            <a:ext cx="9108508" cy="1477328"/>
          </a:xfrm>
          <a:prstGeom prst="rect">
            <a:avLst/>
          </a:prstGeom>
          <a:noFill/>
        </p:spPr>
        <p:txBody>
          <a:bodyPr wrap="square" rtlCol="0">
            <a:spAutoFit/>
          </a:bodyPr>
          <a:lstStyle/>
          <a:p>
            <a:pPr algn="ctr"/>
            <a:r>
              <a:rPr lang="en-GB" sz="5000" dirty="0"/>
              <a:t>Max Lowther</a:t>
            </a:r>
            <a:br>
              <a:rPr lang="en-GB" sz="5000" dirty="0"/>
            </a:br>
            <a:r>
              <a:rPr lang="en-GB" sz="4000" dirty="0"/>
              <a:t>max.lowther@students.plymouth.ac.uk</a:t>
            </a:r>
          </a:p>
        </p:txBody>
      </p:sp>
      <p:sp>
        <p:nvSpPr>
          <p:cNvPr id="6" name="Rectangle 5">
            <a:extLst>
              <a:ext uri="{FF2B5EF4-FFF2-40B4-BE49-F238E27FC236}">
                <a16:creationId xmlns:a16="http://schemas.microsoft.com/office/drawing/2014/main" id="{6DBDDF33-DC96-15B2-5D0E-DA39FE3D3225}"/>
              </a:ext>
            </a:extLst>
          </p:cNvPr>
          <p:cNvSpPr/>
          <p:nvPr/>
        </p:nvSpPr>
        <p:spPr>
          <a:xfrm>
            <a:off x="0" y="2722089"/>
            <a:ext cx="30275213" cy="18661536"/>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55EFD02-3427-7A2C-5583-6F0ED7CB6ADC}"/>
              </a:ext>
            </a:extLst>
          </p:cNvPr>
          <p:cNvSpPr/>
          <p:nvPr/>
        </p:nvSpPr>
        <p:spPr>
          <a:xfrm>
            <a:off x="1" y="2722089"/>
            <a:ext cx="15137606" cy="7969723"/>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DB8F1FB6-A758-10ED-F592-17246B02D9F2}"/>
              </a:ext>
            </a:extLst>
          </p:cNvPr>
          <p:cNvSpPr txBox="1"/>
          <p:nvPr/>
        </p:nvSpPr>
        <p:spPr>
          <a:xfrm>
            <a:off x="6135973" y="2722089"/>
            <a:ext cx="2865656" cy="707886"/>
          </a:xfrm>
          <a:prstGeom prst="rect">
            <a:avLst/>
          </a:prstGeom>
          <a:noFill/>
        </p:spPr>
        <p:txBody>
          <a:bodyPr wrap="none" rtlCol="0">
            <a:spAutoFit/>
          </a:bodyPr>
          <a:lstStyle/>
          <a:p>
            <a:r>
              <a:rPr lang="en-GB" sz="4000" b="1" dirty="0">
                <a:latin typeface="+mj-lt"/>
              </a:rPr>
              <a:t>Introduction</a:t>
            </a:r>
          </a:p>
        </p:txBody>
      </p:sp>
      <p:sp>
        <p:nvSpPr>
          <p:cNvPr id="9" name="Rectangle 8">
            <a:extLst>
              <a:ext uri="{FF2B5EF4-FFF2-40B4-BE49-F238E27FC236}">
                <a16:creationId xmlns:a16="http://schemas.microsoft.com/office/drawing/2014/main" id="{F631BB22-E78C-5E80-8871-06A5035FAB4A}"/>
              </a:ext>
            </a:extLst>
          </p:cNvPr>
          <p:cNvSpPr/>
          <p:nvPr/>
        </p:nvSpPr>
        <p:spPr>
          <a:xfrm>
            <a:off x="15137605" y="2722089"/>
            <a:ext cx="15137606" cy="7969723"/>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12C089D-395B-FB4C-CB2D-6DD1D362B4AA}"/>
              </a:ext>
            </a:extLst>
          </p:cNvPr>
          <p:cNvSpPr txBox="1"/>
          <p:nvPr/>
        </p:nvSpPr>
        <p:spPr>
          <a:xfrm>
            <a:off x="1" y="3429975"/>
            <a:ext cx="15137606" cy="5632311"/>
          </a:xfrm>
          <a:prstGeom prst="rect">
            <a:avLst/>
          </a:prstGeom>
          <a:noFill/>
        </p:spPr>
        <p:txBody>
          <a:bodyPr wrap="square" rtlCol="0">
            <a:spAutoFit/>
          </a:bodyPr>
          <a:lstStyle/>
          <a:p>
            <a:pPr algn="ctr"/>
            <a:r>
              <a:rPr lang="en-GB" sz="3000" b="1" dirty="0"/>
              <a:t>Project Vision:</a:t>
            </a:r>
            <a:endParaRPr lang="en-GB" sz="3000" dirty="0"/>
          </a:p>
          <a:p>
            <a:r>
              <a:rPr lang="en-GB" sz="3000" kern="100" dirty="0">
                <a:effectLst/>
                <a:latin typeface="Calibri" panose="020F0502020204030204" pitchFamily="34" charset="0"/>
                <a:ea typeface="Calibri" panose="020F0502020204030204" pitchFamily="34" charset="0"/>
                <a:cs typeface="Times New Roman" panose="02020603050405020304" pitchFamily="18" charset="0"/>
              </a:rPr>
              <a:t>This password manager will be for individuals to help store their passwords in a secure way. The application will store passwords in encrypted files, and these will only be decrypted when a successful sign-in occurs, preventing unauthorised access to passwords.</a:t>
            </a:r>
          </a:p>
          <a:p>
            <a:pPr algn="ctr"/>
            <a:endParaRPr lang="en-GB" sz="3000" b="1" dirty="0"/>
          </a:p>
          <a:p>
            <a:pPr algn="ctr"/>
            <a:r>
              <a:rPr lang="en-GB" sz="3000" b="1" dirty="0"/>
              <a:t>Description:</a:t>
            </a:r>
            <a:endParaRPr lang="en-GB" sz="3000" dirty="0"/>
          </a:p>
          <a:p>
            <a:r>
              <a:rPr lang="en-GB" sz="3000" dirty="0"/>
              <a:t>Many password managers are either reliant on the browser running them, such as the Chrome Password Manager, or store their data in the cloud, such as </a:t>
            </a:r>
            <a:r>
              <a:rPr lang="en-GB" sz="3000" dirty="0" err="1"/>
              <a:t>NordPass</a:t>
            </a:r>
            <a:r>
              <a:rPr lang="en-GB" sz="3000" dirty="0"/>
              <a:t> (1). This means that there is a lack of fully local password managers which are not constrained to one browser or set of browsers.</a:t>
            </a:r>
          </a:p>
          <a:p>
            <a:r>
              <a:rPr lang="en-GB" sz="3000" dirty="0"/>
              <a:t>This password manager fills the gap by storing user credentials locally with minimal internet use – in fact, it is fully functional without ever connecting to the internet at all.</a:t>
            </a:r>
          </a:p>
        </p:txBody>
      </p:sp>
      <p:pic>
        <p:nvPicPr>
          <p:cNvPr id="12" name="Picture 11">
            <a:extLst>
              <a:ext uri="{FF2B5EF4-FFF2-40B4-BE49-F238E27FC236}">
                <a16:creationId xmlns:a16="http://schemas.microsoft.com/office/drawing/2014/main" id="{BAD6D6B1-3982-3E94-D90E-7FD31B127449}"/>
              </a:ext>
            </a:extLst>
          </p:cNvPr>
          <p:cNvPicPr>
            <a:picLocks noChangeAspect="1"/>
          </p:cNvPicPr>
          <p:nvPr/>
        </p:nvPicPr>
        <p:blipFill>
          <a:blip r:embed="rId2"/>
          <a:stretch>
            <a:fillRect/>
          </a:stretch>
        </p:blipFill>
        <p:spPr>
          <a:xfrm>
            <a:off x="15137604" y="10691812"/>
            <a:ext cx="15137609" cy="8514905"/>
          </a:xfrm>
          <a:prstGeom prst="rect">
            <a:avLst/>
          </a:prstGeom>
        </p:spPr>
      </p:pic>
      <p:sp>
        <p:nvSpPr>
          <p:cNvPr id="13" name="TextBox 12">
            <a:extLst>
              <a:ext uri="{FF2B5EF4-FFF2-40B4-BE49-F238E27FC236}">
                <a16:creationId xmlns:a16="http://schemas.microsoft.com/office/drawing/2014/main" id="{D33F0DAF-8663-0809-0252-46DD723171C0}"/>
              </a:ext>
            </a:extLst>
          </p:cNvPr>
          <p:cNvSpPr txBox="1"/>
          <p:nvPr/>
        </p:nvSpPr>
        <p:spPr>
          <a:xfrm>
            <a:off x="21380177" y="2754856"/>
            <a:ext cx="2652457" cy="707886"/>
          </a:xfrm>
          <a:prstGeom prst="rect">
            <a:avLst/>
          </a:prstGeom>
          <a:noFill/>
        </p:spPr>
        <p:txBody>
          <a:bodyPr wrap="none" rtlCol="0">
            <a:spAutoFit/>
          </a:bodyPr>
          <a:lstStyle/>
          <a:p>
            <a:r>
              <a:rPr lang="en-GB" sz="4000" b="1" dirty="0">
                <a:latin typeface="+mj-lt"/>
              </a:rPr>
              <a:t>Technology</a:t>
            </a:r>
          </a:p>
        </p:txBody>
      </p:sp>
      <p:sp>
        <p:nvSpPr>
          <p:cNvPr id="14" name="TextBox 13">
            <a:extLst>
              <a:ext uri="{FF2B5EF4-FFF2-40B4-BE49-F238E27FC236}">
                <a16:creationId xmlns:a16="http://schemas.microsoft.com/office/drawing/2014/main" id="{E34C29A2-1475-5B39-A9FF-E15481676B74}"/>
              </a:ext>
            </a:extLst>
          </p:cNvPr>
          <p:cNvSpPr txBox="1"/>
          <p:nvPr/>
        </p:nvSpPr>
        <p:spPr>
          <a:xfrm>
            <a:off x="15137603" y="3429130"/>
            <a:ext cx="15137606" cy="6555641"/>
          </a:xfrm>
          <a:prstGeom prst="rect">
            <a:avLst/>
          </a:prstGeom>
          <a:noFill/>
        </p:spPr>
        <p:txBody>
          <a:bodyPr wrap="square" rtlCol="0">
            <a:spAutoFit/>
          </a:bodyPr>
          <a:lstStyle/>
          <a:p>
            <a:pPr algn="ctr"/>
            <a:r>
              <a:rPr lang="en-GB" sz="3000" b="1" dirty="0"/>
              <a:t>Features:</a:t>
            </a:r>
            <a:endParaRPr lang="en-GB" sz="3000" dirty="0"/>
          </a:p>
          <a:p>
            <a:pPr marL="457200" indent="-457200">
              <a:buFont typeface="Arial" panose="020B0604020202020204" pitchFamily="34" charset="0"/>
              <a:buChar char="•"/>
            </a:pPr>
            <a:r>
              <a:rPr lang="en-GB" sz="3000" dirty="0"/>
              <a:t>Users can sign in securely, with their credentials being hashed</a:t>
            </a:r>
          </a:p>
          <a:p>
            <a:pPr marL="457200" indent="-457200">
              <a:buFont typeface="Arial" panose="020B0604020202020204" pitchFamily="34" charset="0"/>
              <a:buChar char="•"/>
            </a:pPr>
            <a:r>
              <a:rPr lang="en-GB" sz="3000" dirty="0"/>
              <a:t>The page will reset, and all credentials will be saved, when the user signs out</a:t>
            </a:r>
          </a:p>
          <a:p>
            <a:pPr marL="457200" indent="-457200">
              <a:buFont typeface="Arial" panose="020B0604020202020204" pitchFamily="34" charset="0"/>
              <a:buChar char="•"/>
            </a:pPr>
            <a:r>
              <a:rPr lang="en-GB" sz="3000" dirty="0"/>
              <a:t>Only the necessary credentials can be opened for viewing</a:t>
            </a:r>
          </a:p>
          <a:p>
            <a:pPr marL="457200" indent="-457200">
              <a:buFont typeface="Arial" panose="020B0604020202020204" pitchFamily="34" charset="0"/>
              <a:buChar char="•"/>
            </a:pPr>
            <a:r>
              <a:rPr lang="en-GB" sz="3000" dirty="0"/>
              <a:t>Passwords can be copied to clipboard without ever being displayed</a:t>
            </a:r>
          </a:p>
          <a:p>
            <a:pPr marL="457200" indent="-457200">
              <a:buFont typeface="Arial" panose="020B0604020202020204" pitchFamily="34" charset="0"/>
              <a:buChar char="•"/>
            </a:pPr>
            <a:r>
              <a:rPr lang="en-GB" sz="3000" dirty="0"/>
              <a:t>Passwords can be made visible, if the user cannot copy them to clipboard</a:t>
            </a:r>
          </a:p>
          <a:p>
            <a:pPr marL="457200" indent="-457200">
              <a:buFont typeface="Arial" panose="020B0604020202020204" pitchFamily="34" charset="0"/>
              <a:buChar char="•"/>
            </a:pPr>
            <a:r>
              <a:rPr lang="en-GB" sz="3000" dirty="0"/>
              <a:t>Edits can be saved, in the event of a mistake or accidental shutdown</a:t>
            </a:r>
          </a:p>
          <a:p>
            <a:pPr algn="ctr"/>
            <a:endParaRPr lang="en-GB" sz="3000" dirty="0"/>
          </a:p>
          <a:p>
            <a:pPr algn="ctr"/>
            <a:r>
              <a:rPr lang="en-GB" sz="3000" b="1" dirty="0"/>
              <a:t>Technology:</a:t>
            </a:r>
            <a:endParaRPr lang="en-GB" sz="3000" dirty="0"/>
          </a:p>
          <a:p>
            <a:r>
              <a:rPr lang="en-GB" sz="3000" dirty="0"/>
              <a:t>Bootstrap, a HTML toolkit, has been used to create and stylise the password manager, providing the coloured buttons and collapsable credential containers.</a:t>
            </a:r>
          </a:p>
          <a:p>
            <a:r>
              <a:rPr lang="en-GB" sz="3000" dirty="0"/>
              <a:t>To achieve hashing, </a:t>
            </a:r>
            <a:r>
              <a:rPr lang="en-GB" sz="3000" dirty="0" err="1"/>
              <a:t>SubtleCrypto</a:t>
            </a:r>
            <a:r>
              <a:rPr lang="en-GB" sz="3000" dirty="0"/>
              <a:t> has been used. This cryptographic system is integrated into many web browsers, such as Chrome, Microsoft Edge and Firefox (2), and is far superior to anything which could have been implemented as part of the password manager.</a:t>
            </a:r>
          </a:p>
        </p:txBody>
      </p:sp>
      <p:sp>
        <p:nvSpPr>
          <p:cNvPr id="15" name="Rectangle 14">
            <a:extLst>
              <a:ext uri="{FF2B5EF4-FFF2-40B4-BE49-F238E27FC236}">
                <a16:creationId xmlns:a16="http://schemas.microsoft.com/office/drawing/2014/main" id="{57949762-8679-6BCF-EB9D-A0D36F36361B}"/>
              </a:ext>
            </a:extLst>
          </p:cNvPr>
          <p:cNvSpPr/>
          <p:nvPr/>
        </p:nvSpPr>
        <p:spPr>
          <a:xfrm>
            <a:off x="-1" y="19206717"/>
            <a:ext cx="30275212" cy="2176908"/>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2317C983-C2F1-DD45-2C2B-CCD0237CFA90}"/>
              </a:ext>
            </a:extLst>
          </p:cNvPr>
          <p:cNvSpPr txBox="1"/>
          <p:nvPr/>
        </p:nvSpPr>
        <p:spPr>
          <a:xfrm>
            <a:off x="0" y="19206717"/>
            <a:ext cx="2817628" cy="707886"/>
          </a:xfrm>
          <a:prstGeom prst="rect">
            <a:avLst/>
          </a:prstGeom>
          <a:noFill/>
        </p:spPr>
        <p:txBody>
          <a:bodyPr wrap="square" rtlCol="0">
            <a:spAutoFit/>
          </a:bodyPr>
          <a:lstStyle/>
          <a:p>
            <a:r>
              <a:rPr lang="en-GB" sz="4000" b="1" dirty="0">
                <a:latin typeface="+mj-lt"/>
              </a:rPr>
              <a:t>References</a:t>
            </a:r>
          </a:p>
        </p:txBody>
      </p:sp>
      <p:sp>
        <p:nvSpPr>
          <p:cNvPr id="17" name="TextBox 16">
            <a:extLst>
              <a:ext uri="{FF2B5EF4-FFF2-40B4-BE49-F238E27FC236}">
                <a16:creationId xmlns:a16="http://schemas.microsoft.com/office/drawing/2014/main" id="{13613B7F-989A-2C4A-EA61-D3FE5BA18DE4}"/>
              </a:ext>
            </a:extLst>
          </p:cNvPr>
          <p:cNvSpPr txBox="1"/>
          <p:nvPr/>
        </p:nvSpPr>
        <p:spPr>
          <a:xfrm>
            <a:off x="0" y="10771729"/>
            <a:ext cx="15137603" cy="707886"/>
          </a:xfrm>
          <a:prstGeom prst="rect">
            <a:avLst/>
          </a:prstGeom>
          <a:noFill/>
        </p:spPr>
        <p:txBody>
          <a:bodyPr wrap="square" rtlCol="0">
            <a:spAutoFit/>
          </a:bodyPr>
          <a:lstStyle/>
          <a:p>
            <a:r>
              <a:rPr lang="en-GB" sz="4000" b="1" dirty="0">
                <a:latin typeface="+mj-lt"/>
              </a:rPr>
              <a:t>Conclusion</a:t>
            </a:r>
          </a:p>
        </p:txBody>
      </p:sp>
      <p:sp>
        <p:nvSpPr>
          <p:cNvPr id="18" name="TextBox 17">
            <a:extLst>
              <a:ext uri="{FF2B5EF4-FFF2-40B4-BE49-F238E27FC236}">
                <a16:creationId xmlns:a16="http://schemas.microsoft.com/office/drawing/2014/main" id="{1B8E433E-16DB-9347-5D6B-067CBF46EEFB}"/>
              </a:ext>
            </a:extLst>
          </p:cNvPr>
          <p:cNvSpPr txBox="1"/>
          <p:nvPr/>
        </p:nvSpPr>
        <p:spPr>
          <a:xfrm>
            <a:off x="-3" y="11338784"/>
            <a:ext cx="15137606" cy="6093976"/>
          </a:xfrm>
          <a:prstGeom prst="rect">
            <a:avLst/>
          </a:prstGeom>
          <a:noFill/>
        </p:spPr>
        <p:txBody>
          <a:bodyPr wrap="square" rtlCol="0">
            <a:spAutoFit/>
          </a:bodyPr>
          <a:lstStyle/>
          <a:p>
            <a:r>
              <a:rPr lang="en-GB" sz="3000" dirty="0"/>
              <a:t>Though an incomplete implementation, missing the ability to encrypt or decrypt the credentials being stored, the password manager could easily be improved to provide this functionality.</a:t>
            </a:r>
          </a:p>
          <a:p>
            <a:endParaRPr lang="en-GB" sz="3000" dirty="0"/>
          </a:p>
          <a:p>
            <a:r>
              <a:rPr lang="en-GB" sz="3000" dirty="0"/>
              <a:t>Beyond this, future developments could include:</a:t>
            </a:r>
          </a:p>
          <a:p>
            <a:pPr marL="457200" indent="-457200">
              <a:buFont typeface="Arial" panose="020B0604020202020204" pitchFamily="34" charset="0"/>
              <a:buChar char="•"/>
            </a:pPr>
            <a:r>
              <a:rPr lang="en-GB" sz="3000" dirty="0"/>
              <a:t>Improvements to the file system, which currently requires the user to select a file, and creates new files rather than updating them when saved.</a:t>
            </a:r>
          </a:p>
          <a:p>
            <a:pPr marL="457200" indent="-457200">
              <a:buFont typeface="Arial" panose="020B0604020202020204" pitchFamily="34" charset="0"/>
              <a:buChar char="•"/>
            </a:pPr>
            <a:r>
              <a:rPr lang="en-GB" sz="3000" dirty="0"/>
              <a:t>Using templates to increase the speed at which credentials are displayed, while decreasing the size of the JavaScript file.</a:t>
            </a:r>
          </a:p>
          <a:p>
            <a:pPr marL="457200" indent="-457200">
              <a:buFont typeface="Arial" panose="020B0604020202020204" pitchFamily="34" charset="0"/>
              <a:buChar char="•"/>
            </a:pPr>
            <a:r>
              <a:rPr lang="en-GB" sz="3000" dirty="0"/>
              <a:t>The inclusion of a search feature, to allow for users to quickly find the credentials they are searching for when using large sets.</a:t>
            </a:r>
          </a:p>
          <a:p>
            <a:pPr marL="457200" indent="-457200">
              <a:buFont typeface="Arial" panose="020B0604020202020204" pitchFamily="34" charset="0"/>
              <a:buChar char="•"/>
            </a:pPr>
            <a:r>
              <a:rPr lang="en-GB" sz="3000" dirty="0"/>
              <a:t>Making the implemented Bootstrap functionality local, so that the Password Manager is no different when being run for the first time online or offline.</a:t>
            </a:r>
          </a:p>
        </p:txBody>
      </p:sp>
      <p:sp>
        <p:nvSpPr>
          <p:cNvPr id="2" name="TextBox 1">
            <a:extLst>
              <a:ext uri="{FF2B5EF4-FFF2-40B4-BE49-F238E27FC236}">
                <a16:creationId xmlns:a16="http://schemas.microsoft.com/office/drawing/2014/main" id="{813103A3-EEA6-1E8E-0EE7-C71608076DF5}"/>
              </a:ext>
            </a:extLst>
          </p:cNvPr>
          <p:cNvSpPr txBox="1"/>
          <p:nvPr/>
        </p:nvSpPr>
        <p:spPr>
          <a:xfrm>
            <a:off x="0" y="19914603"/>
            <a:ext cx="21737782" cy="1015663"/>
          </a:xfrm>
          <a:prstGeom prst="rect">
            <a:avLst/>
          </a:prstGeom>
          <a:noFill/>
        </p:spPr>
        <p:txBody>
          <a:bodyPr wrap="square" rtlCol="0">
            <a:spAutoFit/>
          </a:bodyPr>
          <a:lstStyle/>
          <a:p>
            <a:pPr marL="514350" indent="-514350">
              <a:buAutoNum type="arabicParenBoth"/>
            </a:pPr>
            <a:r>
              <a:rPr lang="en-GB" sz="3000" dirty="0">
                <a:hlinkClick r:id="rId3"/>
              </a:rPr>
              <a:t>https://nordpass.com/features/zero-knowledge-architecture/</a:t>
            </a:r>
            <a:endParaRPr lang="en-GB" sz="3000" dirty="0"/>
          </a:p>
          <a:p>
            <a:pPr marL="514350" indent="-514350">
              <a:buAutoNum type="arabicParenBoth"/>
            </a:pPr>
            <a:r>
              <a:rPr lang="en-GB" sz="3000" dirty="0">
                <a:hlinkClick r:id="rId4"/>
              </a:rPr>
              <a:t>https://developer.mozilla.org/en-US/docs/Web/API/SubtleCrypto#browser_compatibility</a:t>
            </a:r>
            <a:endParaRPr lang="en-GB" sz="3000" dirty="0"/>
          </a:p>
        </p:txBody>
      </p:sp>
    </p:spTree>
    <p:extLst>
      <p:ext uri="{BB962C8B-B14F-4D97-AF65-F5344CB8AC3E}">
        <p14:creationId xmlns:p14="http://schemas.microsoft.com/office/powerpoint/2010/main" val="2004996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478</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Lowther</dc:creator>
  <cp:lastModifiedBy>Max Lowther</cp:lastModifiedBy>
  <cp:revision>9</cp:revision>
  <dcterms:created xsi:type="dcterms:W3CDTF">2024-04-14T12:41:34Z</dcterms:created>
  <dcterms:modified xsi:type="dcterms:W3CDTF">2024-04-15T17:34:26Z</dcterms:modified>
</cp:coreProperties>
</file>