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57"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7" autoAdjust="0"/>
    <p:restoredTop sz="94660"/>
  </p:normalViewPr>
  <p:slideViewPr>
    <p:cSldViewPr snapToGrid="0">
      <p:cViewPr varScale="1">
        <p:scale>
          <a:sx n="86" d="100"/>
          <a:sy n="86" d="100"/>
        </p:scale>
        <p:origin x="56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B9C3D1F-7FCA-40FC-B343-2EF60646009C}" type="datetimeFigureOut">
              <a:rPr lang="en-GB" smtClean="0"/>
              <a:t>07/09/2018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76E28D-855E-4459-A1F6-FCDA94F4D1AB}" type="slidenum">
              <a:rPr lang="en-GB" smtClean="0"/>
              <a:t>‹#›</a:t>
            </a:fld>
            <a:endParaRPr lang="en-GB"/>
          </a:p>
        </p:txBody>
      </p:sp>
    </p:spTree>
    <p:extLst>
      <p:ext uri="{BB962C8B-B14F-4D97-AF65-F5344CB8AC3E}">
        <p14:creationId xmlns:p14="http://schemas.microsoft.com/office/powerpoint/2010/main" val="1302342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B9C3D1F-7FCA-40FC-B343-2EF60646009C}" type="datetimeFigureOut">
              <a:rPr lang="en-GB" smtClean="0"/>
              <a:t>07/09/2018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76E28D-855E-4459-A1F6-FCDA94F4D1AB}" type="slidenum">
              <a:rPr lang="en-GB" smtClean="0"/>
              <a:t>‹#›</a:t>
            </a:fld>
            <a:endParaRPr lang="en-GB"/>
          </a:p>
        </p:txBody>
      </p:sp>
    </p:spTree>
    <p:extLst>
      <p:ext uri="{BB962C8B-B14F-4D97-AF65-F5344CB8AC3E}">
        <p14:creationId xmlns:p14="http://schemas.microsoft.com/office/powerpoint/2010/main" val="2437462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B9C3D1F-7FCA-40FC-B343-2EF60646009C}" type="datetimeFigureOut">
              <a:rPr lang="en-GB" smtClean="0"/>
              <a:t>07/09/2018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76E28D-855E-4459-A1F6-FCDA94F4D1AB}" type="slidenum">
              <a:rPr lang="en-GB" smtClean="0"/>
              <a:t>‹#›</a:t>
            </a:fld>
            <a:endParaRPr lang="en-GB"/>
          </a:p>
        </p:txBody>
      </p:sp>
    </p:spTree>
    <p:extLst>
      <p:ext uri="{BB962C8B-B14F-4D97-AF65-F5344CB8AC3E}">
        <p14:creationId xmlns:p14="http://schemas.microsoft.com/office/powerpoint/2010/main" val="324100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B9C3D1F-7FCA-40FC-B343-2EF60646009C}" type="datetimeFigureOut">
              <a:rPr lang="en-GB" smtClean="0"/>
              <a:t>07/09/2018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76E28D-855E-4459-A1F6-FCDA94F4D1AB}" type="slidenum">
              <a:rPr lang="en-GB" smtClean="0"/>
              <a:t>‹#›</a:t>
            </a:fld>
            <a:endParaRPr lang="en-GB"/>
          </a:p>
        </p:txBody>
      </p:sp>
    </p:spTree>
    <p:extLst>
      <p:ext uri="{BB962C8B-B14F-4D97-AF65-F5344CB8AC3E}">
        <p14:creationId xmlns:p14="http://schemas.microsoft.com/office/powerpoint/2010/main" val="2935709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9C3D1F-7FCA-40FC-B343-2EF60646009C}" type="datetimeFigureOut">
              <a:rPr lang="en-GB" smtClean="0"/>
              <a:t>07/09/2018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76E28D-855E-4459-A1F6-FCDA94F4D1AB}" type="slidenum">
              <a:rPr lang="en-GB" smtClean="0"/>
              <a:t>‹#›</a:t>
            </a:fld>
            <a:endParaRPr lang="en-GB"/>
          </a:p>
        </p:txBody>
      </p:sp>
    </p:spTree>
    <p:extLst>
      <p:ext uri="{BB962C8B-B14F-4D97-AF65-F5344CB8AC3E}">
        <p14:creationId xmlns:p14="http://schemas.microsoft.com/office/powerpoint/2010/main" val="2620834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B9C3D1F-7FCA-40FC-B343-2EF60646009C}" type="datetimeFigureOut">
              <a:rPr lang="en-GB" smtClean="0"/>
              <a:t>07/09/2018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76E28D-855E-4459-A1F6-FCDA94F4D1AB}" type="slidenum">
              <a:rPr lang="en-GB" smtClean="0"/>
              <a:t>‹#›</a:t>
            </a:fld>
            <a:endParaRPr lang="en-GB"/>
          </a:p>
        </p:txBody>
      </p:sp>
    </p:spTree>
    <p:extLst>
      <p:ext uri="{BB962C8B-B14F-4D97-AF65-F5344CB8AC3E}">
        <p14:creationId xmlns:p14="http://schemas.microsoft.com/office/powerpoint/2010/main" val="4270358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B9C3D1F-7FCA-40FC-B343-2EF60646009C}" type="datetimeFigureOut">
              <a:rPr lang="en-GB" smtClean="0"/>
              <a:t>07/09/2018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676E28D-855E-4459-A1F6-FCDA94F4D1AB}" type="slidenum">
              <a:rPr lang="en-GB" smtClean="0"/>
              <a:t>‹#›</a:t>
            </a:fld>
            <a:endParaRPr lang="en-GB"/>
          </a:p>
        </p:txBody>
      </p:sp>
    </p:spTree>
    <p:extLst>
      <p:ext uri="{BB962C8B-B14F-4D97-AF65-F5344CB8AC3E}">
        <p14:creationId xmlns:p14="http://schemas.microsoft.com/office/powerpoint/2010/main" val="2253230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B9C3D1F-7FCA-40FC-B343-2EF60646009C}" type="datetimeFigureOut">
              <a:rPr lang="en-GB" smtClean="0"/>
              <a:t>07/09/2018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676E28D-855E-4459-A1F6-FCDA94F4D1AB}" type="slidenum">
              <a:rPr lang="en-GB" smtClean="0"/>
              <a:t>‹#›</a:t>
            </a:fld>
            <a:endParaRPr lang="en-GB"/>
          </a:p>
        </p:txBody>
      </p:sp>
    </p:spTree>
    <p:extLst>
      <p:ext uri="{BB962C8B-B14F-4D97-AF65-F5344CB8AC3E}">
        <p14:creationId xmlns:p14="http://schemas.microsoft.com/office/powerpoint/2010/main" val="1394199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9C3D1F-7FCA-40FC-B343-2EF60646009C}" type="datetimeFigureOut">
              <a:rPr lang="en-GB" smtClean="0"/>
              <a:t>07/09/2018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676E28D-855E-4459-A1F6-FCDA94F4D1AB}" type="slidenum">
              <a:rPr lang="en-GB" smtClean="0"/>
              <a:t>‹#›</a:t>
            </a:fld>
            <a:endParaRPr lang="en-GB"/>
          </a:p>
        </p:txBody>
      </p:sp>
    </p:spTree>
    <p:extLst>
      <p:ext uri="{BB962C8B-B14F-4D97-AF65-F5344CB8AC3E}">
        <p14:creationId xmlns:p14="http://schemas.microsoft.com/office/powerpoint/2010/main" val="1004157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9C3D1F-7FCA-40FC-B343-2EF60646009C}" type="datetimeFigureOut">
              <a:rPr lang="en-GB" smtClean="0"/>
              <a:t>07/09/2018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76E28D-855E-4459-A1F6-FCDA94F4D1AB}" type="slidenum">
              <a:rPr lang="en-GB" smtClean="0"/>
              <a:t>‹#›</a:t>
            </a:fld>
            <a:endParaRPr lang="en-GB"/>
          </a:p>
        </p:txBody>
      </p:sp>
    </p:spTree>
    <p:extLst>
      <p:ext uri="{BB962C8B-B14F-4D97-AF65-F5344CB8AC3E}">
        <p14:creationId xmlns:p14="http://schemas.microsoft.com/office/powerpoint/2010/main" val="3472681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9C3D1F-7FCA-40FC-B343-2EF60646009C}" type="datetimeFigureOut">
              <a:rPr lang="en-GB" smtClean="0"/>
              <a:t>07/09/2018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76E28D-855E-4459-A1F6-FCDA94F4D1AB}" type="slidenum">
              <a:rPr lang="en-GB" smtClean="0"/>
              <a:t>‹#›</a:t>
            </a:fld>
            <a:endParaRPr lang="en-GB"/>
          </a:p>
        </p:txBody>
      </p:sp>
    </p:spTree>
    <p:extLst>
      <p:ext uri="{BB962C8B-B14F-4D97-AF65-F5344CB8AC3E}">
        <p14:creationId xmlns:p14="http://schemas.microsoft.com/office/powerpoint/2010/main" val="2472476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9C3D1F-7FCA-40FC-B343-2EF60646009C}" type="datetimeFigureOut">
              <a:rPr lang="en-GB" smtClean="0"/>
              <a:t>07/09/2018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76E28D-855E-4459-A1F6-FCDA94F4D1AB}" type="slidenum">
              <a:rPr lang="en-GB" smtClean="0"/>
              <a:t>‹#›</a:t>
            </a:fld>
            <a:endParaRPr lang="en-GB"/>
          </a:p>
        </p:txBody>
      </p:sp>
    </p:spTree>
    <p:extLst>
      <p:ext uri="{BB962C8B-B14F-4D97-AF65-F5344CB8AC3E}">
        <p14:creationId xmlns:p14="http://schemas.microsoft.com/office/powerpoint/2010/main" val="446016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42977" y="339717"/>
            <a:ext cx="8469654" cy="3611467"/>
          </a:xfrm>
          <a:prstGeom prst="rect">
            <a:avLst/>
          </a:prstGeom>
        </p:spPr>
      </p:pic>
      <p:sp>
        <p:nvSpPr>
          <p:cNvPr id="5" name="TextBox 4"/>
          <p:cNvSpPr txBox="1"/>
          <p:nvPr/>
        </p:nvSpPr>
        <p:spPr>
          <a:xfrm>
            <a:off x="1005817" y="4297680"/>
            <a:ext cx="10607063" cy="2308324"/>
          </a:xfrm>
          <a:prstGeom prst="rect">
            <a:avLst/>
          </a:prstGeom>
          <a:noFill/>
        </p:spPr>
        <p:txBody>
          <a:bodyPr wrap="square" rtlCol="0">
            <a:spAutoFit/>
          </a:bodyPr>
          <a:lstStyle/>
          <a:p>
            <a:pPr marL="285750" indent="-285750">
              <a:buFontTx/>
              <a:buChar char="-"/>
            </a:pPr>
            <a:r>
              <a:rPr lang="en-GB" dirty="0" smtClean="0"/>
              <a:t>Connect to the Scope PV: enter the name in box. Doesn’t currently register until you press enter in this box. If connected will be green. If not will be red (the colours need improving)</a:t>
            </a:r>
          </a:p>
          <a:p>
            <a:pPr marL="285750" indent="-285750">
              <a:buFontTx/>
              <a:buChar char="-"/>
            </a:pPr>
            <a:r>
              <a:rPr lang="en-GB" dirty="0" smtClean="0"/>
              <a:t>Choose how many scope traces you wish to average for the background. This has no effect for the looping.</a:t>
            </a:r>
          </a:p>
          <a:p>
            <a:pPr marL="285750" indent="-285750">
              <a:buFontTx/>
              <a:buChar char="-"/>
            </a:pPr>
            <a:r>
              <a:rPr lang="en-GB" dirty="0" smtClean="0"/>
              <a:t>Click grad and wait a bit (2.1 seconds for each trace grabbed). I will improve feedback to let you know when grabbing is finished. </a:t>
            </a:r>
          </a:p>
          <a:p>
            <a:pPr marL="285750" indent="-285750">
              <a:buFontTx/>
              <a:buChar char="-"/>
            </a:pPr>
            <a:r>
              <a:rPr lang="en-GB" dirty="0" smtClean="0"/>
              <a:t>Click the magnifying glass to see a preview of the curve. Repeat if necessary. Use this view to set the Start point of the curve and the length.</a:t>
            </a:r>
          </a:p>
          <a:p>
            <a:pPr marL="285750" indent="-285750">
              <a:buFontTx/>
              <a:buChar char="-"/>
            </a:pPr>
            <a:r>
              <a:rPr lang="en-GB" dirty="0" smtClean="0"/>
              <a:t>Save the curve if desired by clicking on the disk icon.</a:t>
            </a:r>
            <a:endParaRPr lang="en-GB" dirty="0"/>
          </a:p>
        </p:txBody>
      </p:sp>
      <p:sp>
        <p:nvSpPr>
          <p:cNvPr id="6" name="Rounded Rectangle 5"/>
          <p:cNvSpPr/>
          <p:nvPr/>
        </p:nvSpPr>
        <p:spPr>
          <a:xfrm>
            <a:off x="1005817" y="2468880"/>
            <a:ext cx="6880883" cy="765810"/>
          </a:xfrm>
          <a:prstGeom prst="round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cxnSp>
        <p:nvCxnSpPr>
          <p:cNvPr id="8" name="Straight Arrow Connector 7"/>
          <p:cNvCxnSpPr>
            <a:stCxn id="5" idx="0"/>
            <a:endCxn id="6" idx="2"/>
          </p:cNvCxnSpPr>
          <p:nvPr/>
        </p:nvCxnSpPr>
        <p:spPr>
          <a:xfrm flipH="1" flipV="1">
            <a:off x="4446259" y="3234690"/>
            <a:ext cx="1863090" cy="106299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3959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42977" y="339717"/>
            <a:ext cx="8469654" cy="3611467"/>
          </a:xfrm>
          <a:prstGeom prst="rect">
            <a:avLst/>
          </a:prstGeom>
        </p:spPr>
      </p:pic>
      <p:sp>
        <p:nvSpPr>
          <p:cNvPr id="5" name="TextBox 4"/>
          <p:cNvSpPr txBox="1"/>
          <p:nvPr/>
        </p:nvSpPr>
        <p:spPr>
          <a:xfrm>
            <a:off x="1005817" y="4297680"/>
            <a:ext cx="8778263" cy="923330"/>
          </a:xfrm>
          <a:prstGeom prst="rect">
            <a:avLst/>
          </a:prstGeom>
          <a:noFill/>
        </p:spPr>
        <p:txBody>
          <a:bodyPr wrap="square" rtlCol="0">
            <a:spAutoFit/>
          </a:bodyPr>
          <a:lstStyle/>
          <a:p>
            <a:pPr marL="285750" indent="-285750">
              <a:buFontTx/>
              <a:buChar char="-"/>
            </a:pPr>
            <a:r>
              <a:rPr lang="en-GB" dirty="0" smtClean="0"/>
              <a:t>Browse for the background curve (quite possible the one you just saved) or just enter the name if you know it. You can preview it by clicking on the magnifying  glass. It will be read when you launch the loop, so you don’t need to preview it if you don’t want to.</a:t>
            </a:r>
            <a:endParaRPr lang="en-GB" dirty="0"/>
          </a:p>
        </p:txBody>
      </p:sp>
      <p:sp>
        <p:nvSpPr>
          <p:cNvPr id="6" name="Rounded Rectangle 5"/>
          <p:cNvSpPr/>
          <p:nvPr/>
        </p:nvSpPr>
        <p:spPr>
          <a:xfrm>
            <a:off x="1005817" y="445770"/>
            <a:ext cx="8606814" cy="765810"/>
          </a:xfrm>
          <a:prstGeom prst="round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cxnSp>
        <p:nvCxnSpPr>
          <p:cNvPr id="8" name="Straight Arrow Connector 7"/>
          <p:cNvCxnSpPr>
            <a:stCxn id="5" idx="0"/>
          </p:cNvCxnSpPr>
          <p:nvPr/>
        </p:nvCxnSpPr>
        <p:spPr>
          <a:xfrm flipH="1" flipV="1">
            <a:off x="5120641" y="1211580"/>
            <a:ext cx="274308" cy="308610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1379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42977" y="339717"/>
            <a:ext cx="8469654" cy="3611467"/>
          </a:xfrm>
          <a:prstGeom prst="rect">
            <a:avLst/>
          </a:prstGeom>
        </p:spPr>
      </p:pic>
      <p:sp>
        <p:nvSpPr>
          <p:cNvPr id="5" name="TextBox 4"/>
          <p:cNvSpPr txBox="1"/>
          <p:nvPr/>
        </p:nvSpPr>
        <p:spPr>
          <a:xfrm>
            <a:off x="1005817" y="4297680"/>
            <a:ext cx="8778263" cy="1200329"/>
          </a:xfrm>
          <a:prstGeom prst="rect">
            <a:avLst/>
          </a:prstGeom>
          <a:noFill/>
        </p:spPr>
        <p:txBody>
          <a:bodyPr wrap="square" rtlCol="0">
            <a:spAutoFit/>
          </a:bodyPr>
          <a:lstStyle/>
          <a:p>
            <a:pPr marL="285750" indent="-285750">
              <a:buFontTx/>
              <a:buChar char="-"/>
            </a:pPr>
            <a:r>
              <a:rPr lang="en-GB" dirty="0" smtClean="0"/>
              <a:t>Optionally define the file that is going to be used as the target. This is necessary if you don’t want to use a library file. The library file dropdown menu is only re-read when you relaunch the application so if you add new target files but don’t want to restart you need to use this option. </a:t>
            </a:r>
            <a:endParaRPr lang="en-GB" dirty="0"/>
          </a:p>
        </p:txBody>
      </p:sp>
      <p:sp>
        <p:nvSpPr>
          <p:cNvPr id="6" name="Rounded Rectangle 5"/>
          <p:cNvSpPr/>
          <p:nvPr/>
        </p:nvSpPr>
        <p:spPr>
          <a:xfrm>
            <a:off x="1005817" y="1177290"/>
            <a:ext cx="8606814" cy="765810"/>
          </a:xfrm>
          <a:prstGeom prst="round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cxnSp>
        <p:nvCxnSpPr>
          <p:cNvPr id="8" name="Straight Arrow Connector 7"/>
          <p:cNvCxnSpPr>
            <a:stCxn id="5" idx="0"/>
          </p:cNvCxnSpPr>
          <p:nvPr/>
        </p:nvCxnSpPr>
        <p:spPr>
          <a:xfrm flipH="1" flipV="1">
            <a:off x="5200651" y="1885950"/>
            <a:ext cx="194298" cy="241173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9064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42977" y="339717"/>
            <a:ext cx="8469654" cy="3611467"/>
          </a:xfrm>
          <a:prstGeom prst="rect">
            <a:avLst/>
          </a:prstGeom>
        </p:spPr>
      </p:pic>
      <p:sp>
        <p:nvSpPr>
          <p:cNvPr id="5" name="TextBox 4"/>
          <p:cNvSpPr txBox="1"/>
          <p:nvPr/>
        </p:nvSpPr>
        <p:spPr>
          <a:xfrm>
            <a:off x="1005817" y="4297680"/>
            <a:ext cx="8778263" cy="1200329"/>
          </a:xfrm>
          <a:prstGeom prst="rect">
            <a:avLst/>
          </a:prstGeom>
          <a:noFill/>
        </p:spPr>
        <p:txBody>
          <a:bodyPr wrap="square" rtlCol="0">
            <a:spAutoFit/>
          </a:bodyPr>
          <a:lstStyle/>
          <a:p>
            <a:pPr marL="285750" indent="-285750">
              <a:buFontTx/>
              <a:buChar char="-"/>
            </a:pPr>
            <a:r>
              <a:rPr lang="en-GB" dirty="0" smtClean="0"/>
              <a:t>If you wish to use a predefined curve then choose it from here. </a:t>
            </a:r>
          </a:p>
          <a:p>
            <a:pPr marL="285750" indent="-285750">
              <a:buFontTx/>
              <a:buChar char="-"/>
            </a:pPr>
            <a:endParaRPr lang="en-GB" dirty="0"/>
          </a:p>
          <a:p>
            <a:r>
              <a:rPr lang="en-GB" dirty="0" smtClean="0"/>
              <a:t>NOTE: You need to tell the software the source of the target i.e. File or Library in the target source dropdown</a:t>
            </a:r>
            <a:endParaRPr lang="en-GB" dirty="0"/>
          </a:p>
        </p:txBody>
      </p:sp>
      <p:sp>
        <p:nvSpPr>
          <p:cNvPr id="6" name="Rounded Rectangle 5"/>
          <p:cNvSpPr/>
          <p:nvPr/>
        </p:nvSpPr>
        <p:spPr>
          <a:xfrm>
            <a:off x="1005817" y="1890966"/>
            <a:ext cx="8606814" cy="562302"/>
          </a:xfrm>
          <a:prstGeom prst="round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cxnSp>
        <p:nvCxnSpPr>
          <p:cNvPr id="8" name="Straight Arrow Connector 7"/>
          <p:cNvCxnSpPr>
            <a:stCxn id="5" idx="0"/>
            <a:endCxn id="6" idx="2"/>
          </p:cNvCxnSpPr>
          <p:nvPr/>
        </p:nvCxnSpPr>
        <p:spPr>
          <a:xfrm flipH="1" flipV="1">
            <a:off x="5309224" y="2453268"/>
            <a:ext cx="85725" cy="1844412"/>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7808946" y="2491242"/>
            <a:ext cx="1056274" cy="419228"/>
          </a:xfrm>
          <a:prstGeom prst="round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cxnSp>
        <p:nvCxnSpPr>
          <p:cNvPr id="10" name="Straight Arrow Connector 9"/>
          <p:cNvCxnSpPr/>
          <p:nvPr/>
        </p:nvCxnSpPr>
        <p:spPr>
          <a:xfrm flipH="1" flipV="1">
            <a:off x="8631044" y="2910470"/>
            <a:ext cx="473545" cy="1981907"/>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580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42977" y="339717"/>
            <a:ext cx="8469654" cy="3611467"/>
          </a:xfrm>
          <a:prstGeom prst="rect">
            <a:avLst/>
          </a:prstGeom>
        </p:spPr>
      </p:pic>
      <p:sp>
        <p:nvSpPr>
          <p:cNvPr id="5" name="TextBox 4"/>
          <p:cNvSpPr txBox="1"/>
          <p:nvPr/>
        </p:nvSpPr>
        <p:spPr>
          <a:xfrm>
            <a:off x="289933" y="4066542"/>
            <a:ext cx="11229278" cy="2862322"/>
          </a:xfrm>
          <a:prstGeom prst="rect">
            <a:avLst/>
          </a:prstGeom>
          <a:noFill/>
        </p:spPr>
        <p:txBody>
          <a:bodyPr wrap="square" rtlCol="0">
            <a:spAutoFit/>
          </a:bodyPr>
          <a:lstStyle/>
          <a:p>
            <a:pPr marL="285750" indent="-285750">
              <a:buFontTx/>
              <a:buChar char="-"/>
            </a:pPr>
            <a:r>
              <a:rPr lang="en-GB" dirty="0" smtClean="0"/>
              <a:t>Settings for the loop.</a:t>
            </a:r>
          </a:p>
          <a:p>
            <a:pPr marL="742950" lvl="1" indent="-285750">
              <a:buFontTx/>
              <a:buChar char="-"/>
            </a:pPr>
            <a:r>
              <a:rPr lang="en-GB" dirty="0" smtClean="0"/>
              <a:t>Gain. What you expect</a:t>
            </a:r>
          </a:p>
          <a:p>
            <a:pPr marL="742950" lvl="1" indent="-285750">
              <a:buFontTx/>
              <a:buChar char="-"/>
            </a:pPr>
            <a:r>
              <a:rPr lang="en-GB" dirty="0" smtClean="0"/>
              <a:t>Max iterations: The loop will stop automatically after this many iterations</a:t>
            </a:r>
          </a:p>
          <a:p>
            <a:pPr marL="742950" lvl="1" indent="-285750">
              <a:buFontTx/>
              <a:buChar char="-"/>
            </a:pPr>
            <a:r>
              <a:rPr lang="en-GB" dirty="0" smtClean="0"/>
              <a:t>Tolerance: The loop will stop automatically if the RMS error between current and target is less than this value</a:t>
            </a:r>
          </a:p>
          <a:p>
            <a:pPr marL="742950" lvl="1" indent="-285750">
              <a:buFontTx/>
              <a:buChar char="-"/>
            </a:pPr>
            <a:r>
              <a:rPr lang="en-GB" dirty="0" smtClean="0"/>
              <a:t>Max change is the most any AWG point can change in any iteration</a:t>
            </a:r>
          </a:p>
          <a:p>
            <a:pPr marL="742950" lvl="1" indent="-285750">
              <a:buFontTx/>
              <a:buChar char="-"/>
            </a:pPr>
            <a:r>
              <a:rPr lang="en-GB" dirty="0" smtClean="0"/>
              <a:t>Save files?: If yes, diagnostic files are saved every iteration</a:t>
            </a:r>
          </a:p>
          <a:p>
            <a:pPr marL="742950" lvl="1" indent="-285750">
              <a:buFontTx/>
              <a:buChar char="-"/>
            </a:pPr>
            <a:r>
              <a:rPr lang="en-GB" dirty="0" err="1" smtClean="0"/>
              <a:t>Num</a:t>
            </a:r>
            <a:r>
              <a:rPr lang="en-GB" dirty="0" smtClean="0"/>
              <a:t> points. The target, background, and grabbed traces are resamples to this many points to be written to the AWG. </a:t>
            </a:r>
          </a:p>
          <a:p>
            <a:pPr lvl="1"/>
            <a:r>
              <a:rPr lang="en-GB" dirty="0" smtClean="0"/>
              <a:t>Hit Go when happy. You’re not committed to anything at that point; you’ll have the opportunity to quite before changes are made.</a:t>
            </a:r>
            <a:endParaRPr lang="en-GB" dirty="0"/>
          </a:p>
        </p:txBody>
      </p:sp>
      <p:sp>
        <p:nvSpPr>
          <p:cNvPr id="6" name="Rounded Rectangle 5"/>
          <p:cNvSpPr/>
          <p:nvPr/>
        </p:nvSpPr>
        <p:spPr>
          <a:xfrm>
            <a:off x="971528" y="3173728"/>
            <a:ext cx="6901233" cy="840712"/>
          </a:xfrm>
          <a:prstGeom prst="round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cxnSp>
        <p:nvCxnSpPr>
          <p:cNvPr id="8" name="Straight Arrow Connector 7"/>
          <p:cNvCxnSpPr>
            <a:endCxn id="6" idx="2"/>
          </p:cNvCxnSpPr>
          <p:nvPr/>
        </p:nvCxnSpPr>
        <p:spPr>
          <a:xfrm flipV="1">
            <a:off x="4326673" y="4014440"/>
            <a:ext cx="95472" cy="34649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8727806" y="2491242"/>
            <a:ext cx="1056274" cy="419228"/>
          </a:xfrm>
          <a:prstGeom prst="round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cxnSp>
        <p:nvCxnSpPr>
          <p:cNvPr id="10" name="Straight Arrow Connector 9"/>
          <p:cNvCxnSpPr/>
          <p:nvPr/>
        </p:nvCxnSpPr>
        <p:spPr>
          <a:xfrm flipV="1">
            <a:off x="7638585" y="2948444"/>
            <a:ext cx="1516567" cy="146155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56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15991" y="294174"/>
            <a:ext cx="10530840" cy="3713876"/>
          </a:xfrm>
          <a:prstGeom prst="rect">
            <a:avLst/>
          </a:prstGeom>
        </p:spPr>
      </p:pic>
      <p:sp>
        <p:nvSpPr>
          <p:cNvPr id="5" name="TextBox 4"/>
          <p:cNvSpPr txBox="1"/>
          <p:nvPr/>
        </p:nvSpPr>
        <p:spPr>
          <a:xfrm>
            <a:off x="329424" y="4231075"/>
            <a:ext cx="10939348" cy="2585323"/>
          </a:xfrm>
          <a:prstGeom prst="rect">
            <a:avLst/>
          </a:prstGeom>
          <a:noFill/>
        </p:spPr>
        <p:txBody>
          <a:bodyPr wrap="square" rtlCol="0">
            <a:spAutoFit/>
          </a:bodyPr>
          <a:lstStyle/>
          <a:p>
            <a:pPr marL="285750" indent="-285750">
              <a:buFontTx/>
              <a:buChar char="-"/>
            </a:pPr>
            <a:r>
              <a:rPr lang="en-GB" dirty="0" smtClean="0"/>
              <a:t>You’ll then see this window. </a:t>
            </a:r>
          </a:p>
          <a:p>
            <a:pPr marL="285750" indent="-285750">
              <a:buFontTx/>
              <a:buChar char="-"/>
            </a:pPr>
            <a:r>
              <a:rPr lang="en-GB" dirty="0" smtClean="0"/>
              <a:t>As it stands, every loop you will be asked if you wish to apply to proposed changes to the AWG (see right panel).</a:t>
            </a:r>
          </a:p>
          <a:p>
            <a:pPr marL="285750" indent="-285750">
              <a:buFontTx/>
              <a:buChar char="-"/>
            </a:pPr>
            <a:r>
              <a:rPr lang="en-GB" dirty="0" smtClean="0"/>
              <a:t>The left panel shows the iteration number and RMS. If the loop stops and you didn’t ask it to, the number of iteration may have reached max, or the RMS may be below threshold. </a:t>
            </a:r>
          </a:p>
          <a:p>
            <a:pPr marL="285750" indent="-285750">
              <a:buFontTx/>
              <a:buChar char="-"/>
            </a:pPr>
            <a:endParaRPr lang="en-GB" dirty="0"/>
          </a:p>
          <a:p>
            <a:pPr marL="285750" indent="-285750">
              <a:buFontTx/>
              <a:buChar char="-"/>
            </a:pPr>
            <a:r>
              <a:rPr lang="en-GB" dirty="0" smtClean="0"/>
              <a:t>Click No to abort or Yes to apply. The terminal will provide feedback as to which points are being written to the AWG. Iteration 1 may take a while since we’re now writing all 288 samples not just the first 82. Should be back to normal after that though. </a:t>
            </a:r>
            <a:endParaRPr lang="en-GB" dirty="0"/>
          </a:p>
          <a:p>
            <a:pPr marL="285750" indent="-285750">
              <a:buFontTx/>
              <a:buChar char="-"/>
            </a:pPr>
            <a:r>
              <a:rPr lang="en-GB" dirty="0" smtClean="0"/>
              <a:t>This window needs to be closed before a new loop can be launched (to avoid two competing loops)</a:t>
            </a:r>
            <a:endParaRPr lang="en-GB" dirty="0"/>
          </a:p>
        </p:txBody>
      </p:sp>
    </p:spTree>
    <p:extLst>
      <p:ext uri="{BB962C8B-B14F-4D97-AF65-F5344CB8AC3E}">
        <p14:creationId xmlns:p14="http://schemas.microsoft.com/office/powerpoint/2010/main" val="1935165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5327" y="118783"/>
            <a:ext cx="7648575" cy="2162175"/>
          </a:xfrm>
          <a:prstGeom prst="rect">
            <a:avLst/>
          </a:prstGeom>
        </p:spPr>
      </p:pic>
      <p:sp>
        <p:nvSpPr>
          <p:cNvPr id="3" name="TextBox 2"/>
          <p:cNvSpPr txBox="1"/>
          <p:nvPr/>
        </p:nvSpPr>
        <p:spPr>
          <a:xfrm>
            <a:off x="156117" y="2280958"/>
            <a:ext cx="11179865" cy="4524315"/>
          </a:xfrm>
          <a:prstGeom prst="rect">
            <a:avLst/>
          </a:prstGeom>
          <a:noFill/>
        </p:spPr>
        <p:txBody>
          <a:bodyPr wrap="square" rtlCol="0">
            <a:spAutoFit/>
          </a:bodyPr>
          <a:lstStyle/>
          <a:p>
            <a:r>
              <a:rPr lang="en-GB" dirty="0" smtClean="0"/>
              <a:t>A file called “header.py” defines a few constants that you can change. </a:t>
            </a:r>
          </a:p>
          <a:p>
            <a:pPr marL="285750" indent="-285750">
              <a:buFontTx/>
              <a:buChar char="-"/>
            </a:pPr>
            <a:endParaRPr lang="en-GB" dirty="0"/>
          </a:p>
          <a:p>
            <a:pPr marL="285750" indent="-285750">
              <a:buFontTx/>
              <a:buChar char="-"/>
            </a:pPr>
            <a:r>
              <a:rPr lang="en-GB" dirty="0" smtClean="0"/>
              <a:t>SCOPE_WAIT_TIME: how long to wait for the scope to send back data after a request (secs). I wouldn’t change this.</a:t>
            </a:r>
          </a:p>
          <a:p>
            <a:pPr marL="285750" indent="-285750">
              <a:buFontTx/>
              <a:buChar char="-"/>
            </a:pPr>
            <a:r>
              <a:rPr lang="en-GB" dirty="0" smtClean="0"/>
              <a:t>SIMULATION: Running in simulation mode just doesn’t look for any hardware. The loop doesn’t do anything so it’s not much use, but you can have a look around. I can develop it further if necessary. Set to False to run for real</a:t>
            </a:r>
          </a:p>
          <a:p>
            <a:pPr marL="285750" indent="-285750">
              <a:buFontTx/>
              <a:buChar char="-"/>
            </a:pPr>
            <a:r>
              <a:rPr lang="en-GB" dirty="0" smtClean="0"/>
              <a:t>DIAG_FILE_LOCATION: where all the diagnostic files are written</a:t>
            </a:r>
          </a:p>
          <a:p>
            <a:pPr marL="285750" indent="-285750">
              <a:buFontTx/>
              <a:buChar char="-"/>
            </a:pPr>
            <a:r>
              <a:rPr lang="en-GB" dirty="0" smtClean="0"/>
              <a:t>DEFAULT_SCOPE_PV: the string that appears in the UI by default.</a:t>
            </a:r>
          </a:p>
          <a:p>
            <a:pPr marL="285750" indent="-285750">
              <a:buFontTx/>
              <a:buChar char="-"/>
            </a:pPr>
            <a:r>
              <a:rPr lang="en-GB" dirty="0" smtClean="0"/>
              <a:t>PAUSE_BETWEEN_AWG_WRITE: how long to wait between writing points to the AWG (secs). This is the slowest aspect of the loop, so if we are happy running smaller numbers it will be faster. For reference, when writing a waveform we wait 50 </a:t>
            </a:r>
            <a:r>
              <a:rPr lang="en-GB" dirty="0" err="1" smtClean="0"/>
              <a:t>ms</a:t>
            </a:r>
            <a:r>
              <a:rPr lang="en-GB" dirty="0" smtClean="0"/>
              <a:t> between each point, so I think there is scope to go faster here.</a:t>
            </a:r>
          </a:p>
          <a:p>
            <a:pPr marL="285750" indent="-285750">
              <a:buFontTx/>
              <a:buChar char="-"/>
            </a:pPr>
            <a:r>
              <a:rPr lang="en-GB" dirty="0" smtClean="0"/>
              <a:t>LIBRARY_FILE_LOCATION: where the UI looks for library files on start up. Put new curves here (with a .curve extension) to have them show up.</a:t>
            </a:r>
          </a:p>
          <a:p>
            <a:pPr marL="285750" indent="-285750">
              <a:buFontTx/>
              <a:buChar char="-"/>
            </a:pPr>
            <a:r>
              <a:rPr lang="en-GB" dirty="0" smtClean="0"/>
              <a:t>NO_ERR: don’t change this</a:t>
            </a:r>
          </a:p>
          <a:p>
            <a:pPr marL="285750" indent="-285750">
              <a:buFontTx/>
              <a:buChar char="-"/>
            </a:pPr>
            <a:endParaRPr lang="en-GB" dirty="0" smtClean="0"/>
          </a:p>
          <a:p>
            <a:r>
              <a:rPr lang="en-GB" dirty="0" smtClean="0"/>
              <a:t>When finished here, you run the software with:</a:t>
            </a:r>
          </a:p>
          <a:p>
            <a:r>
              <a:rPr lang="en-GB" dirty="0"/>
              <a:t>	</a:t>
            </a:r>
            <a:r>
              <a:rPr lang="en-GB" dirty="0" smtClean="0"/>
              <a:t> &gt; python main.py </a:t>
            </a:r>
            <a:endParaRPr lang="en-GB" dirty="0"/>
          </a:p>
        </p:txBody>
      </p:sp>
    </p:spTree>
    <p:extLst>
      <p:ext uri="{BB962C8B-B14F-4D97-AF65-F5344CB8AC3E}">
        <p14:creationId xmlns:p14="http://schemas.microsoft.com/office/powerpoint/2010/main" val="24027163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759</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STFC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Gregory, Chris (STFC,RAL,CLF)</dc:creator>
  <cp:lastModifiedBy>Gregory, Chris (STFC,RAL,CLF)</cp:lastModifiedBy>
  <cp:revision>4</cp:revision>
  <dcterms:created xsi:type="dcterms:W3CDTF">2018-09-07T07:38:19Z</dcterms:created>
  <dcterms:modified xsi:type="dcterms:W3CDTF">2018-09-07T08:09:12Z</dcterms:modified>
</cp:coreProperties>
</file>