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57" r:id="rId4"/>
    <p:sldId id="260" r:id="rId5"/>
    <p:sldId id="283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D15D9-A035-46A2-9E7B-D918D37E1A0C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E0CB2-EBD9-4D9F-89FC-08F3D535C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6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990B-4309-4A37-A30A-7EFD2D53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7EF30-5931-4821-BD03-23C7C5B17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73572-7406-426E-AFAC-0620B7C0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8812-B729-48C7-A1E0-8B86F9245EA9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5A8FA-C43D-4CA1-BD3A-20FA8699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5D828-5FE7-4758-8A14-46F397D2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ACE0-0F4A-42D8-AC8F-822B2116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47CE29-D66F-4954-B3AE-C68E26AE1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0BE2E-A4E6-4A49-BD8E-6ACA2D77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BE1A-9378-4970-8367-3369B6995605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1552C-DECA-464C-9CD7-E90D5145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DA4D1-4D2A-4918-8EB6-44412AB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4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F378A8-AD0D-4E44-879E-4AF02BC91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76C57-16E6-4045-9884-8DD419A8A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F6D9D-5010-416E-8A8A-A1A9838F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321E-7932-4380-B3A5-B89F56F2A8C7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0545A-780A-4FE8-ADC1-D140FDA5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CEC3B-6BF4-4692-8604-63739E90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1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3C3E8-34B3-408F-8B1B-7271C841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BD4F1-3B9E-4684-B424-31E3427A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26254-ADA4-4A37-BA3F-69798281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232D-7017-4A50-BD74-01DA86CB17EC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6CE64-C76A-4857-BC29-B6A0C845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8FCAF-C5AA-44B3-BBCB-05988817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36ABB-722F-4339-9EBD-869BD1CF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1D3B3-FCA3-4A8D-86E2-F8CF5CB8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475AA-9D83-4DD3-8648-2F4999AD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3122-0BEA-4062-9FBF-ED0BEBEB0FCE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EEF64-65F5-4F53-A995-207489E4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31674-EAC6-4ED7-BA75-B61E363D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9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F12AC-260B-4318-B984-FEACB13F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A96E2-277F-4BE1-9CB4-ED9867E4D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57E8E-0971-447A-B707-9F621860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51D69-FD23-41E8-844B-AA18532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D7B2-59DC-4729-9968-6F18839B3DC8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247AA-4106-4CF8-92D6-C44CF18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5FC1B-79FF-410B-8DD0-045DC2CD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2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79522-9FFC-4376-AFDA-8E7F20FC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C98C8-BCB3-4ECE-B25C-9A4773A9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A0DC17-F2ED-4838-A56F-1A3B7F84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49F08A-F3D7-40AE-9E40-168F21322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C42971-6BF0-4040-8E57-C70BD299E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5704D2-019C-4547-A509-CD4FDFFC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749C-DC98-492D-9981-75E99DDA953F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CB5E2-0E0E-4E3D-B427-003E50DA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4FA425-D5F4-4B61-BDE4-AE0320BE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9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CBCE1-C868-4295-BF7B-062C788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D93DE0-F32B-4BCB-A471-BB15D2B9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6C91-4A84-46DE-B6DD-D0EDBBF5693B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55EE69-C5B6-446A-A61C-E7671E38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80CD50-504D-4518-98F1-0B661FA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3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5F4EC2-44D2-4697-BBE6-C1961485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5DAA-8747-49AA-9C8D-EE1DA18EF833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57A65A-4547-491A-8915-1BABDC99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11FA1-F661-4109-B25A-DE415EBE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5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B5EE-E940-4603-91BB-953E81DC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606D5-78EB-4C2A-B3BC-A5ACA273D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8BAAA-C054-433D-B017-E74D2249C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9D001-97AA-4411-B952-C1A2BEFD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F7BE-127E-4B0F-B15D-CB9D7FDE8007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8A2CE-0D1E-4F19-8B7B-08735A48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5F1B8-65B2-42DB-9D8E-12E0C9DD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5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0D23B-A86B-4D61-9C40-B6EFD964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92D4B-1698-4B12-833D-A70AF3503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6C664-E8E3-4FED-9233-EDA36BAF5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D9E1D-E4C5-49E8-9719-7FDA901D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E5D1-E385-426B-917C-925A43306CC5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04213-1D29-4CDF-83FF-16141D3D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031D54-8E55-47AC-8951-1A495A5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6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4893DE-CC5B-4963-AC15-4D619437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EFFA5-B513-4FB5-B04C-3DF4F7164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9A334-1FD9-440E-92CF-03D472930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E916-FDB4-4483-B680-1E1DF5030BDD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E40F5-F12F-4340-AA65-AACD141EB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89450-733F-475F-A5A3-894D35ED3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EF51-5369-49E6-92EF-FEE61EBE6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3B301-CDDF-4BAD-8CD1-305FF5269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2063931"/>
            <a:ext cx="9595104" cy="1365069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생체 </a:t>
            </a:r>
            <a:r>
              <a:rPr lang="ko-KR" altLang="en-US" sz="8000">
                <a:latin typeface="HY견고딕" panose="02030600000101010101" pitchFamily="18" charset="-127"/>
                <a:ea typeface="HY견고딕" panose="02030600000101010101" pitchFamily="18" charset="-127"/>
              </a:rPr>
              <a:t>광학 데이터 분석 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BECCE-DDEA-41DE-91F8-2F8D27B23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636" y="4624251"/>
            <a:ext cx="2870346" cy="1133857"/>
          </a:xfrm>
        </p:spPr>
        <p:txBody>
          <a:bodyPr>
            <a:normAutofit/>
          </a:bodyPr>
          <a:lstStyle/>
          <a:p>
            <a:pPr algn="l"/>
            <a:r>
              <a:rPr lang="ko-KR" altLang="en-US" b="1">
                <a:latin typeface="한컴 고딕" panose="02000500000000000000" pitchFamily="2" charset="-127"/>
                <a:ea typeface="한컴 고딕" panose="02000500000000000000" pitchFamily="2" charset="-127"/>
              </a:rPr>
              <a:t>팀 </a:t>
            </a:r>
            <a:r>
              <a:rPr lang="ko-KR" altLang="en-US" b="1">
                <a:latin typeface="HY견고딕" panose="02030600000101010101" pitchFamily="18" charset="-127"/>
                <a:ea typeface="HY견고딕" panose="02030600000101010101" pitchFamily="18" charset="-127"/>
              </a:rPr>
              <a:t>초보</a:t>
            </a:r>
            <a:endParaRPr lang="en-US" altLang="ko-KR" b="1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ko-KR" altLang="en-US" b="1">
                <a:latin typeface="한컴 고딕" panose="02000500000000000000" pitchFamily="2" charset="-127"/>
                <a:ea typeface="한컴 고딕" panose="02000500000000000000" pitchFamily="2" charset="-127"/>
              </a:rPr>
              <a:t>발표자 </a:t>
            </a:r>
            <a:r>
              <a:rPr lang="ko-KR" altLang="en-US" b="1">
                <a:latin typeface="HY견고딕" panose="02030600000101010101" pitchFamily="18" charset="-127"/>
                <a:ea typeface="HY견고딕" panose="02030600000101010101" pitchFamily="18" charset="-127"/>
              </a:rPr>
              <a:t>박기찬</a:t>
            </a:r>
            <a:endParaRPr lang="en-US" altLang="ko-KR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2EE011-02B7-4F99-9BE1-5F05E5ED7DEE}"/>
              </a:ext>
            </a:extLst>
          </p:cNvPr>
          <p:cNvSpPr/>
          <p:nvPr/>
        </p:nvSpPr>
        <p:spPr>
          <a:xfrm>
            <a:off x="1248809" y="1991433"/>
            <a:ext cx="9734441" cy="170274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3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3.1 Boosting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B1E1E-CACA-44A4-831C-7EDECC3B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607" y="1651188"/>
            <a:ext cx="10665314" cy="480167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E89BC7-AC9B-4B68-BAF2-492342E04B6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90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FF638F-4A47-4FE7-8D11-ED697D920578}"/>
              </a:ext>
            </a:extLst>
          </p:cNvPr>
          <p:cNvGrpSpPr/>
          <p:nvPr/>
        </p:nvGrpSpPr>
        <p:grpSpPr>
          <a:xfrm>
            <a:off x="741049" y="1905717"/>
            <a:ext cx="10961407" cy="3957017"/>
            <a:chOff x="940921" y="1408845"/>
            <a:chExt cx="10961407" cy="3957017"/>
          </a:xfrm>
        </p:grpSpPr>
        <p:pic>
          <p:nvPicPr>
            <p:cNvPr id="1026" name="Picture 2" descr="Feature Importance Measures for Tree Models — Part I | by Ceshine ...">
              <a:extLst>
                <a:ext uri="{FF2B5EF4-FFF2-40B4-BE49-F238E27FC236}">
                  <a16:creationId xmlns:a16="http://schemas.microsoft.com/office/drawing/2014/main" id="{85D4D1D6-C104-4C6D-BB1D-3B5FE8C97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921" y="1642981"/>
              <a:ext cx="6389701" cy="3722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874E679-F82D-4A06-A656-8E73FD7A0AC7}"/>
                </a:ext>
              </a:extLst>
            </p:cNvPr>
            <p:cNvSpPr/>
            <p:nvPr/>
          </p:nvSpPr>
          <p:spPr>
            <a:xfrm>
              <a:off x="3728528" y="1408845"/>
              <a:ext cx="629174" cy="640738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149B0B-7904-436D-BD54-1C142D6204B4}"/>
                </a:ext>
              </a:extLst>
            </p:cNvPr>
            <p:cNvSpPr/>
            <p:nvPr/>
          </p:nvSpPr>
          <p:spPr>
            <a:xfrm>
              <a:off x="8046449" y="1459279"/>
              <a:ext cx="3855879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핵심</a:t>
              </a:r>
              <a:r>
                <a:rPr lang="en-US" altLang="ko-KR" sz="3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!</a:t>
              </a:r>
            </a:p>
            <a:p>
              <a:endPara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28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EDA</a:t>
              </a:r>
            </a:p>
            <a:p>
              <a:r>
                <a:rPr lang="en-US" altLang="ko-KR" sz="28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Validation process</a:t>
              </a:r>
            </a:p>
            <a:p>
              <a:r>
                <a:rPr lang="en-US" altLang="ko-KR" sz="2800" dirty="0">
                  <a:latin typeface="a타이틀고딕2" panose="02020600000000000000" pitchFamily="18" charset="-127"/>
                  <a:ea typeface="a타이틀고딕2" panose="02020600000000000000" pitchFamily="18" charset="-127"/>
                </a:rPr>
                <a:t>Outlier..</a:t>
              </a: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945C0E4-EE65-4A0D-9549-A682298C61C0}"/>
                </a:ext>
              </a:extLst>
            </p:cNvPr>
            <p:cNvCxnSpPr>
              <a:cxnSpLocks/>
            </p:cNvCxnSpPr>
            <p:nvPr/>
          </p:nvCxnSpPr>
          <p:spPr>
            <a:xfrm>
              <a:off x="4323220" y="1712694"/>
              <a:ext cx="3630764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53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3.1 Boosting:  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변수 생성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B1E1E-CACA-44A4-831C-7EDECC3B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607" y="1651188"/>
            <a:ext cx="10665314" cy="480167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E89BC7-AC9B-4B68-BAF2-492342E04B6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90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6" name="내용 개체 틀 3">
            <a:extLst>
              <a:ext uri="{FF2B5EF4-FFF2-40B4-BE49-F238E27FC236}">
                <a16:creationId xmlns:a16="http://schemas.microsoft.com/office/drawing/2014/main" id="{4FE079D4-6C7C-439B-B15D-11A7C6C52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7"/>
          <a:stretch/>
        </p:blipFill>
        <p:spPr>
          <a:xfrm>
            <a:off x="283077" y="1624121"/>
            <a:ext cx="5785118" cy="3314714"/>
          </a:xfrm>
          <a:prstGeom prst="rect">
            <a:avLst/>
          </a:prstGeom>
        </p:spPr>
      </p:pic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5E434A91-0385-42A2-BD9B-114AA06A2D7B}"/>
              </a:ext>
            </a:extLst>
          </p:cNvPr>
          <p:cNvSpPr txBox="1">
            <a:spLocks/>
          </p:cNvSpPr>
          <p:nvPr/>
        </p:nvSpPr>
        <p:spPr>
          <a:xfrm>
            <a:off x="570430" y="5121739"/>
            <a:ext cx="5604402" cy="151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•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Rolling mean</a:t>
            </a:r>
            <a:r>
              <a:rPr lang="ko-KR" altLang="en-US" sz="1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을통해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파장별로 생성되는 </a:t>
            </a:r>
            <a:r>
              <a:rPr lang="ko-KR" altLang="en-US" sz="1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피쳐의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노이즈를 줄이는 효과 </a:t>
            </a:r>
            <a:endParaRPr lang="en-US" altLang="ko-KR" sz="1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• rolling mean</a:t>
            </a:r>
            <a:r>
              <a:rPr lang="ko-KR" altLang="en-US" sz="1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을통해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1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dst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존재하는 </a:t>
            </a:r>
            <a:r>
              <a:rPr lang="en-US" altLang="ko-KR" sz="1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NaN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채우는 효과</a:t>
            </a:r>
            <a:endParaRPr lang="en-US" altLang="ko-KR" sz="1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• Window size = [3, 5] </a:t>
            </a:r>
          </a:p>
          <a:p>
            <a:pPr marL="0" indent="0">
              <a:buNone/>
            </a:pP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• </a:t>
            </a:r>
            <a:r>
              <a:rPr lang="en-US" altLang="ko-KR" sz="1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Src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1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dst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rolling mean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 이후의 추가적인 </a:t>
            </a:r>
            <a:r>
              <a:rPr lang="ko-KR" altLang="en-US" sz="1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피쳐엔지니어링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진행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내용 개체 틀 6">
            <a:extLst>
              <a:ext uri="{FF2B5EF4-FFF2-40B4-BE49-F238E27FC236}">
                <a16:creationId xmlns:a16="http://schemas.microsoft.com/office/drawing/2014/main" id="{C9FD38D3-D5F1-4BE9-AEA9-D7C304251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8" r="10124"/>
          <a:stretch/>
        </p:blipFill>
        <p:spPr>
          <a:xfrm>
            <a:off x="6335964" y="1813463"/>
            <a:ext cx="5238833" cy="3137578"/>
          </a:xfrm>
          <a:prstGeom prst="rect">
            <a:avLst/>
          </a:prstGeom>
        </p:spPr>
      </p:pic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FBD7CD55-C728-47F3-8329-572140693D34}"/>
              </a:ext>
            </a:extLst>
          </p:cNvPr>
          <p:cNvSpPr txBox="1">
            <a:spLocks/>
          </p:cNvSpPr>
          <p:nvPr/>
        </p:nvSpPr>
        <p:spPr>
          <a:xfrm>
            <a:off x="6462264" y="5121739"/>
            <a:ext cx="5507730" cy="128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•</a:t>
            </a:r>
            <a:r>
              <a:rPr lang="ko-KR" altLang="en-US" sz="1400" dirty="0"/>
              <a:t> </a:t>
            </a:r>
            <a:r>
              <a:rPr lang="en-US" altLang="ko-KR" sz="1400" dirty="0"/>
              <a:t>Binning</a:t>
            </a:r>
            <a:r>
              <a:rPr lang="ko-KR" altLang="en-US" sz="1400" dirty="0"/>
              <a:t>을 통해 파장별로 생성되는 </a:t>
            </a:r>
            <a:r>
              <a:rPr lang="ko-KR" altLang="en-US" sz="1400" dirty="0" err="1"/>
              <a:t>피쳐의</a:t>
            </a:r>
            <a:r>
              <a:rPr lang="ko-KR" altLang="en-US" sz="1400" dirty="0"/>
              <a:t> 노이즈를 줄이는 효과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• Binning size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[10,</a:t>
            </a:r>
            <a:r>
              <a:rPr lang="ko-KR" altLang="en-US" sz="1400" dirty="0"/>
              <a:t> </a:t>
            </a:r>
            <a:r>
              <a:rPr lang="en-US" altLang="ko-KR" sz="1400" dirty="0"/>
              <a:t>20,</a:t>
            </a:r>
            <a:r>
              <a:rPr lang="ko-KR" altLang="en-US" sz="1400" dirty="0"/>
              <a:t> </a:t>
            </a:r>
            <a:r>
              <a:rPr lang="en-US" altLang="ko-KR" sz="1400" dirty="0"/>
              <a:t>30,</a:t>
            </a:r>
            <a:r>
              <a:rPr lang="ko-KR" altLang="en-US" sz="1400" dirty="0"/>
              <a:t> </a:t>
            </a:r>
            <a:r>
              <a:rPr lang="en-US" altLang="ko-KR" sz="1400" dirty="0"/>
              <a:t>40,</a:t>
            </a:r>
            <a:r>
              <a:rPr lang="ko-KR" altLang="en-US" sz="1400" dirty="0"/>
              <a:t> </a:t>
            </a:r>
            <a:r>
              <a:rPr lang="en-US" altLang="ko-KR" sz="1400" dirty="0"/>
              <a:t>50,</a:t>
            </a:r>
            <a:r>
              <a:rPr lang="ko-KR" altLang="en-US" sz="1400" dirty="0"/>
              <a:t> </a:t>
            </a:r>
            <a:r>
              <a:rPr lang="en-US" altLang="ko-KR" sz="1400" dirty="0"/>
              <a:t>100]</a:t>
            </a:r>
          </a:p>
          <a:p>
            <a:pPr marL="0" indent="0">
              <a:buNone/>
            </a:pPr>
            <a:r>
              <a:rPr lang="en-US" altLang="ko-KR" sz="1400" dirty="0"/>
              <a:t>• Binning </a:t>
            </a:r>
            <a:r>
              <a:rPr lang="ko-KR" altLang="en-US" sz="1400" dirty="0"/>
              <a:t>이후의 추가적인 </a:t>
            </a:r>
            <a:r>
              <a:rPr lang="ko-KR" altLang="en-US" sz="1400" err="1"/>
              <a:t>피쳐엔지니어링</a:t>
            </a:r>
            <a:r>
              <a:rPr lang="ko-KR" altLang="en-US" sz="1400"/>
              <a:t> 진행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5042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3.1 Boosting: 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변수 생성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B1E1E-CACA-44A4-831C-7EDECC3B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607" y="1651188"/>
            <a:ext cx="10665314" cy="480167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E89BC7-AC9B-4B68-BAF2-492342E04B6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90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4B703044-3DC7-4DD7-9062-F7736C540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18"/>
          <a:stretch/>
        </p:blipFill>
        <p:spPr>
          <a:xfrm>
            <a:off x="4777879" y="1825625"/>
            <a:ext cx="6779596" cy="398183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660321D-8219-4AD1-BA9A-BC843A4623DA}"/>
              </a:ext>
            </a:extLst>
          </p:cNvPr>
          <p:cNvGrpSpPr/>
          <p:nvPr/>
        </p:nvGrpSpPr>
        <p:grpSpPr>
          <a:xfrm>
            <a:off x="713492" y="2182931"/>
            <a:ext cx="4207432" cy="2492138"/>
            <a:chOff x="718717" y="1975980"/>
            <a:chExt cx="4207432" cy="2492138"/>
          </a:xfrm>
        </p:grpSpPr>
        <p:sp>
          <p:nvSpPr>
            <p:cNvPr id="17" name="내용 개체 틀 5">
              <a:extLst>
                <a:ext uri="{FF2B5EF4-FFF2-40B4-BE49-F238E27FC236}">
                  <a16:creationId xmlns:a16="http://schemas.microsoft.com/office/drawing/2014/main" id="{5E434A91-0385-42A2-BD9B-114AA06A2D7B}"/>
                </a:ext>
              </a:extLst>
            </p:cNvPr>
            <p:cNvSpPr txBox="1">
              <a:spLocks/>
            </p:cNvSpPr>
            <p:nvPr/>
          </p:nvSpPr>
          <p:spPr>
            <a:xfrm>
              <a:off x="718717" y="1975980"/>
              <a:ext cx="3973461" cy="20253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8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• </a:t>
              </a:r>
              <a:r>
                <a:rPr lang="en-US" altLang="ko-KR" sz="18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dst</a:t>
              </a:r>
              <a:r>
                <a:rPr lang="en-US" altLang="ko-KR" sz="18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/</a:t>
              </a:r>
              <a:r>
                <a:rPr lang="en-US" altLang="ko-KR" sz="18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src</a:t>
              </a:r>
              <a:endParaRPr lang="en-US" altLang="ko-KR" sz="18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0" indent="0">
                <a:buNone/>
              </a:pPr>
              <a:r>
                <a:rPr lang="en-US" altLang="ko-KR" sz="18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• log(</a:t>
              </a:r>
              <a:r>
                <a:rPr lang="en-US" altLang="ko-KR" sz="18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dst</a:t>
              </a:r>
              <a:r>
                <a:rPr lang="en-US" altLang="ko-KR" sz="18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/</a:t>
              </a:r>
              <a:r>
                <a:rPr lang="en-US" altLang="ko-KR" sz="18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src</a:t>
              </a:r>
              <a:r>
                <a:rPr lang="en-US" altLang="ko-KR" sz="18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)</a:t>
              </a:r>
            </a:p>
            <a:p>
              <a:pPr marL="0" indent="0">
                <a:buNone/>
              </a:pPr>
              <a:r>
                <a:rPr lang="en-US" altLang="ko-KR" sz="18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• log(</a:t>
              </a:r>
              <a:r>
                <a:rPr lang="en-US" altLang="ko-KR" sz="18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dst</a:t>
              </a:r>
              <a:r>
                <a:rPr lang="en-US" altLang="ko-KR" sz="18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/</a:t>
              </a:r>
              <a:r>
                <a:rPr lang="en-US" altLang="ko-KR" sz="18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src</a:t>
              </a:r>
              <a:r>
                <a:rPr lang="en-US" altLang="ko-KR" sz="18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)/rho</a:t>
              </a:r>
            </a:p>
            <a:p>
              <a:pPr marL="0" indent="0">
                <a:buNone/>
              </a:pPr>
              <a:r>
                <a:rPr lang="en-US" altLang="ko-KR" sz="18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• log(</a:t>
              </a:r>
              <a:r>
                <a:rPr lang="en-US" altLang="ko-KR" sz="18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dst</a:t>
              </a:r>
              <a:r>
                <a:rPr lang="en-US" altLang="ko-KR" sz="18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/</a:t>
              </a:r>
              <a:r>
                <a:rPr lang="en-US" altLang="ko-KR" sz="18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src</a:t>
              </a:r>
              <a:r>
                <a:rPr lang="en-US" altLang="ko-KR" sz="18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)/rho</a:t>
              </a:r>
              <a:r>
                <a:rPr lang="ko-KR" altLang="en-US" sz="18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로 생성된 </a:t>
              </a:r>
              <a:r>
                <a:rPr lang="ko-KR" altLang="en-US" sz="1800">
                  <a:latin typeface="한컴 고딕" panose="02000500000000000000" pitchFamily="2" charset="-127"/>
                  <a:ea typeface="한컴 고딕" panose="02000500000000000000" pitchFamily="2" charset="-127"/>
                </a:rPr>
                <a:t>변수의 </a:t>
              </a:r>
              <a:endParaRPr lang="en-US" altLang="ko-KR" sz="180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pPr marL="0" indent="0">
                <a:buNone/>
              </a:pPr>
              <a:r>
                <a:rPr lang="ko-KR" altLang="en-US" sz="1800">
                  <a:latin typeface="한컴 고딕" panose="02000500000000000000" pitchFamily="2" charset="-127"/>
                  <a:ea typeface="한컴 고딕" panose="02000500000000000000" pitchFamily="2" charset="-127"/>
                </a:rPr>
                <a:t>   각 최고점 비율 </a:t>
              </a:r>
              <a:r>
                <a:rPr lang="ko-KR" altLang="en-US" sz="18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및 </a:t>
              </a:r>
              <a:r>
                <a:rPr lang="ko-KR" altLang="en-US" sz="1800">
                  <a:latin typeface="한컴 고딕" panose="02000500000000000000" pitchFamily="2" charset="-127"/>
                  <a:ea typeface="한컴 고딕" panose="02000500000000000000" pitchFamily="2" charset="-127"/>
                </a:rPr>
                <a:t>차이 생성</a:t>
              </a:r>
              <a:endPara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270E17E-F183-47A7-8B7D-87F514B94C5F}"/>
                </a:ext>
              </a:extLst>
            </p:cNvPr>
            <p:cNvSpPr/>
            <p:nvPr/>
          </p:nvSpPr>
          <p:spPr>
            <a:xfrm>
              <a:off x="752499" y="3883343"/>
              <a:ext cx="41736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>
                  <a:latin typeface="한컴 고딕" panose="02000500000000000000" pitchFamily="2" charset="-127"/>
                  <a:ea typeface="한컴 고딕" panose="02000500000000000000" pitchFamily="2" charset="-127"/>
                </a:rPr>
                <a:t> (motivation : </a:t>
              </a:r>
              <a:r>
                <a:rPr lang="ko-KR" altLang="en-US" sz="1600">
                  <a:latin typeface="한컴 고딕" panose="02000500000000000000" pitchFamily="2" charset="-127"/>
                  <a:ea typeface="한컴 고딕" panose="02000500000000000000" pitchFamily="2" charset="-127"/>
                </a:rPr>
                <a:t>근적외선분광법을 이용한 </a:t>
              </a:r>
              <a:endParaRPr lang="en-US" altLang="ko-KR" sz="160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600">
                  <a:latin typeface="한컴 고딕" panose="02000500000000000000" pitchFamily="2" charset="-127"/>
                  <a:ea typeface="한컴 고딕" panose="02000500000000000000" pitchFamily="2" charset="-127"/>
                </a:rPr>
                <a:t>   폐플라스틱</a:t>
              </a:r>
              <a:r>
                <a:rPr lang="en-US" altLang="ko-KR" sz="1600"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sz="1600">
                  <a:latin typeface="한컴 고딕" panose="02000500000000000000" pitchFamily="2" charset="-127"/>
                  <a:ea typeface="한컴 고딕" panose="02000500000000000000" pitchFamily="2" charset="-127"/>
                </a:rPr>
                <a:t>분리 선별 기술 개발</a:t>
              </a:r>
              <a:r>
                <a:rPr lang="en-US" altLang="ko-KR" sz="160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600">
                  <a:latin typeface="한컴 고딕" panose="02000500000000000000" pitchFamily="2" charset="-127"/>
                  <a:ea typeface="한컴 고딕" panose="02000500000000000000" pitchFamily="2" charset="-127"/>
                </a:rPr>
                <a:t>최형기 </a:t>
              </a:r>
              <a:r>
                <a:rPr lang="en-US" altLang="ko-KR" sz="1600">
                  <a:latin typeface="한컴 고딕" panose="02000500000000000000" pitchFamily="2" charset="-127"/>
                  <a:ea typeface="한컴 고딕" panose="02000500000000000000" pitchFamily="2" charset="-127"/>
                </a:rPr>
                <a:t>)</a:t>
              </a:r>
              <a:endPara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19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3.1 Boosting: </a:t>
            </a:r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permutation test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E89BC7-AC9B-4B68-BAF2-492342E04B6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90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D0284AC-9990-4FEB-9189-B4A41290D1C8}"/>
              </a:ext>
            </a:extLst>
          </p:cNvPr>
          <p:cNvSpPr txBox="1">
            <a:spLocks/>
          </p:cNvSpPr>
          <p:nvPr/>
        </p:nvSpPr>
        <p:spPr>
          <a:xfrm>
            <a:off x="1074247" y="4471364"/>
            <a:ext cx="4531503" cy="90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>
                <a:latin typeface="한컴 고딕" panose="02000500000000000000" pitchFamily="2" charset="-127"/>
                <a:ea typeface="한컴 고딕" panose="02000500000000000000" pitchFamily="2" charset="-127"/>
              </a:rPr>
              <a:t>모델 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생성 후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특정 변수의 값을 무작위로 섞고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18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n_iterations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특정 변수가 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validation set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주는 영향을 기준으로 </a:t>
            </a:r>
            <a:r>
              <a:rPr lang="ko-KR" altLang="en-US" sz="1800">
                <a:latin typeface="한컴 고딕" panose="02000500000000000000" pitchFamily="2" charset="-127"/>
                <a:ea typeface="한컴 고딕" panose="02000500000000000000" pitchFamily="2" charset="-127"/>
              </a:rPr>
              <a:t>변수 선택</a:t>
            </a:r>
            <a:endParaRPr lang="en-US" altLang="ko-KR" sz="4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C5CE17-4CC7-489C-A90A-049B3026B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9" r="4843" b="7250"/>
          <a:stretch/>
        </p:blipFill>
        <p:spPr>
          <a:xfrm>
            <a:off x="647701" y="1664397"/>
            <a:ext cx="7705487" cy="22291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FE8BE8-8752-440F-BBF0-D1573504D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3" t="10575" r="8838"/>
          <a:stretch/>
        </p:blipFill>
        <p:spPr>
          <a:xfrm>
            <a:off x="5724286" y="3893530"/>
            <a:ext cx="5571887" cy="29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4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3.2 NN 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E89BC7-AC9B-4B68-BAF2-492342E04B6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90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72B2A-432E-4EA0-A390-2912E5BEC8CA}"/>
              </a:ext>
            </a:extLst>
          </p:cNvPr>
          <p:cNvSpPr txBox="1">
            <a:spLocks/>
          </p:cNvSpPr>
          <p:nvPr/>
        </p:nvSpPr>
        <p:spPr>
          <a:xfrm>
            <a:off x="794656" y="2017439"/>
            <a:ext cx="4294415" cy="210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 RNN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+ attention</a:t>
            </a:r>
          </a:p>
          <a:p>
            <a:endParaRPr lang="en-US" altLang="ko-KR" sz="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 활용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분야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en-US" altLang="ko-KR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Seaquantail </a:t>
            </a:r>
            <a:r>
              <a:rPr lang="en-US" altLang="ko-KR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Data</a:t>
            </a:r>
          </a:p>
          <a:p>
            <a:pPr lvl="1"/>
            <a:r>
              <a:rPr lang="ko-KR" altLang="en-US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기계 </a:t>
            </a:r>
            <a:r>
              <a:rPr lang="ko-KR" altLang="en-US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번역</a:t>
            </a:r>
            <a:r>
              <a:rPr lang="en-US" altLang="ko-KR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이미지 </a:t>
            </a:r>
            <a:endParaRPr lang="en-US" altLang="ko-KR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1836FC-627B-4BF6-B526-977DBB6BE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59"/>
          <a:stretch/>
        </p:blipFill>
        <p:spPr>
          <a:xfrm>
            <a:off x="4853804" y="1513900"/>
            <a:ext cx="6345679" cy="23580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718A44-09B2-4567-9394-0637A5513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3" r="1705" b="7461"/>
          <a:stretch/>
        </p:blipFill>
        <p:spPr>
          <a:xfrm>
            <a:off x="4559395" y="4135664"/>
            <a:ext cx="7336959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9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3.2 NN 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E89BC7-AC9B-4B68-BAF2-492342E04B6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90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72B2A-432E-4EA0-A390-2912E5BEC8CA}"/>
              </a:ext>
            </a:extLst>
          </p:cNvPr>
          <p:cNvSpPr txBox="1">
            <a:spLocks/>
          </p:cNvSpPr>
          <p:nvPr/>
        </p:nvSpPr>
        <p:spPr>
          <a:xfrm>
            <a:off x="661305" y="1692338"/>
            <a:ext cx="10610088" cy="565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Dst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src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경우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650nm … 990nm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파장대로서 연속성을 가짐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75EC6C-CC55-4007-8DAD-8AE9CF3CB25E}"/>
              </a:ext>
            </a:extLst>
          </p:cNvPr>
          <p:cNvGrpSpPr/>
          <p:nvPr/>
        </p:nvGrpSpPr>
        <p:grpSpPr>
          <a:xfrm>
            <a:off x="1020270" y="2134831"/>
            <a:ext cx="9892158" cy="4641811"/>
            <a:chOff x="838199" y="2180872"/>
            <a:chExt cx="9892158" cy="464181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C8080F1-14AA-4B41-87BF-919BDD9C0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6056" y="2180872"/>
              <a:ext cx="4391783" cy="22863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A964B2-5C1D-4E6A-9EDE-AA1D886B7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8574" y="4467229"/>
              <a:ext cx="4391783" cy="235545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450DDF4-BF6B-44B1-B1DE-0F44A22B6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2239451"/>
              <a:ext cx="3888643" cy="2169200"/>
            </a:xfrm>
            <a:prstGeom prst="rect">
              <a:avLst/>
            </a:prstGeom>
          </p:spPr>
        </p:pic>
        <p:pic>
          <p:nvPicPr>
            <p:cNvPr id="8" name="내용 개체 틀 13">
              <a:extLst>
                <a:ext uri="{FF2B5EF4-FFF2-40B4-BE49-F238E27FC236}">
                  <a16:creationId xmlns:a16="http://schemas.microsoft.com/office/drawing/2014/main" id="{03F5FE5A-B548-4CD4-8879-3EF8B0AE8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081" y="4408651"/>
              <a:ext cx="3931279" cy="2286357"/>
            </a:xfrm>
            <a:prstGeom prst="rect">
              <a:avLst/>
            </a:prstGeom>
          </p:spPr>
        </p:pic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572C5C70-56BA-4275-9BBF-7FCD9CEDB67A}"/>
                </a:ext>
              </a:extLst>
            </p:cNvPr>
            <p:cNvSpPr/>
            <p:nvPr/>
          </p:nvSpPr>
          <p:spPr>
            <a:xfrm>
              <a:off x="5116392" y="2863834"/>
              <a:ext cx="849957" cy="56516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3232B902-E3F2-4FEE-899F-EB3E81559108}"/>
                </a:ext>
              </a:extLst>
            </p:cNvPr>
            <p:cNvSpPr/>
            <p:nvPr/>
          </p:nvSpPr>
          <p:spPr>
            <a:xfrm>
              <a:off x="5116392" y="5154489"/>
              <a:ext cx="849957" cy="565166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31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3.2 NN 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E89BC7-AC9B-4B68-BAF2-492342E04B6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90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72B2A-432E-4EA0-A390-2912E5BEC8CA}"/>
              </a:ext>
            </a:extLst>
          </p:cNvPr>
          <p:cNvSpPr txBox="1">
            <a:spLocks/>
          </p:cNvSpPr>
          <p:nvPr/>
        </p:nvSpPr>
        <p:spPr>
          <a:xfrm>
            <a:off x="574983" y="2186945"/>
            <a:ext cx="10963875" cy="103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즉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광원 및 측정 스펙트럼의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Data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경우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Sequence Data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와 유사하게 </a:t>
            </a:r>
            <a:r>
              <a:rPr lang="ko-KR" altLang="en-US" sz="2400">
                <a:latin typeface="한컴 고딕" panose="02000500000000000000" pitchFamily="2" charset="-127"/>
                <a:ea typeface="한컴 고딕" panose="02000500000000000000" pitchFamily="2" charset="-127"/>
              </a:rPr>
              <a:t>풀이 가능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비정형 데이터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(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텍스트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이미지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에서의 방법론을 생체 광학 </a:t>
            </a:r>
            <a:r>
              <a:rPr lang="ko-KR" altLang="en-US" sz="2400">
                <a:latin typeface="한컴 고딕" panose="02000500000000000000" pitchFamily="2" charset="-127"/>
                <a:ea typeface="한컴 고딕" panose="02000500000000000000" pitchFamily="2" charset="-127"/>
              </a:rPr>
              <a:t>데이터에 적용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24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24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11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84F706-B4DA-4185-B6AD-D9B8295D9FB1}"/>
              </a:ext>
            </a:extLst>
          </p:cNvPr>
          <p:cNvSpPr/>
          <p:nvPr/>
        </p:nvSpPr>
        <p:spPr>
          <a:xfrm>
            <a:off x="2328461" y="3770461"/>
            <a:ext cx="2438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>
                <a:latin typeface="한컴 고딕" panose="02000500000000000000" pitchFamily="2" charset="-127"/>
                <a:ea typeface="한컴 고딕" panose="02000500000000000000" pitchFamily="2" charset="-127"/>
              </a:rPr>
              <a:t>가장 우수한 성능 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99D613-DC92-4467-9E5D-4B54FD5D9B25}"/>
              </a:ext>
            </a:extLst>
          </p:cNvPr>
          <p:cNvSpPr/>
          <p:nvPr/>
        </p:nvSpPr>
        <p:spPr>
          <a:xfrm>
            <a:off x="1191333" y="3718711"/>
            <a:ext cx="1018902" cy="46166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84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3.2 NN 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E89BC7-AC9B-4B68-BAF2-492342E04B6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90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DB1D41C6-8F0C-48ED-B70D-1A62E82CE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652" y="1699591"/>
            <a:ext cx="8521393" cy="42874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85E731-30A1-4818-869F-BF2E2C724E4B}"/>
              </a:ext>
            </a:extLst>
          </p:cNvPr>
          <p:cNvSpPr txBox="1"/>
          <p:nvPr/>
        </p:nvSpPr>
        <p:spPr>
          <a:xfrm>
            <a:off x="4615035" y="6034946"/>
            <a:ext cx="327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Solution of team light beam</a:t>
            </a:r>
            <a:endParaRPr lang="ko-KR" altLang="en-US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11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4.1 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결론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E89BC7-AC9B-4B68-BAF2-492342E04B6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90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864C9-D01C-4055-8BE0-1BB08371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5353"/>
            <a:ext cx="9700914" cy="3613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 Boosting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도메인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지식을 통한 변수 생성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변수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선택을 통한 주요 변수 확인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약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여개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lvl="1"/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준수한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성능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 NN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데이터의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특성을 고려한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NN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모델을 통해 우수한 성능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/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도메인적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지식과 무관하게 모델 구조를 통한 우수한 성능</a:t>
            </a:r>
          </a:p>
        </p:txBody>
      </p:sp>
    </p:spTree>
    <p:extLst>
      <p:ext uri="{BB962C8B-B14F-4D97-AF65-F5344CB8AC3E}">
        <p14:creationId xmlns:p14="http://schemas.microsoft.com/office/powerpoint/2010/main" val="144955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4.2 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다양한 </a:t>
            </a:r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NN 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활용 사례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E89BC7-AC9B-4B68-BAF2-492342E04B6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10909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864C9-D01C-4055-8BE0-1BB08371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771" y="1825625"/>
            <a:ext cx="11353800" cy="101685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피부암 악성 여부 판단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(Kaggle – SIIM-ISIC Melanoma Classification)</a:t>
            </a: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이미지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+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인구학적 </a:t>
            </a:r>
            <a:r>
              <a:rPr lang="ko-KR" altLang="en-US" sz="2400">
                <a:latin typeface="한컴 고딕" panose="02000500000000000000" pitchFamily="2" charset="-127"/>
                <a:ea typeface="한컴 고딕" panose="02000500000000000000" pitchFamily="2" charset="-127"/>
              </a:rPr>
              <a:t>정보               악성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여부 판단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D1649B-ABBB-4071-9F0E-BE0710BB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84" y="2885198"/>
            <a:ext cx="7262534" cy="372132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1EBF883-A65F-49F3-A9D1-3481466D2116}"/>
              </a:ext>
            </a:extLst>
          </p:cNvPr>
          <p:cNvSpPr/>
          <p:nvPr/>
        </p:nvSpPr>
        <p:spPr>
          <a:xfrm>
            <a:off x="4749317" y="2262772"/>
            <a:ext cx="794222" cy="35246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A8A419B-708D-4CB1-969F-D36662B5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1E9233-A5F9-42A2-8DAE-0C3B8F8F6EEB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0BD8E9D-28C5-478A-8E3B-6C034999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87809E7-80C0-4681-99DF-64057BBB5AC2}"/>
              </a:ext>
            </a:extLst>
          </p:cNvPr>
          <p:cNvGrpSpPr/>
          <p:nvPr/>
        </p:nvGrpSpPr>
        <p:grpSpPr>
          <a:xfrm>
            <a:off x="4561842" y="1139081"/>
            <a:ext cx="4233670" cy="5287844"/>
            <a:chOff x="4007977" y="1068506"/>
            <a:chExt cx="4233670" cy="528784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C19F7D9-8E0E-4806-8C9D-F509893E858A}"/>
                </a:ext>
              </a:extLst>
            </p:cNvPr>
            <p:cNvSpPr/>
            <p:nvPr/>
          </p:nvSpPr>
          <p:spPr>
            <a:xfrm>
              <a:off x="4058050" y="1068506"/>
              <a:ext cx="134983" cy="528784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C37B3D2-D165-4DB2-9B20-BE9EA642AFDD}"/>
                </a:ext>
              </a:extLst>
            </p:cNvPr>
            <p:cNvSpPr/>
            <p:nvPr/>
          </p:nvSpPr>
          <p:spPr>
            <a:xfrm>
              <a:off x="4007977" y="1502455"/>
              <a:ext cx="235131" cy="23513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CE1C77-557E-4ACE-95E6-FB42D177EEC4}"/>
                </a:ext>
              </a:extLst>
            </p:cNvPr>
            <p:cNvSpPr/>
            <p:nvPr/>
          </p:nvSpPr>
          <p:spPr>
            <a:xfrm>
              <a:off x="4293181" y="1421419"/>
              <a:ext cx="39484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4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대회 개요</a:t>
              </a:r>
              <a:endParaRPr lang="en-US" altLang="ko-KR" sz="2400" b="1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    1.1. </a:t>
              </a:r>
              <a:r>
                <a:rPr lang="ko-KR" altLang="en-US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배경</a:t>
              </a:r>
              <a:endParaRPr lang="en-US" altLang="ko-KR" b="1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    1.2. </a:t>
              </a:r>
              <a:r>
                <a:rPr lang="ko-KR" altLang="en-US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생체 광학 예시</a:t>
              </a:r>
              <a:endPara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E10E15B-339D-41D5-B111-A93CFAC4E7BD}"/>
                </a:ext>
              </a:extLst>
            </p:cNvPr>
            <p:cNvSpPr/>
            <p:nvPr/>
          </p:nvSpPr>
          <p:spPr>
            <a:xfrm>
              <a:off x="4007977" y="2825337"/>
              <a:ext cx="235131" cy="23513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FC7D72E-EDC2-4D6D-B4CF-CBA626500CA7}"/>
                </a:ext>
              </a:extLst>
            </p:cNvPr>
            <p:cNvSpPr/>
            <p:nvPr/>
          </p:nvSpPr>
          <p:spPr>
            <a:xfrm>
              <a:off x="4007977" y="4203455"/>
              <a:ext cx="235131" cy="23513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1057C6F-1F19-4A61-8344-3FDF1CB6614B}"/>
                </a:ext>
              </a:extLst>
            </p:cNvPr>
            <p:cNvSpPr/>
            <p:nvPr/>
          </p:nvSpPr>
          <p:spPr>
            <a:xfrm>
              <a:off x="4007977" y="5566757"/>
              <a:ext cx="235131" cy="23513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B2B2B7-DB4C-4140-B945-D4F7A2474763}"/>
                </a:ext>
              </a:extLst>
            </p:cNvPr>
            <p:cNvSpPr/>
            <p:nvPr/>
          </p:nvSpPr>
          <p:spPr>
            <a:xfrm>
              <a:off x="4293181" y="2727074"/>
              <a:ext cx="248020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2. </a:t>
              </a:r>
              <a:r>
                <a:rPr lang="ko-KR" altLang="en-US" sz="24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데이터 설명</a:t>
              </a:r>
              <a:endParaRPr lang="en-US" altLang="ko-KR" sz="2000" b="1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    2.1. </a:t>
              </a:r>
              <a:r>
                <a:rPr lang="ko-KR" altLang="en-US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변수 설명</a:t>
              </a:r>
              <a:endParaRPr lang="en-US" altLang="ko-KR" b="1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    2.2. </a:t>
              </a:r>
              <a:r>
                <a:rPr lang="ko-KR" altLang="en-US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농도 측정 원리</a:t>
              </a:r>
              <a:endPara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D52F083-B2A4-4078-A095-0B0CBE5969BC}"/>
                </a:ext>
              </a:extLst>
            </p:cNvPr>
            <p:cNvSpPr/>
            <p:nvPr/>
          </p:nvSpPr>
          <p:spPr>
            <a:xfrm>
              <a:off x="4293181" y="4126906"/>
              <a:ext cx="248020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3. </a:t>
              </a:r>
              <a:r>
                <a:rPr lang="ko-KR" altLang="en-US" sz="24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모델 및 방법론</a:t>
              </a:r>
              <a:endParaRPr lang="en-US" altLang="ko-KR" sz="2400" b="1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    3.1. Boosting</a:t>
              </a:r>
            </a:p>
            <a:p>
              <a:r>
                <a:rPr lang="en-US" altLang="ko-KR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    3.2. NN</a:t>
              </a:r>
              <a:endPara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57C47B-C845-4A14-B387-5273352D8C82}"/>
                </a:ext>
              </a:extLst>
            </p:cNvPr>
            <p:cNvSpPr/>
            <p:nvPr/>
          </p:nvSpPr>
          <p:spPr>
            <a:xfrm>
              <a:off x="4293181" y="5507022"/>
              <a:ext cx="24802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4. </a:t>
              </a:r>
              <a:r>
                <a:rPr lang="ko-KR" altLang="en-US" sz="2400" b="1">
                  <a:latin typeface="한컴 고딕" panose="02000500000000000000" pitchFamily="2" charset="-127"/>
                  <a:ea typeface="한컴 고딕" panose="02000500000000000000" pitchFamily="2" charset="-127"/>
                </a:rPr>
                <a:t>결론</a:t>
              </a:r>
              <a:endParaRPr lang="en-US" altLang="ko-KR" sz="2400" b="1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34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C608EB-C963-4A35-9A78-B094EFDD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2A1D5-C59A-448C-9A82-ACC82124C768}"/>
              </a:ext>
            </a:extLst>
          </p:cNvPr>
          <p:cNvSpPr/>
          <p:nvPr/>
        </p:nvSpPr>
        <p:spPr>
          <a:xfrm>
            <a:off x="3317034" y="2298583"/>
            <a:ext cx="620233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>
                <a:latin typeface="HY견고딕" panose="02030600000101010101" pitchFamily="18" charset="-127"/>
                <a:ea typeface="HY견고딕" panose="02030600000101010101" pitchFamily="18" charset="-127"/>
              </a:rPr>
              <a:t>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1683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A8A419B-708D-4CB1-969F-D36662B5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대회 개요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0896D46-4FD7-4636-A608-4BF1BBB7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19" y="2189970"/>
            <a:ext cx="10515600" cy="44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기존의 뇌 내 성분 검사는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바늘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전극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찔러 넣어 뇌전도 검사를 실시 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1E9233-A5F9-42A2-8DAE-0C3B8F8F6EEB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3969AF-77DF-44B0-8F5C-7C3F855A99C6}"/>
              </a:ext>
            </a:extLst>
          </p:cNvPr>
          <p:cNvGrpSpPr/>
          <p:nvPr/>
        </p:nvGrpSpPr>
        <p:grpSpPr>
          <a:xfrm>
            <a:off x="2057488" y="2985500"/>
            <a:ext cx="8615822" cy="1297992"/>
            <a:chOff x="2057488" y="2985500"/>
            <a:chExt cx="8615822" cy="129799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ACF756-75B0-407A-B6C1-39D01D7A9E91}"/>
                </a:ext>
              </a:extLst>
            </p:cNvPr>
            <p:cNvSpPr/>
            <p:nvPr/>
          </p:nvSpPr>
          <p:spPr>
            <a:xfrm>
              <a:off x="2057488" y="2985500"/>
              <a:ext cx="861582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2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기존의 방법대신</a:t>
              </a:r>
              <a:r>
                <a:rPr lang="en-US" altLang="ko-KR" sz="22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22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빛을 응용하여 데이터 수집 후 </a:t>
              </a:r>
              <a:endPara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22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신체 접촉 혹은</a:t>
              </a:r>
              <a:r>
                <a:rPr lang="en-US" altLang="ko-KR" sz="22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sz="22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상처 없이 다양한 성분 정보를 알아 내기 위함</a:t>
              </a:r>
              <a:r>
                <a:rPr lang="en-US" altLang="ko-KR" sz="22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.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492F92-1AE9-4C8F-9DD7-D7507ED1DD05}"/>
                </a:ext>
              </a:extLst>
            </p:cNvPr>
            <p:cNvSpPr/>
            <p:nvPr/>
          </p:nvSpPr>
          <p:spPr>
            <a:xfrm>
              <a:off x="2057488" y="3852605"/>
              <a:ext cx="319189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200">
                  <a:latin typeface="한컴 고딕" panose="02000500000000000000" pitchFamily="2" charset="-127"/>
                  <a:ea typeface="한컴 고딕" panose="02000500000000000000" pitchFamily="2" charset="-127"/>
                </a:rPr>
                <a:t>비용 절감 및 안전성 확보</a:t>
              </a:r>
              <a:r>
                <a:rPr lang="en-US" altLang="ko-KR" sz="2200">
                  <a:latin typeface="한컴 고딕" panose="02000500000000000000" pitchFamily="2" charset="-127"/>
                  <a:ea typeface="한컴 고딕" panose="02000500000000000000" pitchFamily="2" charset="-127"/>
                </a:rPr>
                <a:t>.</a:t>
              </a:r>
              <a:endParaRPr lang="en-US" altLang="ko-KR" sz="22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F2C20E7-75E2-4661-8E9F-E827AC7496DC}"/>
              </a:ext>
            </a:extLst>
          </p:cNvPr>
          <p:cNvSpPr/>
          <p:nvPr/>
        </p:nvSpPr>
        <p:spPr>
          <a:xfrm>
            <a:off x="1242060" y="3034929"/>
            <a:ext cx="712143" cy="34051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A17A51-0B4D-4CC0-9AB6-7DCDCE7548F5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1.1. 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배경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E31384B-81A6-4070-9640-E1E85EE5288B}"/>
              </a:ext>
            </a:extLst>
          </p:cNvPr>
          <p:cNvSpPr/>
          <p:nvPr/>
        </p:nvSpPr>
        <p:spPr>
          <a:xfrm>
            <a:off x="1242060" y="3852605"/>
            <a:ext cx="712143" cy="34051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0BD8E9D-28C5-478A-8E3B-6C034999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5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대회 개요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1.2.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생체 광학 예시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89B14F-B2BF-4C94-BA73-F6F64E99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917" y="2669126"/>
            <a:ext cx="5362575" cy="3597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57FE1A-07F0-4F7C-8EB7-D32DBEED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6732"/>
            <a:ext cx="5067300" cy="4279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8F8DA2-F528-43B8-B975-99A4ACAF1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3" y="2076731"/>
            <a:ext cx="52482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2.1. 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설명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1D943-3995-4F55-9C59-B3E147BD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13" y="1898878"/>
            <a:ext cx="1109094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신경영상 및 뇌 활동 검사를 위해 제공된 모의 시뮬레이션 데이터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b="1">
                <a:latin typeface="한컴 고딕" panose="02000500000000000000" pitchFamily="2" charset="-127"/>
                <a:ea typeface="한컴 고딕" panose="02000500000000000000" pitchFamily="2" charset="-127"/>
              </a:rPr>
              <a:t> 변수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측정거리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(rho)</a:t>
            </a: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광원 스펙트럼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src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650nm~990nm)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측정 스펙트럼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dst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en-US" altLang="ko-KR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650nm~990nm)</a:t>
            </a:r>
            <a:r>
              <a:rPr lang="ko-KR" altLang="en-US" sz="1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2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15A7F3-5BA0-4D56-BC75-08C9132D1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/>
          <a:stretch/>
        </p:blipFill>
        <p:spPr>
          <a:xfrm>
            <a:off x="5587068" y="2600029"/>
            <a:ext cx="5861219" cy="37032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3AB885-518D-443A-ABD2-F51F5FBCC2A7}"/>
              </a:ext>
            </a:extLst>
          </p:cNvPr>
          <p:cNvSpPr/>
          <p:nvPr/>
        </p:nvSpPr>
        <p:spPr>
          <a:xfrm>
            <a:off x="6946084" y="3187817"/>
            <a:ext cx="654342" cy="2642532"/>
          </a:xfrm>
          <a:prstGeom prst="rect">
            <a:avLst/>
          </a:prstGeom>
          <a:noFill/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4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2.1. 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설명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1D943-3995-4F55-9C59-B3E147BD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000" y="1951028"/>
            <a:ext cx="11090945" cy="26752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b="1">
                <a:latin typeface="한컴 고딕" panose="02000500000000000000" pitchFamily="2" charset="-127"/>
                <a:ea typeface="한컴 고딕" panose="02000500000000000000" pitchFamily="2" charset="-127"/>
              </a:rPr>
              <a:t> Target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hhb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: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디옥시헤모글로빈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농도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hbo2 :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옥시헤모글로빈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농도</a:t>
            </a:r>
          </a:p>
          <a:p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ca :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칼슘 농도</a:t>
            </a:r>
          </a:p>
          <a:p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na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: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나트륨 농도</a:t>
            </a:r>
          </a:p>
          <a:p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78084E7-CB8D-4F40-9532-DAEDCECB54BB}"/>
              </a:ext>
            </a:extLst>
          </p:cNvPr>
          <p:cNvSpPr/>
          <p:nvPr/>
        </p:nvSpPr>
        <p:spPr>
          <a:xfrm>
            <a:off x="1120203" y="4829591"/>
            <a:ext cx="895023" cy="46166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37F2A6-285A-4F20-A2F5-108AC037E411}"/>
              </a:ext>
            </a:extLst>
          </p:cNvPr>
          <p:cNvSpPr/>
          <p:nvPr/>
        </p:nvSpPr>
        <p:spPr>
          <a:xfrm>
            <a:off x="2067607" y="4829591"/>
            <a:ext cx="62408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해당 </a:t>
            </a:r>
            <a:r>
              <a:rPr lang="ko-KR" altLang="en-US" sz="2500">
                <a:latin typeface="한컴 고딕" panose="02000500000000000000" pitchFamily="2" charset="-127"/>
                <a:ea typeface="한컴 고딕" panose="02000500000000000000" pitchFamily="2" charset="-127"/>
              </a:rPr>
              <a:t>농도들을 예측함으로써 뇌 </a:t>
            </a: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내 </a:t>
            </a:r>
            <a:r>
              <a:rPr lang="ko-KR" altLang="en-US" sz="2500">
                <a:latin typeface="한컴 고딕" panose="02000500000000000000" pitchFamily="2" charset="-127"/>
                <a:ea typeface="한컴 고딕" panose="02000500000000000000" pitchFamily="2" charset="-127"/>
              </a:rPr>
              <a:t>성분 파악</a:t>
            </a:r>
            <a:r>
              <a:rPr lang="en-US" altLang="ko-KR" sz="250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sz="25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2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69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8CA886-9867-4C05-AB19-977CCDF15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0" t="3280" r="15442" b="2099"/>
          <a:stretch/>
        </p:blipFill>
        <p:spPr>
          <a:xfrm>
            <a:off x="6473358" y="1789067"/>
            <a:ext cx="4801471" cy="40390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2.2.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농도 측정 원리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1D943-3995-4F55-9C59-B3E147BD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11" y="3876511"/>
            <a:ext cx="5573050" cy="1379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>
                <a:latin typeface="한컴 고딕" panose="02000500000000000000" pitchFamily="2" charset="-127"/>
                <a:ea typeface="한컴 고딕" panose="02000500000000000000" pitchFamily="2" charset="-127"/>
              </a:rPr>
              <a:t>빛을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쏘고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물질에 투과 후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</a:p>
          <a:p>
            <a:pPr marL="0" indent="0" algn="ctr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흡수 되지 않고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나온 빛을 측정하여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물질을 맞출 수 있음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 algn="ctr">
              <a:buNone/>
            </a:pP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6C67790-D89C-49BB-8159-7E42F0CA7AE4}"/>
              </a:ext>
            </a:extLst>
          </p:cNvPr>
          <p:cNvSpPr/>
          <p:nvPr/>
        </p:nvSpPr>
        <p:spPr>
          <a:xfrm rot="5400000">
            <a:off x="2864953" y="2878034"/>
            <a:ext cx="811966" cy="6277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868200-BDB9-4933-863D-9EB220E3196C}"/>
              </a:ext>
            </a:extLst>
          </p:cNvPr>
          <p:cNvSpPr/>
          <p:nvPr/>
        </p:nvSpPr>
        <p:spPr>
          <a:xfrm>
            <a:off x="917171" y="2157931"/>
            <a:ext cx="4897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한컴 고딕" panose="02000500000000000000" pitchFamily="2" charset="-127"/>
                <a:ea typeface="한컴 고딕" panose="02000500000000000000" pitchFamily="2" charset="-127"/>
              </a:rPr>
              <a:t>물질마다 빛을 흡수하는 정도가 다름 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89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C18C0B-8F42-40DB-9C07-F99D633F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52" y="2770436"/>
            <a:ext cx="3078993" cy="2514802"/>
          </a:xfrm>
          <a:prstGeom prst="rect">
            <a:avLst/>
          </a:prstGeom>
        </p:spPr>
      </p:pic>
      <p:pic>
        <p:nvPicPr>
          <p:cNvPr id="15" name="내용 개체 틀 13">
            <a:extLst>
              <a:ext uri="{FF2B5EF4-FFF2-40B4-BE49-F238E27FC236}">
                <a16:creationId xmlns:a16="http://schemas.microsoft.com/office/drawing/2014/main" id="{B95DC7F2-E9DC-4026-97B3-EC665143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11" y="3955499"/>
            <a:ext cx="3112472" cy="23249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51F60-B9BA-44B1-B7BF-9AAF40448480}"/>
              </a:ext>
            </a:extLst>
          </p:cNvPr>
          <p:cNvSpPr/>
          <p:nvPr/>
        </p:nvSpPr>
        <p:spPr>
          <a:xfrm>
            <a:off x="484412" y="1113954"/>
            <a:ext cx="109638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2.2. </a:t>
            </a:r>
            <a:r>
              <a:rPr lang="ko-KR" altLang="en-US" sz="3000" b="1">
                <a:latin typeface="한컴 고딕" panose="02000500000000000000" pitchFamily="2" charset="-127"/>
                <a:ea typeface="한컴 고딕" panose="02000500000000000000" pitchFamily="2" charset="-127"/>
              </a:rPr>
              <a:t>농도 측정 원리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1D943-3995-4F55-9C59-B3E147BD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712" y="1877798"/>
            <a:ext cx="5482366" cy="55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>
                <a:latin typeface="한컴 고딕" panose="02000500000000000000" pitchFamily="2" charset="-127"/>
                <a:ea typeface="한컴 고딕" panose="02000500000000000000" pitchFamily="2" charset="-127"/>
              </a:rPr>
              <a:t>흡광도</a:t>
            </a:r>
            <a:r>
              <a:rPr lang="ko-KR" altLang="en-US" sz="24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</a:t>
            </a:r>
            <a:r>
              <a:rPr lang="en-US" altLang="ko-KR" sz="24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-log(</a:t>
            </a:r>
            <a:r>
              <a:rPr lang="en-US" altLang="ko-KR" sz="24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dst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/</a:t>
            </a:r>
            <a:r>
              <a:rPr lang="en-US" altLang="ko-KR" sz="24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src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)</a:t>
            </a:r>
          </a:p>
          <a:p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59C5B6-1442-4C8F-AEED-53AD7FF01BC0}"/>
              </a:ext>
            </a:extLst>
          </p:cNvPr>
          <p:cNvCxnSpPr>
            <a:cxnSpLocks/>
          </p:cNvCxnSpPr>
          <p:nvPr/>
        </p:nvCxnSpPr>
        <p:spPr>
          <a:xfrm flipV="1">
            <a:off x="2703226" y="3191655"/>
            <a:ext cx="1917157" cy="2904106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782D206-AACE-4458-ADA5-33EBC6CB7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468" y="2912825"/>
            <a:ext cx="3723291" cy="25148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88082D-8D8F-42D9-8096-658146DC4702}"/>
              </a:ext>
            </a:extLst>
          </p:cNvPr>
          <p:cNvSpPr txBox="1"/>
          <p:nvPr/>
        </p:nvSpPr>
        <p:spPr>
          <a:xfrm>
            <a:off x="1862960" y="5180915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dst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73FBBB-92BE-484D-B9B2-706CEA2D8AF7}"/>
              </a:ext>
            </a:extLst>
          </p:cNvPr>
          <p:cNvSpPr txBox="1"/>
          <p:nvPr/>
        </p:nvSpPr>
        <p:spPr>
          <a:xfrm>
            <a:off x="5223181" y="6095761"/>
            <a:ext cx="65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src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94A4D5-8A7A-4CA1-A98D-0F5E099525CE}"/>
              </a:ext>
            </a:extLst>
          </p:cNvPr>
          <p:cNvSpPr txBox="1"/>
          <p:nvPr/>
        </p:nvSpPr>
        <p:spPr>
          <a:xfrm>
            <a:off x="9771830" y="5559380"/>
            <a:ext cx="8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흡광도</a:t>
            </a:r>
            <a:endParaRPr lang="ko-KR" altLang="en-US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C1A5AA1-4E79-4672-9998-17BFD7FB554B}"/>
              </a:ext>
            </a:extLst>
          </p:cNvPr>
          <p:cNvSpPr/>
          <p:nvPr/>
        </p:nvSpPr>
        <p:spPr>
          <a:xfrm>
            <a:off x="7127684" y="3678500"/>
            <a:ext cx="838315" cy="55399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6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5782704-5AF6-4C61-A7CE-D69D3E413D03}"/>
              </a:ext>
            </a:extLst>
          </p:cNvPr>
          <p:cNvSpPr/>
          <p:nvPr/>
        </p:nvSpPr>
        <p:spPr>
          <a:xfrm>
            <a:off x="-137459" y="0"/>
            <a:ext cx="471868" cy="10293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CB0361E-B40D-480C-B473-0F7547C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1" y="81358"/>
            <a:ext cx="10396378" cy="866635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방법론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82C3D3B-3DFB-4BC6-A51E-9F6777C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EF51-5369-49E6-92EF-FEE61EBE6B11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B1E1E-CACA-44A4-831C-7EDECC3B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3" y="1183686"/>
            <a:ext cx="10515600" cy="48016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240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Boosting 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</a:t>
            </a:r>
            <a:r>
              <a:rPr lang="en-US" altLang="ko-KR" sz="24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lgbm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>
                <a:latin typeface="a타이틀고딕2" panose="02020600000000000000" pitchFamily="18" charset="-127"/>
                <a:ea typeface="a타이틀고딕2" panose="02020600000000000000" pitchFamily="18" charset="-127"/>
              </a:rPr>
              <a:t> NN </a:t>
            </a:r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(RNN, attention)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73A7CF-31C3-4F70-9980-DAFEBABE6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7" t="3050" r="17515" b="19629"/>
          <a:stretch/>
        </p:blipFill>
        <p:spPr>
          <a:xfrm>
            <a:off x="2147533" y="1627843"/>
            <a:ext cx="7366580" cy="21603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3CC1D4-089C-4D0F-AAB9-2E1C3BCDB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995" y="4530200"/>
            <a:ext cx="7482103" cy="2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611</Words>
  <Application>Microsoft Office PowerPoint</Application>
  <PresentationFormat>와이드스크린</PresentationFormat>
  <Paragraphs>179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a타이틀고딕2</vt:lpstr>
      <vt:lpstr>HY견고딕</vt:lpstr>
      <vt:lpstr>맑은 고딕</vt:lpstr>
      <vt:lpstr>한컴 고딕</vt:lpstr>
      <vt:lpstr>Arial</vt:lpstr>
      <vt:lpstr>Wingdings</vt:lpstr>
      <vt:lpstr>Office 테마</vt:lpstr>
      <vt:lpstr>생체 광학 데이터 분석 </vt:lpstr>
      <vt:lpstr>목차</vt:lpstr>
      <vt:lpstr>1. 대회 개요</vt:lpstr>
      <vt:lpstr>1. 대회 개요</vt:lpstr>
      <vt:lpstr>2. 데이터 설명</vt:lpstr>
      <vt:lpstr>2. 데이터 설명</vt:lpstr>
      <vt:lpstr>2. 데이터 설명</vt:lpstr>
      <vt:lpstr>2. 데이터 설명</vt:lpstr>
      <vt:lpstr>3. 방법론</vt:lpstr>
      <vt:lpstr>3. 방법론</vt:lpstr>
      <vt:lpstr>3. 방법론</vt:lpstr>
      <vt:lpstr>3. 방법론</vt:lpstr>
      <vt:lpstr>3. 방법론</vt:lpstr>
      <vt:lpstr>3. 방법론</vt:lpstr>
      <vt:lpstr>3. 방법론</vt:lpstr>
      <vt:lpstr>3. 방법론</vt:lpstr>
      <vt:lpstr>3. 방법론</vt:lpstr>
      <vt:lpstr>4. 결론</vt:lpstr>
      <vt:lpstr>4. 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박기찬[ 학부졸업 / 통계학과 ]</dc:creator>
  <cp:lastModifiedBy>182</cp:lastModifiedBy>
  <cp:revision>191</cp:revision>
  <dcterms:created xsi:type="dcterms:W3CDTF">2020-08-26T04:39:11Z</dcterms:created>
  <dcterms:modified xsi:type="dcterms:W3CDTF">2020-08-27T05:09:54Z</dcterms:modified>
</cp:coreProperties>
</file>