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91" r:id="rId4"/>
    <p:sldId id="269" r:id="rId5"/>
    <p:sldId id="278" r:id="rId6"/>
    <p:sldId id="277" r:id="rId7"/>
    <p:sldId id="279" r:id="rId8"/>
    <p:sldId id="280" r:id="rId9"/>
    <p:sldId id="282" r:id="rId10"/>
    <p:sldId id="281" r:id="rId11"/>
    <p:sldId id="283" r:id="rId12"/>
    <p:sldId id="284" r:id="rId13"/>
    <p:sldId id="290" r:id="rId14"/>
    <p:sldId id="286" r:id="rId15"/>
    <p:sldId id="285" r:id="rId16"/>
    <p:sldId id="287" r:id="rId17"/>
    <p:sldId id="288" r:id="rId18"/>
    <p:sldId id="289" r:id="rId19"/>
    <p:sldId id="267" r:id="rId20"/>
  </p:sldIdLst>
  <p:sldSz cx="6858000" cy="5143500"/>
  <p:notesSz cx="6858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6353" autoAdjust="0"/>
  </p:normalViewPr>
  <p:slideViewPr>
    <p:cSldViewPr>
      <p:cViewPr varScale="1">
        <p:scale>
          <a:sx n="113" d="100"/>
          <a:sy n="113" d="100"/>
        </p:scale>
        <p:origin x="1430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19AA3-4FA4-424B-87D0-41D4A29E94D7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642938"/>
            <a:ext cx="231457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2474913"/>
            <a:ext cx="54864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4886325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AF064-1B51-481A-AE78-2518F589C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334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42847" y="1488693"/>
            <a:ext cx="3972305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2880360"/>
            <a:ext cx="48006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1183005"/>
            <a:ext cx="298323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1183005"/>
            <a:ext cx="298323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0227" y="562355"/>
            <a:ext cx="6238875" cy="0"/>
          </a:xfrm>
          <a:custGeom>
            <a:avLst/>
            <a:gdLst/>
            <a:ahLst/>
            <a:cxnLst/>
            <a:rect l="l" t="t" r="r" b="b"/>
            <a:pathLst>
              <a:path w="6238875">
                <a:moveTo>
                  <a:pt x="6238621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104388" y="4719828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4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4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456432" y="4724400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3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3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214116" y="4824984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0" y="38912"/>
                </a:moveTo>
                <a:lnTo>
                  <a:pt x="45719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214116" y="4860035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0" y="0"/>
                </a:moveTo>
                <a:lnTo>
                  <a:pt x="45719" y="38087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575303" y="4856988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45720" y="0"/>
                </a:moveTo>
                <a:lnTo>
                  <a:pt x="0" y="38912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575303" y="4823459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45720" y="38087"/>
                </a:moveTo>
                <a:lnTo>
                  <a:pt x="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123432" y="170687"/>
            <a:ext cx="391667" cy="3916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8111" y="2440381"/>
            <a:ext cx="2541777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1183005"/>
            <a:ext cx="61722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1640" y="4786985"/>
            <a:ext cx="101346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4783455"/>
            <a:ext cx="157734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42811" y="4786985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40" y="4748885"/>
            <a:ext cx="1013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15" dirty="0">
                <a:solidFill>
                  <a:srgbClr val="888888"/>
                </a:solidFill>
                <a:latin typeface="Calibri Light"/>
                <a:cs typeface="Calibri Light"/>
              </a:rPr>
              <a:t>ht</a:t>
            </a:r>
            <a:r>
              <a:rPr sz="1200" b="0" dirty="0">
                <a:solidFill>
                  <a:srgbClr val="888888"/>
                </a:solidFill>
                <a:latin typeface="Calibri Light"/>
                <a:cs typeface="Calibri Light"/>
              </a:rPr>
              <a:t>tps</a:t>
            </a:r>
            <a:r>
              <a:rPr sz="1200" b="0" spc="-5" dirty="0">
                <a:solidFill>
                  <a:srgbClr val="888888"/>
                </a:solidFill>
                <a:latin typeface="Calibri Light"/>
                <a:cs typeface="Calibri Light"/>
              </a:rPr>
              <a:t>:/</a:t>
            </a:r>
            <a:r>
              <a:rPr sz="1200" b="0" spc="-10" dirty="0">
                <a:solidFill>
                  <a:srgbClr val="888888"/>
                </a:solidFill>
                <a:latin typeface="Calibri Light"/>
                <a:cs typeface="Calibri Light"/>
              </a:rPr>
              <a:t>/</a:t>
            </a:r>
            <a:r>
              <a:rPr sz="1200" b="0" dirty="0">
                <a:solidFill>
                  <a:srgbClr val="888888"/>
                </a:solidFill>
                <a:latin typeface="Calibri Light"/>
                <a:cs typeface="Calibri Light"/>
              </a:rPr>
              <a:t>da</a:t>
            </a:r>
            <a:r>
              <a:rPr sz="1200" b="0" spc="-10" dirty="0">
                <a:solidFill>
                  <a:srgbClr val="888888"/>
                </a:solidFill>
                <a:latin typeface="Calibri Light"/>
                <a:cs typeface="Calibri Light"/>
              </a:rPr>
              <a:t>c</a:t>
            </a:r>
            <a:r>
              <a:rPr sz="1200" b="0" spc="-5" dirty="0">
                <a:solidFill>
                  <a:srgbClr val="888888"/>
                </a:solidFill>
                <a:latin typeface="Calibri Light"/>
                <a:cs typeface="Calibri Light"/>
              </a:rPr>
              <a:t>on</a:t>
            </a:r>
            <a:r>
              <a:rPr sz="1200" b="0" spc="-10" dirty="0">
                <a:solidFill>
                  <a:srgbClr val="888888"/>
                </a:solidFill>
                <a:latin typeface="Calibri Light"/>
                <a:cs typeface="Calibri Light"/>
              </a:rPr>
              <a:t>.</a:t>
            </a:r>
            <a:r>
              <a:rPr sz="1200" b="0" dirty="0">
                <a:solidFill>
                  <a:srgbClr val="888888"/>
                </a:solidFill>
                <a:latin typeface="Calibri Light"/>
                <a:cs typeface="Calibri Light"/>
              </a:rPr>
              <a:t>io</a:t>
            </a:r>
            <a:endParaRPr sz="12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04388" y="4719828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4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4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56432" y="4724400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3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3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14116" y="4824984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0" y="38912"/>
                </a:moveTo>
                <a:lnTo>
                  <a:pt x="45719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14116" y="4860035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0" y="0"/>
                </a:moveTo>
                <a:lnTo>
                  <a:pt x="45719" y="38087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75303" y="4856988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45720" y="0"/>
                </a:moveTo>
                <a:lnTo>
                  <a:pt x="0" y="38912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75303" y="4823459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45720" y="38087"/>
                </a:moveTo>
                <a:lnTo>
                  <a:pt x="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28039" y="212158"/>
            <a:ext cx="382452" cy="308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5552" y="498348"/>
            <a:ext cx="6407150" cy="338455"/>
          </a:xfrm>
          <a:custGeom>
            <a:avLst/>
            <a:gdLst/>
            <a:ahLst/>
            <a:cxnLst/>
            <a:rect l="l" t="t" r="r" b="b"/>
            <a:pathLst>
              <a:path w="6407150" h="338455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ctrTitle"/>
          </p:nvPr>
        </p:nvSpPr>
        <p:spPr>
          <a:xfrm>
            <a:off x="494957" y="1004757"/>
            <a:ext cx="6015534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pc="5" dirty="0"/>
              <a:t>진동데이터 활용 </a:t>
            </a:r>
            <a:r>
              <a:rPr lang="ko-KR" altLang="en-US" spc="5" dirty="0" err="1"/>
              <a:t>충돌체</a:t>
            </a:r>
            <a:r>
              <a:rPr lang="ko-KR" altLang="en-US" spc="5" dirty="0"/>
              <a:t> 탐지 </a:t>
            </a:r>
            <a:br>
              <a:rPr lang="en-US" altLang="ko-KR" spc="5" dirty="0"/>
            </a:br>
            <a:r>
              <a:rPr lang="en-US" altLang="ko-KR" spc="5" dirty="0"/>
              <a:t>AI </a:t>
            </a:r>
            <a:r>
              <a:rPr lang="ko-KR" altLang="en-US" spc="5" dirty="0"/>
              <a:t>경진대회</a:t>
            </a:r>
            <a:endParaRPr spc="-285" dirty="0"/>
          </a:p>
        </p:txBody>
      </p:sp>
      <p:sp>
        <p:nvSpPr>
          <p:cNvPr id="12" name="object 12"/>
          <p:cNvSpPr txBox="1"/>
          <p:nvPr/>
        </p:nvSpPr>
        <p:spPr>
          <a:xfrm>
            <a:off x="3072384" y="3222689"/>
            <a:ext cx="1404578" cy="33083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spc="-135" dirty="0">
                <a:latin typeface="Dotum"/>
                <a:cs typeface="Dotum"/>
              </a:rPr>
              <a:t>팀 </a:t>
            </a:r>
            <a:r>
              <a:rPr lang="en-US" altLang="ko-KR" sz="2000" spc="-135" dirty="0">
                <a:latin typeface="Dotum"/>
                <a:cs typeface="Dotum"/>
              </a:rPr>
              <a:t>: </a:t>
            </a:r>
            <a:r>
              <a:rPr lang="ko-KR" altLang="en-US" sz="2000" spc="-135" dirty="0">
                <a:latin typeface="Dotum"/>
                <a:cs typeface="Dotum"/>
              </a:rPr>
              <a:t>두부</a:t>
            </a:r>
            <a:endParaRPr sz="2000" dirty="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EDA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830E8-D839-49A0-9AAE-90D81AF7C453}"/>
              </a:ext>
            </a:extLst>
          </p:cNvPr>
          <p:cNvSpPr txBox="1"/>
          <p:nvPr/>
        </p:nvSpPr>
        <p:spPr>
          <a:xfrm>
            <a:off x="505656" y="666750"/>
            <a:ext cx="1919846" cy="38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파장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D15701-0238-486F-AC8B-46DF7B3E9A37}"/>
              </a:ext>
            </a:extLst>
          </p:cNvPr>
          <p:cNvSpPr txBox="1"/>
          <p:nvPr/>
        </p:nvSpPr>
        <p:spPr>
          <a:xfrm>
            <a:off x="505656" y="1069552"/>
            <a:ext cx="604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센서가 도착한 시간별 파장의 기울기 </a:t>
            </a:r>
            <a:r>
              <a:rPr lang="en-US" altLang="ko-KR" sz="1200" dirty="0"/>
              <a:t>max-min</a:t>
            </a:r>
            <a:r>
              <a:rPr lang="ko-KR" altLang="en-US" sz="1200" dirty="0"/>
              <a:t>과 </a:t>
            </a:r>
            <a:r>
              <a:rPr lang="en-US" altLang="ko-KR" sz="1200" dirty="0"/>
              <a:t>V</a:t>
            </a:r>
            <a:r>
              <a:rPr lang="ko-KR" altLang="en-US" sz="1200" dirty="0"/>
              <a:t>의 상관관계</a:t>
            </a:r>
            <a:endParaRPr lang="en-US" altLang="ko-KR" sz="1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87A3E43-DF12-49F2-9B43-D4C83D748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46551"/>
            <a:ext cx="5791200" cy="16061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070FA6-C215-43A4-A55F-D75A0DC326A1}"/>
              </a:ext>
            </a:extLst>
          </p:cNvPr>
          <p:cNvSpPr txBox="1"/>
          <p:nvPr/>
        </p:nvSpPr>
        <p:spPr>
          <a:xfrm>
            <a:off x="609600" y="2972647"/>
            <a:ext cx="604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2.M</a:t>
            </a:r>
            <a:r>
              <a:rPr lang="ko-KR" altLang="en-US" sz="1200" dirty="0"/>
              <a:t>에 따른 파장의 </a:t>
            </a:r>
            <a:r>
              <a:rPr lang="ko-KR" altLang="en-US" sz="1200" dirty="0" err="1"/>
              <a:t>적분값</a:t>
            </a:r>
            <a:r>
              <a:rPr lang="ko-KR" altLang="en-US" sz="12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/>
              <a:t>처음 도달한 </a:t>
            </a:r>
            <a:r>
              <a:rPr lang="ko-KR" altLang="en-US" sz="1200" dirty="0" err="1"/>
              <a:t>센서값의</a:t>
            </a:r>
            <a:r>
              <a:rPr lang="ko-KR" altLang="en-US" sz="1200" dirty="0"/>
              <a:t> </a:t>
            </a:r>
            <a:r>
              <a:rPr lang="en-US" altLang="ko-KR" sz="1200" dirty="0"/>
              <a:t>absolute </a:t>
            </a:r>
            <a:r>
              <a:rPr lang="en-US" altLang="ko-KR" sz="1200" dirty="0" err="1"/>
              <a:t>cumsum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(Time, V</a:t>
            </a:r>
            <a:r>
              <a:rPr lang="ko-KR" altLang="en-US" sz="1200" dirty="0"/>
              <a:t>고정</a:t>
            </a:r>
            <a:r>
              <a:rPr lang="en-US" altLang="ko-KR" sz="1200" dirty="0"/>
              <a:t>)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C5B0FC-BCBF-440D-B285-77DCB4B01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285419"/>
            <a:ext cx="5791200" cy="14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14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EDA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830E8-D839-49A0-9AAE-90D81AF7C453}"/>
              </a:ext>
            </a:extLst>
          </p:cNvPr>
          <p:cNvSpPr txBox="1"/>
          <p:nvPr/>
        </p:nvSpPr>
        <p:spPr>
          <a:xfrm>
            <a:off x="505656" y="666750"/>
            <a:ext cx="1919846" cy="38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파장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41AF76-3784-4566-9952-778622B1C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6" y="1934494"/>
            <a:ext cx="3008403" cy="23681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75649EB-FB6C-4121-AC5F-ACEAEBD53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333" y="1907736"/>
            <a:ext cx="3352800" cy="24217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834CFD-FB9A-44BD-ABCA-52290B935BC8}"/>
              </a:ext>
            </a:extLst>
          </p:cNvPr>
          <p:cNvSpPr txBox="1"/>
          <p:nvPr/>
        </p:nvSpPr>
        <p:spPr>
          <a:xfrm>
            <a:off x="505656" y="1069552"/>
            <a:ext cx="6047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센서에 파장이 닿은 후</a:t>
            </a:r>
            <a:r>
              <a:rPr lang="en-US" altLang="ko-KR" sz="1200" dirty="0"/>
              <a:t>, </a:t>
            </a:r>
            <a:r>
              <a:rPr lang="ko-KR" altLang="en-US" sz="1200" dirty="0"/>
              <a:t>특정 시간이후의 파장은 반사파</a:t>
            </a: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/>
              <a:t>특정 시간 이후의 파장은 무의미한 정보를 가지고 있을 수 있음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/>
              <a:t>실험 결과 </a:t>
            </a:r>
            <a:r>
              <a:rPr lang="en-US" altLang="ko-KR" sz="1200" dirty="0"/>
              <a:t>Time 200</a:t>
            </a:r>
            <a:r>
              <a:rPr lang="ko-KR" altLang="en-US" sz="1200" dirty="0"/>
              <a:t>이하로 쓰는 것이 적절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232326-4DCC-4283-9C31-FBD22285715B}"/>
              </a:ext>
            </a:extLst>
          </p:cNvPr>
          <p:cNvSpPr txBox="1"/>
          <p:nvPr/>
        </p:nvSpPr>
        <p:spPr>
          <a:xfrm>
            <a:off x="1517226" y="4338250"/>
            <a:ext cx="1606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반사파</a:t>
            </a:r>
            <a:r>
              <a:rPr lang="en-US" altLang="ko-KR" sz="1200" dirty="0"/>
              <a:t>X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DA3FAE-6125-42A6-A2A9-E7519A8500E7}"/>
              </a:ext>
            </a:extLst>
          </p:cNvPr>
          <p:cNvSpPr txBox="1"/>
          <p:nvPr/>
        </p:nvSpPr>
        <p:spPr>
          <a:xfrm>
            <a:off x="4876800" y="433825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반사파</a:t>
            </a:r>
            <a:r>
              <a:rPr lang="en-US" altLang="ko-KR" sz="1200" dirty="0"/>
              <a:t>O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58379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EDA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830E8-D839-49A0-9AAE-90D81AF7C453}"/>
              </a:ext>
            </a:extLst>
          </p:cNvPr>
          <p:cNvSpPr txBox="1"/>
          <p:nvPr/>
        </p:nvSpPr>
        <p:spPr>
          <a:xfrm>
            <a:off x="505656" y="666750"/>
            <a:ext cx="1919846" cy="38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결론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834CFD-FB9A-44BD-ABCA-52290B935BC8}"/>
              </a:ext>
            </a:extLst>
          </p:cNvPr>
          <p:cNvSpPr txBox="1"/>
          <p:nvPr/>
        </p:nvSpPr>
        <p:spPr>
          <a:xfrm>
            <a:off x="505656" y="1069552"/>
            <a:ext cx="60475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</a:t>
            </a:r>
            <a:r>
              <a:rPr lang="ko-KR" altLang="en-US" sz="1200" dirty="0"/>
              <a:t>파장의 모양</a:t>
            </a:r>
            <a:r>
              <a:rPr lang="en-US" altLang="ko-KR" sz="1200" dirty="0"/>
              <a:t>, </a:t>
            </a:r>
            <a:r>
              <a:rPr lang="ko-KR" altLang="en-US" sz="1200" dirty="0"/>
              <a:t>도착시간은 </a:t>
            </a:r>
            <a:r>
              <a:rPr lang="en-US" altLang="ko-KR" sz="1200" dirty="0"/>
              <a:t>target </a:t>
            </a:r>
            <a:r>
              <a:rPr lang="ko-KR" altLang="en-US" sz="1200" dirty="0"/>
              <a:t>값과 깊은 관련이 있음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-&gt; CNN</a:t>
            </a:r>
            <a:r>
              <a:rPr lang="ko-KR" altLang="en-US" sz="1200" dirty="0"/>
              <a:t>과 같은 </a:t>
            </a:r>
            <a:r>
              <a:rPr lang="en-US" altLang="ko-KR" sz="1200" dirty="0"/>
              <a:t>NN</a:t>
            </a:r>
            <a:r>
              <a:rPr lang="ko-KR" altLang="en-US" sz="1200" dirty="0"/>
              <a:t>모형으로 접근 가능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파장에서 추출한 통계량을 통해서도 접근 가능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-&gt; Lasso, RF </a:t>
            </a:r>
            <a:r>
              <a:rPr lang="ko-KR" altLang="en-US" sz="1200" dirty="0"/>
              <a:t>와 같은 단순한 모형으로 접근 시도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3.</a:t>
            </a:r>
            <a:r>
              <a:rPr lang="ko-KR" altLang="en-US" sz="1200" dirty="0"/>
              <a:t>특정 시간대 이후의 파장은 반사파로 추정</a:t>
            </a:r>
            <a:endParaRPr lang="en-US" altLang="ko-KR" sz="1200" dirty="0"/>
          </a:p>
          <a:p>
            <a:pPr marL="228600" indent="-228600">
              <a:buAutoNum type="arabicPeriod" startAt="3"/>
            </a:pPr>
            <a:endParaRPr lang="en-US" altLang="ko-KR" sz="1200" dirty="0"/>
          </a:p>
          <a:p>
            <a:r>
              <a:rPr lang="en-US" altLang="ko-KR" sz="1200" dirty="0"/>
              <a:t>-&gt; </a:t>
            </a:r>
            <a:r>
              <a:rPr lang="ko-KR" altLang="en-US" sz="1200" dirty="0"/>
              <a:t>특정 시간대 이후의 </a:t>
            </a:r>
            <a:r>
              <a:rPr lang="ko-KR" altLang="en-US" sz="1200" dirty="0" err="1"/>
              <a:t>센서값은</a:t>
            </a:r>
            <a:r>
              <a:rPr lang="ko-KR" altLang="en-US" sz="1200" dirty="0"/>
              <a:t> 모델링에 불필요 할 수도 있음</a:t>
            </a:r>
            <a:endParaRPr lang="en-US" altLang="ko-KR" sz="1200" dirty="0"/>
          </a:p>
          <a:p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794085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모델링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830E8-D839-49A0-9AAE-90D81AF7C453}"/>
              </a:ext>
            </a:extLst>
          </p:cNvPr>
          <p:cNvSpPr txBox="1"/>
          <p:nvPr/>
        </p:nvSpPr>
        <p:spPr>
          <a:xfrm>
            <a:off x="505656" y="666750"/>
            <a:ext cx="191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1.Lasso + RF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834CFD-FB9A-44BD-ABCA-52290B935BC8}"/>
              </a:ext>
            </a:extLst>
          </p:cNvPr>
          <p:cNvSpPr txBox="1"/>
          <p:nvPr/>
        </p:nvSpPr>
        <p:spPr>
          <a:xfrm>
            <a:off x="505656" y="1069552"/>
            <a:ext cx="6047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-Lasso, RF</a:t>
            </a:r>
            <a:r>
              <a:rPr lang="ko-KR" altLang="en-US" sz="1200" dirty="0"/>
              <a:t>은 파장에서 추출한 통계량만을 가지고 학습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정확한 통계량을 추출하기 위해</a:t>
            </a:r>
            <a:r>
              <a:rPr lang="en-US" altLang="ko-KR" sz="1200" dirty="0"/>
              <a:t>, </a:t>
            </a:r>
            <a:r>
              <a:rPr lang="ko-KR" altLang="en-US" sz="1200" dirty="0"/>
              <a:t>각 </a:t>
            </a:r>
            <a:r>
              <a:rPr lang="en-US" altLang="ko-KR" sz="1200" dirty="0"/>
              <a:t>sample</a:t>
            </a:r>
            <a:r>
              <a:rPr lang="ko-KR" altLang="en-US" sz="1200" dirty="0"/>
              <a:t>별로 </a:t>
            </a:r>
            <a:r>
              <a:rPr lang="ko-KR" altLang="en-US" sz="1200" b="1" dirty="0"/>
              <a:t>최초 도착한 </a:t>
            </a:r>
            <a:r>
              <a:rPr lang="ko-KR" altLang="en-US" sz="1200" b="1" dirty="0" err="1"/>
              <a:t>센서값만</a:t>
            </a:r>
            <a:r>
              <a:rPr lang="ko-KR" altLang="en-US" sz="1200" b="1" dirty="0"/>
              <a:t> </a:t>
            </a:r>
            <a:r>
              <a:rPr lang="ko-KR" altLang="en-US" sz="1200" dirty="0"/>
              <a:t>사용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센서의 도착시간에 따라 통계량에 유의미한 차이가 있기 때문에 </a:t>
            </a:r>
            <a:r>
              <a:rPr lang="ko-KR" altLang="en-US" sz="1200" b="1" dirty="0"/>
              <a:t>도착 시간별로 모델링</a:t>
            </a:r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dirty="0"/>
          </a:p>
          <a:p>
            <a:r>
              <a:rPr lang="en-US" altLang="ko-KR" sz="1200" dirty="0"/>
              <a:t>-Lasso + RF </a:t>
            </a:r>
            <a:r>
              <a:rPr lang="ko-KR" altLang="en-US" sz="1200" dirty="0"/>
              <a:t>앙상블 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292321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모델링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830E8-D839-49A0-9AAE-90D81AF7C453}"/>
              </a:ext>
            </a:extLst>
          </p:cNvPr>
          <p:cNvSpPr txBox="1"/>
          <p:nvPr/>
        </p:nvSpPr>
        <p:spPr>
          <a:xfrm>
            <a:off x="505656" y="666750"/>
            <a:ext cx="191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1.Lasso + RF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834CFD-FB9A-44BD-ABCA-52290B935BC8}"/>
              </a:ext>
            </a:extLst>
          </p:cNvPr>
          <p:cNvSpPr txBox="1"/>
          <p:nvPr/>
        </p:nvSpPr>
        <p:spPr>
          <a:xfrm>
            <a:off x="505656" y="1069552"/>
            <a:ext cx="2923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1.V</a:t>
            </a:r>
          </a:p>
          <a:p>
            <a:endParaRPr lang="en-US" altLang="ko-KR" sz="1200" dirty="0"/>
          </a:p>
          <a:p>
            <a:r>
              <a:rPr lang="en-US" altLang="ko-KR" sz="1200" dirty="0"/>
              <a:t>Sample row data, Sample </a:t>
            </a:r>
            <a:r>
              <a:rPr lang="ko-KR" altLang="en-US" sz="1200" dirty="0"/>
              <a:t>별로 정규와 이후</a:t>
            </a:r>
            <a:endParaRPr lang="en-US" altLang="ko-KR" sz="1200" dirty="0"/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기울기 </a:t>
            </a:r>
            <a:r>
              <a:rPr lang="en-US" altLang="ko-KR" sz="1200" dirty="0"/>
              <a:t>max – min-</a:t>
            </a:r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기울기 분산</a:t>
            </a:r>
            <a:endParaRPr lang="en-US" altLang="ko-KR" sz="1200" dirty="0"/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기울기 절대값 </a:t>
            </a:r>
            <a:r>
              <a:rPr lang="en-US" altLang="ko-KR" sz="1200" dirty="0"/>
              <a:t>max</a:t>
            </a:r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기울기 절대값 평균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각 변수의 제곱</a:t>
            </a:r>
            <a:r>
              <a:rPr lang="en-US" altLang="ko-KR" sz="1200" dirty="0"/>
              <a:t>, </a:t>
            </a:r>
            <a:r>
              <a:rPr lang="ko-KR" altLang="en-US" sz="1200" dirty="0"/>
              <a:t>세제곱 등등</a:t>
            </a:r>
            <a:r>
              <a:rPr lang="en-US" altLang="ko-KR" sz="1200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D9224B-F6BD-4470-BA2E-DCBC4936E668}"/>
              </a:ext>
            </a:extLst>
          </p:cNvPr>
          <p:cNvSpPr txBox="1"/>
          <p:nvPr/>
        </p:nvSpPr>
        <p:spPr>
          <a:xfrm>
            <a:off x="3402334" y="1006005"/>
            <a:ext cx="2943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2.M</a:t>
            </a:r>
          </a:p>
          <a:p>
            <a:endParaRPr lang="en-US" altLang="ko-KR" sz="1200" dirty="0"/>
          </a:p>
          <a:p>
            <a:r>
              <a:rPr lang="en-US" altLang="ko-KR" sz="1200" dirty="0"/>
              <a:t>Sample row data, Sample </a:t>
            </a:r>
            <a:r>
              <a:rPr lang="ko-KR" altLang="en-US" sz="1200" dirty="0"/>
              <a:t>별로 정규와 이후</a:t>
            </a:r>
            <a:endParaRPr lang="en-US" altLang="ko-KR" sz="1200" dirty="0"/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기울기 </a:t>
            </a:r>
            <a:r>
              <a:rPr lang="en-US" altLang="ko-KR" sz="1200" dirty="0"/>
              <a:t>max – min-</a:t>
            </a:r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기울기 분산</a:t>
            </a:r>
            <a:endParaRPr lang="en-US" altLang="ko-KR" sz="1200" dirty="0"/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기울기 절대값 </a:t>
            </a:r>
            <a:r>
              <a:rPr lang="en-US" altLang="ko-KR" sz="1200" dirty="0"/>
              <a:t>max</a:t>
            </a:r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기울기 절대값 평균</a:t>
            </a:r>
            <a:endParaRPr lang="en-US" altLang="ko-KR" sz="1200" dirty="0"/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각 변수의 제곱</a:t>
            </a:r>
            <a:r>
              <a:rPr lang="en-US" altLang="ko-KR" sz="1200" dirty="0"/>
              <a:t>, </a:t>
            </a:r>
            <a:r>
              <a:rPr lang="ko-KR" altLang="en-US" sz="1200" dirty="0"/>
              <a:t>세제곱 등등</a:t>
            </a:r>
            <a:r>
              <a:rPr lang="en-US" altLang="ko-KR" sz="1200" dirty="0"/>
              <a:t>…</a:t>
            </a:r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특정 시간대까지의 </a:t>
            </a:r>
            <a:r>
              <a:rPr lang="ko-KR" altLang="en-US" sz="1200" dirty="0" err="1"/>
              <a:t>적분값</a:t>
            </a:r>
            <a:r>
              <a:rPr lang="en-US" altLang="ko-KR" sz="1200" dirty="0"/>
              <a:t>/V </a:t>
            </a:r>
            <a:r>
              <a:rPr lang="ko-KR" altLang="en-US" sz="1200" dirty="0" err="1"/>
              <a:t>예측값</a:t>
            </a:r>
            <a:endParaRPr lang="en-US" altLang="ko-K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55BEB-3164-4943-A8BF-03CBEE5F7D53}"/>
              </a:ext>
            </a:extLst>
          </p:cNvPr>
          <p:cNvSpPr txBox="1"/>
          <p:nvPr/>
        </p:nvSpPr>
        <p:spPr>
          <a:xfrm>
            <a:off x="529884" y="3112934"/>
            <a:ext cx="2999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3.X,Y</a:t>
            </a:r>
          </a:p>
          <a:p>
            <a:endParaRPr lang="en-US" altLang="ko-KR" sz="1200" dirty="0"/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각 </a:t>
            </a:r>
            <a:r>
              <a:rPr lang="ko-KR" altLang="en-US" sz="1200" dirty="0" err="1"/>
              <a:t>센서별</a:t>
            </a:r>
            <a:r>
              <a:rPr lang="ko-KR" altLang="en-US" sz="1200" dirty="0"/>
              <a:t> 도착한 시간</a:t>
            </a:r>
            <a:endParaRPr lang="en-US" altLang="ko-KR" sz="1200" dirty="0"/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각 </a:t>
            </a:r>
            <a:r>
              <a:rPr lang="ko-KR" altLang="en-US" sz="1200" dirty="0" err="1"/>
              <a:t>센서별</a:t>
            </a:r>
            <a:r>
              <a:rPr lang="ko-KR" altLang="en-US" sz="1200" dirty="0"/>
              <a:t> 도착 시간의</a:t>
            </a:r>
            <a:r>
              <a:rPr lang="en-US" altLang="ko-KR" sz="1200" dirty="0"/>
              <a:t>, </a:t>
            </a:r>
            <a:r>
              <a:rPr lang="ko-KR" altLang="en-US" sz="1200" dirty="0"/>
              <a:t>각각의 차</a:t>
            </a:r>
            <a:endParaRPr lang="en-US" altLang="ko-KR" sz="1200" dirty="0"/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각 </a:t>
            </a:r>
            <a:r>
              <a:rPr lang="ko-KR" altLang="en-US" sz="1200" dirty="0" err="1"/>
              <a:t>센서별</a:t>
            </a:r>
            <a:r>
              <a:rPr lang="ko-KR" altLang="en-US" sz="1200" dirty="0"/>
              <a:t> 도착 시간의</a:t>
            </a:r>
            <a:r>
              <a:rPr lang="en-US" altLang="ko-KR" sz="1200" dirty="0"/>
              <a:t>, </a:t>
            </a:r>
            <a:r>
              <a:rPr lang="ko-KR" altLang="en-US" sz="1200" dirty="0"/>
              <a:t>각각의 차 절대값</a:t>
            </a:r>
            <a:endParaRPr lang="en-US" altLang="ko-KR" sz="1200" dirty="0"/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각 </a:t>
            </a:r>
            <a:r>
              <a:rPr lang="ko-KR" altLang="en-US" sz="1200" dirty="0" err="1"/>
              <a:t>센서별</a:t>
            </a:r>
            <a:r>
              <a:rPr lang="ko-KR" altLang="en-US" sz="1200" dirty="0"/>
              <a:t> 도착 시간의 </a:t>
            </a:r>
            <a:r>
              <a:rPr lang="en-US" altLang="ko-KR" sz="1200" dirty="0"/>
              <a:t>, </a:t>
            </a:r>
            <a:r>
              <a:rPr lang="ko-KR" altLang="en-US" sz="1200" dirty="0"/>
              <a:t>각각의 합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852639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모델링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7133B-C3E5-42CF-9CB4-7F4DF9507A3E}"/>
              </a:ext>
            </a:extLst>
          </p:cNvPr>
          <p:cNvSpPr txBox="1"/>
          <p:nvPr/>
        </p:nvSpPr>
        <p:spPr>
          <a:xfrm>
            <a:off x="475177" y="700345"/>
            <a:ext cx="191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2.CNN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241FDF-9C72-40E3-BC88-2239487BE6B1}"/>
              </a:ext>
            </a:extLst>
          </p:cNvPr>
          <p:cNvSpPr txBox="1"/>
          <p:nvPr/>
        </p:nvSpPr>
        <p:spPr>
          <a:xfrm>
            <a:off x="475176" y="1166012"/>
            <a:ext cx="6047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-row</a:t>
            </a:r>
            <a:r>
              <a:rPr lang="ko-KR" altLang="en-US" sz="1200" dirty="0"/>
              <a:t>데이터 정규화 이후 학습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각 시간마다 </a:t>
            </a:r>
            <a:r>
              <a:rPr lang="en-US" altLang="ko-KR" sz="1200" dirty="0"/>
              <a:t>4</a:t>
            </a:r>
            <a:r>
              <a:rPr lang="ko-KR" altLang="en-US" sz="1200" dirty="0"/>
              <a:t>개의 센서 중</a:t>
            </a:r>
            <a:r>
              <a:rPr lang="en-US" altLang="ko-KR" sz="1200" dirty="0"/>
              <a:t>, </a:t>
            </a:r>
            <a:r>
              <a:rPr lang="ko-KR" altLang="en-US" sz="1200" b="1" dirty="0"/>
              <a:t>몇 개의 센서에 파장이 </a:t>
            </a:r>
            <a:r>
              <a:rPr lang="ko-KR" altLang="en-US" sz="1200" b="1" dirty="0" err="1"/>
              <a:t>닿았냐를</a:t>
            </a:r>
            <a:r>
              <a:rPr lang="ko-KR" altLang="en-US" sz="1200" b="1" dirty="0"/>
              <a:t> 알려주는 변수 생성</a:t>
            </a:r>
            <a:endParaRPr lang="en-US" altLang="ko-KR" sz="1200" b="1" dirty="0"/>
          </a:p>
          <a:p>
            <a:r>
              <a:rPr lang="en-US" altLang="ko-KR" sz="1200" dirty="0"/>
              <a:t>  (ex, 0…0001….11222….3333…444444) -&gt; </a:t>
            </a:r>
            <a:r>
              <a:rPr lang="ko-KR" altLang="en-US" sz="1200" dirty="0"/>
              <a:t>센서가 닿은 시간을 직접으로 </a:t>
            </a:r>
            <a:r>
              <a:rPr lang="ko-KR" altLang="en-US" sz="1200" dirty="0" err="1"/>
              <a:t>알려주기위함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-</a:t>
            </a:r>
            <a:r>
              <a:rPr lang="ko-KR" altLang="en-US" sz="1200" b="1" dirty="0"/>
              <a:t>특정시간 이후의 </a:t>
            </a:r>
            <a:r>
              <a:rPr lang="ko-KR" altLang="en-US" sz="1200" b="1" dirty="0" err="1"/>
              <a:t>센서값은</a:t>
            </a:r>
            <a:r>
              <a:rPr lang="ko-KR" altLang="en-US" sz="1200" b="1" dirty="0"/>
              <a:t> 사용하지 않음</a:t>
            </a:r>
            <a:endParaRPr lang="en-US" altLang="ko-KR" sz="1200" b="1" dirty="0"/>
          </a:p>
          <a:p>
            <a:r>
              <a:rPr lang="en-US" altLang="ko-KR" sz="1200" dirty="0"/>
              <a:t>  (ex 0~375</a:t>
            </a:r>
            <a:r>
              <a:rPr lang="ko-KR" altLang="en-US" sz="1200" dirty="0"/>
              <a:t>개의 </a:t>
            </a:r>
            <a:r>
              <a:rPr lang="en-US" altLang="ko-KR" sz="1200" dirty="0"/>
              <a:t>Time</a:t>
            </a:r>
            <a:r>
              <a:rPr lang="ko-KR" altLang="en-US" sz="1200" dirty="0"/>
              <a:t>중</a:t>
            </a:r>
            <a:r>
              <a:rPr lang="en-US" altLang="ko-KR" sz="1200" dirty="0"/>
              <a:t>, 0~200</a:t>
            </a:r>
            <a:r>
              <a:rPr lang="ko-KR" altLang="en-US" sz="1200" dirty="0"/>
              <a:t>만 사용</a:t>
            </a:r>
            <a:r>
              <a:rPr lang="en-US" altLang="ko-KR" sz="1200" dirty="0"/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EFAC0E-91DF-48C5-A093-F61D87D66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76" y="2693064"/>
            <a:ext cx="2795588" cy="17699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E29CE49-BFFE-4F13-AA22-09DF9B2DF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685867"/>
            <a:ext cx="2654982" cy="17699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0E2578-170D-4A21-9A21-A5F677E8D443}"/>
              </a:ext>
            </a:extLst>
          </p:cNvPr>
          <p:cNvSpPr txBox="1"/>
          <p:nvPr/>
        </p:nvSpPr>
        <p:spPr>
          <a:xfrm>
            <a:off x="1600200" y="438583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센서 </a:t>
            </a:r>
            <a:r>
              <a:rPr lang="en-US" altLang="ko-KR" sz="1000" dirty="0"/>
              <a:t>1,2,3,4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B958C4-E396-4355-8E3B-4A86063E0963}"/>
              </a:ext>
            </a:extLst>
          </p:cNvPr>
          <p:cNvSpPr txBox="1"/>
          <p:nvPr/>
        </p:nvSpPr>
        <p:spPr>
          <a:xfrm>
            <a:off x="4387321" y="438583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파생변수</a:t>
            </a:r>
          </a:p>
        </p:txBody>
      </p:sp>
    </p:spTree>
    <p:extLst>
      <p:ext uri="{BB962C8B-B14F-4D97-AF65-F5344CB8AC3E}">
        <p14:creationId xmlns:p14="http://schemas.microsoft.com/office/powerpoint/2010/main" val="2726494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모델링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830E8-D839-49A0-9AAE-90D81AF7C453}"/>
              </a:ext>
            </a:extLst>
          </p:cNvPr>
          <p:cNvSpPr txBox="1"/>
          <p:nvPr/>
        </p:nvSpPr>
        <p:spPr>
          <a:xfrm>
            <a:off x="505656" y="666750"/>
            <a:ext cx="191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2.CNN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6056C-56FE-4412-B6D4-A4A0EC357A0D}"/>
              </a:ext>
            </a:extLst>
          </p:cNvPr>
          <p:cNvSpPr txBox="1"/>
          <p:nvPr/>
        </p:nvSpPr>
        <p:spPr>
          <a:xfrm>
            <a:off x="505656" y="1069552"/>
            <a:ext cx="46759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Case1 : CNN + </a:t>
            </a:r>
            <a:r>
              <a:rPr lang="ko-KR" altLang="en-US" sz="1200" dirty="0"/>
              <a:t>변수추가 </a:t>
            </a:r>
            <a:r>
              <a:rPr lang="en-US" altLang="ko-KR" sz="1200" dirty="0"/>
              <a:t>+ 5Fold +  Cosine Scheduler + Time 200</a:t>
            </a:r>
            <a:r>
              <a:rPr lang="ko-KR" altLang="en-US" sz="1200" dirty="0"/>
              <a:t>까지만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Case2 : CNN + </a:t>
            </a:r>
            <a:r>
              <a:rPr lang="ko-KR" altLang="en-US" sz="1200" dirty="0"/>
              <a:t>변수추가 </a:t>
            </a:r>
            <a:r>
              <a:rPr lang="en-US" altLang="ko-KR" sz="1200" dirty="0"/>
              <a:t>+ 5Fold + Time 200</a:t>
            </a:r>
            <a:r>
              <a:rPr lang="ko-KR" altLang="en-US" sz="1200" dirty="0"/>
              <a:t>까지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Case3 : CNN + 5Fold + </a:t>
            </a:r>
            <a:r>
              <a:rPr lang="ko-KR" altLang="en-US" sz="1200" dirty="0"/>
              <a:t>변수추가 </a:t>
            </a:r>
            <a:r>
              <a:rPr lang="en-US" altLang="ko-KR" sz="1200" dirty="0"/>
              <a:t>+ </a:t>
            </a:r>
            <a:r>
              <a:rPr lang="en-US" altLang="ko-KR" sz="1200" dirty="0" err="1"/>
              <a:t>regularizer</a:t>
            </a:r>
            <a:r>
              <a:rPr lang="en-US" altLang="ko-KR" sz="1200" dirty="0"/>
              <a:t> </a:t>
            </a:r>
          </a:p>
          <a:p>
            <a:endParaRPr lang="en-US" altLang="ko-KR" sz="1200" dirty="0"/>
          </a:p>
          <a:p>
            <a:r>
              <a:rPr lang="en-US" altLang="ko-KR" sz="1200" dirty="0"/>
              <a:t>Case4 : CNN + 5Fold + Cosine Scheduler (base model)</a:t>
            </a:r>
          </a:p>
          <a:p>
            <a:endParaRPr lang="en-US" altLang="ko-K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B5E74-6A33-44AC-8314-D94678581072}"/>
              </a:ext>
            </a:extLst>
          </p:cNvPr>
          <p:cNvSpPr txBox="1"/>
          <p:nvPr/>
        </p:nvSpPr>
        <p:spPr>
          <a:xfrm>
            <a:off x="510736" y="3241497"/>
            <a:ext cx="191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앙상블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D1C9D0-15D0-4FC4-9A80-208AE191084F}"/>
              </a:ext>
            </a:extLst>
          </p:cNvPr>
          <p:cNvSpPr txBox="1"/>
          <p:nvPr/>
        </p:nvSpPr>
        <p:spPr>
          <a:xfrm>
            <a:off x="505656" y="3841747"/>
            <a:ext cx="467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최종적으로</a:t>
            </a:r>
            <a:endParaRPr lang="en-US" altLang="ko-KR" sz="1200" dirty="0"/>
          </a:p>
          <a:p>
            <a:r>
              <a:rPr lang="en-US" altLang="ko-KR" sz="1200" dirty="0"/>
              <a:t>(Case1 + Case2)*0.5 + (Case3 + Case4 + </a:t>
            </a:r>
            <a:r>
              <a:rPr lang="en-US" altLang="ko-KR" sz="1200" dirty="0" err="1"/>
              <a:t>LassoRF</a:t>
            </a:r>
            <a:r>
              <a:rPr lang="en-US" altLang="ko-KR" sz="1200" dirty="0"/>
              <a:t>)*0.5 </a:t>
            </a:r>
            <a:r>
              <a:rPr lang="ko-KR" altLang="en-US" sz="1200" dirty="0"/>
              <a:t>를 사용</a:t>
            </a:r>
            <a:endParaRPr lang="en-US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016557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830E8-D839-49A0-9AAE-90D81AF7C453}"/>
              </a:ext>
            </a:extLst>
          </p:cNvPr>
          <p:cNvSpPr txBox="1"/>
          <p:nvPr/>
        </p:nvSpPr>
        <p:spPr>
          <a:xfrm>
            <a:off x="505656" y="666750"/>
            <a:ext cx="191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1.Lasso + RF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6056C-56FE-4412-B6D4-A4A0EC357A0D}"/>
              </a:ext>
            </a:extLst>
          </p:cNvPr>
          <p:cNvSpPr txBox="1"/>
          <p:nvPr/>
        </p:nvSpPr>
        <p:spPr>
          <a:xfrm>
            <a:off x="505656" y="1069552"/>
            <a:ext cx="4675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LB : 0.018X</a:t>
            </a:r>
          </a:p>
          <a:p>
            <a:endParaRPr lang="en-US" altLang="ko-KR" sz="1200" dirty="0"/>
          </a:p>
          <a:p>
            <a:r>
              <a:rPr lang="en-US" altLang="ko-KR" sz="1200" dirty="0"/>
              <a:t>-&gt; </a:t>
            </a:r>
            <a:r>
              <a:rPr lang="ko-KR" altLang="en-US" sz="1200" dirty="0"/>
              <a:t>최초 도달한 </a:t>
            </a:r>
            <a:r>
              <a:rPr lang="ko-KR" altLang="en-US" sz="1200" dirty="0" err="1"/>
              <a:t>센서값만</a:t>
            </a:r>
            <a:r>
              <a:rPr lang="ko-KR" altLang="en-US" sz="1200" dirty="0"/>
              <a:t> 사용했기에 한계점 존재</a:t>
            </a:r>
            <a:endParaRPr lang="en-US" altLang="ko-KR" sz="1200" dirty="0"/>
          </a:p>
          <a:p>
            <a:r>
              <a:rPr lang="en-US" altLang="ko-KR" sz="1200" dirty="0"/>
              <a:t>-&gt; </a:t>
            </a:r>
            <a:r>
              <a:rPr lang="ko-KR" altLang="en-US" sz="1200" dirty="0"/>
              <a:t>세밀한 통계량을 추출하는 데에 있어 한계</a:t>
            </a:r>
            <a:r>
              <a:rPr lang="en-US" altLang="ko-KR" sz="1200" dirty="0"/>
              <a:t> </a:t>
            </a:r>
            <a:r>
              <a:rPr lang="ko-KR" altLang="en-US" sz="1200" dirty="0"/>
              <a:t>존재</a:t>
            </a: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FAA3D0-F303-445B-94AC-B7136512AD5C}"/>
              </a:ext>
            </a:extLst>
          </p:cNvPr>
          <p:cNvSpPr txBox="1"/>
          <p:nvPr/>
        </p:nvSpPr>
        <p:spPr>
          <a:xfrm>
            <a:off x="505656" y="2009358"/>
            <a:ext cx="191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2.CNN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C1D8C8-1E38-4F4E-A89D-8E6F2EC06326}"/>
              </a:ext>
            </a:extLst>
          </p:cNvPr>
          <p:cNvSpPr txBox="1"/>
          <p:nvPr/>
        </p:nvSpPr>
        <p:spPr>
          <a:xfrm>
            <a:off x="475176" y="2465813"/>
            <a:ext cx="4675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Case1 + Case2 LB : 0.0035</a:t>
            </a:r>
          </a:p>
          <a:p>
            <a:r>
              <a:rPr lang="en-US" altLang="ko-KR" sz="1200" dirty="0"/>
              <a:t>Case3 + Case4 + </a:t>
            </a:r>
            <a:r>
              <a:rPr lang="en-US" altLang="ko-KR" sz="1200" dirty="0" err="1"/>
              <a:t>LassoRF</a:t>
            </a:r>
            <a:r>
              <a:rPr lang="en-US" altLang="ko-KR" sz="1200" dirty="0"/>
              <a:t> LB : 0.0067</a:t>
            </a:r>
          </a:p>
          <a:p>
            <a:endParaRPr lang="en-US" altLang="ko-KR" sz="1200" dirty="0"/>
          </a:p>
          <a:p>
            <a:r>
              <a:rPr lang="ko-KR" altLang="en-US" sz="1200" dirty="0"/>
              <a:t>변수추가 </a:t>
            </a:r>
            <a:r>
              <a:rPr lang="en-US" altLang="ko-KR" sz="1200" dirty="0"/>
              <a:t>+ Time 200</a:t>
            </a:r>
            <a:r>
              <a:rPr lang="ko-KR" altLang="en-US" sz="1200" dirty="0"/>
              <a:t>이하 사용을 통해 단일 모델로도 </a:t>
            </a:r>
            <a:r>
              <a:rPr lang="en-US" altLang="ko-KR" sz="1200" dirty="0"/>
              <a:t>0.0035 </a:t>
            </a:r>
            <a:r>
              <a:rPr lang="ko-KR" altLang="en-US" sz="1200" dirty="0"/>
              <a:t>성능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6B03C-50BA-4FF5-8877-32A13C106B67}"/>
              </a:ext>
            </a:extLst>
          </p:cNvPr>
          <p:cNvSpPr txBox="1"/>
          <p:nvPr/>
        </p:nvSpPr>
        <p:spPr>
          <a:xfrm>
            <a:off x="475177" y="3593046"/>
            <a:ext cx="191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앙상블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409E15-404C-45B1-B339-32FDF5263E44}"/>
              </a:ext>
            </a:extLst>
          </p:cNvPr>
          <p:cNvSpPr txBox="1"/>
          <p:nvPr/>
        </p:nvSpPr>
        <p:spPr>
          <a:xfrm>
            <a:off x="502269" y="4073948"/>
            <a:ext cx="4675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LB : 0.0025</a:t>
            </a:r>
          </a:p>
          <a:p>
            <a:endParaRPr lang="en-US" altLang="ko-KR" sz="1200" dirty="0"/>
          </a:p>
          <a:p>
            <a:r>
              <a:rPr lang="en-US" altLang="ko-KR" sz="1200" dirty="0"/>
              <a:t>(CNN Case1 + CNN Case2)</a:t>
            </a:r>
            <a:r>
              <a:rPr lang="ko-KR" altLang="en-US" sz="1200" dirty="0"/>
              <a:t>*</a:t>
            </a:r>
            <a:r>
              <a:rPr lang="en-US" altLang="ko-KR" sz="1200" dirty="0"/>
              <a:t>0.5 + (CNN case3 + CNN case4 + </a:t>
            </a:r>
            <a:r>
              <a:rPr lang="en-US" altLang="ko-KR" sz="1200" dirty="0" err="1"/>
              <a:t>LassoRF</a:t>
            </a:r>
            <a:r>
              <a:rPr lang="en-US" altLang="ko-KR" sz="1200" dirty="0"/>
              <a:t>)</a:t>
            </a:r>
            <a:r>
              <a:rPr lang="ko-KR" altLang="en-US" sz="1200" dirty="0"/>
              <a:t>*</a:t>
            </a:r>
            <a:r>
              <a:rPr lang="en-US" altLang="ko-KR" sz="1200" dirty="0"/>
              <a:t>0.5</a:t>
            </a:r>
          </a:p>
          <a:p>
            <a:endParaRPr lang="en-US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082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830E8-D839-49A0-9AAE-90D81AF7C453}"/>
              </a:ext>
            </a:extLst>
          </p:cNvPr>
          <p:cNvSpPr txBox="1"/>
          <p:nvPr/>
        </p:nvSpPr>
        <p:spPr>
          <a:xfrm>
            <a:off x="505656" y="666750"/>
            <a:ext cx="191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6056C-56FE-4412-B6D4-A4A0EC357A0D}"/>
              </a:ext>
            </a:extLst>
          </p:cNvPr>
          <p:cNvSpPr txBox="1"/>
          <p:nvPr/>
        </p:nvSpPr>
        <p:spPr>
          <a:xfrm>
            <a:off x="505656" y="1069552"/>
            <a:ext cx="6047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1.EDA</a:t>
            </a:r>
            <a:r>
              <a:rPr lang="ko-KR" altLang="en-US" sz="1200" dirty="0"/>
              <a:t>를 통해 적절한 변수와 적절한 데이터 사용만으로도  좋은 성능을 거둘 수 있었음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2.</a:t>
            </a:r>
            <a:r>
              <a:rPr lang="ko-KR" altLang="en-US" sz="1200" dirty="0"/>
              <a:t>다양한 시도를 해보았지만</a:t>
            </a:r>
            <a:r>
              <a:rPr lang="en-US" altLang="ko-KR" sz="1200" dirty="0"/>
              <a:t>,  M,V</a:t>
            </a:r>
            <a:r>
              <a:rPr lang="ko-KR" altLang="en-US" sz="1200" dirty="0"/>
              <a:t>의 범위를 각각 </a:t>
            </a:r>
            <a:r>
              <a:rPr lang="en-US" altLang="ko-KR" sz="1200" dirty="0"/>
              <a:t>[25, 175], [0.2, 1]</a:t>
            </a:r>
            <a:r>
              <a:rPr lang="ko-KR" altLang="en-US" sz="1200" dirty="0"/>
              <a:t>로 두지 않고 </a:t>
            </a:r>
            <a:r>
              <a:rPr lang="en-US" altLang="ko-KR" sz="1200" dirty="0"/>
              <a:t>[0,200], [0,1]</a:t>
            </a:r>
            <a:r>
              <a:rPr lang="ko-KR" altLang="en-US" sz="1200" dirty="0"/>
              <a:t>로 하고 제출시도를 하여서 여러시도의 점수를 알 수 없었던 것이 한계점</a:t>
            </a:r>
            <a:endParaRPr lang="en-US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12758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189" y="182956"/>
            <a:ext cx="10052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rebuchet MS"/>
                <a:cs typeface="Trebuchet MS"/>
              </a:rPr>
              <a:t>THANK</a:t>
            </a:r>
            <a:r>
              <a:rPr sz="1400" b="1" spc="-90" dirty="0">
                <a:latin typeface="Trebuchet MS"/>
                <a:cs typeface="Trebuchet MS"/>
              </a:rPr>
              <a:t> </a:t>
            </a:r>
            <a:r>
              <a:rPr sz="1400" b="1" spc="-5" dirty="0">
                <a:latin typeface="Trebuchet MS"/>
                <a:cs typeface="Trebuchet MS"/>
              </a:rPr>
              <a:t>YOU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140" dirty="0"/>
              <a:t> </a:t>
            </a:r>
            <a:r>
              <a:rPr spc="-5" dirty="0"/>
              <a:t>YOU</a:t>
            </a:r>
          </a:p>
        </p:txBody>
      </p:sp>
      <p:sp>
        <p:nvSpPr>
          <p:cNvPr id="4" name="object 4"/>
          <p:cNvSpPr/>
          <p:nvPr/>
        </p:nvSpPr>
        <p:spPr>
          <a:xfrm>
            <a:off x="2236124" y="1187505"/>
            <a:ext cx="2298747" cy="1203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189" y="181432"/>
            <a:ext cx="3606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85" dirty="0">
                <a:latin typeface="Malgun Gothic"/>
                <a:cs typeface="Malgun Gothic"/>
              </a:rPr>
              <a:t>목차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6908" y="946403"/>
            <a:ext cx="500380" cy="500380"/>
          </a:xfrm>
          <a:custGeom>
            <a:avLst/>
            <a:gdLst/>
            <a:ahLst/>
            <a:cxnLst/>
            <a:rect l="l" t="t" r="r" b="b"/>
            <a:pathLst>
              <a:path w="500380" h="500380">
                <a:moveTo>
                  <a:pt x="0" y="249936"/>
                </a:moveTo>
                <a:lnTo>
                  <a:pt x="4026" y="205006"/>
                </a:lnTo>
                <a:lnTo>
                  <a:pt x="15636" y="162719"/>
                </a:lnTo>
                <a:lnTo>
                  <a:pt x="34123" y="123782"/>
                </a:lnTo>
                <a:lnTo>
                  <a:pt x="58781" y="88900"/>
                </a:lnTo>
                <a:lnTo>
                  <a:pt x="88905" y="58777"/>
                </a:lnTo>
                <a:lnTo>
                  <a:pt x="123788" y="34120"/>
                </a:lnTo>
                <a:lnTo>
                  <a:pt x="162725" y="15635"/>
                </a:lnTo>
                <a:lnTo>
                  <a:pt x="205009" y="4026"/>
                </a:lnTo>
                <a:lnTo>
                  <a:pt x="249936" y="0"/>
                </a:lnTo>
                <a:lnTo>
                  <a:pt x="294862" y="4026"/>
                </a:lnTo>
                <a:lnTo>
                  <a:pt x="337146" y="15635"/>
                </a:lnTo>
                <a:lnTo>
                  <a:pt x="376083" y="34120"/>
                </a:lnTo>
                <a:lnTo>
                  <a:pt x="410966" y="58777"/>
                </a:lnTo>
                <a:lnTo>
                  <a:pt x="441090" y="88900"/>
                </a:lnTo>
                <a:lnTo>
                  <a:pt x="465748" y="123782"/>
                </a:lnTo>
                <a:lnTo>
                  <a:pt x="484235" y="162719"/>
                </a:lnTo>
                <a:lnTo>
                  <a:pt x="495845" y="205006"/>
                </a:lnTo>
                <a:lnTo>
                  <a:pt x="499872" y="249936"/>
                </a:lnTo>
                <a:lnTo>
                  <a:pt x="495845" y="294865"/>
                </a:lnTo>
                <a:lnTo>
                  <a:pt x="484235" y="337152"/>
                </a:lnTo>
                <a:lnTo>
                  <a:pt x="465748" y="376089"/>
                </a:lnTo>
                <a:lnTo>
                  <a:pt x="441090" y="410971"/>
                </a:lnTo>
                <a:lnTo>
                  <a:pt x="410966" y="441094"/>
                </a:lnTo>
                <a:lnTo>
                  <a:pt x="376083" y="465751"/>
                </a:lnTo>
                <a:lnTo>
                  <a:pt x="337146" y="484236"/>
                </a:lnTo>
                <a:lnTo>
                  <a:pt x="294862" y="495845"/>
                </a:lnTo>
                <a:lnTo>
                  <a:pt x="249936" y="499872"/>
                </a:lnTo>
                <a:lnTo>
                  <a:pt x="205009" y="495845"/>
                </a:lnTo>
                <a:lnTo>
                  <a:pt x="162725" y="484236"/>
                </a:lnTo>
                <a:lnTo>
                  <a:pt x="123788" y="465751"/>
                </a:lnTo>
                <a:lnTo>
                  <a:pt x="88905" y="441094"/>
                </a:lnTo>
                <a:lnTo>
                  <a:pt x="58781" y="410972"/>
                </a:lnTo>
                <a:lnTo>
                  <a:pt x="34123" y="376089"/>
                </a:lnTo>
                <a:lnTo>
                  <a:pt x="15636" y="337152"/>
                </a:lnTo>
                <a:lnTo>
                  <a:pt x="4026" y="294865"/>
                </a:lnTo>
                <a:lnTo>
                  <a:pt x="0" y="249936"/>
                </a:lnTo>
                <a:close/>
              </a:path>
            </a:pathLst>
          </a:custGeom>
          <a:ln w="9144">
            <a:solidFill>
              <a:srgbClr val="0177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9584" y="1063878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omic Sans MS"/>
                <a:cs typeface="Comic Sans MS"/>
              </a:rPr>
              <a:t>1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2148" y="2322576"/>
            <a:ext cx="500380" cy="498475"/>
          </a:xfrm>
          <a:custGeom>
            <a:avLst/>
            <a:gdLst/>
            <a:ahLst/>
            <a:cxnLst/>
            <a:rect l="l" t="t" r="r" b="b"/>
            <a:pathLst>
              <a:path w="500380" h="498475">
                <a:moveTo>
                  <a:pt x="0" y="249174"/>
                </a:moveTo>
                <a:lnTo>
                  <a:pt x="4026" y="204370"/>
                </a:lnTo>
                <a:lnTo>
                  <a:pt x="15636" y="162207"/>
                </a:lnTo>
                <a:lnTo>
                  <a:pt x="34123" y="123387"/>
                </a:lnTo>
                <a:lnTo>
                  <a:pt x="58781" y="88612"/>
                </a:lnTo>
                <a:lnTo>
                  <a:pt x="88905" y="58585"/>
                </a:lnTo>
                <a:lnTo>
                  <a:pt x="123788" y="34007"/>
                </a:lnTo>
                <a:lnTo>
                  <a:pt x="162725" y="15582"/>
                </a:lnTo>
                <a:lnTo>
                  <a:pt x="205009" y="4012"/>
                </a:lnTo>
                <a:lnTo>
                  <a:pt x="249936" y="0"/>
                </a:lnTo>
                <a:lnTo>
                  <a:pt x="294862" y="4012"/>
                </a:lnTo>
                <a:lnTo>
                  <a:pt x="337146" y="15582"/>
                </a:lnTo>
                <a:lnTo>
                  <a:pt x="376083" y="34007"/>
                </a:lnTo>
                <a:lnTo>
                  <a:pt x="410966" y="58585"/>
                </a:lnTo>
                <a:lnTo>
                  <a:pt x="441090" y="88612"/>
                </a:lnTo>
                <a:lnTo>
                  <a:pt x="465748" y="123387"/>
                </a:lnTo>
                <a:lnTo>
                  <a:pt x="484235" y="162207"/>
                </a:lnTo>
                <a:lnTo>
                  <a:pt x="495845" y="204370"/>
                </a:lnTo>
                <a:lnTo>
                  <a:pt x="499871" y="249174"/>
                </a:lnTo>
                <a:lnTo>
                  <a:pt x="495845" y="293977"/>
                </a:lnTo>
                <a:lnTo>
                  <a:pt x="484235" y="336140"/>
                </a:lnTo>
                <a:lnTo>
                  <a:pt x="465748" y="374960"/>
                </a:lnTo>
                <a:lnTo>
                  <a:pt x="441090" y="409735"/>
                </a:lnTo>
                <a:lnTo>
                  <a:pt x="410966" y="439762"/>
                </a:lnTo>
                <a:lnTo>
                  <a:pt x="376083" y="464340"/>
                </a:lnTo>
                <a:lnTo>
                  <a:pt x="337146" y="482765"/>
                </a:lnTo>
                <a:lnTo>
                  <a:pt x="294862" y="494335"/>
                </a:lnTo>
                <a:lnTo>
                  <a:pt x="249936" y="498348"/>
                </a:lnTo>
                <a:lnTo>
                  <a:pt x="205009" y="494335"/>
                </a:lnTo>
                <a:lnTo>
                  <a:pt x="162725" y="482765"/>
                </a:lnTo>
                <a:lnTo>
                  <a:pt x="123788" y="464340"/>
                </a:lnTo>
                <a:lnTo>
                  <a:pt x="88905" y="439762"/>
                </a:lnTo>
                <a:lnTo>
                  <a:pt x="58781" y="409735"/>
                </a:lnTo>
                <a:lnTo>
                  <a:pt x="34123" y="374960"/>
                </a:lnTo>
                <a:lnTo>
                  <a:pt x="15636" y="336140"/>
                </a:lnTo>
                <a:lnTo>
                  <a:pt x="4026" y="293977"/>
                </a:lnTo>
                <a:lnTo>
                  <a:pt x="0" y="249174"/>
                </a:lnTo>
                <a:close/>
              </a:path>
            </a:pathLst>
          </a:custGeom>
          <a:ln w="9143">
            <a:solidFill>
              <a:srgbClr val="018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5129" y="2439416"/>
            <a:ext cx="1346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ic Sans MS"/>
                <a:cs typeface="Comic Sans MS"/>
              </a:rPr>
              <a:t>2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2148" y="3697223"/>
            <a:ext cx="500380" cy="500380"/>
          </a:xfrm>
          <a:custGeom>
            <a:avLst/>
            <a:gdLst/>
            <a:ahLst/>
            <a:cxnLst/>
            <a:rect l="l" t="t" r="r" b="b"/>
            <a:pathLst>
              <a:path w="500380" h="500379">
                <a:moveTo>
                  <a:pt x="0" y="249935"/>
                </a:moveTo>
                <a:lnTo>
                  <a:pt x="4026" y="205006"/>
                </a:lnTo>
                <a:lnTo>
                  <a:pt x="15636" y="162719"/>
                </a:lnTo>
                <a:lnTo>
                  <a:pt x="34123" y="123782"/>
                </a:lnTo>
                <a:lnTo>
                  <a:pt x="58781" y="88900"/>
                </a:lnTo>
                <a:lnTo>
                  <a:pt x="88905" y="58777"/>
                </a:lnTo>
                <a:lnTo>
                  <a:pt x="123788" y="34120"/>
                </a:lnTo>
                <a:lnTo>
                  <a:pt x="162725" y="15635"/>
                </a:lnTo>
                <a:lnTo>
                  <a:pt x="205009" y="4026"/>
                </a:lnTo>
                <a:lnTo>
                  <a:pt x="249936" y="0"/>
                </a:lnTo>
                <a:lnTo>
                  <a:pt x="294862" y="4026"/>
                </a:lnTo>
                <a:lnTo>
                  <a:pt x="337146" y="15635"/>
                </a:lnTo>
                <a:lnTo>
                  <a:pt x="376083" y="34120"/>
                </a:lnTo>
                <a:lnTo>
                  <a:pt x="410966" y="58777"/>
                </a:lnTo>
                <a:lnTo>
                  <a:pt x="441090" y="88900"/>
                </a:lnTo>
                <a:lnTo>
                  <a:pt x="465748" y="123782"/>
                </a:lnTo>
                <a:lnTo>
                  <a:pt x="484235" y="162719"/>
                </a:lnTo>
                <a:lnTo>
                  <a:pt x="495845" y="205006"/>
                </a:lnTo>
                <a:lnTo>
                  <a:pt x="499871" y="249935"/>
                </a:lnTo>
                <a:lnTo>
                  <a:pt x="495845" y="294862"/>
                </a:lnTo>
                <a:lnTo>
                  <a:pt x="484235" y="337146"/>
                </a:lnTo>
                <a:lnTo>
                  <a:pt x="465748" y="376083"/>
                </a:lnTo>
                <a:lnTo>
                  <a:pt x="441090" y="410966"/>
                </a:lnTo>
                <a:lnTo>
                  <a:pt x="410966" y="441090"/>
                </a:lnTo>
                <a:lnTo>
                  <a:pt x="376083" y="465748"/>
                </a:lnTo>
                <a:lnTo>
                  <a:pt x="337146" y="484235"/>
                </a:lnTo>
                <a:lnTo>
                  <a:pt x="294862" y="495845"/>
                </a:lnTo>
                <a:lnTo>
                  <a:pt x="249936" y="499872"/>
                </a:lnTo>
                <a:lnTo>
                  <a:pt x="205009" y="495845"/>
                </a:lnTo>
                <a:lnTo>
                  <a:pt x="162725" y="484235"/>
                </a:lnTo>
                <a:lnTo>
                  <a:pt x="123788" y="465748"/>
                </a:lnTo>
                <a:lnTo>
                  <a:pt x="88905" y="441090"/>
                </a:lnTo>
                <a:lnTo>
                  <a:pt x="58781" y="410966"/>
                </a:lnTo>
                <a:lnTo>
                  <a:pt x="34123" y="376083"/>
                </a:lnTo>
                <a:lnTo>
                  <a:pt x="15636" y="337146"/>
                </a:lnTo>
                <a:lnTo>
                  <a:pt x="4026" y="294862"/>
                </a:lnTo>
                <a:lnTo>
                  <a:pt x="0" y="249935"/>
                </a:lnTo>
                <a:close/>
              </a:path>
            </a:pathLst>
          </a:custGeom>
          <a:ln w="9144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5129" y="3814978"/>
            <a:ext cx="1346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ic Sans MS"/>
                <a:cs typeface="Comic Sans MS"/>
              </a:rPr>
              <a:t>3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39896" y="591312"/>
            <a:ext cx="2421636" cy="4328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3817365" y="1086992"/>
            <a:ext cx="506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STEP</a:t>
            </a:r>
            <a:r>
              <a:rPr sz="1200" b="1" spc="-90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1F1F1"/>
                </a:solidFill>
                <a:latin typeface="Trebuchet MS"/>
                <a:cs typeface="Trebuchet MS"/>
              </a:rPr>
              <a:t>1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17365" y="2471420"/>
            <a:ext cx="506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STEP</a:t>
            </a:r>
            <a:r>
              <a:rPr sz="1200" b="1" spc="-90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1F1F1"/>
                </a:solidFill>
                <a:latin typeface="Trebuchet MS"/>
                <a:cs typeface="Trebuchet MS"/>
              </a:rPr>
              <a:t>2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17365" y="3855516"/>
            <a:ext cx="5067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STEP</a:t>
            </a:r>
            <a:r>
              <a:rPr sz="1200" b="1" spc="-85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1F1F1"/>
                </a:solidFill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1" name="object 13">
            <a:extLst>
              <a:ext uri="{FF2B5EF4-FFF2-40B4-BE49-F238E27FC236}">
                <a16:creationId xmlns:a16="http://schemas.microsoft.com/office/drawing/2014/main" id="{C43838BF-02E5-40CD-B5DB-FCBF7F55FFEC}"/>
              </a:ext>
            </a:extLst>
          </p:cNvPr>
          <p:cNvSpPr txBox="1"/>
          <p:nvPr/>
        </p:nvSpPr>
        <p:spPr>
          <a:xfrm>
            <a:off x="4548060" y="709704"/>
            <a:ext cx="14689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데이터 </a:t>
            </a:r>
            <a:r>
              <a:rPr lang="ko-KR" altLang="en-US" sz="1200" b="1" spc="-5" dirty="0" err="1">
                <a:solidFill>
                  <a:srgbClr val="F1F1F1"/>
                </a:solidFill>
                <a:latin typeface="Trebuchet MS"/>
                <a:cs typeface="Trebuchet MS"/>
              </a:rPr>
              <a:t>전처리</a:t>
            </a:r>
            <a:r>
              <a:rPr lang="ko-KR" altLang="en-US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lang="en-US" altLang="ko-KR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&amp; EDA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3" name="object 13">
            <a:extLst>
              <a:ext uri="{FF2B5EF4-FFF2-40B4-BE49-F238E27FC236}">
                <a16:creationId xmlns:a16="http://schemas.microsoft.com/office/drawing/2014/main" id="{BBEAD830-EFE7-4A54-87C9-5371B6DAB643}"/>
              </a:ext>
            </a:extLst>
          </p:cNvPr>
          <p:cNvSpPr txBox="1"/>
          <p:nvPr/>
        </p:nvSpPr>
        <p:spPr>
          <a:xfrm>
            <a:off x="4667045" y="2104271"/>
            <a:ext cx="1230974" cy="208026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모델 구축 </a:t>
            </a:r>
            <a:r>
              <a:rPr lang="en-US" altLang="ko-KR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&amp; </a:t>
            </a:r>
            <a:r>
              <a:rPr lang="ko-KR" altLang="en-US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검증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F51C0459-C0D5-42DB-9535-0A1853CC14FB}"/>
              </a:ext>
            </a:extLst>
          </p:cNvPr>
          <p:cNvSpPr txBox="1"/>
          <p:nvPr/>
        </p:nvSpPr>
        <p:spPr>
          <a:xfrm>
            <a:off x="4876800" y="3529932"/>
            <a:ext cx="897194" cy="261018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결과 및 결언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AD2816-94E4-465D-A9A8-B4092BE7ADBF}"/>
              </a:ext>
            </a:extLst>
          </p:cNvPr>
          <p:cNvSpPr txBox="1"/>
          <p:nvPr/>
        </p:nvSpPr>
        <p:spPr>
          <a:xfrm>
            <a:off x="1109154" y="1047571"/>
            <a:ext cx="1919846" cy="38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EDA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29CDEA-BA6A-4DA0-8DB3-A91F964A2900}"/>
              </a:ext>
            </a:extLst>
          </p:cNvPr>
          <p:cNvSpPr txBox="1"/>
          <p:nvPr/>
        </p:nvSpPr>
        <p:spPr>
          <a:xfrm>
            <a:off x="1105509" y="2438146"/>
            <a:ext cx="1919846" cy="38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모델링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534CA0-94BE-45F0-8E99-0E7AEB1A0FF2}"/>
              </a:ext>
            </a:extLst>
          </p:cNvPr>
          <p:cNvSpPr txBox="1"/>
          <p:nvPr/>
        </p:nvSpPr>
        <p:spPr>
          <a:xfrm>
            <a:off x="1128154" y="3821671"/>
            <a:ext cx="1919846" cy="38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및 결언</a:t>
            </a:r>
          </a:p>
        </p:txBody>
      </p:sp>
      <p:sp>
        <p:nvSpPr>
          <p:cNvPr id="38" name="object 13">
            <a:extLst>
              <a:ext uri="{FF2B5EF4-FFF2-40B4-BE49-F238E27FC236}">
                <a16:creationId xmlns:a16="http://schemas.microsoft.com/office/drawing/2014/main" id="{B7C80B69-4F2E-4C30-AEA6-CDF076EA6C50}"/>
              </a:ext>
            </a:extLst>
          </p:cNvPr>
          <p:cNvSpPr txBox="1"/>
          <p:nvPr/>
        </p:nvSpPr>
        <p:spPr>
          <a:xfrm>
            <a:off x="4667045" y="2438146"/>
            <a:ext cx="1230974" cy="819404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Lasso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Random Forest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CNN</a:t>
            </a:r>
          </a:p>
        </p:txBody>
      </p:sp>
      <p:sp>
        <p:nvSpPr>
          <p:cNvPr id="39" name="object 13">
            <a:extLst>
              <a:ext uri="{FF2B5EF4-FFF2-40B4-BE49-F238E27FC236}">
                <a16:creationId xmlns:a16="http://schemas.microsoft.com/office/drawing/2014/main" id="{DACD4F5E-817A-480B-8C66-20388E9074AE}"/>
              </a:ext>
            </a:extLst>
          </p:cNvPr>
          <p:cNvSpPr txBox="1"/>
          <p:nvPr/>
        </p:nvSpPr>
        <p:spPr>
          <a:xfrm>
            <a:off x="4667045" y="3787901"/>
            <a:ext cx="1230974" cy="819404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결과</a:t>
            </a:r>
            <a:endParaRPr lang="en-US" altLang="ko-KR" sz="1100" b="1" spc="-5" dirty="0">
              <a:solidFill>
                <a:srgbClr val="F1F1F1"/>
              </a:solidFill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결언</a:t>
            </a:r>
            <a:endParaRPr lang="en-US" altLang="ko-KR" sz="1100" b="1" spc="-5" dirty="0">
              <a:solidFill>
                <a:srgbClr val="F1F1F1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ko-KR" sz="1100" b="1" spc="-5" dirty="0">
              <a:solidFill>
                <a:srgbClr val="F1F1F1"/>
              </a:solidFill>
              <a:latin typeface="Trebuchet MS"/>
              <a:cs typeface="Trebuchet MS"/>
            </a:endParaRPr>
          </a:p>
        </p:txBody>
      </p:sp>
      <p:sp>
        <p:nvSpPr>
          <p:cNvPr id="40" name="object 13">
            <a:extLst>
              <a:ext uri="{FF2B5EF4-FFF2-40B4-BE49-F238E27FC236}">
                <a16:creationId xmlns:a16="http://schemas.microsoft.com/office/drawing/2014/main" id="{CBAF7EE7-20E6-4656-9875-41485F048E95}"/>
              </a:ext>
            </a:extLst>
          </p:cNvPr>
          <p:cNvSpPr txBox="1"/>
          <p:nvPr/>
        </p:nvSpPr>
        <p:spPr>
          <a:xfrm>
            <a:off x="4667045" y="1012485"/>
            <a:ext cx="1230974" cy="819404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EDA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100" b="1" spc="-5" dirty="0" err="1">
                <a:solidFill>
                  <a:srgbClr val="F1F1F1"/>
                </a:solidFill>
                <a:latin typeface="Trebuchet MS"/>
                <a:cs typeface="Trebuchet MS"/>
              </a:rPr>
              <a:t>전처리</a:t>
            </a:r>
            <a:endParaRPr lang="en-US" altLang="ko-KR" sz="1100" b="1" spc="-5" dirty="0">
              <a:solidFill>
                <a:srgbClr val="F1F1F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디렉터리 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878597-F16B-476E-892E-D7F7FAAC4B2A}"/>
              </a:ext>
            </a:extLst>
          </p:cNvPr>
          <p:cNvSpPr txBox="1"/>
          <p:nvPr/>
        </p:nvSpPr>
        <p:spPr>
          <a:xfrm>
            <a:off x="387774" y="798354"/>
            <a:ext cx="25146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set</a:t>
            </a:r>
          </a:p>
          <a:p>
            <a:endParaRPr lang="en-US" altLang="ko-KR" dirty="0"/>
          </a:p>
          <a:p>
            <a:r>
              <a:rPr lang="en-US" altLang="ko-KR" sz="1000" dirty="0"/>
              <a:t>‘./DACON_KAERI/</a:t>
            </a:r>
            <a:r>
              <a:rPr lang="en-US" altLang="ko-KR" sz="1000" dirty="0" err="1"/>
              <a:t>sample_submission</a:t>
            </a:r>
            <a:r>
              <a:rPr lang="en-US" altLang="ko-KR" sz="1000" dirty="0"/>
              <a:t>’</a:t>
            </a:r>
          </a:p>
          <a:p>
            <a:r>
              <a:rPr lang="en-US" altLang="ko-KR" sz="1000" dirty="0"/>
              <a:t>‘./DACON_KAERI/</a:t>
            </a:r>
            <a:r>
              <a:rPr lang="en-US" altLang="ko-KR" sz="1000" dirty="0" err="1"/>
              <a:t>test_features</a:t>
            </a:r>
            <a:r>
              <a:rPr lang="en-US" altLang="ko-KR" sz="1000" dirty="0"/>
              <a:t>’</a:t>
            </a:r>
          </a:p>
          <a:p>
            <a:r>
              <a:rPr lang="en-US" altLang="ko-KR" sz="1000" dirty="0"/>
              <a:t>‘./DACON_KAERI/</a:t>
            </a:r>
            <a:r>
              <a:rPr lang="en-US" altLang="ko-KR" sz="1000" dirty="0" err="1"/>
              <a:t>train_features</a:t>
            </a:r>
            <a:r>
              <a:rPr lang="en-US" altLang="ko-KR" sz="1000" dirty="0"/>
              <a:t>’</a:t>
            </a:r>
          </a:p>
          <a:p>
            <a:r>
              <a:rPr lang="en-US" altLang="ko-KR" sz="1000" dirty="0"/>
              <a:t>‘./DACON_KAERI/</a:t>
            </a:r>
            <a:r>
              <a:rPr lang="en-US" altLang="ko-KR" sz="1000" dirty="0" err="1"/>
              <a:t>train_target</a:t>
            </a:r>
            <a:r>
              <a:rPr lang="en-US" altLang="ko-KR" sz="1000" dirty="0"/>
              <a:t>'</a:t>
            </a:r>
            <a:endParaRPr lang="ko-KR" altLang="en-US" sz="1000" dirty="0"/>
          </a:p>
          <a:p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7E8F73-BDB6-4702-9FF6-FF76A2439BCE}"/>
              </a:ext>
            </a:extLst>
          </p:cNvPr>
          <p:cNvSpPr txBox="1"/>
          <p:nvPr/>
        </p:nvSpPr>
        <p:spPr>
          <a:xfrm>
            <a:off x="374227" y="2578060"/>
            <a:ext cx="3048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Code</a:t>
            </a:r>
          </a:p>
          <a:p>
            <a:endParaRPr lang="en-US" altLang="ko-KR" dirty="0"/>
          </a:p>
          <a:p>
            <a:r>
              <a:rPr lang="en-US" altLang="ko-KR" sz="1000" dirty="0"/>
              <a:t>./DACON_KAERI_</a:t>
            </a:r>
            <a:r>
              <a:rPr lang="ko-KR" altLang="en-US" sz="1000" dirty="0"/>
              <a:t>코드정리용</a:t>
            </a:r>
            <a:r>
              <a:rPr lang="en-US" altLang="ko-KR" sz="1000" dirty="0"/>
              <a:t>(Lasso + RF)</a:t>
            </a:r>
          </a:p>
          <a:p>
            <a:r>
              <a:rPr lang="en-US" altLang="ko-KR" sz="1000" dirty="0"/>
              <a:t>./DACON_KAERI_</a:t>
            </a:r>
            <a:r>
              <a:rPr lang="ko-KR" altLang="en-US" sz="1000" dirty="0"/>
              <a:t>코드정리용</a:t>
            </a:r>
            <a:r>
              <a:rPr lang="en-US" altLang="ko-KR" sz="1000" dirty="0"/>
              <a:t>(CNN)</a:t>
            </a:r>
          </a:p>
          <a:p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FD80BA-E193-4A05-ADF3-A7CD9E027D97}"/>
              </a:ext>
            </a:extLst>
          </p:cNvPr>
          <p:cNvSpPr txBox="1"/>
          <p:nvPr/>
        </p:nvSpPr>
        <p:spPr>
          <a:xfrm>
            <a:off x="3429000" y="890687"/>
            <a:ext cx="3048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실행순서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000" dirty="0"/>
              <a:t>1. DACON_KAERI_</a:t>
            </a:r>
            <a:r>
              <a:rPr lang="ko-KR" altLang="en-US" sz="1000" dirty="0"/>
              <a:t>코드정리용</a:t>
            </a:r>
            <a:r>
              <a:rPr lang="en-US" altLang="ko-KR" sz="1000" dirty="0"/>
              <a:t>(Lasso + RF) </a:t>
            </a:r>
          </a:p>
          <a:p>
            <a:r>
              <a:rPr lang="en-US" altLang="ko-KR" sz="1000" dirty="0"/>
              <a:t>2. DACON_KAERI_</a:t>
            </a:r>
            <a:r>
              <a:rPr lang="ko-KR" altLang="en-US" sz="1000" dirty="0"/>
              <a:t>코드정리용</a:t>
            </a:r>
            <a:r>
              <a:rPr lang="en-US" altLang="ko-KR" sz="1000" dirty="0"/>
              <a:t>(CNN)</a:t>
            </a:r>
          </a:p>
          <a:p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8303FF-86DE-41BC-8A17-5F85C7CC48EA}"/>
              </a:ext>
            </a:extLst>
          </p:cNvPr>
          <p:cNvSpPr txBox="1"/>
          <p:nvPr/>
        </p:nvSpPr>
        <p:spPr>
          <a:xfrm>
            <a:off x="3581400" y="2591183"/>
            <a:ext cx="3048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</a:t>
            </a:r>
          </a:p>
          <a:p>
            <a:endParaRPr lang="en-US" altLang="ko-KR" dirty="0"/>
          </a:p>
          <a:p>
            <a:r>
              <a:rPr lang="ko-KR" altLang="en-US" sz="1000" dirty="0"/>
              <a:t>최종 </a:t>
            </a:r>
            <a:r>
              <a:rPr lang="en-US" altLang="ko-KR" sz="1000" dirty="0"/>
              <a:t>submit file : Submission_final.csv</a:t>
            </a:r>
          </a:p>
        </p:txBody>
      </p:sp>
    </p:spTree>
    <p:extLst>
      <p:ext uri="{BB962C8B-B14F-4D97-AF65-F5344CB8AC3E}">
        <p14:creationId xmlns:p14="http://schemas.microsoft.com/office/powerpoint/2010/main" val="59890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EDA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830E8-D839-49A0-9AAE-90D81AF7C453}"/>
              </a:ext>
            </a:extLst>
          </p:cNvPr>
          <p:cNvSpPr txBox="1"/>
          <p:nvPr/>
        </p:nvSpPr>
        <p:spPr>
          <a:xfrm>
            <a:off x="505656" y="666750"/>
            <a:ext cx="1919846" cy="38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좌표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76772-2FA5-439A-8B74-ABFFD95B1120}"/>
              </a:ext>
            </a:extLst>
          </p:cNvPr>
          <p:cNvSpPr txBox="1"/>
          <p:nvPr/>
        </p:nvSpPr>
        <p:spPr>
          <a:xfrm>
            <a:off x="505656" y="1069552"/>
            <a:ext cx="6047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좌표의 경우는 각 센서에 파장이 도착한 시간에 가장 큰 영향을 받음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--&gt; </a:t>
            </a:r>
            <a:r>
              <a:rPr lang="ko-KR" altLang="en-US" sz="1200" dirty="0"/>
              <a:t>제일 먼저 도착한 파장이 도착한 센서와 그 시간을 통해 센서의 대략적 위치 유추 가능</a:t>
            </a:r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33D518-A227-4065-8046-308299BCE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" y="1859571"/>
            <a:ext cx="5737155" cy="102166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4169433-8AE6-425F-B5B1-11913C452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31" y="3480146"/>
            <a:ext cx="5749007" cy="12116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BA53CE-0D4A-4629-B139-BC4B1027F485}"/>
              </a:ext>
            </a:extLst>
          </p:cNvPr>
          <p:cNvSpPr txBox="1"/>
          <p:nvPr/>
        </p:nvSpPr>
        <p:spPr>
          <a:xfrm>
            <a:off x="1823394" y="2903787"/>
            <a:ext cx="4114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각 센서에 제일 먼저 도착했으면서 </a:t>
            </a:r>
            <a:r>
              <a:rPr lang="en-US" altLang="ko-KR" sz="800" dirty="0"/>
              <a:t>0.00004</a:t>
            </a:r>
            <a:r>
              <a:rPr lang="ko-KR" altLang="en-US" sz="800" dirty="0"/>
              <a:t>초에 도달한 경우</a:t>
            </a:r>
            <a:endParaRPr lang="en-US" altLang="ko-KR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455ACD-F6EC-4073-8259-5A1E0DF952CB}"/>
              </a:ext>
            </a:extLst>
          </p:cNvPr>
          <p:cNvSpPr txBox="1"/>
          <p:nvPr/>
        </p:nvSpPr>
        <p:spPr>
          <a:xfrm>
            <a:off x="1831861" y="4691787"/>
            <a:ext cx="4114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각 센서에 제일 먼저 도착했으면서 </a:t>
            </a:r>
            <a:r>
              <a:rPr lang="en-US" altLang="ko-KR" sz="800" dirty="0"/>
              <a:t>0.00008</a:t>
            </a:r>
            <a:r>
              <a:rPr lang="ko-KR" altLang="en-US" sz="800" dirty="0"/>
              <a:t>초에 도달한 경우</a:t>
            </a:r>
            <a:endParaRPr lang="en-US" altLang="ko-KR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D4DFBB-BD57-4E91-9729-E7B197EC70E5}"/>
              </a:ext>
            </a:extLst>
          </p:cNvPr>
          <p:cNvSpPr txBox="1"/>
          <p:nvPr/>
        </p:nvSpPr>
        <p:spPr>
          <a:xfrm>
            <a:off x="838200" y="4190388"/>
            <a:ext cx="4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30D508-BA43-4417-A66F-1139F7438D19}"/>
              </a:ext>
            </a:extLst>
          </p:cNvPr>
          <p:cNvSpPr txBox="1"/>
          <p:nvPr/>
        </p:nvSpPr>
        <p:spPr>
          <a:xfrm>
            <a:off x="5584612" y="4220215"/>
            <a:ext cx="4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FBE3CD-77F6-41A6-B3CE-8943A7627DB9}"/>
              </a:ext>
            </a:extLst>
          </p:cNvPr>
          <p:cNvSpPr txBox="1"/>
          <p:nvPr/>
        </p:nvSpPr>
        <p:spPr>
          <a:xfrm>
            <a:off x="3200399" y="3475270"/>
            <a:ext cx="4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0B783F04-BA32-4C42-8CA9-D447B55170D1}"/>
              </a:ext>
            </a:extLst>
          </p:cNvPr>
          <p:cNvSpPr/>
          <p:nvPr/>
        </p:nvSpPr>
        <p:spPr>
          <a:xfrm>
            <a:off x="3290217" y="3096676"/>
            <a:ext cx="214983" cy="356039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7B9EBB-17E9-4289-B957-5BF158803639}"/>
              </a:ext>
            </a:extLst>
          </p:cNvPr>
          <p:cNvSpPr txBox="1"/>
          <p:nvPr/>
        </p:nvSpPr>
        <p:spPr>
          <a:xfrm>
            <a:off x="3733800" y="3141786"/>
            <a:ext cx="4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36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EDA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830E8-D839-49A0-9AAE-90D81AF7C453}"/>
              </a:ext>
            </a:extLst>
          </p:cNvPr>
          <p:cNvSpPr txBox="1"/>
          <p:nvPr/>
        </p:nvSpPr>
        <p:spPr>
          <a:xfrm>
            <a:off x="505656" y="666750"/>
            <a:ext cx="1919846" cy="38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좌표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76772-2FA5-439A-8B74-ABFFD95B1120}"/>
              </a:ext>
            </a:extLst>
          </p:cNvPr>
          <p:cNvSpPr txBox="1"/>
          <p:nvPr/>
        </p:nvSpPr>
        <p:spPr>
          <a:xfrm>
            <a:off x="505656" y="1069552"/>
            <a:ext cx="6047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하지만</a:t>
            </a:r>
            <a:r>
              <a:rPr lang="en-US" altLang="ko-KR" sz="1200" dirty="0"/>
              <a:t>, </a:t>
            </a:r>
            <a:r>
              <a:rPr lang="ko-KR" altLang="en-US" sz="1200" dirty="0"/>
              <a:t>각 센서에 도착한 시간만으론 좌표를 맞추는데 한계가 존재</a:t>
            </a: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/>
              <a:t>센서에 도착한 시간이 비슷하더라도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좌표값은</a:t>
            </a:r>
            <a:r>
              <a:rPr lang="ko-KR" altLang="en-US" sz="1200" dirty="0"/>
              <a:t> 크게 다를 수 있음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외삽의</a:t>
            </a:r>
            <a:r>
              <a:rPr lang="ko-KR" altLang="en-US" sz="1200" dirty="0"/>
              <a:t> 문제</a:t>
            </a:r>
            <a:r>
              <a:rPr lang="en-US" altLang="ko-KR" sz="1200" dirty="0"/>
              <a:t>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/>
              <a:t>좌표 유추에도 센서에 도달한 파장의 정보가 필요</a:t>
            </a:r>
            <a:endParaRPr lang="en-US" altLang="ko-KR" sz="12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973780E-5A12-440D-8DE5-511833EED96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20085"/>
            <a:ext cx="2689664" cy="171387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F74C2E8-CD4F-44B7-BF89-B7E3F8A5186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013" y="2223049"/>
            <a:ext cx="3263576" cy="1796501"/>
          </a:xfrm>
          <a:prstGeom prst="rect">
            <a:avLst/>
          </a:prstGeom>
        </p:spPr>
      </p:pic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58F759BE-FCEE-41CF-AB1E-3F7BC25FB641}"/>
              </a:ext>
            </a:extLst>
          </p:cNvPr>
          <p:cNvSpPr/>
          <p:nvPr/>
        </p:nvSpPr>
        <p:spPr>
          <a:xfrm rot="16200000">
            <a:off x="3194727" y="2826647"/>
            <a:ext cx="214983" cy="356039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135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EDA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830E8-D839-49A0-9AAE-90D81AF7C453}"/>
              </a:ext>
            </a:extLst>
          </p:cNvPr>
          <p:cNvSpPr txBox="1"/>
          <p:nvPr/>
        </p:nvSpPr>
        <p:spPr>
          <a:xfrm>
            <a:off x="505656" y="666750"/>
            <a:ext cx="1919846" cy="38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파장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D15701-0238-486F-AC8B-46DF7B3E9A37}"/>
              </a:ext>
            </a:extLst>
          </p:cNvPr>
          <p:cNvSpPr txBox="1"/>
          <p:nvPr/>
        </p:nvSpPr>
        <p:spPr>
          <a:xfrm>
            <a:off x="505656" y="1069552"/>
            <a:ext cx="604754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파장의 모양에 영향을 주는 요소에는 크게 </a:t>
            </a:r>
            <a:r>
              <a:rPr lang="en-US" altLang="ko-KR" sz="1200" dirty="0"/>
              <a:t>3</a:t>
            </a:r>
            <a:r>
              <a:rPr lang="ko-KR" altLang="en-US" sz="1200" dirty="0"/>
              <a:t>가지 요소가 존재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1.</a:t>
            </a:r>
            <a:r>
              <a:rPr lang="ko-KR" altLang="en-US" sz="1200" dirty="0"/>
              <a:t>파장이 센서에 도착한 시간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--&gt; </a:t>
            </a:r>
            <a:r>
              <a:rPr lang="ko-KR" altLang="en-US" sz="1200" dirty="0"/>
              <a:t>센서에 파장이 빨리 도착할 수록 파장의 높낮이가 큼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2.V</a:t>
            </a:r>
          </a:p>
          <a:p>
            <a:endParaRPr lang="en-US" altLang="ko-KR" sz="1200" dirty="0"/>
          </a:p>
          <a:p>
            <a:r>
              <a:rPr lang="en-US" altLang="ko-KR" sz="1200" dirty="0"/>
              <a:t>--&gt; V</a:t>
            </a:r>
            <a:r>
              <a:rPr lang="ko-KR" altLang="en-US" sz="1200" dirty="0"/>
              <a:t>가 클수록 파장의 기울기가 가파름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3.M</a:t>
            </a:r>
          </a:p>
          <a:p>
            <a:endParaRPr lang="en-US" altLang="ko-KR" sz="1200" dirty="0"/>
          </a:p>
          <a:p>
            <a:r>
              <a:rPr lang="en-US" altLang="ko-KR" sz="1200" dirty="0"/>
              <a:t>--&gt; M</a:t>
            </a:r>
            <a:r>
              <a:rPr lang="ko-KR" altLang="en-US" sz="1200" dirty="0"/>
              <a:t>과 파장의 진폭</a:t>
            </a:r>
            <a:r>
              <a:rPr lang="en-US" altLang="ko-KR" sz="1200" dirty="0"/>
              <a:t>, </a:t>
            </a:r>
            <a:r>
              <a:rPr lang="ko-KR" altLang="en-US" sz="1200" dirty="0"/>
              <a:t>파장의 높낮이는 깊은 관련</a:t>
            </a:r>
            <a:endParaRPr lang="en-US" altLang="ko-KR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CDA581-0528-4FE0-87BB-23D4FFD369FD}"/>
              </a:ext>
            </a:extLst>
          </p:cNvPr>
          <p:cNvSpPr txBox="1"/>
          <p:nvPr/>
        </p:nvSpPr>
        <p:spPr>
          <a:xfrm>
            <a:off x="505656" y="3928244"/>
            <a:ext cx="604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ym typeface="Wingdings" panose="05000000000000000000" pitchFamily="2" charset="2"/>
              </a:rPr>
              <a:t>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이미지 데이터와 유사하게 풀이가 가능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276720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EDA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830E8-D839-49A0-9AAE-90D81AF7C453}"/>
              </a:ext>
            </a:extLst>
          </p:cNvPr>
          <p:cNvSpPr txBox="1"/>
          <p:nvPr/>
        </p:nvSpPr>
        <p:spPr>
          <a:xfrm>
            <a:off x="505656" y="666750"/>
            <a:ext cx="1919846" cy="38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파장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D15701-0238-486F-AC8B-46DF7B3E9A37}"/>
              </a:ext>
            </a:extLst>
          </p:cNvPr>
          <p:cNvSpPr txBox="1"/>
          <p:nvPr/>
        </p:nvSpPr>
        <p:spPr>
          <a:xfrm>
            <a:off x="505656" y="1069552"/>
            <a:ext cx="604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파장이 도착한 시간에 따른 모양 </a:t>
            </a:r>
            <a:r>
              <a:rPr lang="en-US" altLang="ko-KR" sz="1200" dirty="0"/>
              <a:t>(M = 0.2, V = 0.2 </a:t>
            </a:r>
            <a:r>
              <a:rPr lang="ko-KR" altLang="en-US" sz="1200" dirty="0"/>
              <a:t>고정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9D562D-FD6F-408C-9F65-829EA9347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" y="1416163"/>
            <a:ext cx="5839586" cy="152499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35063F4-C865-4642-B40F-F6777FAB7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52" y="3117514"/>
            <a:ext cx="5839586" cy="14231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18870B-772C-4E74-8A7A-2B1406C58953}"/>
              </a:ext>
            </a:extLst>
          </p:cNvPr>
          <p:cNvSpPr txBox="1"/>
          <p:nvPr/>
        </p:nvSpPr>
        <p:spPr>
          <a:xfrm>
            <a:off x="2973799" y="2818043"/>
            <a:ext cx="735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Time = 5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B0C697-D9A1-4FCB-B6F6-92F82BD5AE0B}"/>
              </a:ext>
            </a:extLst>
          </p:cNvPr>
          <p:cNvSpPr txBox="1"/>
          <p:nvPr/>
        </p:nvSpPr>
        <p:spPr>
          <a:xfrm>
            <a:off x="2987346" y="4465224"/>
            <a:ext cx="735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Time = 10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7724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EDA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830E8-D839-49A0-9AAE-90D81AF7C453}"/>
              </a:ext>
            </a:extLst>
          </p:cNvPr>
          <p:cNvSpPr txBox="1"/>
          <p:nvPr/>
        </p:nvSpPr>
        <p:spPr>
          <a:xfrm>
            <a:off x="505656" y="666750"/>
            <a:ext cx="1919846" cy="38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파장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D15701-0238-486F-AC8B-46DF7B3E9A37}"/>
              </a:ext>
            </a:extLst>
          </p:cNvPr>
          <p:cNvSpPr txBox="1"/>
          <p:nvPr/>
        </p:nvSpPr>
        <p:spPr>
          <a:xfrm>
            <a:off x="505656" y="1069552"/>
            <a:ext cx="604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V</a:t>
            </a:r>
            <a:r>
              <a:rPr lang="ko-KR" altLang="en-US" sz="1200" dirty="0"/>
              <a:t>에 따른 모양 </a:t>
            </a:r>
            <a:r>
              <a:rPr lang="en-US" altLang="ko-KR" sz="1200" dirty="0"/>
              <a:t>(Time=5, M=0.2)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21D62B-B984-4B91-8E8B-410732C02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46551"/>
            <a:ext cx="6047544" cy="15299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0997A9-FF23-4456-AFFC-FD3CC0A0D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4" y="3011028"/>
            <a:ext cx="6047544" cy="16135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09736F-4FD2-408D-8955-186B5FF7E36F}"/>
              </a:ext>
            </a:extLst>
          </p:cNvPr>
          <p:cNvSpPr txBox="1"/>
          <p:nvPr/>
        </p:nvSpPr>
        <p:spPr>
          <a:xfrm>
            <a:off x="3018425" y="2764807"/>
            <a:ext cx="607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V = 0.2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D413ED-ECFA-4848-8672-549A1D7930B3}"/>
              </a:ext>
            </a:extLst>
          </p:cNvPr>
          <p:cNvSpPr txBox="1"/>
          <p:nvPr/>
        </p:nvSpPr>
        <p:spPr>
          <a:xfrm>
            <a:off x="3018424" y="4550510"/>
            <a:ext cx="607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V = 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6490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EDA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830E8-D839-49A0-9AAE-90D81AF7C453}"/>
              </a:ext>
            </a:extLst>
          </p:cNvPr>
          <p:cNvSpPr txBox="1"/>
          <p:nvPr/>
        </p:nvSpPr>
        <p:spPr>
          <a:xfrm>
            <a:off x="505656" y="666750"/>
            <a:ext cx="1919846" cy="38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파장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D15701-0238-486F-AC8B-46DF7B3E9A37}"/>
              </a:ext>
            </a:extLst>
          </p:cNvPr>
          <p:cNvSpPr txBox="1"/>
          <p:nvPr/>
        </p:nvSpPr>
        <p:spPr>
          <a:xfrm>
            <a:off x="505656" y="1069552"/>
            <a:ext cx="604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M</a:t>
            </a:r>
            <a:r>
              <a:rPr lang="ko-KR" altLang="en-US" sz="1200" dirty="0"/>
              <a:t>에 따른 파장의 모양 </a:t>
            </a:r>
            <a:r>
              <a:rPr lang="en-US" altLang="ko-KR" sz="1200" dirty="0"/>
              <a:t>-&gt; </a:t>
            </a:r>
            <a:r>
              <a:rPr lang="ko-KR" altLang="en-US" sz="1200" dirty="0"/>
              <a:t>파장의 높낮이와 진폭 </a:t>
            </a:r>
            <a:r>
              <a:rPr lang="en-US" altLang="ko-KR" sz="1200" dirty="0"/>
              <a:t>-&gt; </a:t>
            </a:r>
            <a:r>
              <a:rPr lang="ko-KR" altLang="en-US" sz="1200" dirty="0" err="1"/>
              <a:t>적분값과</a:t>
            </a:r>
            <a:r>
              <a:rPr lang="ko-KR" altLang="en-US" sz="1200" dirty="0"/>
              <a:t> 관련 </a:t>
            </a:r>
            <a:r>
              <a:rPr lang="en-US" altLang="ko-KR" sz="1200" dirty="0"/>
              <a:t>(Time=5, V=0.2)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09736F-4FD2-408D-8955-186B5FF7E36F}"/>
              </a:ext>
            </a:extLst>
          </p:cNvPr>
          <p:cNvSpPr txBox="1"/>
          <p:nvPr/>
        </p:nvSpPr>
        <p:spPr>
          <a:xfrm>
            <a:off x="3018425" y="2764807"/>
            <a:ext cx="607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 = 25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D413ED-ECFA-4848-8672-549A1D7930B3}"/>
              </a:ext>
            </a:extLst>
          </p:cNvPr>
          <p:cNvSpPr txBox="1"/>
          <p:nvPr/>
        </p:nvSpPr>
        <p:spPr>
          <a:xfrm>
            <a:off x="3018424" y="4550510"/>
            <a:ext cx="607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 = 175</a:t>
            </a:r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CCF489-5B8F-49F1-A4F9-E8A7C38C5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" y="3082001"/>
            <a:ext cx="6027546" cy="14690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922C92-E49E-466D-B020-CF8AD35D4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46" y="1366449"/>
            <a:ext cx="5955453" cy="138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</TotalTime>
  <Words>1081</Words>
  <Application>Microsoft Office PowerPoint</Application>
  <PresentationFormat>사용자 지정</PresentationFormat>
  <Paragraphs>239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Dotum</vt:lpstr>
      <vt:lpstr>Malgun Gothic</vt:lpstr>
      <vt:lpstr>Malgun Gothic</vt:lpstr>
      <vt:lpstr>Arial</vt:lpstr>
      <vt:lpstr>Calibri</vt:lpstr>
      <vt:lpstr>Calibri Light</vt:lpstr>
      <vt:lpstr>Comic Sans MS</vt:lpstr>
      <vt:lpstr>Trebuchet MS</vt:lpstr>
      <vt:lpstr>Wingdings</vt:lpstr>
      <vt:lpstr>Office Theme</vt:lpstr>
      <vt:lpstr>진동데이터 활용 충돌체 탐지  AI 경진대회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Mirije Shefiti</dc:creator>
  <cp:lastModifiedBy>박기찬[ 학부재학 / 통계학과 ]</cp:lastModifiedBy>
  <cp:revision>131</cp:revision>
  <dcterms:created xsi:type="dcterms:W3CDTF">2019-11-05T08:15:17Z</dcterms:created>
  <dcterms:modified xsi:type="dcterms:W3CDTF">2020-07-18T10:59:58Z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2019-07-28T00:00:00Z</vt:filetime>
  </property>
  <property fmtid="{D5CDD505-2E9C-101B-9397-08002B2CF9AE}" pid="3" name="Creator">
    <vt:lpwstr>Microsoft® PowerPoint® Office 365용 </vt:lpwstr>
  </property>
  <property fmtid="{D5CDD505-2E9C-101B-9397-08002B2CF9AE}" pid="4" name="LastSaved">
    <vt:filetime>2019-11-05T00:00:00Z</vt:filetime>
  </property>
</Properties>
</file>