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4f08248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4f08248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4f08248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4f08248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4f08248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4f08248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4f08248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4f0824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4f08248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4f08248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4f08248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4f08248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4f08248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4f08248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4f08248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4f08248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4f08248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4f08248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94f08248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94f08248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4f0824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4f0824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94f08248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94f08248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94f08248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94f08248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94f08248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94f08248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94f08248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94f08248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4f08248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4f08248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4f08248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4f08248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4f0824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4f0824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94f08248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94f08248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4f08248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4f08248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4f08248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4f08248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4f08248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4f08248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 10주차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</a:t>
            </a:r>
            <a:r>
              <a:rPr lang="ko"/>
              <a:t>, 기저투석에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나이 &lt;20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Preemptive (0) : 202 / 35 (17%)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혈액(1)             : 77 / 18 (23%)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복막(2)             : 166 / 43 (26%)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혼합(3)             : 53 / 13 (24%)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 = 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Preemptive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혈액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복막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혼합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00" y="1211875"/>
            <a:ext cx="4559100" cy="3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나이, 기저투석에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나이 &gt;=20 &amp; &lt; 40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Preemptive (0) : 1617 / 254 (16%)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혈액(1)             : 1937 / 408 (21%)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복막(2)             : 651 / 160 (24%)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혼합(3)             : 320 / 80 (25%)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 = 1e-10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Preemptive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혈액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복막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혼합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50" y="1211875"/>
            <a:ext cx="4175750" cy="354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나이, 기저투석에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나이 &gt;=40 &amp; &lt; 60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Preemptive (0) : 2717 / 322 (12%)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혈액(1)             : 4768 / 895 (19%)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복막(2)             : 1519 / 290 (19%)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혼합(3)             : 814 / 165 (20%)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 = 2e-16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Preemptive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혈액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복막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혼합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00" y="1211875"/>
            <a:ext cx="3864650" cy="35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나이, 기저투석에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나이 &gt;=60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Preemptive (0) : 516 / 61 (12%)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혈액(1)             : 1075 / 161 (15%)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복막(2)             : 220 / 47 (21%)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혼합(3)             : 175 / 33 (19%)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 = 1e-04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Preemptive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혈액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복막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혼합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0" y="1126675"/>
            <a:ext cx="4430025" cy="36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가입자구분에</a:t>
            </a:r>
            <a:r>
              <a:rPr lang="ko"/>
              <a:t>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급여 1/2종 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급여 1/2종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477925" y="615475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전체 기간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1038625"/>
            <a:ext cx="4669600" cy="3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가입자구분에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급여 1/2종 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급여 1/2종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477925" y="615475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2005-2008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0" y="1084075"/>
            <a:ext cx="4335475" cy="38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00" y="1236475"/>
            <a:ext cx="4335475" cy="358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가입자구분에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급여 1/2종 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급여 1/2종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477925" y="615475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2009-2012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25" y="988175"/>
            <a:ext cx="4489375" cy="37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가입자구분에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급여 1/2종 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급여 1/2종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477925" y="615475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2013-2016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25" y="1084075"/>
            <a:ext cx="4154425" cy="36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성별</a:t>
            </a:r>
            <a:r>
              <a:rPr lang="ko"/>
              <a:t>에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남자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여자</a:t>
            </a:r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477925" y="615475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전체 기간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50" y="1030850"/>
            <a:ext cx="4399375" cy="38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기저투석</a:t>
            </a:r>
            <a:r>
              <a:rPr lang="ko"/>
              <a:t>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Preemtive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혈액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복막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혼합</a:t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477925" y="615475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전체 기간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25" y="1030825"/>
            <a:ext cx="4388700" cy="385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0" y="1382250"/>
            <a:ext cx="5151300" cy="32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11150" y="4569025"/>
            <a:ext cx="7337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Outcome : 2987(17.8%)              Followup : 1195[392-2239]</a:t>
            </a:r>
            <a:endParaRPr sz="1000"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2005-2016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기저투석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Preemtive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혈액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복막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혼합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477925" y="615475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2005-2008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25" y="1137325"/>
            <a:ext cx="4505850" cy="37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기저투석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Preemtive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혈액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복막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혼합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477925" y="615475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2009-2012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25" y="1084075"/>
            <a:ext cx="4569725" cy="38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기저투석 따른 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 : Preemtive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혈액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복막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혼합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477925" y="615475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2013-2016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25" y="1084075"/>
            <a:ext cx="4516500" cy="37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투석군, 이식군의 급여 1/2종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5196750" y="74522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빨강 : 투석군의 prevalance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파랑 : 이식군의 incidence</a:t>
            </a: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0" y="745225"/>
            <a:ext cx="4728201" cy="41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11150" y="4569025"/>
            <a:ext cx="7337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Outcome : 989(28.2%)              Followup : 3215[1691-3685]</a:t>
            </a:r>
            <a:endParaRPr sz="1000"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2005-2008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5" y="1446750"/>
            <a:ext cx="5079625" cy="31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11150" y="4569025"/>
            <a:ext cx="7337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Outcome : 1245(21.4%)              Followup : 1870[1510-2345]</a:t>
            </a:r>
            <a:endParaRPr sz="1000"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2009-2012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7050"/>
            <a:ext cx="5076725" cy="33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시기별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11150" y="4569025"/>
            <a:ext cx="7337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Outcome : 753(10%)              Followup : 558[211-989]</a:t>
            </a:r>
            <a:endParaRPr sz="1000">
              <a:solidFill>
                <a:srgbClr val="5E69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2013-2016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0" y="1243800"/>
            <a:ext cx="4781450" cy="332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</a:t>
            </a:r>
            <a:r>
              <a:rPr lang="ko"/>
              <a:t>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전체 기간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0" y="1243800"/>
            <a:ext cx="4430025" cy="3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&lt;20 :                492   / 111   (22.7%)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&gt;=20 &amp; &lt;40  :  4525 / 902   (20%)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&gt;=40 &amp; &lt; 60 :  9818 / 1672 (17%)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&gt;=60            :  1986 / 302    (15%)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 =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&lt;20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&gt;=20 &amp; &lt;40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&gt;=40 &amp; &lt;60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 : &gt;=60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</a:t>
            </a:r>
            <a:r>
              <a:rPr lang="ko"/>
              <a:t>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2005-2008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&lt;20 :                122   / 37   (30%)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&gt;=20 &amp; &lt;40  :  1312 / 406   (31%)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&gt;=40 &amp; &lt; 60 :  1856 / 493 (27%)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&gt;=60            :  218 / 53    (24%)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 = 0.3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1 : &lt;20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 : &gt;=20 &amp; &lt;40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3 : &gt;=40 &amp; &lt;60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4 : &gt;=60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75" y="1243800"/>
            <a:ext cx="3864650" cy="369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</a:t>
            </a:r>
            <a:r>
              <a:rPr lang="ko"/>
              <a:t>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2009-2012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&lt;20 :                213   / 56   (26%)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&gt;=20 &amp; &lt;40  :  1617 / 340   (21%)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&gt;=40 &amp; &lt; 60 :  3418 / 719 (21%)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&gt;=60            :  568 / 130    (23%)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 =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&lt;20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&gt;=20 &amp; &lt;40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&gt;=40 &amp; &lt;60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 : &gt;=60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0" y="1243800"/>
            <a:ext cx="4163800" cy="3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233125"/>
            <a:ext cx="8520600" cy="4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나이</a:t>
            </a:r>
            <a:r>
              <a:rPr lang="ko"/>
              <a:t> KM_curve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62050" y="775200"/>
            <a:ext cx="2310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2013-2016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5175450" y="1211875"/>
            <a:ext cx="3099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 = 0.7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: &lt;20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 : &gt;=20 &amp; &lt;40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: &gt;=40 &amp; &lt;60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 : &gt;=60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0" y="1211875"/>
            <a:ext cx="4621725" cy="35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