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3b0ed87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3b0ed87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3b0ed871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3b0ed871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3b0ed871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3b0ed871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b0ed871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b0ed871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b0ed871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b0ed871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b0ed87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b0ed87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b0ed871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b0ed871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b0ed871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b0ed871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b0ed87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b0ed87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b0ed87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b0ed87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b0ed87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b0ed87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3b0ed871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3b0ed871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b0ed871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b0ed871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3b0ed871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3b0ed871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원주 3-2주차 진행 상황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7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Secondary </a:t>
            </a:r>
            <a:r>
              <a:rPr lang="ko"/>
              <a:t>Hypertension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788850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-R3280이 기입된 날 -3년 ~ R3280이 기입된 전날을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-16763명 중 2621명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Secondary Hypertension : 16%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                                                                        정상군 : 84%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25" y="1747950"/>
            <a:ext cx="4366626" cy="33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7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Diabete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788850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-R3280이 기입된 날 -3년 ~ R3280이 기입된 전날을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-16763명 중 4541명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  Diabet : 27%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  정상군 : 73%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   Diabet : min 3/ Md 52 / Max 81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                                                                            정상군 : min 1 / Md 45 / Max 78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7700"/>
            <a:ext cx="4893276" cy="31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7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Cancer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788850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-R3280이 기입된 날 -3년 ~ R3280이 기입된 전날을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-16763명 중 871명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  Cancer : 5%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  정상군 : 95%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  Cancer : min 5/ Md 52 / Max 81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                                                                           정상군 : min 1 / Md 47 / Max 79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00" y="1707150"/>
            <a:ext cx="4791625" cy="32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7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Meta </a:t>
            </a:r>
            <a:r>
              <a:rPr lang="ko"/>
              <a:t>Cancer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788850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-R3280이 기입된 날 -3년 ~ R3280이 기입된 전날을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-16763명 중 37명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  Meta Cancer : 0.02%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  정상군 : 99%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  Meta C : min 13/ Md 52 / Max 63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                                                                           정상군 : min 1 / Md 47 / Max 81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50" y="1646650"/>
            <a:ext cx="4689475" cy="3347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7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투석 여부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788850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-2002 ~ R3280이 기입된 전날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-V001이 2번 이상 기입된 자 중, 그 날짜 차이가 90일 이상 나는 사람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 9901명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(청구번호 중복 고려)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-V003이 2번 이상 기입된 자 중, 그 날짜 차이가 90일 이상 나는 사람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 3921명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(청구번호 중복 고려)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7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투석 여부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788850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449800" y="1408675"/>
            <a:ext cx="6702300" cy="31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1571775" y="1764450"/>
            <a:ext cx="2313300" cy="22737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3078475" y="1764450"/>
            <a:ext cx="2313300" cy="2273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3479675" y="2054175"/>
            <a:ext cx="376850" cy="1720075"/>
          </a:xfrm>
          <a:custGeom>
            <a:rect b="b" l="l" r="r" t="t"/>
            <a:pathLst>
              <a:path extrusionOk="0" h="68803" w="15074">
                <a:moveTo>
                  <a:pt x="0" y="0"/>
                </a:moveTo>
                <a:cubicBezTo>
                  <a:pt x="1450" y="1977"/>
                  <a:pt x="6195" y="6591"/>
                  <a:pt x="8699" y="11863"/>
                </a:cubicBezTo>
                <a:cubicBezTo>
                  <a:pt x="11203" y="17135"/>
                  <a:pt x="14827" y="24714"/>
                  <a:pt x="15025" y="31634"/>
                </a:cubicBezTo>
                <a:cubicBezTo>
                  <a:pt x="15223" y="38554"/>
                  <a:pt x="12258" y="47187"/>
                  <a:pt x="9885" y="53382"/>
                </a:cubicBezTo>
                <a:cubicBezTo>
                  <a:pt x="7513" y="59577"/>
                  <a:pt x="2306" y="66233"/>
                  <a:pt x="790" y="6880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Google Shape;164;p27"/>
          <p:cNvSpPr txBox="1"/>
          <p:nvPr/>
        </p:nvSpPr>
        <p:spPr>
          <a:xfrm>
            <a:off x="2362625" y="1648900"/>
            <a:ext cx="642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V001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3913825" y="1648900"/>
            <a:ext cx="642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V003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3167450" y="2736300"/>
            <a:ext cx="875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2041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(0.12%)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2202775" y="2736313"/>
            <a:ext cx="875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7860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(0.47%)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4052225" y="2736313"/>
            <a:ext cx="875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(0.11%)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5806050" y="1648888"/>
            <a:ext cx="875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4982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(0.29%)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449800" y="980813"/>
            <a:ext cx="8757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16763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7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JJJJJJ or G9000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88850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진료내역(T30)의 34억행에서 수가코드에 G9000가 기입된 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-&gt; 1행 (G9010으로 기입)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명세서(T20)의 4억행에서 주상병,부상병,3상병,4상병,5상병 중 JJJJJJ가 기입된 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-&gt; 1행 (JJJJJ으로 기입)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7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R3272(신적출술[이식용]), R3275(신적출술[이식된것])</a:t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88850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진료내역서(T30)의 34억행 중 R3272 or R3275가 기입된 대상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-&gt;12113명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-&gt; 신적출술 코드가 대부분 신이식 환자에게 기입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749725" y="2182675"/>
            <a:ext cx="2313300" cy="21846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786250" y="2182675"/>
            <a:ext cx="2313300" cy="2184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125350" y="2251875"/>
            <a:ext cx="2313300" cy="2184600"/>
          </a:xfrm>
          <a:prstGeom prst="ellipse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916200" y="2291425"/>
            <a:ext cx="823775" cy="2075950"/>
          </a:xfrm>
          <a:custGeom>
            <a:rect b="b" l="l" r="r" t="t"/>
            <a:pathLst>
              <a:path extrusionOk="0" h="83038" w="32951">
                <a:moveTo>
                  <a:pt x="15816" y="0"/>
                </a:moveTo>
                <a:cubicBezTo>
                  <a:pt x="17925" y="2636"/>
                  <a:pt x="25636" y="9095"/>
                  <a:pt x="28470" y="15817"/>
                </a:cubicBezTo>
                <a:cubicBezTo>
                  <a:pt x="31304" y="22539"/>
                  <a:pt x="33346" y="32293"/>
                  <a:pt x="32819" y="40333"/>
                </a:cubicBezTo>
                <a:cubicBezTo>
                  <a:pt x="32292" y="48373"/>
                  <a:pt x="30776" y="56941"/>
                  <a:pt x="25306" y="64058"/>
                </a:cubicBezTo>
                <a:cubicBezTo>
                  <a:pt x="19836" y="71176"/>
                  <a:pt x="4218" y="79875"/>
                  <a:pt x="0" y="8303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Google Shape;72;p15"/>
          <p:cNvSpPr/>
          <p:nvPr/>
        </p:nvSpPr>
        <p:spPr>
          <a:xfrm>
            <a:off x="3951267" y="2597875"/>
            <a:ext cx="190700" cy="1492700"/>
          </a:xfrm>
          <a:custGeom>
            <a:rect b="b" l="l" r="r" t="t"/>
            <a:pathLst>
              <a:path extrusionOk="0" h="59708" w="7628">
                <a:moveTo>
                  <a:pt x="4860" y="0"/>
                </a:moveTo>
                <a:cubicBezTo>
                  <a:pt x="4069" y="4811"/>
                  <a:pt x="-346" y="18915"/>
                  <a:pt x="115" y="28866"/>
                </a:cubicBezTo>
                <a:cubicBezTo>
                  <a:pt x="576" y="38817"/>
                  <a:pt x="6376" y="54568"/>
                  <a:pt x="7628" y="597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Google Shape;73;p15"/>
          <p:cNvSpPr txBox="1"/>
          <p:nvPr/>
        </p:nvSpPr>
        <p:spPr>
          <a:xfrm>
            <a:off x="4063025" y="1915875"/>
            <a:ext cx="2817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V005 or V084 no R3280(19678)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2415450" y="1915875"/>
            <a:ext cx="1733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R3280(16763)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659150" y="3037675"/>
            <a:ext cx="89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11646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951275" y="3106925"/>
            <a:ext cx="704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321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558850" y="3892675"/>
            <a:ext cx="704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146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7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Basic Characteristic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788850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대상 : 16779명중, 건강검진 기록이 있는 사람 -&gt; 16763명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-다장기 이식 환자 포함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-R3280이 처음 기입된 날과 V005 및 V084가 처음 기입된 날의 차이 고려X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변수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-나이, 성별, 소득분위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-Hypertension, Secondary Hypertension, Diabet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-Cancer, Meta Cancer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	-기저 투석 여부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7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나이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4179550"/>
            <a:ext cx="8520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1.Min : 1 /  Median : 47 / Max : 81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신이식을 받은 해당 연도의 건강검진이 없는 경우, 신이식 받은 연도를 고려해서 산출 (2명)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25" y="651963"/>
            <a:ext cx="6469699" cy="336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7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성별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651975"/>
            <a:ext cx="8520600" cy="4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남자 : 9900명 (0.59%)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>
                <a:solidFill>
                  <a:schemeClr val="dk1"/>
                </a:solidFill>
              </a:rPr>
              <a:t>여자 : 6863명 (0.41%)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50" y="749300"/>
            <a:ext cx="5324100" cy="34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7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소득분위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788850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-신이식을 받은 연도에서 가장 가까운 과거의 자료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-16753명 중 879명이 NA -&gt; 15874명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-소득분위가 NA인 879명 중 50%가 개인식별ID가 2000,000 이하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-&gt;개인식별 ID의 하위 3%가 NA의 50%를 차지함(행정상의 문제??)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7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소득분위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00" y="651975"/>
            <a:ext cx="6085250" cy="37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444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Min :1 / 25% : 7 / Median : 13 / 75% : 17 / Max : 20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1215900" y="966800"/>
            <a:ext cx="1047900" cy="317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7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Hypertension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788850"/>
            <a:ext cx="8520600" cy="4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-R3280이 기입된 날 -3년 ~ R3280이 기입된 전날을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-16763명 중, 15299명이 진단코드: I10-15가 2번이상 기입됨(청구번호 중복 고려)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고혈압 : 91%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비고혈압 : 9%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고혈압 : Min 3 / Md 52 / Max 81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                                                                       비고혈압 : Min 1 / Md 45 / Max 78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                                           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75" y="1759350"/>
            <a:ext cx="4537074" cy="31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958900" y="4031275"/>
            <a:ext cx="1047900" cy="523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