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0A0D68-69B4-47DB-9217-CFAE8E3D9118}">
  <a:tblStyle styleId="{A80A0D68-69B4-47DB-9217-CFAE8E3D91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46d9086a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46d9086a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46d9086a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46d9086a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46d9086a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46d9086a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46d9086a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46d9086a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46d9086a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46d9086a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46d9086a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46d9086a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46d9086a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46d9086a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46d9086a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46d9086a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46d9086a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46d9086a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46d9086a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46d9086a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46d9086a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46d9086a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46d9086a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46d9086a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46d9086a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46d9086a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6d9086a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6d9086a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46d9086a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46d9086a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46d9086a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46d9086a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46d9086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46d9086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46d9086a9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46d9086a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46d9086a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46d9086a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46d9086a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46d9086a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46d9086a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46d9086a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46d9086a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46d9086a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46d9086a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46d9086a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원주 4주차 진행상황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Z940+T861의 V001,V003이 처음 기입된 날짜 차이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04225" y="1327925"/>
            <a:ext cx="85206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1.Z940+T861보다 V001,V003이 먼저 기입된 경우 - &gt; 1437명(2180명 중)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3" name="Google Shape;123;p22"/>
          <p:cNvGraphicFramePr/>
          <p:nvPr/>
        </p:nvGraphicFramePr>
        <p:xfrm>
          <a:off x="5618775" y="189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{A80A0D68-69B4-47DB-9217-CFAE8E3D9118}</a:tableStyleId>
              </a:tblPr>
              <a:tblGrid>
                <a:gridCol w="1179400"/>
                <a:gridCol w="1171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Min :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60% : 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10% :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70% : 68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20% : 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80% : 214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30% : 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90% : 735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40% : 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Max : 3755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50% : 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90750" y="4365875"/>
            <a:ext cx="85206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-&gt;국내에서 투석을 받다가 해외에서 이식을 받고 국내로 다시 돌아온 경우,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이 날짜 사이의 차이가 크지 않을까 하고 보았지만 그렇지 않아 데이터를 직접 들여다보았습니다.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00" y="1747825"/>
            <a:ext cx="4086274" cy="264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Z940+T861의 첫 명세서가 기입된 연도의 히스트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대표적으로 2가지 경우로 나누어 집니다 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2002년 부터 명세서에 기록이 있는 경우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2003년 이후 갑자기 처음 명세서 기록이 있는 경우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50" y="1117100"/>
            <a:ext cx="6148500" cy="264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99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Z940,T861이 있는 자들 중,  2003년 이후 처음 명세서가 기입된 경우의 나이</a:t>
            </a:r>
            <a:endParaRPr sz="1800"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1.1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1.대부분 성인입니다. 그럼에도 2003년 이후 병원을 처음 방문한 자들입니다.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50" y="1017725"/>
            <a:ext cx="5784425" cy="330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Z940,T861 이전 명세서 기록이 없는 경우(772명)의 나이</a:t>
            </a:r>
            <a:endParaRPr sz="1800"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1.1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1.대부분 성인입니다. 그럼에도 처음 명세서기록부터 Z940이 기입되는 경우입니다. 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25" y="1017725"/>
            <a:ext cx="5108524" cy="323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23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2002년 부터 명세서 기록이 있는 경우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경우, 많은 대상들이 아래와 같았습니다.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1.투석을 받다 1년 정도의 공백이 있은 후, Z940이 기입되는 경우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2.그 이전에는 투석 코드, 산정특례코드가 없다가 공백이 있은 후 Z940이 있는 경우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3.명세서 코드에 공백 기간도 존재하지 않고 보통 이식환자 같은 경우(소수)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/>
              <a:t>Z940이 나오기 이전에 그냥 공백이거나, V005,V084가 나오거나,  하기때문에 V001,V003과의 날짜 차이로는 해외원정 여부를 판단하기 힘든 것이였습니다.</a:t>
            </a:r>
            <a:endParaRPr sz="1200"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75" y="1325750"/>
            <a:ext cx="2941500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9850" y="1210825"/>
            <a:ext cx="281305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2003년 이후부터 명세서 기록이 있는 경우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52475"/>
            <a:ext cx="8520600" cy="3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경우, 많은 대상들이 아래와 같았습니다.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1.이 경우 대부분이 갑자기 2005년에 V005, V084가 명세서에 바로 기입이 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(심지어 3531명 중, 2759명 만이 Z940, T861이 처음 기입되기 이전 자료가 있습니다. 772명은 Z940,T861이 기입되기 전의 자료가 없습니다.)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34" y="1895409"/>
            <a:ext cx="4042775" cy="14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52475"/>
            <a:ext cx="8520600" cy="3882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8"/>
          <p:cNvSpPr/>
          <p:nvPr/>
        </p:nvSpPr>
        <p:spPr>
          <a:xfrm>
            <a:off x="3399750" y="1862075"/>
            <a:ext cx="2344500" cy="2387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/>
          <p:nvPr/>
        </p:nvSpPr>
        <p:spPr>
          <a:xfrm>
            <a:off x="2035225" y="1862075"/>
            <a:ext cx="2344500" cy="2387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 txBox="1"/>
          <p:nvPr/>
        </p:nvSpPr>
        <p:spPr>
          <a:xfrm>
            <a:off x="2229100" y="1500500"/>
            <a:ext cx="17817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V005,V084 2번이하</a:t>
            </a:r>
            <a:endParaRPr/>
          </a:p>
        </p:txBody>
      </p:sp>
      <p:sp>
        <p:nvSpPr>
          <p:cNvPr id="170" name="Google Shape;170;p28"/>
          <p:cNvSpPr txBox="1"/>
          <p:nvPr/>
        </p:nvSpPr>
        <p:spPr>
          <a:xfrm>
            <a:off x="4010800" y="1500500"/>
            <a:ext cx="21426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V001,V003이 없는 경우</a:t>
            </a:r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432850" y="836825"/>
            <a:ext cx="26115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Z940,T861(3531명)</a:t>
            </a:r>
            <a:endParaRPr/>
          </a:p>
        </p:txBody>
      </p:sp>
      <p:sp>
        <p:nvSpPr>
          <p:cNvPr id="172" name="Google Shape;172;p28"/>
          <p:cNvSpPr txBox="1"/>
          <p:nvPr/>
        </p:nvSpPr>
        <p:spPr>
          <a:xfrm>
            <a:off x="2489700" y="2873875"/>
            <a:ext cx="6987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236명</a:t>
            </a:r>
            <a:endParaRPr/>
          </a:p>
        </p:txBody>
      </p:sp>
      <p:sp>
        <p:nvSpPr>
          <p:cNvPr id="173" name="Google Shape;173;p28"/>
          <p:cNvSpPr txBox="1"/>
          <p:nvPr/>
        </p:nvSpPr>
        <p:spPr>
          <a:xfrm>
            <a:off x="3579900" y="2873875"/>
            <a:ext cx="6987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171</a:t>
            </a:r>
            <a:r>
              <a:rPr lang="ko"/>
              <a:t>명</a:t>
            </a:r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4572000" y="2873875"/>
            <a:ext cx="9828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1180명</a:t>
            </a:r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6220800" y="2496550"/>
            <a:ext cx="26115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2044명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(V005,V084도 다수 기입되고 V001,V003도 있는 경우)</a:t>
            </a:r>
            <a:endParaRPr sz="1200"/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31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그래서 아래의 경우의 수로 나누어 보았습니다.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520600" cy="3882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/>
          <p:nvPr/>
        </p:nvSpPr>
        <p:spPr>
          <a:xfrm>
            <a:off x="3399750" y="1862075"/>
            <a:ext cx="2344500" cy="2387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/>
          <p:nvPr/>
        </p:nvSpPr>
        <p:spPr>
          <a:xfrm>
            <a:off x="2035225" y="1862075"/>
            <a:ext cx="2344500" cy="2387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9"/>
          <p:cNvSpPr txBox="1"/>
          <p:nvPr/>
        </p:nvSpPr>
        <p:spPr>
          <a:xfrm>
            <a:off x="2229100" y="1500500"/>
            <a:ext cx="17817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V005,V084 2번이하</a:t>
            </a:r>
            <a:endParaRPr/>
          </a:p>
        </p:txBody>
      </p:sp>
      <p:sp>
        <p:nvSpPr>
          <p:cNvPr id="185" name="Google Shape;185;p29"/>
          <p:cNvSpPr txBox="1"/>
          <p:nvPr/>
        </p:nvSpPr>
        <p:spPr>
          <a:xfrm>
            <a:off x="4010800" y="1500500"/>
            <a:ext cx="21426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V001,V003이 없는 경우</a:t>
            </a:r>
            <a:endParaRPr/>
          </a:p>
        </p:txBody>
      </p:sp>
      <p:sp>
        <p:nvSpPr>
          <p:cNvPr id="186" name="Google Shape;186;p29"/>
          <p:cNvSpPr txBox="1"/>
          <p:nvPr/>
        </p:nvSpPr>
        <p:spPr>
          <a:xfrm>
            <a:off x="432850" y="836825"/>
            <a:ext cx="26115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Z940,T861(3531명)</a:t>
            </a:r>
            <a:endParaRPr/>
          </a:p>
        </p:txBody>
      </p:sp>
      <p:sp>
        <p:nvSpPr>
          <p:cNvPr id="187" name="Google Shape;187;p29"/>
          <p:cNvSpPr txBox="1"/>
          <p:nvPr/>
        </p:nvSpPr>
        <p:spPr>
          <a:xfrm>
            <a:off x="2489700" y="2873875"/>
            <a:ext cx="6987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236명</a:t>
            </a:r>
            <a:endParaRPr/>
          </a:p>
        </p:txBody>
      </p:sp>
      <p:sp>
        <p:nvSpPr>
          <p:cNvPr id="188" name="Google Shape;188;p29"/>
          <p:cNvSpPr txBox="1"/>
          <p:nvPr/>
        </p:nvSpPr>
        <p:spPr>
          <a:xfrm>
            <a:off x="3579900" y="2873875"/>
            <a:ext cx="6987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171명</a:t>
            </a:r>
            <a:endParaRPr/>
          </a:p>
        </p:txBody>
      </p:sp>
      <p:sp>
        <p:nvSpPr>
          <p:cNvPr id="189" name="Google Shape;189;p29"/>
          <p:cNvSpPr txBox="1"/>
          <p:nvPr/>
        </p:nvSpPr>
        <p:spPr>
          <a:xfrm>
            <a:off x="4572000" y="2873875"/>
            <a:ext cx="9828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1180명</a:t>
            </a:r>
            <a:endParaRPr/>
          </a:p>
        </p:txBody>
      </p:sp>
      <p:sp>
        <p:nvSpPr>
          <p:cNvPr id="190" name="Google Shape;190;p29"/>
          <p:cNvSpPr txBox="1"/>
          <p:nvPr/>
        </p:nvSpPr>
        <p:spPr>
          <a:xfrm>
            <a:off x="6607225" y="1807125"/>
            <a:ext cx="9828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2044명</a:t>
            </a:r>
            <a:endParaRPr/>
          </a:p>
        </p:txBody>
      </p:sp>
      <p:sp>
        <p:nvSpPr>
          <p:cNvPr id="191" name="Google Shape;191;p29"/>
          <p:cNvSpPr txBox="1"/>
          <p:nvPr>
            <p:ph type="title"/>
          </p:nvPr>
        </p:nvSpPr>
        <p:spPr>
          <a:xfrm>
            <a:off x="311700" y="31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V005,V084 2번 이하지만, V001,V003은 있는 경우</a:t>
            </a:r>
            <a:r>
              <a:rPr lang="ko"/>
              <a:t> </a:t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>
            <a:off x="1716925" y="1392275"/>
            <a:ext cx="2344500" cy="3166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152475"/>
            <a:ext cx="8520600" cy="3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경우, 많은 대상들이 아래와 같았습니다.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1.Z940,T861직후 정말 V001,V003이 바로 기입됩니다.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2.그 이전에 투석을 받든 안받든 Z940,T861직후 투석코드가 기입됩니다.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00" y="1697703"/>
            <a:ext cx="2932125" cy="156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 txBox="1"/>
          <p:nvPr>
            <p:ph type="title"/>
          </p:nvPr>
        </p:nvSpPr>
        <p:spPr>
          <a:xfrm>
            <a:off x="311700" y="31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V005,V084 2번 이하지만, V001,V003은 있는 경우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11700" y="1152475"/>
            <a:ext cx="8520600" cy="3882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/>
          <p:nvPr/>
        </p:nvSpPr>
        <p:spPr>
          <a:xfrm>
            <a:off x="3399750" y="1862075"/>
            <a:ext cx="2344500" cy="2387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1"/>
          <p:cNvSpPr/>
          <p:nvPr/>
        </p:nvSpPr>
        <p:spPr>
          <a:xfrm>
            <a:off x="2035225" y="1862075"/>
            <a:ext cx="2344500" cy="2387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1"/>
          <p:cNvSpPr txBox="1"/>
          <p:nvPr/>
        </p:nvSpPr>
        <p:spPr>
          <a:xfrm>
            <a:off x="2229100" y="1500500"/>
            <a:ext cx="17817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V005,V084 2번이하</a:t>
            </a:r>
            <a:endParaRPr/>
          </a:p>
        </p:txBody>
      </p:sp>
      <p:sp>
        <p:nvSpPr>
          <p:cNvPr id="208" name="Google Shape;208;p31"/>
          <p:cNvSpPr txBox="1"/>
          <p:nvPr/>
        </p:nvSpPr>
        <p:spPr>
          <a:xfrm>
            <a:off x="4010800" y="1500500"/>
            <a:ext cx="21426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V001,V003이 없는 경우</a:t>
            </a:r>
            <a:endParaRPr/>
          </a:p>
        </p:txBody>
      </p:sp>
      <p:sp>
        <p:nvSpPr>
          <p:cNvPr id="209" name="Google Shape;209;p31"/>
          <p:cNvSpPr txBox="1"/>
          <p:nvPr/>
        </p:nvSpPr>
        <p:spPr>
          <a:xfrm>
            <a:off x="432850" y="836825"/>
            <a:ext cx="26115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Z940,T861(3531명)</a:t>
            </a:r>
            <a:endParaRPr/>
          </a:p>
        </p:txBody>
      </p:sp>
      <p:sp>
        <p:nvSpPr>
          <p:cNvPr id="210" name="Google Shape;210;p31"/>
          <p:cNvSpPr txBox="1"/>
          <p:nvPr/>
        </p:nvSpPr>
        <p:spPr>
          <a:xfrm>
            <a:off x="2489700" y="2873875"/>
            <a:ext cx="6987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236명</a:t>
            </a:r>
            <a:endParaRPr/>
          </a:p>
        </p:txBody>
      </p:sp>
      <p:sp>
        <p:nvSpPr>
          <p:cNvPr id="211" name="Google Shape;211;p31"/>
          <p:cNvSpPr txBox="1"/>
          <p:nvPr/>
        </p:nvSpPr>
        <p:spPr>
          <a:xfrm>
            <a:off x="3579900" y="2873875"/>
            <a:ext cx="6987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171명</a:t>
            </a:r>
            <a:endParaRPr/>
          </a:p>
        </p:txBody>
      </p:sp>
      <p:sp>
        <p:nvSpPr>
          <p:cNvPr id="212" name="Google Shape;212;p31"/>
          <p:cNvSpPr txBox="1"/>
          <p:nvPr/>
        </p:nvSpPr>
        <p:spPr>
          <a:xfrm>
            <a:off x="4572000" y="2873875"/>
            <a:ext cx="9828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1180명</a:t>
            </a:r>
            <a:endParaRPr/>
          </a:p>
        </p:txBody>
      </p:sp>
      <p:sp>
        <p:nvSpPr>
          <p:cNvPr id="213" name="Google Shape;213;p31"/>
          <p:cNvSpPr txBox="1"/>
          <p:nvPr/>
        </p:nvSpPr>
        <p:spPr>
          <a:xfrm>
            <a:off x="6607225" y="1807125"/>
            <a:ext cx="9828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2044명</a:t>
            </a:r>
            <a:endParaRPr/>
          </a:p>
        </p:txBody>
      </p:sp>
      <p:sp>
        <p:nvSpPr>
          <p:cNvPr id="214" name="Google Shape;214;p31"/>
          <p:cNvSpPr txBox="1"/>
          <p:nvPr>
            <p:ph type="title"/>
          </p:nvPr>
        </p:nvSpPr>
        <p:spPr>
          <a:xfrm>
            <a:off x="311700" y="31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V005,V084는 많지만 V001,V003이 없는 경우</a:t>
            </a:r>
            <a:r>
              <a:rPr lang="ko"/>
              <a:t> </a:t>
            </a:r>
            <a:endParaRPr/>
          </a:p>
        </p:txBody>
      </p:sp>
      <p:sp>
        <p:nvSpPr>
          <p:cNvPr id="215" name="Google Shape;215;p31"/>
          <p:cNvSpPr/>
          <p:nvPr/>
        </p:nvSpPr>
        <p:spPr>
          <a:xfrm>
            <a:off x="3354475" y="1406700"/>
            <a:ext cx="2488800" cy="3166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F6102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행위코드(T30) table에서 like “F610%”으로 검색한 결과입니다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F6101 : 229584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F610100 : 2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F6101010 : 1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F6101600 : 733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/>
              <a:t>F6102 : 26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F6102가 검색하고자 했던 ‘신경학적검사-뇌사판정을위한검사’ 입니다.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F6101은 신경학적검사-일반검사 라는 의미입니다.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311700" y="1152475"/>
            <a:ext cx="8520600" cy="3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경우, 많은 대상들이 아래와 같았습니다.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1.이러한 경우는 정말 V005,V084만 존재합니다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2.Z940,T861이후에 V005,V084가 계속 기입이 됩니다.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2"/>
          <p:cNvSpPr txBox="1"/>
          <p:nvPr>
            <p:ph type="title"/>
          </p:nvPr>
        </p:nvSpPr>
        <p:spPr>
          <a:xfrm>
            <a:off x="311700" y="31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V001,V003은 있지만 V005,V084가 소수인 경우 </a:t>
            </a:r>
            <a:endParaRPr/>
          </a:p>
        </p:txBody>
      </p:sp>
      <p:pic>
        <p:nvPicPr>
          <p:cNvPr id="222" name="Google Shape;2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75" y="1611550"/>
            <a:ext cx="2676650" cy="17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311700" y="1152475"/>
            <a:ext cx="8520600" cy="3882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3"/>
          <p:cNvSpPr/>
          <p:nvPr/>
        </p:nvSpPr>
        <p:spPr>
          <a:xfrm>
            <a:off x="3399750" y="1862075"/>
            <a:ext cx="2344500" cy="2387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3"/>
          <p:cNvSpPr/>
          <p:nvPr/>
        </p:nvSpPr>
        <p:spPr>
          <a:xfrm>
            <a:off x="2035225" y="1862075"/>
            <a:ext cx="2344500" cy="2387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3"/>
          <p:cNvSpPr txBox="1"/>
          <p:nvPr/>
        </p:nvSpPr>
        <p:spPr>
          <a:xfrm>
            <a:off x="2229100" y="1500500"/>
            <a:ext cx="17817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V005,V084 2번이하</a:t>
            </a:r>
            <a:endParaRPr/>
          </a:p>
        </p:txBody>
      </p:sp>
      <p:sp>
        <p:nvSpPr>
          <p:cNvPr id="231" name="Google Shape;231;p33"/>
          <p:cNvSpPr txBox="1"/>
          <p:nvPr/>
        </p:nvSpPr>
        <p:spPr>
          <a:xfrm>
            <a:off x="4010800" y="1500500"/>
            <a:ext cx="21426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V001,V003이 없는 경우</a:t>
            </a:r>
            <a:endParaRPr/>
          </a:p>
        </p:txBody>
      </p:sp>
      <p:sp>
        <p:nvSpPr>
          <p:cNvPr id="232" name="Google Shape;232;p33"/>
          <p:cNvSpPr txBox="1"/>
          <p:nvPr/>
        </p:nvSpPr>
        <p:spPr>
          <a:xfrm>
            <a:off x="432850" y="836825"/>
            <a:ext cx="26115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Z940,T861(3531명)</a:t>
            </a:r>
            <a:endParaRPr/>
          </a:p>
        </p:txBody>
      </p:sp>
      <p:sp>
        <p:nvSpPr>
          <p:cNvPr id="233" name="Google Shape;233;p33"/>
          <p:cNvSpPr txBox="1"/>
          <p:nvPr/>
        </p:nvSpPr>
        <p:spPr>
          <a:xfrm>
            <a:off x="2489700" y="2873875"/>
            <a:ext cx="6987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236명</a:t>
            </a:r>
            <a:endParaRPr/>
          </a:p>
        </p:txBody>
      </p:sp>
      <p:sp>
        <p:nvSpPr>
          <p:cNvPr id="234" name="Google Shape;234;p33"/>
          <p:cNvSpPr txBox="1"/>
          <p:nvPr/>
        </p:nvSpPr>
        <p:spPr>
          <a:xfrm>
            <a:off x="3579900" y="2873875"/>
            <a:ext cx="6987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171명</a:t>
            </a:r>
            <a:endParaRPr/>
          </a:p>
        </p:txBody>
      </p:sp>
      <p:sp>
        <p:nvSpPr>
          <p:cNvPr id="235" name="Google Shape;235;p33"/>
          <p:cNvSpPr txBox="1"/>
          <p:nvPr/>
        </p:nvSpPr>
        <p:spPr>
          <a:xfrm>
            <a:off x="4572000" y="2873875"/>
            <a:ext cx="9828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1180명</a:t>
            </a:r>
            <a:endParaRPr/>
          </a:p>
        </p:txBody>
      </p:sp>
      <p:sp>
        <p:nvSpPr>
          <p:cNvPr id="236" name="Google Shape;236;p33"/>
          <p:cNvSpPr txBox="1"/>
          <p:nvPr/>
        </p:nvSpPr>
        <p:spPr>
          <a:xfrm>
            <a:off x="6607225" y="1807125"/>
            <a:ext cx="9828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2044명</a:t>
            </a:r>
            <a:endParaRPr/>
          </a:p>
        </p:txBody>
      </p:sp>
      <p:sp>
        <p:nvSpPr>
          <p:cNvPr id="237" name="Google Shape;237;p33"/>
          <p:cNvSpPr txBox="1"/>
          <p:nvPr>
            <p:ph type="title"/>
          </p:nvPr>
        </p:nvSpPr>
        <p:spPr>
          <a:xfrm>
            <a:off x="311700" y="31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V005,V084도 소수고 V001,V003도 없는 경우 </a:t>
            </a:r>
            <a:endParaRPr/>
          </a:p>
        </p:txBody>
      </p:sp>
      <p:sp>
        <p:nvSpPr>
          <p:cNvPr id="238" name="Google Shape;238;p33"/>
          <p:cNvSpPr/>
          <p:nvPr/>
        </p:nvSpPr>
        <p:spPr>
          <a:xfrm>
            <a:off x="3354475" y="2719625"/>
            <a:ext cx="1139700" cy="750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idx="1" type="body"/>
          </p:nvPr>
        </p:nvSpPr>
        <p:spPr>
          <a:xfrm>
            <a:off x="311700" y="1152475"/>
            <a:ext cx="8520600" cy="3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경우, 많은 대상들이 아래와 같았습니다.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1.신이식과 관련된 산정특례코드 이외에 높은 빈도로 정말 다양한 산정특례코드들이 기입되어 있었습니다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2.대표적으로 F003, V013, V193, V014, V015이 있습니다. (</a:t>
            </a:r>
            <a:r>
              <a:rPr lang="ko" sz="1200"/>
              <a:t>다장기 이식 환자로 추정)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4"/>
          <p:cNvSpPr txBox="1"/>
          <p:nvPr>
            <p:ph type="title"/>
          </p:nvPr>
        </p:nvSpPr>
        <p:spPr>
          <a:xfrm>
            <a:off x="311700" y="31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V005,V084도 소수고 V001,V003도 없는 경우 </a:t>
            </a:r>
            <a:endParaRPr/>
          </a:p>
        </p:txBody>
      </p:sp>
      <p:pic>
        <p:nvPicPr>
          <p:cNvPr id="245" name="Google Shape;24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100" y="1738300"/>
            <a:ext cx="230505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311700" y="42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참고 : </a:t>
            </a:r>
            <a:r>
              <a:rPr lang="ko" sz="1800"/>
              <a:t>Z940이전 기록이 거의 없다가 Z940이 나온 후 기록이 사라지는 경우</a:t>
            </a:r>
            <a:endParaRPr sz="1800"/>
          </a:p>
        </p:txBody>
      </p:sp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311700" y="1044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 </a:t>
            </a:r>
            <a:endParaRPr/>
          </a:p>
        </p:txBody>
      </p:sp>
      <p:pic>
        <p:nvPicPr>
          <p:cNvPr id="252" name="Google Shape;2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113" y="1044013"/>
            <a:ext cx="2333625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5"/>
          <p:cNvSpPr txBox="1"/>
          <p:nvPr>
            <p:ph idx="1" type="body"/>
          </p:nvPr>
        </p:nvSpPr>
        <p:spPr>
          <a:xfrm>
            <a:off x="311700" y="1152475"/>
            <a:ext cx="8520600" cy="3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Z940이 기입되기 전,몇 행정도의 기록이 있다가, Z940이후에 기록이 없는 경우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Z940이 처음 기입된 후 10번(데이터를 보기위해 임시로 지정했습니다) 미만의 명세서 기록이 있는 62명 중,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9명이 2016년 말에 Z940이 기입, 나머지  24명이 사망하고,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나머지, 27명은 사망하지도, 2016년 말에 Z940이 기입된 경우도 아닙니다. Z940이 기입되고 조금 있다 기록이 없습니다.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요약</a:t>
            </a:r>
            <a:endParaRPr/>
          </a:p>
        </p:txBody>
      </p:sp>
      <p:sp>
        <p:nvSpPr>
          <p:cNvPr id="259" name="Google Shape;25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명세서에 특정 공백이 있은 후 Z940이 나오는 경우</a:t>
            </a:r>
            <a:r>
              <a:rPr lang="ko" sz="1100"/>
              <a:t>(대상마다 공백이 나오는 패턴이 달라 이를 찾기가 쉽지는 않을 것 같습니다) </a:t>
            </a:r>
            <a:endParaRPr sz="11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그 이전에는 명세서 기록이 공란이거나, 혹은 특별한 기록이 없다가 갑자기 Z940, V005가 나오는 경우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그 이전에 몇 행 정도의 명세서 기록이 있다, Z940을 받고 사라지는 경우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평범한 신이식환자와 같이 명세서에 특정 공백이 없는 경우(소수)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Z940+T861중 V005,V084는 많지만 투석 코드가 없는 경우-&gt;정말 V005만 계속 기입이 됩니다.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Z940+T861중 투석코드는 존재하지만 V005,V084가 소수인 경우 -&gt; Z940이후 V001,V003이 바로 기입됩니다.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Z940+T861중 투석코드도 없고, V005,V084가 소수인 경우 - &gt; 다른 장기 이식과 관련된 산정특례 코드가 다수 기입됩니다.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238050"/>
            <a:ext cx="8520600" cy="43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Z940 or T861(3531명)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2676375" y="1190425"/>
            <a:ext cx="3606900" cy="3239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676375" y="793525"/>
            <a:ext cx="6068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V005_V084_noR3280(11972명)_</a:t>
            </a:r>
            <a:r>
              <a:rPr lang="ko" sz="1000"/>
              <a:t>2005년 이후 처음 V005 또는 V084가 나온 대상입니다 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4155200" y="2257950"/>
            <a:ext cx="2027100" cy="1781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4234550" y="1954975"/>
            <a:ext cx="2257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Z940 or T861(3531명)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4119125" y="2019900"/>
            <a:ext cx="2257800" cy="2084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238050"/>
            <a:ext cx="8520600" cy="46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Z940 + T861이 존재하는 대상의 나이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81650"/>
            <a:ext cx="7357075" cy="433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238050"/>
            <a:ext cx="8520600" cy="46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Z940 + T861이 처음 기입된 연도의 히스트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대부분 2005년에 몰려있고 그 이후 급격히 감소합니다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92250"/>
            <a:ext cx="5675976" cy="36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238050"/>
            <a:ext cx="8520600" cy="46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Z940 + T861이 존재하는 자들의 첫 명세서 기록 연도의 히스토그램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대부분 2002, 2005년에 몰려 있습니다.(</a:t>
            </a:r>
            <a:r>
              <a:rPr lang="ko" sz="1400"/>
              <a:t>2005년에 첫 명세서기록이 있는 것이 수상하여 이를 경우의수로 나누어 보았습니다)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25" y="623450"/>
            <a:ext cx="5040775" cy="371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Z940 + T861의 V005,V084가 처음 기입된 일 수 차이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3531명 중, 한달이내가 2324명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 3531명 중, 0이 1921명</a:t>
            </a:r>
            <a:endParaRPr/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4812125" y="129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{A80A0D68-69B4-47DB-9217-CFAE8E3D9118}</a:tableStyleId>
              </a:tblPr>
              <a:tblGrid>
                <a:gridCol w="1303375"/>
                <a:gridCol w="1620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Min : -5016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60% : 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10% : -10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70% : 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20% : -7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80% : 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30% :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90% : 286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40% :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Max : 3376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50% :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75" y="1114775"/>
            <a:ext cx="4353126" cy="26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Z940+T861의 V005,V084 빈도수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60950" y="3598350"/>
            <a:ext cx="8520600" cy="14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V005 or V084가 한두번 기입된 경우 -&gt; 407명 (11%)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11972명 중, Z940,T681이 없는 경우에서 V005 or V084가 한두번 기입된 경우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-&gt;5500명 가량 (46%)</a:t>
            </a:r>
            <a:endParaRPr/>
          </a:p>
        </p:txBody>
      </p:sp>
      <p:graphicFrame>
        <p:nvGraphicFramePr>
          <p:cNvPr id="105" name="Google Shape;105;p20"/>
          <p:cNvGraphicFramePr/>
          <p:nvPr/>
        </p:nvGraphicFramePr>
        <p:xfrm>
          <a:off x="6093175" y="1130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{A80A0D68-69B4-47DB-9217-CFAE8E3D9118}</a:tableStyleId>
              </a:tblPr>
              <a:tblGrid>
                <a:gridCol w="1287900"/>
                <a:gridCol w="1287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Min :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60% : 82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10% :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70% : 94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20% : 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80% : 111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30% : 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90% : 135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40% : 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Max : 518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50% : 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50" y="938176"/>
            <a:ext cx="4630251" cy="273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Z940+T861의 V001,V003이 처음 기입된 날짜 차이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04225" y="1327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ZT+T861(3531)중 2180명이 V001, V003이 한번 이상 기입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4" name="Google Shape;114;p21"/>
          <p:cNvGraphicFramePr/>
          <p:nvPr/>
        </p:nvGraphicFramePr>
        <p:xfrm>
          <a:off x="5094600" y="185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{A80A0D68-69B4-47DB-9217-CFAE8E3D9118}</a:tableStyleId>
              </a:tblPr>
              <a:tblGrid>
                <a:gridCol w="1373100"/>
                <a:gridCol w="1380825"/>
              </a:tblGrid>
              <a:tr h="44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Min : -4551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60% : 4864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10% : -2413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70% : 8336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20% : -1117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80% : 1225.8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30% : -1436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90% : 1655.2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40% : 976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Max : 5433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50% : 277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00" y="1851348"/>
            <a:ext cx="4444324" cy="29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