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F83596-DF81-4503-8036-0B8A1667B425}">
  <a:tblStyle styleId="{8BF83596-DF81-4503-8036-0B8A1667B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9cd43fb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9cd43fb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9cd43fb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9cd43fb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9cd43fb4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9cd43fb4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9cd43fb4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9cd43fb4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9cd43fb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9cd43fb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9cd43fb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9cd43fb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9cd43fb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9cd43fb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49cd43fb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49cd43fb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9cd43fb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9cd43fb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9cd43fb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9cd43fb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9cd43fb4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9cd43fb4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9cd43fb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9cd43fb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9cd43fb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9cd43fb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9cd43f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9cd43f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9cd43fb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9cd43fb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9cd43fb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9cd43fb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9cd43fb4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9cd43fb4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9cd43fb4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9cd43fb4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9cd43fb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9cd43fb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9cd43fb4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9cd43fb4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9cd43fb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9cd43fb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9cd43fb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9cd43fb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9cd43f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9cd43f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9cd43fb4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9cd43fb4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9cd43fb4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9cd43fb4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5주차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69418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V005/V084 + R3280중, R3280이 2005년 이후 기입된 자 -&gt; 16763명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16763명 중 나이,성별 정보가 있는 자 - &gt; </a:t>
            </a:r>
            <a:r>
              <a:rPr b="1" lang="ko"/>
              <a:t>16619명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16619명에 대한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1)나이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2)연도별 R3280빈도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3)연도별 남녀비율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남 : 9811(0.59)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여 : 6808(0.41)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360975" y="7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{8BF83596-DF81-4503-8036-0B8A1667B425}</a:tableStyleId>
              </a:tblPr>
              <a:tblGrid>
                <a:gridCol w="1060375"/>
                <a:gridCol w="133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 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365(0.022)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&gt;=18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&lt; 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16135(0.971)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&gt;=70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119(0.007)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050" y="668950"/>
            <a:ext cx="3833500" cy="40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대상자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50" y="800325"/>
            <a:ext cx="3388375" cy="4111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4"/>
          <p:cNvGraphicFramePr/>
          <p:nvPr/>
        </p:nvGraphicFramePr>
        <p:xfrm>
          <a:off x="254000" y="8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{8BF83596-DF81-4503-8036-0B8A1667B425}</a:tableStyleId>
              </a:tblPr>
              <a:tblGrid>
                <a:gridCol w="1109700"/>
                <a:gridCol w="1186850"/>
                <a:gridCol w="954100"/>
                <a:gridCol w="778175"/>
              </a:tblGrid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2005-2006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568(0.03)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241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2006-2007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897(0.05)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383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2007-2008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873(0.05)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362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2008-2009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1117(0.07)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516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2009-2010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1197(0.07)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532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2010-2011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1258(0.08)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753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2011-2012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1591(0.09)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966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625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2012-2013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1727(0.10)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1021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706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2013-2014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1697(0.10)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1007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690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2014-2015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1760(0.11)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2015-2016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1821(0.11)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1127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697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2016-2017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2110(0.13)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1271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839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4"/>
          <p:cNvSpPr txBox="1"/>
          <p:nvPr/>
        </p:nvSpPr>
        <p:spPr>
          <a:xfrm>
            <a:off x="238050" y="562675"/>
            <a:ext cx="40287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연도                        전체 N수                    남자                   여자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37075"/>
            <a:ext cx="8520600" cy="5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대상자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보건복지부 질병관리이식센터                                              현재 자료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150" y="742625"/>
            <a:ext cx="3505050" cy="36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0" y="704525"/>
            <a:ext cx="3460276" cy="3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" y="646300"/>
            <a:ext cx="3213351" cy="32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2005~2006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568명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327 여 : 241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46300"/>
            <a:ext cx="3051625" cy="316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4751400" y="387755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2006~2007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897명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514 여 : 383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2007~2008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873명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511 여 : 362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751400" y="387755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2008~2009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1117명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601 여 : 516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25" y="597675"/>
            <a:ext cx="2557200" cy="31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575" y="597675"/>
            <a:ext cx="2881251" cy="31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242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2009~2010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1197명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605 여 : 532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4761125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2010~2011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1258명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753 여 : 505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597675"/>
            <a:ext cx="2881251" cy="30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950" y="573375"/>
            <a:ext cx="2761326" cy="3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242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2011~2012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1591명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966 여 : 625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4761125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2012~2013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1021 여 : 706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597675"/>
            <a:ext cx="2881251" cy="30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400" y="573375"/>
            <a:ext cx="2615170" cy="3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2242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2013~2014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1697명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1007 여 : 690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4761125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2014~2015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1760명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1021 여 : 706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573375"/>
            <a:ext cx="2644699" cy="32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450" y="613925"/>
            <a:ext cx="2498849" cy="3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24200" y="137075"/>
            <a:ext cx="8520600" cy="47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대상 및 성별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738950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2015~2016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1824명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1127 여 : 697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4761125" y="3809500"/>
            <a:ext cx="25572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2016~2017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2110명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 : 1271 여 : 839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613925"/>
            <a:ext cx="2700367" cy="32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32" y="613925"/>
            <a:ext cx="2739543" cy="32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1)원정 장기이식자 구분, FA142</a:t>
            </a:r>
            <a:r>
              <a:rPr lang="ko"/>
              <a:t>(각성뇌파검사-18채널이상)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2)데이터의 신뢰성 확인(나이,성별,연도별 성별)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3)2가지의 기준에 따른 기저 투석 여부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4)대상 전체에 대한(V005/V084 + R3280) 신성적 KM curve 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기저 투석 여부에 따른 신성적 KM 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전체 대상에 대한 신성적 KM curve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여부 기준 1 :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N18/N19의 상병코드 + 투석처치코드 (행위코드)or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N18/N19의 상병코드 + 투석 산정 특례 코드 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N18/N19의 상병코드 + 복막투석액 코드(주성분코드, 175개)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기저 투석 여부 기준 2: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V001,V003이  수술 이전 3달 이상의 기간을 가지고 기입된 경우(기존 프로토콜)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여부 기준 1 :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 = N18/N19 + 혈액처치코드(O7020,O7021) -&gt; 12241명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 = N18/N19 + 혈액투석 산정특례코드(V001) -&gt; 13015명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 or B -&gt; 13447명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A’  = N18/N19 + 복막처치코드(O7061-2,O7071-5) + 복막 투석액 코드-&gt; 4212명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B’ = N18/N19 + 복막투석 산정특례코드(V005) -&gt; 4796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A’ or B’ -&gt; 5013명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589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여부 기준 1 :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146730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39375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2266825" y="722750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 투석(V001)</a:t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4335650" y="722750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</a:t>
            </a:r>
            <a:r>
              <a:rPr lang="ko"/>
              <a:t> 투석(V003)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2266825" y="2172275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9302명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4850325" y="2172275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868명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3701400" y="2172275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4145</a:t>
            </a:r>
            <a:r>
              <a:rPr lang="ko"/>
              <a:t>명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317575" y="700850"/>
            <a:ext cx="7851900" cy="371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6220100" y="3635700"/>
            <a:ext cx="194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X : 2304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394225" y="4588425"/>
            <a:ext cx="8114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복막투석의 경우 대부분 한번 정도는 혈액투석 경험이 존재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589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여부 기준 2 :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46730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/>
          <p:nvPr/>
        </p:nvSpPr>
        <p:spPr>
          <a:xfrm>
            <a:off x="339375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2266825" y="722750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 투석(V001)</a:t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4335650" y="722750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 투석(V003)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266825" y="2172275"/>
            <a:ext cx="1741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7775</a:t>
            </a:r>
            <a:r>
              <a:rPr lang="ko"/>
              <a:t>명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3701400" y="2172275"/>
            <a:ext cx="1226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</a:t>
            </a:r>
            <a:r>
              <a:rPr lang="ko"/>
              <a:t>명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470900" y="715650"/>
            <a:ext cx="7851900" cy="371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6220100" y="3635700"/>
            <a:ext cx="194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X : 4970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927800" y="2172275"/>
            <a:ext cx="1226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1854</a:t>
            </a:r>
            <a:r>
              <a:rPr lang="ko"/>
              <a:t>명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 투석 여부 기준: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R3280이후, 새롭게 V001 or V003이 3개월 이상 간격으로 2회이상 발행되는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1)V001, V003이 한번 나온 경우 -&gt; 6918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2)두 번이상 나온 경우 -&gt; 4229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3)두 번이상 나온 경우 중, 3개월 이상 간격이 차이나는 경우 -&gt; 3240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1542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 투석 여부 기준1에 따른 KM Curve / 기저 투석 여부 기준2에 따른 KM 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(사망률이 아닌 신성적)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초록 :  투석X / 파랑 : 복막투석 / 빨강 : 혈액투석 / 검정 : 복막+혈액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제가..자료반출 신청을 했는데, 장부에 적지를 않아서 반출을 받지 못했습니다. 죄송합니다..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650"/>
            <a:ext cx="3694650" cy="313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50" y="1255225"/>
            <a:ext cx="3576399" cy="30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37075"/>
            <a:ext cx="8520600" cy="5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대상에 대한 KM curve(신성적)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16619명 중, 1036이 사망- &gt; 생존율(0.937)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5" y="683100"/>
            <a:ext cx="4351126" cy="36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3643025" y="2229100"/>
            <a:ext cx="504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0.7</a:t>
            </a:r>
            <a:endParaRPr/>
          </a:p>
        </p:txBody>
      </p:sp>
      <p:graphicFrame>
        <p:nvGraphicFramePr>
          <p:cNvPr id="269" name="Google Shape;269;p38"/>
          <p:cNvGraphicFramePr/>
          <p:nvPr/>
        </p:nvGraphicFramePr>
        <p:xfrm>
          <a:off x="5190625" y="4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{8BF83596-DF81-4503-8036-0B8A1667B425}</a:tableStyleId>
              </a:tblPr>
              <a:tblGrid>
                <a:gridCol w="1062200"/>
                <a:gridCol w="10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원정 장기이식자 구분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1)V005, V084가 2번이상 발행 -&gt; 32265명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2)32265명 중 V005,V084가 2005년 이후 처음 발행 -&gt; 22502명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3)22502명 중 V001,V003이 V005,V084가 나오기 이전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2번 이상 나온 경우 -&gt; 16092명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 16092명 중 3개월 기간 이상 투석을 받은 경우 -&gt; 12834명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5)12834명 중 R3280이 있는 사람 -&gt; 10666명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		R3280이 없는 사람 -&gt; 2168명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59000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원정 장기이식자 구분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5)12834명 중 R3280이 있는 사람 -&gt; 10666명 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V005,V084를 기준으로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|V005,V084가 처음 기입 된 날 - R3280이 처음 기입된 날| &gt;= 90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878명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7075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원정 장기이식자 구분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즉, V005,V084가 2번 이상 + 2005년 이후 처음 발행됬으면서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V005,V084가 처음 발행 되기 이전, 투석을 3개월 이상 받은 경우 -&gt; 12834명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총 3046명</a:t>
            </a:r>
            <a:endParaRPr b="1"/>
          </a:p>
        </p:txBody>
      </p:sp>
      <p:sp>
        <p:nvSpPr>
          <p:cNvPr id="80" name="Google Shape;80;p17"/>
          <p:cNvSpPr/>
          <p:nvPr/>
        </p:nvSpPr>
        <p:spPr>
          <a:xfrm>
            <a:off x="1248400" y="2123575"/>
            <a:ext cx="2288700" cy="1939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069350" y="2123575"/>
            <a:ext cx="2169300" cy="1872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839750" y="1740275"/>
            <a:ext cx="1193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R3280존재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655700" y="1740275"/>
            <a:ext cx="1193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R3280부재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875100" y="2692225"/>
            <a:ext cx="48951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|V005,V084  - R3280| &gt;= 90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080675" y="2814375"/>
            <a:ext cx="1259400" cy="112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2146375" y="3214125"/>
            <a:ext cx="1193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878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605950" y="2928925"/>
            <a:ext cx="1193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2168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376350" y="3186700"/>
            <a:ext cx="722700" cy="45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015650" y="2068775"/>
            <a:ext cx="2288700" cy="199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stCxn id="88" idx="2"/>
          </p:cNvCxnSpPr>
          <p:nvPr/>
        </p:nvCxnSpPr>
        <p:spPr>
          <a:xfrm flipH="1">
            <a:off x="1544000" y="3646600"/>
            <a:ext cx="11937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/>
          <p:nvPr/>
        </p:nvCxnSpPr>
        <p:spPr>
          <a:xfrm flipH="1">
            <a:off x="1719400" y="3668550"/>
            <a:ext cx="3252300" cy="5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9000"/>
            <a:ext cx="85206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원정 장기이식자 구분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3046명 중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V005,V084가 처음 발행되기 이전 자료 중,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V001,V003의 마지막 발행일이 V005,V084가 처음 기입된 날과 30일 이상 차이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1154명.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V001,V003이 V005,V084이전에 없던 대상에 대해서는 찾아 보지 않았습니다..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하지만 원주 4주차에서 봤듯이 Z940,T861 + 다수의 V005들 중, 그 이전에 투석 코드가 없는 사람이 굉장히 많습니다.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0"/>
            <a:ext cx="85206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FA142~(각성뇌파검사-18채널이상)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T30(진료내역서, 2002~2016)에서 FA142코드를 가진 자 -&gt; 7642명 (사망=6006)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T30(진료내역서, 2002~2016)에서 R3280코드를 가진 자 -&gt; 18577명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9"/>
          <p:cNvSpPr/>
          <p:nvPr/>
        </p:nvSpPr>
        <p:spPr>
          <a:xfrm>
            <a:off x="3830550" y="1738475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677250" y="1738475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291325" y="2512200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198450" y="4342725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사망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948625" y="1832250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FA142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083100" y="1948575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124500" y="2706950"/>
            <a:ext cx="543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109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148313" y="2110275"/>
            <a:ext cx="543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127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420631" y="3027325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5997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42100" y="113950"/>
            <a:ext cx="85206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FA142~</a:t>
            </a:r>
            <a:r>
              <a:rPr lang="ko"/>
              <a:t>(각성뇌파검사-18채널이상)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V005/V084 + R3280이면서, R3280이 2005년 이후 나온 자  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나이,성별 정보가 있는 자-&gt; 16763명(현재 대상)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죄송합니다..FA142코드를 가진 자 중, R3272, R3275는 알아보지 않았습니다..</a:t>
            </a:r>
            <a:endParaRPr sz="1400"/>
          </a:p>
        </p:txBody>
      </p:sp>
      <p:sp>
        <p:nvSpPr>
          <p:cNvPr id="116" name="Google Shape;116;p20"/>
          <p:cNvSpPr/>
          <p:nvPr/>
        </p:nvSpPr>
        <p:spPr>
          <a:xfrm>
            <a:off x="3830550" y="1738475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2677250" y="1738475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291325" y="2512200"/>
            <a:ext cx="2099100" cy="1796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198450" y="4342725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사망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869350" y="1832250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FA142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83125" y="1832250"/>
            <a:ext cx="2173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V005/V084 + </a:t>
            </a:r>
            <a:r>
              <a:rPr lang="ko"/>
              <a:t>R3280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148325" y="2706950"/>
            <a:ext cx="543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86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148313" y="2110275"/>
            <a:ext cx="543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116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420631" y="3027325"/>
            <a:ext cx="80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5920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0"/>
            <a:ext cx="85206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FA142~</a:t>
            </a:r>
            <a:r>
              <a:rPr lang="ko"/>
              <a:t>(각성뇌파검사-18채널이상)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T30(진료내역서)에서 FA142가 한번이라도 있는 대상 7642명의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FA142가 기입된 청구번호의 명세서에서,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V001,V003이 대부분 기입이 되어 있으며, N18, Z940등등이 높은 빈도수로 기입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신장이식환자와 유사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하지만, 16619명 중, FA142를 가진 사람 -&gt; 202명.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FA142코드를 가진자를 한번 살펴볼 필요성이 있는 것 같습니다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