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02f3766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02f376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02f3766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02f3766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02f376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02f376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02f376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02f376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02f3766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02f3766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02f3766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02f3766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02f376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02f376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02f3766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02f3766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02f3766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02f3766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02f3766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02f3766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02f3766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02f3766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02f3766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02f3766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02f376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02f376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02f376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02f376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02f376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02f376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02f376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02f376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02f376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02f376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02f376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02f376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02f376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02f376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8-9주차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r>
              <a:rPr lang="ko"/>
              <a:t>_가입자구분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475"/>
            <a:ext cx="2753925" cy="29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363" y="1278225"/>
            <a:ext cx="2995275" cy="3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475" y="1278225"/>
            <a:ext cx="3071900" cy="29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802975" y="4494725"/>
            <a:ext cx="1716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가입자구분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713850" y="4494725"/>
            <a:ext cx="1716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</a:t>
            </a:r>
            <a:r>
              <a:rPr lang="ko"/>
              <a:t> 가입자구분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877475" y="4494725"/>
            <a:ext cx="1716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 가입자구분 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</a:t>
            </a:r>
            <a:r>
              <a:rPr lang="ko"/>
              <a:t>Delay를 주지 않은 경우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3)Delay를 두달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3021225" y="851175"/>
            <a:ext cx="51291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1)Case1 = 재투석+재이식 : 3489명 (20.7%)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2)Case2 = 재투석+재이식+사망 : 4096명 (24.3%)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3)Case3 = 사망 : 874명 (5.2%)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1)Case1 = 재투석+재이식 : 2987명 (17.7%)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2)Case2 = 재투석+재이식+사망 : 3626명 (21.5%)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3)Case3 = 사망 : 874명 (5.2%)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1)Case1 = 재투석+재이식 : 2944명 (17.5%)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2)Case2 = 재투석+재이식+사망 : 3590명 (21.3%)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3)Case3 = 사망 : 874명 (5.2%)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675625"/>
            <a:ext cx="5066251" cy="431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442800" y="1051900"/>
            <a:ext cx="52194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-&gt;한달의 Delay를 주지 않은 경우 재투석군 : 3489명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-&gt;한달의 Delay를 준 경우 재투석군 : 2987명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-&gt;두달이 Delay를 준 경우 재투석군 : 2944명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-&gt;한달 이내 투석을 받은 경우 : 502명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-&gt;두달 이내 투석을 받은 경우 : 545명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재투석 기준 : min(처음의 V001,V003,혈액처치,복막처치,복막주성분) -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max</a:t>
            </a:r>
            <a:r>
              <a:rPr lang="ko" sz="1000"/>
              <a:t>(마지막의 V001,V003,혈액처치,복막처치,복막주성분) &gt;= 90</a:t>
            </a:r>
            <a:endParaRPr sz="1000"/>
          </a:p>
        </p:txBody>
      </p:sp>
      <p:sp>
        <p:nvSpPr>
          <p:cNvPr id="165" name="Google Shape;165;p24"/>
          <p:cNvSpPr/>
          <p:nvPr/>
        </p:nvSpPr>
        <p:spPr>
          <a:xfrm>
            <a:off x="311700" y="1051900"/>
            <a:ext cx="569100" cy="88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442800" y="4434500"/>
            <a:ext cx="4536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Delay의 경우 해당 기간의 자료를 삭제하고 재투석 여부를 산출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348125"/>
            <a:ext cx="3955675" cy="36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79450" y="208550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 모든기간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50" y="3961300"/>
            <a:ext cx="4016925" cy="5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650" y="1126125"/>
            <a:ext cx="4016925" cy="25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5" y="1382650"/>
            <a:ext cx="3864650" cy="357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1_20052007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575" y="1625700"/>
            <a:ext cx="4382350" cy="20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075" y="3947800"/>
            <a:ext cx="4382350" cy="4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5" y="1368825"/>
            <a:ext cx="3864650" cy="35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1_20082010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824" y="1962313"/>
            <a:ext cx="4626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3825" y="3795700"/>
            <a:ext cx="4512000" cy="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0" y="1265150"/>
            <a:ext cx="3864650" cy="3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1_20112013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50" y="3816425"/>
            <a:ext cx="4449550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750" y="2283825"/>
            <a:ext cx="4449551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5" y="1403375"/>
            <a:ext cx="3864650" cy="33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1_20142016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363" y="2710975"/>
            <a:ext cx="48863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375" y="3643576"/>
            <a:ext cx="4886325" cy="44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1_나이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5" y="1803075"/>
            <a:ext cx="5053625" cy="28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4673375" y="1666100"/>
            <a:ext cx="33045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빨강 : 0~ 20 (492명 / 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하늘 : 20~40 (4525명 / 27%)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초록 : 40~60 (9818명 / 58%)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남색 : 60&gt;= (1986명 / 12%)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4832425" y="3954425"/>
            <a:ext cx="3249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하루 이미지 파일 반출 제한이 10개라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임시방편으로 그렸습니다. 죄송합니다.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170600" y="169300"/>
            <a:ext cx="85206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기저투석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46730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339375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226482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혈액투석</a:t>
            </a:r>
            <a:r>
              <a:rPr lang="ko"/>
              <a:t>(18637명)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422177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복막투석</a:t>
            </a:r>
            <a:r>
              <a:rPr lang="ko"/>
              <a:t>(11908명)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2450400" y="2324800"/>
            <a:ext cx="11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8528</a:t>
            </a:r>
            <a:r>
              <a:rPr lang="ko"/>
              <a:t>명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3588900" y="2301100"/>
            <a:ext cx="932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1362</a:t>
            </a:r>
            <a:r>
              <a:rPr lang="ko"/>
              <a:t>명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868725" y="2307100"/>
            <a:ext cx="1138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2556</a:t>
            </a:r>
            <a:r>
              <a:rPr lang="ko"/>
              <a:t>명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6558600" y="1073200"/>
            <a:ext cx="25854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복막 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복막과 관련된 코드가 3달이상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혈액: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혈액과 관련된 코드가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3달이상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Both: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복막과 관련된 코드가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3달이상 +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최초의 복막투석을 받은 날에서 한달을 제외하고도 V001이 10회이상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70600" y="169300"/>
            <a:ext cx="85206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R3280, R3272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46730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9375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26482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</a:t>
            </a:r>
            <a:r>
              <a:rPr lang="ko"/>
              <a:t>(18637명)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22177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R3272</a:t>
            </a:r>
            <a:r>
              <a:rPr lang="ko"/>
              <a:t>(11908명)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450400" y="2324800"/>
            <a:ext cx="11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7221명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588900" y="2301100"/>
            <a:ext cx="932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11461</a:t>
            </a:r>
            <a:r>
              <a:rPr lang="ko"/>
              <a:t>명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868725" y="2307100"/>
            <a:ext cx="1138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447</a:t>
            </a:r>
            <a:r>
              <a:rPr lang="ko"/>
              <a:t>명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523750" y="4362300"/>
            <a:ext cx="3345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R3272의 96%가 수혜자에게 기입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180325" y="270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1)Delay를 한달 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Case 1_기저투석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4673375" y="1666100"/>
            <a:ext cx="33045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5" y="1723575"/>
            <a:ext cx="5378550" cy="30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3843800" y="1714500"/>
            <a:ext cx="4977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3년별 기저투석의 Km-curve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-20052007 혈액 &gt;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-20082010 혈액 &gt;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-20112013 복막 &gt;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-20142016 복막 &gt; 혈액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가입자구분                                                                       소득분위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88" y="1305225"/>
            <a:ext cx="3159224" cy="3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37" y="4747500"/>
            <a:ext cx="2707112" cy="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150" y="1305225"/>
            <a:ext cx="3040624" cy="3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925" y="4651206"/>
            <a:ext cx="4444275" cy="21776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62825" y="2186125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176200" y="2760075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619700" y="1376750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053125" y="1305225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56450" y="2941013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899925" y="3846213"/>
            <a:ext cx="2511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가입자 구분 : 16796명 (25명 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소득 분위 : 15939명 (882명 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급여 1/2종 (가입자구분 7,8) -&gt; 2304명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2304명의 소득 분위 NA -&gt; 785명 (전체 소득분위 NA의 89%)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(급여 1/2종인 경우는 소득분위의 범주에 해당하지 않음)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급여 1/2종이면서 소득분위의 값이 있는 경우1519명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1401775"/>
            <a:ext cx="5053100" cy="34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3650" y="4655325"/>
            <a:ext cx="5580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급여 1/2종이면서 소득분위의 값이 있는 경우의 소득분위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연도_성별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25" y="1293000"/>
            <a:ext cx="2611400" cy="28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050" y="1215725"/>
            <a:ext cx="2681001" cy="28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275" y="1189287"/>
            <a:ext cx="2741574" cy="29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013775" y="4233750"/>
            <a:ext cx="1555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성별 %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926450" y="4233750"/>
            <a:ext cx="1555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성별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718650" y="4233750"/>
            <a:ext cx="1555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성별 차이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255050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연도별</a:t>
            </a:r>
            <a:r>
              <a:rPr lang="ko"/>
              <a:t>_소득분위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5" y="1293000"/>
            <a:ext cx="2566099" cy="349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050" y="1358525"/>
            <a:ext cx="2526050" cy="33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00" y="1092775"/>
            <a:ext cx="3119217" cy="37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52050" y="4685425"/>
            <a:ext cx="2077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 1의 %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382175" y="4685425"/>
            <a:ext cx="2077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 2의 %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05625" y="4685425"/>
            <a:ext cx="2077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3년별</a:t>
            </a:r>
            <a:r>
              <a:rPr lang="ko"/>
              <a:t> 소득분위 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연도별_가입자구분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5" y="1433100"/>
            <a:ext cx="3926175" cy="316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280100" y="4673825"/>
            <a:ext cx="32919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급여 1/2종의 연도별 %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350" y="1338500"/>
            <a:ext cx="4291950" cy="335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540400" y="4673825"/>
            <a:ext cx="32919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가입자구분의 3년별 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23527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이식군(16821명)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성별_소득분위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5" y="1362475"/>
            <a:ext cx="3790749" cy="2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300" y="788850"/>
            <a:ext cx="3711951" cy="34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074000" y="4474650"/>
            <a:ext cx="2539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 소득분위 %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452125" y="4474650"/>
            <a:ext cx="2539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 소득분위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