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B841F-F964-49C6-8D87-A75F811C395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8FA55-6457-4E7E-9A28-BC7298712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58F9A-1ABB-47AA-9F1A-D7A65293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A9DE7-CDB8-49B1-81E4-D3474CC31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91B77-5F12-4FF8-8A7A-6D3D29A1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2F66E-A8A2-4B29-802B-6FC46EE8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4CB2B-0810-4275-BD8B-400E11B6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8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A5271-B794-432E-80F6-CB32F82C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13663-6FAC-4FA1-A0FB-DD8CE26F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72AB8-A6C2-46B6-92F8-3473D8FB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D7168-2E11-4690-B5BC-51624E6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018A-7E42-4428-BD9D-3B9CC28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B05B41-9A6C-4EDA-93D3-914A19604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5B78C-A35E-4FEF-9C05-3317D4C15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3C24F-7F22-4DB8-A1E3-050B6DEA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E2F86-6E54-40FA-8152-95E477F6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AD31F-A0FC-4CFD-8096-D982AD3B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5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663B-E2C9-40F3-B654-CCB027D3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E6EA3-43D5-455B-BA47-4C217E37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13771-BE44-48B7-A796-4C6695BE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7E3FD-68A0-417D-B1F3-C72C5411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5FEAF-109D-40AB-AA3D-7711D197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9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D5800-A6E1-4F8F-A6ED-593C9CEC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479FD-01B0-4DD8-96AF-82B78D77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1BEE9-1D78-4350-9D03-04737A5E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CBE44-CB23-48C1-B0E0-F85B034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2E0C0-C655-426C-87F0-92C8BDD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2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023FE-452B-4338-8F8D-C39F8E07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5CC5B-F4B6-413D-AF44-C1F19503B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1252A-8C90-4561-BC40-D621D1F3D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54FB4-8AA3-42C8-8D52-317AF5A9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DFAEB-3B60-4801-A64E-8A9EBCB1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BD7DF-15F1-4479-ABBF-3FB18F5C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54457-3C98-4C2A-84F1-6BE30509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D5B5D-CA70-4636-8525-D30662B0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4C5F4-4C5B-4A9B-9E24-72BD93148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1ACBAC-E387-4092-8C56-EFA22ACDF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52DDF5-C052-4F37-8B9A-2A78B8377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07F6EC-1DE6-4187-A87E-D83158CE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87E6B-AD8F-45CD-8430-BF537DAC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67BE9A-D2B0-4BB6-90F1-79570DB4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8F40-A581-4716-B0EE-F13C8991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C52A19-5954-4DD1-ADDE-4E34FD5A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93CF0C-AE41-4FB6-8791-96978A6E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73E62-E1E7-4993-A869-B5962FF5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8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99E93E-6CE4-45F9-947D-8A0F0854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739212-C98B-41D1-83F9-90A8E97B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2CB21-9C80-48DD-A431-98349EFD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0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11796-FFBE-4BDB-9B3D-6535974F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107BC-E834-4A0F-BCD3-86A95E1C7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A5AC02-99BE-47C5-86FF-FDB9CECE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EEAD5-22B6-4C1D-A7E1-C38065F9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77AEA-573B-4669-862B-1EB851E6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17565-CC51-4C0B-83BF-C7059074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4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485C2-AE59-4101-8724-CDCE63A3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275F7C-4F0D-4C26-8BDE-EC6E12703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CE52C-390E-4DEB-9D6E-2D71B435C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263E0-793E-414C-A366-8B90460A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4A6D4-6E05-45BD-80AD-292EAF0C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4C133-7EDE-4E99-8697-91E5DE3C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6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F4A03E-A89F-4354-99D9-406D899C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863F9-5174-4A53-BDFA-42CC6EDE4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771CE-6965-48B6-BADC-AD7674ED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1DCDF-42A3-43AC-9BC2-6E4D3B7FA0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E2AB-1FD4-4810-AF99-BFE256DB5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32FA8-9CDB-4FA5-9BC1-DC79E1DE3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CAA2-41B5-430A-A640-965E4537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857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[Dacon] Tutoring</a:t>
            </a:r>
            <a:br>
              <a:rPr lang="en-US" altLang="ko-KR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40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440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  <a:r>
              <a:rPr lang="en-US" altLang="ko-KR" sz="440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440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샬라샬라</a:t>
            </a:r>
            <a:endParaRPr lang="ko-KR" altLang="en-US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A0E68-B85D-404D-8573-3DED24C44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4925" y="4645026"/>
            <a:ext cx="1533526" cy="479425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박기찬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A91F45-AFE0-42EA-992A-F0F36B0B8D01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7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654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MLP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11155-AFB4-479B-826D-2CCF00424039}"/>
              </a:ext>
            </a:extLst>
          </p:cNvPr>
          <p:cNvSpPr txBox="1"/>
          <p:nvPr/>
        </p:nvSpPr>
        <p:spPr>
          <a:xfrm>
            <a:off x="860612" y="1577788"/>
            <a:ext cx="9762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선형결합과 활성화 함수에 의한 비선형화의 반복이다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입력 변수가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다음층에 연결되는 노드가 </a:t>
            </a:r>
            <a:r>
              <a:rPr lang="en-US" altLang="ko-KR" dirty="0"/>
              <a:t>3</a:t>
            </a:r>
            <a:r>
              <a:rPr lang="ko-KR" altLang="en-US" dirty="0"/>
              <a:t>개이면 </a:t>
            </a:r>
            <a:endParaRPr lang="en-US" altLang="ko-KR" dirty="0"/>
          </a:p>
          <a:p>
            <a:r>
              <a:rPr lang="ko-KR" altLang="en-US" dirty="0"/>
              <a:t>필요한 </a:t>
            </a:r>
            <a:r>
              <a:rPr lang="ko-KR" altLang="en-US" dirty="0" err="1"/>
              <a:t>모수의</a:t>
            </a:r>
            <a:r>
              <a:rPr lang="ko-KR" altLang="en-US" dirty="0"/>
              <a:t> 수는 </a:t>
            </a:r>
            <a:r>
              <a:rPr lang="en-US" altLang="ko-KR" dirty="0"/>
              <a:t>(2 + 1)</a:t>
            </a:r>
            <a:r>
              <a:rPr lang="ko-KR" altLang="en-US" dirty="0"/>
              <a:t>*</a:t>
            </a:r>
            <a:r>
              <a:rPr lang="en-US" altLang="ko-KR" dirty="0"/>
              <a:t>3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(2</a:t>
            </a:r>
            <a:r>
              <a:rPr lang="ko-KR" altLang="en-US" dirty="0"/>
              <a:t>는 입력변수의 수</a:t>
            </a:r>
            <a:r>
              <a:rPr lang="en-US" altLang="ko-KR" dirty="0"/>
              <a:t>, 1</a:t>
            </a:r>
            <a:r>
              <a:rPr lang="ko-KR" altLang="en-US" dirty="0"/>
              <a:t>은 </a:t>
            </a:r>
            <a:r>
              <a:rPr lang="en-US" altLang="ko-KR" dirty="0"/>
              <a:t>bias)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모델의 차이는 곧 </a:t>
            </a:r>
            <a:r>
              <a:rPr lang="ko-KR" altLang="en-US" b="1" dirty="0" err="1"/>
              <a:t>모수의</a:t>
            </a:r>
            <a:r>
              <a:rPr lang="ko-KR" altLang="en-US" b="1" dirty="0"/>
              <a:t> 수에서 비롯 되기 때문에</a:t>
            </a:r>
            <a:endParaRPr lang="en-US" altLang="ko-KR" b="1" dirty="0"/>
          </a:p>
          <a:p>
            <a:r>
              <a:rPr lang="ko-KR" altLang="en-US" b="1" dirty="0"/>
              <a:t>알고 가야 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E327B5-C7D2-4A9A-A11D-DE353DE2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326" y="1377599"/>
            <a:ext cx="4238625" cy="43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3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활성화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94F311-5B9E-4774-8297-17CAE09C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178718"/>
            <a:ext cx="8562975" cy="3841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1754968" y="5253319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 (Rectified linear unit): MLP, CNN, </a:t>
            </a:r>
            <a:r>
              <a:rPr lang="ko-KR" altLang="en-US" dirty="0"/>
              <a:t>그리고 </a:t>
            </a:r>
            <a:r>
              <a:rPr lang="en-US" altLang="ko-KR" dirty="0"/>
              <a:t>RNN</a:t>
            </a:r>
            <a:r>
              <a:rPr lang="ko-KR" altLang="en-US" dirty="0"/>
              <a:t>에서 가장 빈번하게 사용되는 함수로 </a:t>
            </a:r>
            <a:r>
              <a:rPr lang="ko-KR" altLang="en-US" dirty="0" err="1"/>
              <a:t>입력값이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보다 작으면 </a:t>
            </a:r>
            <a:r>
              <a:rPr lang="en-US" altLang="ko-KR" dirty="0"/>
              <a:t>0</a:t>
            </a:r>
            <a:r>
              <a:rPr lang="ko-KR" altLang="en-US" dirty="0"/>
              <a:t>을 출력하고 입력이 양의 값을 가지면 출력은 </a:t>
            </a:r>
            <a:r>
              <a:rPr lang="ko-KR" altLang="en-US" dirty="0" err="1"/>
              <a:t>입력값을</a:t>
            </a:r>
            <a:r>
              <a:rPr lang="ko-KR" altLang="en-US" dirty="0"/>
              <a:t> 그대로 출력하는 함수</a:t>
            </a:r>
          </a:p>
        </p:txBody>
      </p:sp>
    </p:spTree>
    <p:extLst>
      <p:ext uri="{BB962C8B-B14F-4D97-AF65-F5344CB8AC3E}">
        <p14:creationId xmlns:p14="http://schemas.microsoft.com/office/powerpoint/2010/main" val="79904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활성화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활성화 함수를 사용하는 이유</a:t>
            </a:r>
            <a:r>
              <a:rPr lang="en-US" altLang="ko-KR" dirty="0"/>
              <a:t>?</a:t>
            </a:r>
          </a:p>
          <a:p>
            <a:r>
              <a:rPr lang="ko-KR" altLang="en-US" b="1" dirty="0"/>
              <a:t>활성함수를 적용하지 않는다면 </a:t>
            </a:r>
            <a:r>
              <a:rPr lang="en-US" altLang="ko-KR" b="1" dirty="0"/>
              <a:t>MLP</a:t>
            </a:r>
            <a:r>
              <a:rPr lang="ko-KR" altLang="en-US" b="1" dirty="0"/>
              <a:t>는 선형결합을 반복적으로 적용하여 결과적으로 하나의 선형결합을 쓴 결과와 동일한 결과를 초래하게 되어</a:t>
            </a:r>
            <a:r>
              <a:rPr lang="en-US" altLang="ko-KR" b="1" dirty="0"/>
              <a:t>, </a:t>
            </a:r>
            <a:r>
              <a:rPr lang="ko-KR" altLang="en-US" b="1" dirty="0"/>
              <a:t>여러 개의 은닉층을 쓸 이유가 </a:t>
            </a:r>
            <a:r>
              <a:rPr lang="ko-KR" altLang="en-US" b="1" dirty="0" err="1"/>
              <a:t>없게됨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2. Logistic: </a:t>
            </a:r>
            <a:r>
              <a:rPr lang="ko-KR" altLang="en-US" dirty="0"/>
              <a:t>목적변수가 </a:t>
            </a:r>
            <a:r>
              <a:rPr lang="ko-KR" altLang="en-US" dirty="0" err="1"/>
              <a:t>범주형일</a:t>
            </a:r>
            <a:r>
              <a:rPr lang="ko-KR" altLang="en-US" dirty="0"/>
              <a:t> 때 </a:t>
            </a:r>
            <a:r>
              <a:rPr lang="en-US" altLang="ko-KR" dirty="0"/>
              <a:t>0~1 </a:t>
            </a:r>
            <a:r>
              <a:rPr lang="ko-KR" altLang="en-US" dirty="0" err="1"/>
              <a:t>사이값을</a:t>
            </a:r>
            <a:r>
              <a:rPr lang="ko-KR" altLang="en-US" dirty="0"/>
              <a:t> 출력하여 주로 최종 </a:t>
            </a:r>
            <a:r>
              <a:rPr lang="ko-KR" altLang="en-US" dirty="0" err="1"/>
              <a:t>출력층</a:t>
            </a:r>
            <a:r>
              <a:rPr lang="ko-KR" altLang="en-US" dirty="0"/>
              <a:t> 에 사용하며 범주에 속할 확률을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Tanh: RNN</a:t>
            </a:r>
            <a:r>
              <a:rPr lang="ko-KR" altLang="en-US" dirty="0"/>
              <a:t>과 </a:t>
            </a:r>
            <a:r>
              <a:rPr lang="en-US" altLang="ko-KR" dirty="0"/>
              <a:t>MLP</a:t>
            </a:r>
            <a:r>
              <a:rPr lang="ko-KR" altLang="en-US" dirty="0"/>
              <a:t>에서 유용하게 사용되며 </a:t>
            </a:r>
            <a:r>
              <a:rPr lang="en-US" altLang="ko-KR" dirty="0"/>
              <a:t>–1~1</a:t>
            </a:r>
            <a:r>
              <a:rPr lang="ko-KR" altLang="en-US" dirty="0"/>
              <a:t>사이의 값을 출력한다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 err="1"/>
              <a:t>inear</a:t>
            </a:r>
            <a:r>
              <a:rPr lang="ko-KR" altLang="en-US" dirty="0"/>
              <a:t>는 목적변수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ko-KR" altLang="en-US" dirty="0" err="1"/>
              <a:t>연속형인</a:t>
            </a:r>
            <a:r>
              <a:rPr lang="ko-KR" altLang="en-US" dirty="0"/>
              <a:t> 회귀일 때 출력층에 주로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66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4F3014-4ED6-43B4-A5B2-EA255C32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3" y="1270747"/>
            <a:ext cx="8239125" cy="415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C7FCBC-0E3C-45E9-B097-E9473951E5BA}"/>
              </a:ext>
            </a:extLst>
          </p:cNvPr>
          <p:cNvSpPr txBox="1"/>
          <p:nvPr/>
        </p:nvSpPr>
        <p:spPr>
          <a:xfrm>
            <a:off x="755557" y="5531224"/>
            <a:ext cx="863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입력은 </a:t>
            </a:r>
            <a:r>
              <a:rPr lang="en-US" altLang="ko-KR" dirty="0"/>
              <a:t>(6,)</a:t>
            </a:r>
            <a:r>
              <a:rPr lang="ko-KR" altLang="en-US" dirty="0"/>
              <a:t>인 </a:t>
            </a:r>
            <a:r>
              <a:rPr lang="en-US" altLang="ko-KR" dirty="0"/>
              <a:t>1D tensor</a:t>
            </a:r>
          </a:p>
          <a:p>
            <a:r>
              <a:rPr lang="en-US" altLang="ko-KR" dirty="0"/>
              <a:t>2. Kernel size</a:t>
            </a:r>
            <a:r>
              <a:rPr lang="ko-KR" altLang="en-US" dirty="0"/>
              <a:t>는 </a:t>
            </a:r>
            <a:r>
              <a:rPr lang="en-US" altLang="ko-KR" dirty="0"/>
              <a:t>(1,3)</a:t>
            </a:r>
          </a:p>
          <a:p>
            <a:r>
              <a:rPr lang="en-US" altLang="ko-KR" dirty="0"/>
              <a:t>3. </a:t>
            </a:r>
            <a:r>
              <a:rPr lang="en-US" altLang="ko-KR" b="1" dirty="0"/>
              <a:t>MLP</a:t>
            </a:r>
            <a:r>
              <a:rPr lang="ko-KR" altLang="en-US" b="1" dirty="0"/>
              <a:t>와의 차이는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A8B8E0-9110-4F83-AFB9-A59743F9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567" y="2508486"/>
            <a:ext cx="2638425" cy="23717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538C58-AE6E-48EF-9590-06D008612B11}"/>
              </a:ext>
            </a:extLst>
          </p:cNvPr>
          <p:cNvSpPr/>
          <p:nvPr/>
        </p:nvSpPr>
        <p:spPr>
          <a:xfrm>
            <a:off x="9466728" y="2658924"/>
            <a:ext cx="358589" cy="1801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8533D-6BB5-4C95-B097-45925813F67F}"/>
              </a:ext>
            </a:extLst>
          </p:cNvPr>
          <p:cNvSpPr/>
          <p:nvPr/>
        </p:nvSpPr>
        <p:spPr>
          <a:xfrm>
            <a:off x="10096780" y="2658924"/>
            <a:ext cx="358589" cy="1801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093256-7640-4D4C-949B-9DA6184241F3}"/>
              </a:ext>
            </a:extLst>
          </p:cNvPr>
          <p:cNvSpPr/>
          <p:nvPr/>
        </p:nvSpPr>
        <p:spPr>
          <a:xfrm>
            <a:off x="10726832" y="2668778"/>
            <a:ext cx="358589" cy="1801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6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7FCBC-0E3C-45E9-B097-E9473951E5BA}"/>
              </a:ext>
            </a:extLst>
          </p:cNvPr>
          <p:cNvSpPr txBox="1"/>
          <p:nvPr/>
        </p:nvSpPr>
        <p:spPr>
          <a:xfrm>
            <a:off x="599234" y="1540035"/>
            <a:ext cx="9553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Padding 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크기가 </a:t>
            </a:r>
            <a:r>
              <a:rPr lang="en-US" altLang="ko-KR" dirty="0"/>
              <a:t>6</a:t>
            </a:r>
            <a:r>
              <a:rPr lang="ko-KR" altLang="en-US" dirty="0"/>
              <a:t>인 </a:t>
            </a:r>
            <a:r>
              <a:rPr lang="en-US" altLang="ko-KR" dirty="0"/>
              <a:t>1D</a:t>
            </a:r>
            <a:r>
              <a:rPr lang="ko-KR" altLang="en-US" dirty="0" err="1"/>
              <a:t>텐서를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모수를</a:t>
            </a:r>
            <a:r>
              <a:rPr lang="ko-KR" altLang="en-US" dirty="0"/>
              <a:t> 가진 </a:t>
            </a:r>
            <a:r>
              <a:rPr lang="en-US" altLang="ko-KR" dirty="0"/>
              <a:t>(1,3) kernel</a:t>
            </a:r>
            <a:r>
              <a:rPr lang="ko-KR" altLang="en-US" dirty="0"/>
              <a:t>로 크기가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r>
              <a:rPr lang="en-US" altLang="ko-KR" dirty="0"/>
              <a:t>1D</a:t>
            </a:r>
            <a:r>
              <a:rPr lang="ko-KR" altLang="en-US" dirty="0" err="1"/>
              <a:t>텐서</a:t>
            </a:r>
            <a:r>
              <a:rPr lang="ko-KR" altLang="en-US" dirty="0"/>
              <a:t> 로 전환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dirty="0"/>
              <a:t>하지만 양 끝에 </a:t>
            </a:r>
            <a:r>
              <a:rPr lang="en-US" altLang="ko-KR" dirty="0"/>
              <a:t>0</a:t>
            </a:r>
            <a:r>
              <a:rPr lang="ko-KR" altLang="en-US" dirty="0"/>
              <a:t>을 넣으면 그대로 </a:t>
            </a:r>
            <a:r>
              <a:rPr lang="en-US" altLang="ko-KR" dirty="0"/>
              <a:t>(6, ) shape</a:t>
            </a:r>
            <a:r>
              <a:rPr lang="ko-KR" altLang="en-US" dirty="0"/>
              <a:t>을 가진 </a:t>
            </a:r>
            <a:r>
              <a:rPr lang="en-US" altLang="ko-KR" dirty="0"/>
              <a:t>output</a:t>
            </a:r>
            <a:r>
              <a:rPr lang="ko-KR" altLang="en-US" dirty="0"/>
              <a:t>을 만들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EACC9-3226-488E-9EEF-309AB9B5153E}"/>
              </a:ext>
            </a:extLst>
          </p:cNvPr>
          <p:cNvSpPr txBox="1"/>
          <p:nvPr/>
        </p:nvSpPr>
        <p:spPr>
          <a:xfrm>
            <a:off x="599234" y="3786237"/>
            <a:ext cx="9553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Stride 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커널이 한 </a:t>
            </a:r>
            <a:r>
              <a:rPr lang="ko-KR" altLang="en-US" dirty="0" err="1"/>
              <a:t>칸씩</a:t>
            </a:r>
            <a:r>
              <a:rPr lang="ko-KR" altLang="en-US" dirty="0"/>
              <a:t> 오른쪽으로 움직였지만 </a:t>
            </a:r>
            <a:r>
              <a:rPr lang="en-US" altLang="ko-KR" dirty="0"/>
              <a:t>3</a:t>
            </a:r>
            <a:r>
              <a:rPr lang="ko-KR" altLang="en-US" dirty="0" err="1"/>
              <a:t>칸씩</a:t>
            </a:r>
            <a:r>
              <a:rPr lang="ko-KR" altLang="en-US" dirty="0"/>
              <a:t> 움직인다면 크기가 </a:t>
            </a:r>
            <a:r>
              <a:rPr lang="ko-KR" altLang="en-US" dirty="0" err="1"/>
              <a:t>크기가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1D</a:t>
            </a:r>
            <a:r>
              <a:rPr lang="ko-KR" altLang="en-US" dirty="0" err="1"/>
              <a:t>텐서를</a:t>
            </a:r>
            <a:r>
              <a:rPr lang="ko-KR" altLang="en-US" dirty="0"/>
              <a:t> 출력함 </a:t>
            </a:r>
            <a:endParaRPr lang="en-US" altLang="ko-KR" dirty="0"/>
          </a:p>
          <a:p>
            <a:r>
              <a:rPr lang="ko-KR" altLang="en-US" dirty="0"/>
              <a:t>이와 같이 이동하는 칸수를 </a:t>
            </a:r>
            <a:r>
              <a:rPr lang="ko-KR" altLang="en-US" dirty="0" err="1"/>
              <a:t>스트라이드</a:t>
            </a:r>
            <a:r>
              <a:rPr lang="en-US" altLang="ko-KR" dirty="0"/>
              <a:t>(stride)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6533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2ACAF5-E7C5-4719-86AD-D2070FB5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6" y="1023937"/>
            <a:ext cx="8382000" cy="4210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8B102-943C-4126-B736-B87FA373DA1E}"/>
              </a:ext>
            </a:extLst>
          </p:cNvPr>
          <p:cNvSpPr txBox="1"/>
          <p:nvPr/>
        </p:nvSpPr>
        <p:spPr>
          <a:xfrm>
            <a:off x="832316" y="5324473"/>
            <a:ext cx="955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(, 3) 1D</a:t>
            </a:r>
            <a:r>
              <a:rPr lang="ko-KR" altLang="en-US" b="1" dirty="0"/>
              <a:t> </a:t>
            </a:r>
            <a:r>
              <a:rPr lang="en-US" altLang="ko-KR" b="1" dirty="0"/>
              <a:t>Conv</a:t>
            </a:r>
            <a:r>
              <a:rPr lang="ko-KR" altLang="en-US" b="1" dirty="0"/>
              <a:t> 적용 예시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89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8B102-943C-4126-B736-B87FA373DA1E}"/>
              </a:ext>
            </a:extLst>
          </p:cNvPr>
          <p:cNvSpPr txBox="1"/>
          <p:nvPr/>
        </p:nvSpPr>
        <p:spPr>
          <a:xfrm>
            <a:off x="832316" y="5324473"/>
            <a:ext cx="955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(3, ) 1D</a:t>
            </a:r>
            <a:r>
              <a:rPr lang="ko-KR" altLang="en-US" b="1" dirty="0"/>
              <a:t> </a:t>
            </a:r>
            <a:r>
              <a:rPr lang="en-US" altLang="ko-KR" b="1" dirty="0"/>
              <a:t>Conv</a:t>
            </a:r>
            <a:r>
              <a:rPr lang="ko-KR" altLang="en-US" b="1" dirty="0"/>
              <a:t> 적용 예시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3DB7F-1CD3-48B6-B461-63EFDE02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7" y="1262040"/>
            <a:ext cx="10073808" cy="35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9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8B102-943C-4126-B736-B87FA373DA1E}"/>
              </a:ext>
            </a:extLst>
          </p:cNvPr>
          <p:cNvSpPr txBox="1"/>
          <p:nvPr/>
        </p:nvSpPr>
        <p:spPr>
          <a:xfrm>
            <a:off x="832316" y="5324473"/>
            <a:ext cx="955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(3, 1) 2D</a:t>
            </a:r>
            <a:r>
              <a:rPr lang="ko-KR" altLang="en-US" b="1" dirty="0"/>
              <a:t> </a:t>
            </a:r>
            <a:r>
              <a:rPr lang="en-US" altLang="ko-KR" b="1" dirty="0"/>
              <a:t>Conv</a:t>
            </a:r>
            <a:r>
              <a:rPr lang="ko-KR" altLang="en-US" b="1" dirty="0"/>
              <a:t> 적용 예시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3DB7F-1CD3-48B6-B461-63EFDE02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7" y="1262040"/>
            <a:ext cx="10073808" cy="3535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1D7AE-4D03-4655-ACDA-A8A2BE0AA35B}"/>
              </a:ext>
            </a:extLst>
          </p:cNvPr>
          <p:cNvSpPr txBox="1"/>
          <p:nvPr/>
        </p:nvSpPr>
        <p:spPr>
          <a:xfrm>
            <a:off x="5609242" y="2177753"/>
            <a:ext cx="22142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(3, 1) </a:t>
            </a:r>
            <a:r>
              <a:rPr lang="ko-KR" altLang="en-US" dirty="0">
                <a:solidFill>
                  <a:srgbClr val="FF0000"/>
                </a:solidFill>
              </a:rPr>
              <a:t>커널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C0567-0D57-43B7-B57D-EEE289A51DB9}"/>
              </a:ext>
            </a:extLst>
          </p:cNvPr>
          <p:cNvSpPr txBox="1"/>
          <p:nvPr/>
        </p:nvSpPr>
        <p:spPr>
          <a:xfrm>
            <a:off x="8750115" y="1837798"/>
            <a:ext cx="155929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(10, 12) </a:t>
            </a:r>
            <a:r>
              <a:rPr lang="ko-KR" altLang="en-US" dirty="0">
                <a:solidFill>
                  <a:srgbClr val="FF0000"/>
                </a:solidFill>
              </a:rPr>
              <a:t>커널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A73B2A-BADF-4EE9-9A85-16980DC1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15" y="2223306"/>
            <a:ext cx="163605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8B102-943C-4126-B736-B87FA373DA1E}"/>
              </a:ext>
            </a:extLst>
          </p:cNvPr>
          <p:cNvSpPr txBox="1"/>
          <p:nvPr/>
        </p:nvSpPr>
        <p:spPr>
          <a:xfrm>
            <a:off x="832316" y="5324473"/>
            <a:ext cx="9553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(3, 3) 2D</a:t>
            </a:r>
            <a:r>
              <a:rPr lang="ko-KR" altLang="en-US" b="1" dirty="0"/>
              <a:t> </a:t>
            </a:r>
            <a:r>
              <a:rPr lang="en-US" altLang="ko-KR" b="1" dirty="0"/>
              <a:t>Conv</a:t>
            </a:r>
            <a:r>
              <a:rPr lang="ko-KR" altLang="en-US" b="1" dirty="0"/>
              <a:t> 적용 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2. 1D Conv</a:t>
            </a:r>
            <a:r>
              <a:rPr lang="ko-KR" altLang="en-US" b="1" dirty="0"/>
              <a:t>는 </a:t>
            </a:r>
            <a:r>
              <a:rPr lang="en-US" altLang="ko-KR" b="1" dirty="0"/>
              <a:t>1D</a:t>
            </a:r>
            <a:r>
              <a:rPr lang="ko-KR" altLang="en-US" b="1" dirty="0"/>
              <a:t>를</a:t>
            </a:r>
            <a:r>
              <a:rPr lang="en-US" altLang="ko-KR" b="1" dirty="0"/>
              <a:t>, 2D</a:t>
            </a:r>
            <a:r>
              <a:rPr lang="ko-KR" altLang="en-US" b="1" dirty="0"/>
              <a:t> </a:t>
            </a:r>
            <a:r>
              <a:rPr lang="en-US" altLang="ko-KR" b="1" dirty="0"/>
              <a:t>Conv</a:t>
            </a:r>
            <a:r>
              <a:rPr lang="ko-KR" altLang="en-US" b="1" dirty="0"/>
              <a:t>는 </a:t>
            </a:r>
            <a:r>
              <a:rPr lang="en-US" altLang="ko-KR" b="1" dirty="0"/>
              <a:t>2D</a:t>
            </a:r>
            <a:r>
              <a:rPr lang="ko-KR" altLang="en-US" b="1" dirty="0"/>
              <a:t>를 출력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DF058C-2961-40BD-8D0B-EF39C7BB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7" y="1023937"/>
            <a:ext cx="8562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3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8B102-943C-4126-B736-B87FA373DA1E}"/>
              </a:ext>
            </a:extLst>
          </p:cNvPr>
          <p:cNvSpPr txBox="1"/>
          <p:nvPr/>
        </p:nvSpPr>
        <p:spPr>
          <a:xfrm>
            <a:off x="977153" y="4311021"/>
            <a:ext cx="9553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(5, 5) </a:t>
            </a:r>
            <a:r>
              <a:rPr lang="ko-KR" altLang="en-US" b="1" dirty="0"/>
              <a:t>에서 </a:t>
            </a:r>
            <a:r>
              <a:rPr lang="en-US" altLang="ko-KR" b="1" dirty="0"/>
              <a:t>(3, 3) kernel </a:t>
            </a:r>
            <a:r>
              <a:rPr lang="ko-KR" altLang="en-US" b="1" dirty="0"/>
              <a:t>예시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1. </a:t>
            </a:r>
            <a:r>
              <a:rPr lang="en-US" altLang="ko-KR" dirty="0"/>
              <a:t>(3,3) kernel</a:t>
            </a:r>
            <a:r>
              <a:rPr lang="ko-KR" altLang="en-US" dirty="0"/>
              <a:t>을 좌에서 우로 </a:t>
            </a:r>
            <a:r>
              <a:rPr lang="ko-KR" altLang="en-US" dirty="0" err="1"/>
              <a:t>한칸씩</a:t>
            </a:r>
            <a:r>
              <a:rPr lang="en-US" altLang="ko-KR" dirty="0"/>
              <a:t>, </a:t>
            </a:r>
            <a:r>
              <a:rPr lang="ko-KR" altLang="en-US" dirty="0"/>
              <a:t>위에서 아래로 </a:t>
            </a:r>
            <a:r>
              <a:rPr lang="ko-KR" altLang="en-US" dirty="0" err="1"/>
              <a:t>한칸씩</a:t>
            </a:r>
            <a:r>
              <a:rPr lang="ko-KR" altLang="en-US" dirty="0"/>
              <a:t> 이동하며 계산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dirty="0"/>
              <a:t>입력과 동일 </a:t>
            </a:r>
            <a:r>
              <a:rPr lang="en-US" altLang="ko-KR" dirty="0"/>
              <a:t>(5,5) 2D tensor</a:t>
            </a:r>
            <a:r>
              <a:rPr lang="ko-KR" altLang="en-US" dirty="0"/>
              <a:t>를 출력하려면 좌</a:t>
            </a:r>
            <a:r>
              <a:rPr lang="en-US" altLang="ko-KR" dirty="0"/>
              <a:t>,</a:t>
            </a:r>
            <a:r>
              <a:rPr lang="ko-KR" altLang="en-US" dirty="0"/>
              <a:t>우</a:t>
            </a:r>
            <a:r>
              <a:rPr lang="en-US" altLang="ko-KR" dirty="0"/>
              <a:t>,</a:t>
            </a:r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 </a:t>
            </a:r>
            <a:r>
              <a:rPr lang="ko-KR" altLang="en-US" dirty="0"/>
              <a:t>끝 한 칸에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padding</a:t>
            </a:r>
            <a:r>
              <a:rPr lang="ko-KR" altLang="en-US" dirty="0"/>
              <a:t>면 됨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4. Stride=2</a:t>
            </a:r>
            <a:r>
              <a:rPr lang="ko-KR" altLang="en-US" dirty="0"/>
              <a:t>를 주면 </a:t>
            </a:r>
            <a:r>
              <a:rPr lang="en-US" altLang="ko-KR" dirty="0"/>
              <a:t>2</a:t>
            </a:r>
            <a:r>
              <a:rPr lang="ko-KR" altLang="en-US" dirty="0" err="1"/>
              <a:t>칸씩</a:t>
            </a:r>
            <a:r>
              <a:rPr lang="ko-KR" altLang="en-US" dirty="0"/>
              <a:t> 이동하므로 </a:t>
            </a:r>
            <a:r>
              <a:rPr lang="en-US" altLang="ko-KR" dirty="0"/>
              <a:t>(2,2) 2D</a:t>
            </a:r>
            <a:r>
              <a:rPr lang="ko-KR" altLang="en-US" dirty="0" err="1"/>
              <a:t>텐서를</a:t>
            </a:r>
            <a:r>
              <a:rPr lang="ko-KR" altLang="en-US" dirty="0"/>
              <a:t> 출력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81EB34-E725-46A9-863F-DA5D75B4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53" y="1156566"/>
            <a:ext cx="6134100" cy="2931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805CC9-6BD8-4CC1-8D32-98579E1A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798" y="3517204"/>
            <a:ext cx="1091281" cy="1322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769AD6-5718-424F-B18C-299E4886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798" y="489317"/>
            <a:ext cx="1091281" cy="13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3B4F4-576C-4BF1-A2E7-97D19C37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888" y="2097087"/>
            <a:ext cx="6229630" cy="37299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딥러닝의</a:t>
            </a: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개념 및 분석절차</a:t>
            </a:r>
            <a:endParaRPr lang="en-US" altLang="ko-KR" sz="1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딥러닝에서의</a:t>
            </a: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데이터 형태</a:t>
            </a:r>
            <a:endParaRPr lang="en-US" altLang="ko-KR" sz="1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MLP, CNN </a:t>
            </a: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신경망</a:t>
            </a:r>
          </a:p>
          <a:p>
            <a:pPr marL="0" indent="0">
              <a:buNone/>
            </a:pP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7F063E-66DD-4DB7-92E1-6521BB7FA95A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238A4-BAAF-4667-AD9A-92AA8218EEA0}"/>
              </a:ext>
            </a:extLst>
          </p:cNvPr>
          <p:cNvSpPr/>
          <p:nvPr/>
        </p:nvSpPr>
        <p:spPr>
          <a:xfrm>
            <a:off x="5134770" y="534471"/>
            <a:ext cx="1936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8944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FD8621-F0C4-4B8A-B43D-E3ECF22C3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1326776"/>
            <a:ext cx="5931834" cy="3710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299BA0-8077-4879-8499-1527FD418820}"/>
              </a:ext>
            </a:extLst>
          </p:cNvPr>
          <p:cNvSpPr txBox="1"/>
          <p:nvPr/>
        </p:nvSpPr>
        <p:spPr>
          <a:xfrm>
            <a:off x="977153" y="5145051"/>
            <a:ext cx="9553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(5, 5, 3) </a:t>
            </a:r>
            <a:r>
              <a:rPr lang="ko-KR" altLang="en-US" b="1" dirty="0"/>
              <a:t>에서 </a:t>
            </a:r>
            <a:r>
              <a:rPr lang="en-US" altLang="ko-KR" b="1" dirty="0"/>
              <a:t>(3, 3) kernel </a:t>
            </a:r>
            <a:r>
              <a:rPr lang="ko-KR" altLang="en-US" b="1" dirty="0"/>
              <a:t>예시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총 </a:t>
            </a:r>
            <a:r>
              <a:rPr lang="en-US" altLang="ko-KR" b="1" dirty="0"/>
              <a:t>(3*3*3 + 1)</a:t>
            </a:r>
            <a:r>
              <a:rPr lang="ko-KR" altLang="en-US" b="1" dirty="0"/>
              <a:t>의 </a:t>
            </a:r>
            <a:r>
              <a:rPr lang="ko-KR" altLang="en-US" b="1" dirty="0" err="1"/>
              <a:t>모수가</a:t>
            </a:r>
            <a:r>
              <a:rPr lang="ko-KR" altLang="en-US" b="1" dirty="0"/>
              <a:t> 필요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25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CNN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69079A-FE83-4977-9E99-E376AB66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1081474"/>
            <a:ext cx="8310282" cy="53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0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Modeling </a:t>
            </a:r>
            <a:endParaRPr lang="ko-KR" altLang="en-US" sz="32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798D1-EB04-41DB-B070-6BA527603D03}"/>
              </a:ext>
            </a:extLst>
          </p:cNvPr>
          <p:cNvSpPr txBox="1"/>
          <p:nvPr/>
        </p:nvSpPr>
        <p:spPr>
          <a:xfrm>
            <a:off x="3064492" y="2507457"/>
            <a:ext cx="6077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877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개념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01F96B-C4C2-4D1B-8791-C1FB6035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03" y="1154626"/>
            <a:ext cx="7305675" cy="52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4286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분석절차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03A17B-03BE-4BE4-A9B2-774AD4EDB223}"/>
                  </a:ext>
                </a:extLst>
              </p:cNvPr>
              <p:cNvSpPr txBox="1"/>
              <p:nvPr/>
            </p:nvSpPr>
            <p:spPr>
              <a:xfrm>
                <a:off x="977153" y="1326776"/>
                <a:ext cx="10264588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학습데이터를 </a:t>
                </a:r>
                <a:r>
                  <a:rPr lang="en-US" altLang="ko-KR" dirty="0"/>
                  <a:t>batch</a:t>
                </a:r>
                <a:r>
                  <a:rPr lang="ko-KR" altLang="en-US" dirty="0"/>
                  <a:t>단위로 분할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개로 분할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딥러닝 모델을 구축하고 모델의 </a:t>
                </a:r>
                <a:r>
                  <a:rPr lang="ko-KR" altLang="en-US" dirty="0" err="1"/>
                  <a:t>모수에</a:t>
                </a:r>
                <a:r>
                  <a:rPr lang="ko-KR" altLang="en-US" dirty="0"/>
                  <a:t> 임의의 값을 부여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학습데이터로부터 한 배치의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X,y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를 추출</a:t>
                </a:r>
                <a:r>
                  <a:rPr lang="en-US" altLang="ko-KR" dirty="0"/>
                  <a:t>, (X</a:t>
                </a:r>
                <a:r>
                  <a:rPr lang="ko-KR" altLang="en-US" dirty="0"/>
                  <a:t>는 변수</a:t>
                </a:r>
                <a:r>
                  <a:rPr lang="en-US" altLang="ko-KR" dirty="0"/>
                  <a:t>, y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target)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X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를 예측하고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ko-KR" altLang="en-US" dirty="0"/>
                  <a:t>와</a:t>
                </a:r>
                <a:r>
                  <a:rPr lang="ko-KR" altLang="en-US" sz="2400" dirty="0"/>
                  <a:t>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간의 거리를 측정하는 손실 함수 계산 </a:t>
                </a:r>
                <a:r>
                  <a:rPr lang="en-US" altLang="ko-KR" dirty="0"/>
                  <a:t>(ex MAE)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 err="1"/>
                  <a:t>모수에</a:t>
                </a:r>
                <a:r>
                  <a:rPr lang="ko-KR" altLang="en-US" dirty="0"/>
                  <a:t> 대해 손실함수의 미분 값을 산출하고 손실함수 </a:t>
                </a:r>
                <a:r>
                  <a:rPr lang="ko-KR" altLang="en-US" dirty="0" err="1"/>
                  <a:t>미분값의</a:t>
                </a:r>
                <a:r>
                  <a:rPr lang="ko-KR" altLang="en-US" dirty="0"/>
                  <a:t> 음의 방향으로 </a:t>
                </a:r>
                <a:r>
                  <a:rPr lang="ko-KR" altLang="en-US" dirty="0" err="1"/>
                  <a:t>모수값을</a:t>
                </a:r>
                <a:r>
                  <a:rPr lang="ko-KR" altLang="en-US" dirty="0"/>
                  <a:t> 최신화 한다</a:t>
                </a:r>
                <a:r>
                  <a:rPr lang="en-US" altLang="ko-KR" dirty="0"/>
                  <a:t>. 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r>
                  <a:rPr lang="en-US" altLang="ko-KR" dirty="0"/>
                  <a:t>5. 2~4</a:t>
                </a:r>
                <a:r>
                  <a:rPr lang="ko-KR" altLang="en-US" dirty="0"/>
                  <a:t>번 과정을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번 반복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 모든 샘플이 한번씩 학습되는 과정을 </a:t>
                </a:r>
                <a:r>
                  <a:rPr lang="en-US" altLang="ko-KR" dirty="0"/>
                  <a:t>1 epoch</a:t>
                </a:r>
                <a:r>
                  <a:rPr lang="ko-KR" altLang="en-US" dirty="0"/>
                  <a:t>이라고 함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6. N epoch </a:t>
                </a:r>
                <a:r>
                  <a:rPr lang="ko-KR" altLang="en-US" dirty="0"/>
                  <a:t>만큼 모델을 학습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03A17B-03BE-4BE4-A9B2-774AD4ED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53" y="1326776"/>
                <a:ext cx="10264588" cy="4339650"/>
              </a:xfrm>
              <a:prstGeom prst="rect">
                <a:avLst/>
              </a:prstGeom>
              <a:blipFill>
                <a:blip r:embed="rId2"/>
                <a:stretch>
                  <a:fillRect l="-594" t="-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70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범주형 자료의 벡터화 </a:t>
            </a:r>
            <a:r>
              <a:rPr lang="en-US" altLang="ko-KR" dirty="0"/>
              <a:t>: One hot encoding </a:t>
            </a:r>
            <a:r>
              <a:rPr lang="ko-KR" altLang="en-US" dirty="0"/>
              <a:t>또는 다양한 </a:t>
            </a:r>
            <a:r>
              <a:rPr lang="en-US" altLang="ko-KR" dirty="0"/>
              <a:t>encoding </a:t>
            </a:r>
            <a:r>
              <a:rPr lang="ko-KR" altLang="en-US" dirty="0"/>
              <a:t>방법들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연속형 자료의 정규화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연속형 자료의 표준화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변수에 </a:t>
            </a:r>
            <a:r>
              <a:rPr lang="ko-KR" altLang="en-US" dirty="0" err="1"/>
              <a:t>결측치가</a:t>
            </a:r>
            <a:r>
              <a:rPr lang="ko-KR" altLang="en-US" dirty="0"/>
              <a:t> 존재하는 경우</a:t>
            </a:r>
            <a:r>
              <a:rPr lang="en-US" altLang="ko-KR" dirty="0"/>
              <a:t>, </a:t>
            </a:r>
            <a:r>
              <a:rPr lang="ko-KR" altLang="en-US" dirty="0" err="1"/>
              <a:t>딥러닝에서는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으로의 </a:t>
            </a:r>
            <a:r>
              <a:rPr lang="en-US" altLang="ko-KR" dirty="0"/>
              <a:t>imputation</a:t>
            </a:r>
            <a:r>
              <a:rPr lang="ko-KR" altLang="en-US" dirty="0"/>
              <a:t>을 시행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모수</a:t>
            </a:r>
            <a:r>
              <a:rPr lang="ko-KR" altLang="en-US" dirty="0"/>
              <a:t> 추정에 있어서 변수의 </a:t>
            </a:r>
            <a:r>
              <a:rPr lang="en-US" altLang="ko-KR" dirty="0"/>
              <a:t>0</a:t>
            </a:r>
            <a:r>
              <a:rPr lang="ko-KR" altLang="en-US" dirty="0"/>
              <a:t>의 값은 </a:t>
            </a:r>
            <a:r>
              <a:rPr lang="ko-KR" altLang="en-US" dirty="0" err="1"/>
              <a:t>모수의</a:t>
            </a:r>
            <a:r>
              <a:rPr lang="ko-KR" altLang="en-US" dirty="0"/>
              <a:t> 최신화에 기여하지 않음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5F7497-D214-41A0-98A4-D46ADBDE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76" y="1825169"/>
            <a:ext cx="1019175" cy="727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6A9515-B7DD-4AA2-B8D1-EEF6A943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765" y="2859741"/>
            <a:ext cx="2057399" cy="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483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데이터 형태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2D tensor (</a:t>
            </a:r>
            <a:r>
              <a:rPr lang="ko-KR" altLang="en-US" dirty="0"/>
              <a:t>일반적인 정형 데이터의 모습</a:t>
            </a:r>
            <a:r>
              <a:rPr lang="en-US" altLang="ko-KR" dirty="0"/>
              <a:t>, MLP</a:t>
            </a:r>
            <a:r>
              <a:rPr lang="ko-KR" altLang="en-US" dirty="0"/>
              <a:t>에서는 </a:t>
            </a:r>
            <a:r>
              <a:rPr lang="en-US" altLang="ko-KR" dirty="0"/>
              <a:t>2D tensor)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AC412E-EFFB-48CE-AF46-4721F93E0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" y="1786594"/>
            <a:ext cx="4222376" cy="36191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470C10-64D4-48BB-BECA-67816CBB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45" y="2918101"/>
            <a:ext cx="5036764" cy="2509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2FC922-9CB0-4616-8CCF-DD4F127BB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45" y="1786594"/>
            <a:ext cx="3777784" cy="10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4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483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데이터 형태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3D tensor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671C6D-9A1B-41DB-B643-8B1AF1DA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02" y="2022102"/>
            <a:ext cx="4910418" cy="3510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894F3A-7C63-4F1D-AE35-F032698839E9}"/>
              </a:ext>
            </a:extLst>
          </p:cNvPr>
          <p:cNvSpPr txBox="1"/>
          <p:nvPr/>
        </p:nvSpPr>
        <p:spPr>
          <a:xfrm>
            <a:off x="5298141" y="1908031"/>
            <a:ext cx="6248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변수가 존재하고</a:t>
            </a:r>
            <a:r>
              <a:rPr lang="en-US" altLang="ko-KR" dirty="0"/>
              <a:t>, </a:t>
            </a:r>
            <a:r>
              <a:rPr lang="ko-KR" altLang="en-US" dirty="0"/>
              <a:t>해당 변수의 시간에 따른 정보가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현재 진동체 충돌 탐지 대회의 경우와 동일한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-&gt;S1, S2, S3, S4 4</a:t>
            </a:r>
            <a:r>
              <a:rPr lang="ko-KR" altLang="en-US" dirty="0"/>
              <a:t>개의 변수와 각각의 시간</a:t>
            </a:r>
            <a:r>
              <a:rPr lang="en-US" altLang="ko-KR" dirty="0"/>
              <a:t>(360)</a:t>
            </a:r>
            <a:r>
              <a:rPr lang="ko-KR" altLang="en-US" dirty="0"/>
              <a:t>에 따른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하나의 샘플이 </a:t>
            </a:r>
            <a:r>
              <a:rPr lang="en-US" altLang="ko-KR" dirty="0"/>
              <a:t>(360, 4)</a:t>
            </a:r>
            <a:r>
              <a:rPr lang="ko-KR" altLang="en-US" dirty="0"/>
              <a:t>의 </a:t>
            </a:r>
            <a:r>
              <a:rPr lang="en-US" altLang="ko-KR" dirty="0"/>
              <a:t>2D tensor</a:t>
            </a:r>
            <a:r>
              <a:rPr lang="ko-KR" altLang="en-US" dirty="0"/>
              <a:t>를 가지고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9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483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데이터 형태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4D tensor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94F3A-7C63-4F1D-AE35-F032698839E9}"/>
              </a:ext>
            </a:extLst>
          </p:cNvPr>
          <p:cNvSpPr txBox="1"/>
          <p:nvPr/>
        </p:nvSpPr>
        <p:spPr>
          <a:xfrm>
            <a:off x="5461467" y="2022102"/>
            <a:ext cx="6248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일반적인 이미지 자료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한장의</a:t>
            </a:r>
            <a:r>
              <a:rPr lang="ko-KR" altLang="en-US" dirty="0"/>
              <a:t> 이미지가 </a:t>
            </a:r>
            <a:r>
              <a:rPr lang="en-US" altLang="ko-KR" dirty="0"/>
              <a:t>(512, 512, 3)</a:t>
            </a:r>
            <a:r>
              <a:rPr lang="ko-KR" altLang="en-US" dirty="0"/>
              <a:t>의 형태를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3. 512</a:t>
            </a:r>
            <a:r>
              <a:rPr lang="ko-KR" altLang="en-US" dirty="0"/>
              <a:t>는 가로세로 픽셀</a:t>
            </a:r>
            <a:r>
              <a:rPr lang="en-US" altLang="ko-KR" dirty="0"/>
              <a:t>, 3</a:t>
            </a:r>
            <a:r>
              <a:rPr lang="ko-KR" altLang="en-US" dirty="0"/>
              <a:t>은 </a:t>
            </a:r>
            <a:r>
              <a:rPr lang="en-US" altLang="ko-KR" dirty="0"/>
              <a:t>channel </a:t>
            </a:r>
            <a:r>
              <a:rPr lang="ko-KR" altLang="en-US" dirty="0"/>
              <a:t>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channel</a:t>
            </a:r>
            <a:r>
              <a:rPr lang="ko-KR" altLang="en-US" dirty="0"/>
              <a:t>수는 </a:t>
            </a:r>
            <a:r>
              <a:rPr lang="en-US" altLang="ko-KR" dirty="0"/>
              <a:t>RGB</a:t>
            </a:r>
            <a:r>
              <a:rPr lang="ko-KR" altLang="en-US" dirty="0"/>
              <a:t>로서 </a:t>
            </a:r>
            <a:r>
              <a:rPr lang="en-US" altLang="ko-KR" dirty="0"/>
              <a:t>(Red, Green, Blue)</a:t>
            </a:r>
            <a:r>
              <a:rPr lang="ko-KR" altLang="en-US" dirty="0"/>
              <a:t>의 값 즉 색상을 표현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DB8032-59A2-4817-A2DA-69FC7300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73" y="2022102"/>
            <a:ext cx="49434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0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1654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MLP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57CA16-3DE6-4B6F-8A29-F7D567CA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72" y="1118206"/>
            <a:ext cx="10353675" cy="4597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0A05F-5BD7-4DAC-BF33-5C6662561401}"/>
              </a:ext>
            </a:extLst>
          </p:cNvPr>
          <p:cNvSpPr txBox="1"/>
          <p:nvPr/>
        </p:nvSpPr>
        <p:spPr>
          <a:xfrm>
            <a:off x="645459" y="5773271"/>
            <a:ext cx="1041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1D </a:t>
            </a:r>
            <a:r>
              <a:rPr lang="ko-KR" altLang="en-US" dirty="0"/>
              <a:t>변수가 입력되면 변수들의 선형결합이 이루어지고 활성화 함수를 통해 비선형 변환된 이후 다시 선형결합이 이루어진다</a:t>
            </a:r>
            <a:r>
              <a:rPr lang="en-US" altLang="ko-KR" dirty="0"/>
              <a:t>. (</a:t>
            </a:r>
            <a:r>
              <a:rPr lang="ko-KR" altLang="en-US" dirty="0"/>
              <a:t>선형결합 </a:t>
            </a:r>
            <a:r>
              <a:rPr lang="en-US" altLang="ko-KR" dirty="0"/>
              <a:t>+ </a:t>
            </a:r>
            <a:r>
              <a:rPr lang="ko-KR" altLang="en-US" dirty="0"/>
              <a:t>활성화함수를 통한 비선형화 </a:t>
            </a:r>
            <a:r>
              <a:rPr lang="en-US" altLang="ko-KR" dirty="0"/>
              <a:t>+ </a:t>
            </a:r>
            <a:r>
              <a:rPr lang="ko-KR" altLang="en-US" dirty="0"/>
              <a:t>선형결합 </a:t>
            </a:r>
            <a:r>
              <a:rPr lang="en-US" altLang="ko-KR" dirty="0"/>
              <a:t>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3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827</Words>
  <Application>Microsoft Office PowerPoint</Application>
  <PresentationFormat>와이드스크린</PresentationFormat>
  <Paragraphs>133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HY견고딕</vt:lpstr>
      <vt:lpstr>맑은 고딕</vt:lpstr>
      <vt:lpstr>한컴 고딕</vt:lpstr>
      <vt:lpstr>Arial</vt:lpstr>
      <vt:lpstr>Cambria Math</vt:lpstr>
      <vt:lpstr>Wingdings</vt:lpstr>
      <vt:lpstr>Office 테마</vt:lpstr>
      <vt:lpstr>[Dacon] Tutoring 2주차: 샬라샬라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[Dacon] Tutoring 2주차: 샬라샬라</dc:title>
  <dc:creator>Park Soohee</dc:creator>
  <cp:lastModifiedBy>박기찬[ 대학원석사과정재학 / 통계학과 ]</cp:lastModifiedBy>
  <cp:revision>42</cp:revision>
  <dcterms:created xsi:type="dcterms:W3CDTF">2020-11-10T07:07:15Z</dcterms:created>
  <dcterms:modified xsi:type="dcterms:W3CDTF">2020-11-11T00:49:34Z</dcterms:modified>
</cp:coreProperties>
</file>