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"/>
  </p:notesMasterIdLst>
  <p:sldSz cx="12192000" cy="6858000"/>
  <p:notesSz cx="6858000" cy="9144000"/>
  <p:defaultTextStyle>
    <a:defPPr>
      <a:defRPr lang="en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25"/>
  </p:normalViewPr>
  <p:slideViewPr>
    <p:cSldViewPr snapToGrid="0">
      <p:cViewPr varScale="1">
        <p:scale>
          <a:sx n="115" d="100"/>
          <a:sy n="115" d="100"/>
        </p:scale>
        <p:origin x="3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7A9586-F6B2-B24F-A299-C5518C7364B4}" type="datetimeFigureOut">
              <a:rPr lang="es-ES_tradnl" smtClean="0"/>
              <a:t>05/03/2025</a:t>
            </a:fld>
            <a:endParaRPr lang="es-ES_trad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6C24BD-5E50-324A-BC6D-213D3055AACC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64294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30B20-DE32-7CD3-3F6E-2C9B4B9E1C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0199"/>
            <a:ext cx="9144000" cy="1909763"/>
          </a:xfrm>
        </p:spPr>
        <p:txBody>
          <a:bodyPr anchor="b">
            <a:normAutofit/>
          </a:bodyPr>
          <a:lstStyle>
            <a:lvl1pPr algn="ctr">
              <a:defRPr sz="3300" b="1">
                <a:latin typeface="Avenir Next" panose="020B05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MX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E1E4AD-A59A-ADC5-E87A-ADA73FC56C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Avenir Next" panose="020B0503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MX" dirty="0"/>
          </a:p>
        </p:txBody>
      </p:sp>
      <p:pic>
        <p:nvPicPr>
          <p:cNvPr id="8" name="Google Shape;291;p1">
            <a:extLst>
              <a:ext uri="{FF2B5EF4-FFF2-40B4-BE49-F238E27FC236}">
                <a16:creationId xmlns:a16="http://schemas.microsoft.com/office/drawing/2014/main" id="{702274C8-267E-AC3A-9DBC-2C6385C8B656}"/>
              </a:ext>
            </a:extLst>
          </p:cNvPr>
          <p:cNvPicPr preferRelativeResize="0"/>
          <p:nvPr userDrawn="1"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3905" y="766329"/>
            <a:ext cx="5667908" cy="774497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A1C044E-37FC-A3F7-19FB-DB34F487FB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25043" y="5578475"/>
            <a:ext cx="2941913" cy="513196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722582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21344-C74F-C084-634B-8DEC0B747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C42F74-7473-C8FC-7C2F-2105BF33DF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31321-E714-37DE-8D92-4F0280DD1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FB9A1-9B60-8046-A5BB-AE8B3674F523}" type="datetimeFigureOut">
              <a:rPr lang="en-MX" smtClean="0"/>
              <a:t>03/05/2025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0E1A40-EFC8-DB6B-7983-BD133EFA8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41285-98FD-123D-0B4E-0D16072FD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20671-FE97-ED42-A753-F8CD9E662F11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2048849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09C404-4BA4-E67F-6D56-395857FD4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74926A-BC52-6516-4D33-AC7542B210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D0D54-7A11-2B17-EF4F-941B1EDF0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FB9A1-9B60-8046-A5BB-AE8B3674F523}" type="datetimeFigureOut">
              <a:rPr lang="en-MX" smtClean="0"/>
              <a:t>03/05/2025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CC695-C630-2DB2-9612-9592AC732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284EC-5893-7E47-6D62-BE236B644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20671-FE97-ED42-A753-F8CD9E662F11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38604733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2D447BD-7428-D19B-F6AF-2527FBBB6A64}"/>
              </a:ext>
            </a:extLst>
          </p:cNvPr>
          <p:cNvSpPr/>
          <p:nvPr userDrawn="1"/>
        </p:nvSpPr>
        <p:spPr>
          <a:xfrm>
            <a:off x="0" y="0"/>
            <a:ext cx="12192000" cy="128577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0EF4BD-7206-F61D-1748-BF896B1E4D89}"/>
              </a:ext>
            </a:extLst>
          </p:cNvPr>
          <p:cNvSpPr txBox="1"/>
          <p:nvPr userDrawn="1"/>
        </p:nvSpPr>
        <p:spPr>
          <a:xfrm>
            <a:off x="152400" y="412056"/>
            <a:ext cx="8458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s-ES_tradnl" sz="2400" b="1" dirty="0">
                <a:solidFill>
                  <a:srgbClr val="0070C0"/>
                </a:solidFill>
                <a:latin typeface="Avenir Next"/>
              </a:rPr>
              <a:t>Dinámica de crecimiento del 2000 al 2020</a:t>
            </a:r>
            <a:endParaRPr lang="en-US" sz="2400" dirty="0">
              <a:ea typeface="+mn-ea"/>
              <a:cs typeface="+mn-cs"/>
            </a:endParaRPr>
          </a:p>
        </p:txBody>
      </p:sp>
      <p:pic>
        <p:nvPicPr>
          <p:cNvPr id="9" name="Google Shape;302;p2">
            <a:extLst>
              <a:ext uri="{FF2B5EF4-FFF2-40B4-BE49-F238E27FC236}">
                <a16:creationId xmlns:a16="http://schemas.microsoft.com/office/drawing/2014/main" id="{19B1BB53-F4C4-6B03-F4BA-25A666764B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20905" y="432163"/>
            <a:ext cx="3154680" cy="41148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C200E97-8D5D-D8AF-AC67-ADD9BB6D781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09800" y="1591892"/>
            <a:ext cx="7743600" cy="4352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MX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3DBC78-4B3B-18B7-94AB-7697FD2A158E}"/>
              </a:ext>
            </a:extLst>
          </p:cNvPr>
          <p:cNvSpPr txBox="1"/>
          <p:nvPr userDrawn="1"/>
        </p:nvSpPr>
        <p:spPr>
          <a:xfrm>
            <a:off x="409800" y="5979427"/>
            <a:ext cx="44716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_tradnl" sz="1200" dirty="0">
                <a:latin typeface="Corbel"/>
              </a:rPr>
              <a:t>Fuente: Elaboración CFC con datos de INEGI. 2024.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FB9EA2CA-CAD7-4903-D24A-E79FA9DA756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620905" y="1591892"/>
            <a:ext cx="3161295" cy="914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299421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2D447BD-7428-D19B-F6AF-2527FBBB6A64}"/>
              </a:ext>
            </a:extLst>
          </p:cNvPr>
          <p:cNvSpPr/>
          <p:nvPr userDrawn="1"/>
        </p:nvSpPr>
        <p:spPr>
          <a:xfrm>
            <a:off x="0" y="0"/>
            <a:ext cx="12192000" cy="128577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0EF4BD-7206-F61D-1748-BF896B1E4D89}"/>
              </a:ext>
            </a:extLst>
          </p:cNvPr>
          <p:cNvSpPr txBox="1"/>
          <p:nvPr userDrawn="1"/>
        </p:nvSpPr>
        <p:spPr>
          <a:xfrm>
            <a:off x="152400" y="412056"/>
            <a:ext cx="8458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s-ES_tradnl" sz="2400" b="1" dirty="0">
                <a:solidFill>
                  <a:srgbClr val="0070C0"/>
                </a:solidFill>
                <a:latin typeface="Avenir Next"/>
              </a:rPr>
              <a:t>Ingresos</a:t>
            </a:r>
            <a:endParaRPr lang="en-US" sz="2400" dirty="0">
              <a:ea typeface="+mn-ea"/>
              <a:cs typeface="+mn-cs"/>
            </a:endParaRPr>
          </a:p>
        </p:txBody>
      </p:sp>
      <p:pic>
        <p:nvPicPr>
          <p:cNvPr id="9" name="Google Shape;302;p2">
            <a:extLst>
              <a:ext uri="{FF2B5EF4-FFF2-40B4-BE49-F238E27FC236}">
                <a16:creationId xmlns:a16="http://schemas.microsoft.com/office/drawing/2014/main" id="{19B1BB53-F4C4-6B03-F4BA-25A666764B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20905" y="432163"/>
            <a:ext cx="3154680" cy="41148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C200E97-8D5D-D8AF-AC67-ADD9BB6D781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09800" y="1591892"/>
            <a:ext cx="7743600" cy="4352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MX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3DBC78-4B3B-18B7-94AB-7697FD2A158E}"/>
              </a:ext>
            </a:extLst>
          </p:cNvPr>
          <p:cNvSpPr txBox="1"/>
          <p:nvPr userDrawn="1"/>
        </p:nvSpPr>
        <p:spPr>
          <a:xfrm>
            <a:off x="409800" y="5979427"/>
            <a:ext cx="44716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_tradnl" sz="1200" dirty="0">
                <a:latin typeface="Corbel"/>
              </a:rPr>
              <a:t>Fuente: Elaboración CFC con datos de INEGI. 2024.</a:t>
            </a:r>
          </a:p>
        </p:txBody>
      </p:sp>
    </p:spTree>
    <p:extLst>
      <p:ext uri="{BB962C8B-B14F-4D97-AF65-F5344CB8AC3E}">
        <p14:creationId xmlns:p14="http://schemas.microsoft.com/office/powerpoint/2010/main" val="34413197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ob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2D447BD-7428-D19B-F6AF-2527FBBB6A64}"/>
              </a:ext>
            </a:extLst>
          </p:cNvPr>
          <p:cNvSpPr/>
          <p:nvPr userDrawn="1"/>
        </p:nvSpPr>
        <p:spPr>
          <a:xfrm>
            <a:off x="0" y="0"/>
            <a:ext cx="12192000" cy="128577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0EF4BD-7206-F61D-1748-BF896B1E4D89}"/>
              </a:ext>
            </a:extLst>
          </p:cNvPr>
          <p:cNvSpPr txBox="1"/>
          <p:nvPr userDrawn="1"/>
        </p:nvSpPr>
        <p:spPr>
          <a:xfrm>
            <a:off x="152400" y="412056"/>
            <a:ext cx="8458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s-ES_tradnl" sz="2400" b="1" dirty="0">
                <a:solidFill>
                  <a:srgbClr val="0070C0"/>
                </a:solidFill>
                <a:latin typeface="Avenir Next"/>
              </a:rPr>
              <a:t>Trabajos</a:t>
            </a:r>
            <a:endParaRPr lang="en-US" sz="2400" dirty="0">
              <a:ea typeface="+mn-ea"/>
              <a:cs typeface="+mn-cs"/>
            </a:endParaRPr>
          </a:p>
        </p:txBody>
      </p:sp>
      <p:pic>
        <p:nvPicPr>
          <p:cNvPr id="9" name="Google Shape;302;p2">
            <a:extLst>
              <a:ext uri="{FF2B5EF4-FFF2-40B4-BE49-F238E27FC236}">
                <a16:creationId xmlns:a16="http://schemas.microsoft.com/office/drawing/2014/main" id="{19B1BB53-F4C4-6B03-F4BA-25A666764B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20905" y="432163"/>
            <a:ext cx="3154680" cy="41148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C200E97-8D5D-D8AF-AC67-ADD9BB6D781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09800" y="1591892"/>
            <a:ext cx="7743600" cy="4352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MX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3DBC78-4B3B-18B7-94AB-7697FD2A158E}"/>
              </a:ext>
            </a:extLst>
          </p:cNvPr>
          <p:cNvSpPr txBox="1"/>
          <p:nvPr userDrawn="1"/>
        </p:nvSpPr>
        <p:spPr>
          <a:xfrm>
            <a:off x="409800" y="5979427"/>
            <a:ext cx="44716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_tradnl" sz="1200" dirty="0">
                <a:latin typeface="Corbel"/>
              </a:rPr>
              <a:t>Fuente: Elaboración CFC con datos de INEGI. 2024.</a:t>
            </a:r>
          </a:p>
        </p:txBody>
      </p:sp>
    </p:spTree>
    <p:extLst>
      <p:ext uri="{BB962C8B-B14F-4D97-AF65-F5344CB8AC3E}">
        <p14:creationId xmlns:p14="http://schemas.microsoft.com/office/powerpoint/2010/main" val="20402772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2D447BD-7428-D19B-F6AF-2527FBBB6A64}"/>
              </a:ext>
            </a:extLst>
          </p:cNvPr>
          <p:cNvSpPr/>
          <p:nvPr userDrawn="1"/>
        </p:nvSpPr>
        <p:spPr>
          <a:xfrm>
            <a:off x="0" y="0"/>
            <a:ext cx="12192000" cy="128577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0EF4BD-7206-F61D-1748-BF896B1E4D89}"/>
              </a:ext>
            </a:extLst>
          </p:cNvPr>
          <p:cNvSpPr txBox="1"/>
          <p:nvPr userDrawn="1"/>
        </p:nvSpPr>
        <p:spPr>
          <a:xfrm>
            <a:off x="152400" y="412056"/>
            <a:ext cx="8458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s-ES_tradnl" sz="2400" b="1" dirty="0">
                <a:solidFill>
                  <a:srgbClr val="0070C0"/>
                </a:solidFill>
                <a:latin typeface="Avenir Next"/>
              </a:rPr>
              <a:t>Dinámica de crecimiento del 2000 al 2020</a:t>
            </a:r>
            <a:endParaRPr lang="en-US" sz="2400" dirty="0">
              <a:ea typeface="+mn-ea"/>
              <a:cs typeface="+mn-cs"/>
            </a:endParaRPr>
          </a:p>
        </p:txBody>
      </p:sp>
      <p:pic>
        <p:nvPicPr>
          <p:cNvPr id="9" name="Google Shape;302;p2">
            <a:extLst>
              <a:ext uri="{FF2B5EF4-FFF2-40B4-BE49-F238E27FC236}">
                <a16:creationId xmlns:a16="http://schemas.microsoft.com/office/drawing/2014/main" id="{19B1BB53-F4C4-6B03-F4BA-25A666764B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20905" y="432163"/>
            <a:ext cx="3154680" cy="41148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C200E97-8D5D-D8AF-AC67-ADD9BB6D781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09800" y="1591892"/>
            <a:ext cx="7743600" cy="4352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MX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3DBC78-4B3B-18B7-94AB-7697FD2A158E}"/>
              </a:ext>
            </a:extLst>
          </p:cNvPr>
          <p:cNvSpPr txBox="1"/>
          <p:nvPr userDrawn="1"/>
        </p:nvSpPr>
        <p:spPr>
          <a:xfrm>
            <a:off x="409800" y="5979427"/>
            <a:ext cx="44716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_tradnl" sz="1200" dirty="0">
                <a:latin typeface="Corbel"/>
              </a:rPr>
              <a:t>Fuente: Elaboración CFC con datos de INEGI y GHSL. 2024.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E2D5EE03-4F52-91D6-9721-2C1C72F23FD4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270697" y="4096307"/>
            <a:ext cx="3832259" cy="183710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s-ES_tradnl" dirty="0"/>
          </a:p>
        </p:txBody>
      </p:sp>
      <p:sp>
        <p:nvSpPr>
          <p:cNvPr id="4" name="Text Placeholder 21">
            <a:extLst>
              <a:ext uri="{FF2B5EF4-FFF2-40B4-BE49-F238E27FC236}">
                <a16:creationId xmlns:a16="http://schemas.microsoft.com/office/drawing/2014/main" id="{77CDB10A-8F82-FC45-17C7-5CCA40D1B95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620905" y="1591892"/>
            <a:ext cx="3161295" cy="914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4247129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C3EB99C-D68F-9F6A-A6F4-7AE8AB0DE7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6448" y="3429000"/>
            <a:ext cx="11575551" cy="914400"/>
          </a:xfrm>
        </p:spPr>
        <p:txBody>
          <a:bodyPr>
            <a:noAutofit/>
          </a:bodyPr>
          <a:lstStyle>
            <a:lvl1pPr marL="0" indent="0">
              <a:buNone/>
              <a:defRPr sz="6600">
                <a:solidFill>
                  <a:srgbClr val="0070C0"/>
                </a:solidFill>
              </a:defRPr>
            </a:lvl1pPr>
          </a:lstStyle>
          <a:p>
            <a:pPr lvl="0"/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326076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42CA7-AA4B-4767-5C38-82F665577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63506-730E-8332-2D1A-E4231C1BB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MX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0C49C-5720-0985-B41C-A77805ADE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FB9A1-9B60-8046-A5BB-AE8B3674F523}" type="datetimeFigureOut">
              <a:rPr lang="en-MX" smtClean="0"/>
              <a:t>03/05/2025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B0294-5F06-80E5-CEB5-F4E674DAF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C3477-B4EF-C69C-EFD0-146534BE5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20671-FE97-ED42-A753-F8CD9E662F11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1108923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10BDF-A9CD-E690-13B7-7B734FFF7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  <a:endParaRPr lang="en-MX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4D16E5-A26F-6332-103A-FD821D4422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D41E1-53DC-B8D6-5FFE-D18D0C80A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FB9A1-9B60-8046-A5BB-AE8B3674F523}" type="datetimeFigureOut">
              <a:rPr lang="en-MX" smtClean="0"/>
              <a:t>03/05/2025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C1B34-FFE5-FCC2-B297-36DEDAC73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06476-4D18-B9B7-F2EB-09ECFFE5D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20671-FE97-ED42-A753-F8CD9E662F11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461301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08632-DEC3-0200-C568-B9ACE6D3A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BE08C-0366-7E56-5B56-A01A700A5B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300076-B936-20A6-A485-7384F84655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B8D9BC-5464-71E1-39C8-5E8BEDA49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FB9A1-9B60-8046-A5BB-AE8B3674F523}" type="datetimeFigureOut">
              <a:rPr lang="en-MX" smtClean="0"/>
              <a:t>03/05/2025</a:t>
            </a:fld>
            <a:endParaRPr lang="en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3F0865-A7D8-67AA-64CF-B96100633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C49F7-BF57-051F-EC16-D3164FB02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20671-FE97-ED42-A753-F8CD9E662F11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4289152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7E062-7B97-8572-528F-C1411FB07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119AEA-8F77-BE28-06D1-B2F6331AF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CD205C-02DF-FC15-1E6E-E3230EBF05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7EF86C-EDC9-B89F-8D35-A499DFE3E0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A67152-C057-38A3-54A3-DCBE175CAA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70F073-9995-5528-FA65-6FA1F6A0C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FB9A1-9B60-8046-A5BB-AE8B3674F523}" type="datetimeFigureOut">
              <a:rPr lang="en-MX" smtClean="0"/>
              <a:t>03/05/2025</a:t>
            </a:fld>
            <a:endParaRPr lang="en-MX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BB73C4-49C6-7BC5-DCA5-11E3755E9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11F374-1FD0-0972-FA3E-160BB7505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20671-FE97-ED42-A753-F8CD9E662F11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2870684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8A64E-08BB-304E-5248-6E3BEA218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06B689-E840-E52C-08F6-09F8D3852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FB9A1-9B60-8046-A5BB-AE8B3674F523}" type="datetimeFigureOut">
              <a:rPr lang="en-MX" smtClean="0"/>
              <a:t>03/05/2025</a:t>
            </a:fld>
            <a:endParaRPr lang="en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89E995-0164-CAF8-E4AD-0D8F75888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29C02D-F68D-6ADC-A713-973E930DA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20671-FE97-ED42-A753-F8CD9E662F11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2122855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D90DA7-6255-22C1-7491-1781E93FD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FB9A1-9B60-8046-A5BB-AE8B3674F523}" type="datetimeFigureOut">
              <a:rPr lang="en-MX" smtClean="0"/>
              <a:t>03/05/2025</a:t>
            </a:fld>
            <a:endParaRPr lang="en-MX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8D7AFD-C90F-0AA8-F6E2-F171E456D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A989D4-1003-FD34-268E-A67DF8FD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20671-FE97-ED42-A753-F8CD9E662F11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387579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ADD95-CF3C-BFB5-6B08-B791178F5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98CB8-09EF-568C-AE9D-86AE2A907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27DBF2-F65B-AA96-03E3-FBBF0C3A55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AA5046-CD72-8316-ED2A-B69B03580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FB9A1-9B60-8046-A5BB-AE8B3674F523}" type="datetimeFigureOut">
              <a:rPr lang="en-MX" smtClean="0"/>
              <a:t>03/05/2025</a:t>
            </a:fld>
            <a:endParaRPr lang="en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18AB7F-19AA-EAFE-5129-128233ABD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023BD1-D15B-55A8-4630-E3AE55290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20671-FE97-ED42-A753-F8CD9E662F11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2066120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3ABD9-7F7A-EAE0-537F-2640507B7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7FBB54-C96D-AD98-9032-87053D322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DC05C7-430D-BEFA-3C77-24D7E49E0E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ACCEE9-9735-67DD-1EC4-59EA95884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FB9A1-9B60-8046-A5BB-AE8B3674F523}" type="datetimeFigureOut">
              <a:rPr lang="en-MX" smtClean="0"/>
              <a:t>03/05/2025</a:t>
            </a:fld>
            <a:endParaRPr lang="en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5BFEA7-92B3-ACC0-46CE-A54A0CE19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BD570F-9F40-77EB-93CD-44C536D15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20671-FE97-ED42-A753-F8CD9E662F11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3651844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AF05D6-4947-960B-637C-F04FFE2D7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B922F-8D8B-0A84-0157-608CB0E54E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MX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3DA99-28C0-0E39-612C-85A2950D18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  <a:latin typeface="Avenir Next" panose="020B0503020202020204" pitchFamily="34" charset="0"/>
              </a:defRPr>
            </a:lvl1pPr>
          </a:lstStyle>
          <a:p>
            <a:fld id="{0E2FB9A1-9B60-8046-A5BB-AE8B3674F523}" type="datetimeFigureOut">
              <a:rPr lang="en-MX" smtClean="0"/>
              <a:pPr/>
              <a:t>03/05/2025</a:t>
            </a:fld>
            <a:endParaRPr lang="en-MX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5DD1A-F9E3-8CD0-9712-574A8107BD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  <a:latin typeface="Avenir Next" panose="020B0503020202020204" pitchFamily="34" charset="0"/>
              </a:defRPr>
            </a:lvl1pPr>
          </a:lstStyle>
          <a:p>
            <a:endParaRPr lang="en-MX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F6AAA6-7FEE-1B64-7A38-9DE3BE0B5E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  <a:latin typeface="Avenir Next" panose="020B0503020202020204" pitchFamily="34" charset="0"/>
              </a:defRPr>
            </a:lvl1pPr>
          </a:lstStyle>
          <a:p>
            <a:fld id="{79620671-FE97-ED42-A753-F8CD9E662F11}" type="slidenum">
              <a:rPr lang="en-MX" smtClean="0"/>
              <a:pPr/>
              <a:t>‹#›</a:t>
            </a:fld>
            <a:endParaRPr lang="en-MX" dirty="0"/>
          </a:p>
        </p:txBody>
      </p:sp>
    </p:spTree>
    <p:extLst>
      <p:ext uri="{BB962C8B-B14F-4D97-AF65-F5344CB8AC3E}">
        <p14:creationId xmlns:p14="http://schemas.microsoft.com/office/powerpoint/2010/main" val="2827472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3" r:id="rId13"/>
    <p:sldLayoutId id="2147483664" r:id="rId14"/>
    <p:sldLayoutId id="2147483661" r:id="rId15"/>
    <p:sldLayoutId id="2147483662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venir Next" panose="020B0503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venir Next" panose="020B0503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Next" panose="020B0503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venir Next" panose="020B0503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Next" panose="020B0503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Next" panose="020B0503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5" baseType="lpstr">
      <vt:lpstr>Aptos</vt:lpstr>
      <vt:lpstr>Arial</vt:lpstr>
      <vt:lpstr>Avenir Next</vt:lpstr>
      <vt:lpstr>Corbel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Rodolfo Figueroa</dc:creator>
  <cp:lastModifiedBy>Rodolfo Figueroa Soriano</cp:lastModifiedBy>
  <cp:revision>9</cp:revision>
  <dcterms:created xsi:type="dcterms:W3CDTF">2024-11-08T21:01:46Z</dcterms:created>
  <dcterms:modified xsi:type="dcterms:W3CDTF">2025-03-05T19:39:01Z</dcterms:modified>
</cp:coreProperties>
</file>