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720cd254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720cd254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720cd254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720cd254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720cd254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720cd254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720cd254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720cd254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720cd254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720cd254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5bd08fc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5bd08fc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720cd254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720cd254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5965ab55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5965ab55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5968fe9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5968fe9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720cd254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720cd254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720cd254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720cd254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720cd254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720cd254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720cd254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720cd254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720cd254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720cd254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720cd254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720cd254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rgbClr val="111111"/>
              </a:buClr>
              <a:buSzPts val="1300"/>
              <a:buFont typeface="Consolas"/>
              <a:buChar char="●"/>
              <a:defRPr>
                <a:solidFill>
                  <a:srgbClr val="111111"/>
                </a:solidFill>
                <a:latin typeface="Consolas"/>
                <a:ea typeface="Consolas"/>
                <a:cs typeface="Consolas"/>
                <a:sym typeface="Consolas"/>
              </a:defRPr>
            </a:lvl1pPr>
            <a:lvl2pPr indent="-298450" lvl="1" marL="914400">
              <a:spcBef>
                <a:spcPts val="0"/>
              </a:spcBef>
              <a:spcAft>
                <a:spcPts val="0"/>
              </a:spcAft>
              <a:buClr>
                <a:srgbClr val="111111"/>
              </a:buClr>
              <a:buSzPts val="1100"/>
              <a:buFont typeface="Consolas"/>
              <a:buChar char="○"/>
              <a:defRPr>
                <a:solidFill>
                  <a:srgbClr val="111111"/>
                </a:solidFill>
                <a:latin typeface="Consolas"/>
                <a:ea typeface="Consolas"/>
                <a:cs typeface="Consolas"/>
                <a:sym typeface="Consolas"/>
              </a:defRPr>
            </a:lvl2pPr>
            <a:lvl3pPr indent="-298450" lvl="2" marL="1371600">
              <a:spcBef>
                <a:spcPts val="0"/>
              </a:spcBef>
              <a:spcAft>
                <a:spcPts val="0"/>
              </a:spcAft>
              <a:buClr>
                <a:srgbClr val="111111"/>
              </a:buClr>
              <a:buSzPts val="1100"/>
              <a:buFont typeface="Consolas"/>
              <a:buChar char="■"/>
              <a:defRPr>
                <a:solidFill>
                  <a:srgbClr val="111111"/>
                </a:solidFill>
                <a:latin typeface="Consolas"/>
                <a:ea typeface="Consolas"/>
                <a:cs typeface="Consolas"/>
                <a:sym typeface="Consolas"/>
              </a:defRPr>
            </a:lvl3pPr>
            <a:lvl4pPr indent="-298450" lvl="3" marL="1828800">
              <a:spcBef>
                <a:spcPts val="0"/>
              </a:spcBef>
              <a:spcAft>
                <a:spcPts val="0"/>
              </a:spcAft>
              <a:buClr>
                <a:srgbClr val="111111"/>
              </a:buClr>
              <a:buSzPts val="1100"/>
              <a:buFont typeface="Consolas"/>
              <a:buChar char="●"/>
              <a:defRPr>
                <a:solidFill>
                  <a:srgbClr val="111111"/>
                </a:solidFill>
                <a:latin typeface="Consolas"/>
                <a:ea typeface="Consolas"/>
                <a:cs typeface="Consolas"/>
                <a:sym typeface="Consolas"/>
              </a:defRPr>
            </a:lvl4pPr>
            <a:lvl5pPr indent="-298450" lvl="4" marL="2286000">
              <a:spcBef>
                <a:spcPts val="0"/>
              </a:spcBef>
              <a:spcAft>
                <a:spcPts val="0"/>
              </a:spcAft>
              <a:buClr>
                <a:srgbClr val="111111"/>
              </a:buClr>
              <a:buSzPts val="1100"/>
              <a:buFont typeface="Consolas"/>
              <a:buChar char="○"/>
              <a:defRPr>
                <a:solidFill>
                  <a:srgbClr val="111111"/>
                </a:solidFill>
                <a:latin typeface="Consolas"/>
                <a:ea typeface="Consolas"/>
                <a:cs typeface="Consolas"/>
                <a:sym typeface="Consolas"/>
              </a:defRPr>
            </a:lvl5pPr>
            <a:lvl6pPr indent="-298450" lvl="5" marL="2743200">
              <a:spcBef>
                <a:spcPts val="0"/>
              </a:spcBef>
              <a:spcAft>
                <a:spcPts val="0"/>
              </a:spcAft>
              <a:buClr>
                <a:srgbClr val="111111"/>
              </a:buClr>
              <a:buSzPts val="1100"/>
              <a:buFont typeface="Consolas"/>
              <a:buChar char="■"/>
              <a:defRPr>
                <a:solidFill>
                  <a:srgbClr val="111111"/>
                </a:solidFill>
                <a:latin typeface="Consolas"/>
                <a:ea typeface="Consolas"/>
                <a:cs typeface="Consolas"/>
                <a:sym typeface="Consolas"/>
              </a:defRPr>
            </a:lvl6pPr>
            <a:lvl7pPr indent="-298450" lvl="6" marL="3200400">
              <a:spcBef>
                <a:spcPts val="0"/>
              </a:spcBef>
              <a:spcAft>
                <a:spcPts val="0"/>
              </a:spcAft>
              <a:buClr>
                <a:srgbClr val="111111"/>
              </a:buClr>
              <a:buSzPts val="1100"/>
              <a:buFont typeface="Consolas"/>
              <a:buChar char="●"/>
              <a:defRPr>
                <a:solidFill>
                  <a:srgbClr val="111111"/>
                </a:solidFill>
                <a:latin typeface="Consolas"/>
                <a:ea typeface="Consolas"/>
                <a:cs typeface="Consolas"/>
                <a:sym typeface="Consolas"/>
              </a:defRPr>
            </a:lvl7pPr>
            <a:lvl8pPr indent="-298450" lvl="7" marL="3657600">
              <a:spcBef>
                <a:spcPts val="0"/>
              </a:spcBef>
              <a:spcAft>
                <a:spcPts val="0"/>
              </a:spcAft>
              <a:buClr>
                <a:srgbClr val="111111"/>
              </a:buClr>
              <a:buSzPts val="1100"/>
              <a:buFont typeface="Consolas"/>
              <a:buChar char="○"/>
              <a:defRPr>
                <a:solidFill>
                  <a:srgbClr val="111111"/>
                </a:solidFill>
                <a:latin typeface="Consolas"/>
                <a:ea typeface="Consolas"/>
                <a:cs typeface="Consolas"/>
                <a:sym typeface="Consolas"/>
              </a:defRPr>
            </a:lvl8pPr>
            <a:lvl9pPr indent="-298450" lvl="8" marL="4114800">
              <a:spcBef>
                <a:spcPts val="0"/>
              </a:spcBef>
              <a:spcAft>
                <a:spcPts val="0"/>
              </a:spcAft>
              <a:buClr>
                <a:srgbClr val="111111"/>
              </a:buClr>
              <a:buSzPts val="1100"/>
              <a:buFont typeface="Consolas"/>
              <a:buChar char="■"/>
              <a:defRPr>
                <a:solidFill>
                  <a:srgbClr val="111111"/>
                </a:solidFill>
                <a:latin typeface="Consolas"/>
                <a:ea typeface="Consolas"/>
                <a:cs typeface="Consolas"/>
                <a:sym typeface="Consolas"/>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9.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2.png"/><Relationship Id="rId7"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6.png"/><Relationship Id="rId4" Type="http://schemas.openxmlformats.org/officeDocument/2006/relationships/image" Target="../media/image38.png"/><Relationship Id="rId5"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7.png"/><Relationship Id="rId4" Type="http://schemas.openxmlformats.org/officeDocument/2006/relationships/image" Target="../media/image41.png"/><Relationship Id="rId5"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3.png"/><Relationship Id="rId4" Type="http://schemas.openxmlformats.org/officeDocument/2006/relationships/image" Target="../media/image45.png"/><Relationship Id="rId5" Type="http://schemas.openxmlformats.org/officeDocument/2006/relationships/image" Target="../media/image44.png"/><Relationship Id="rId6"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2.png"/><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7.png"/><Relationship Id="rId6"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CSC 470 - Computer Graphics</a:t>
            </a:r>
            <a:endParaRPr/>
          </a:p>
          <a:p>
            <a:pPr indent="0" lvl="0" marL="0" rtl="0" algn="l">
              <a:spcBef>
                <a:spcPts val="0"/>
              </a:spcBef>
              <a:spcAft>
                <a:spcPts val="0"/>
              </a:spcAft>
              <a:buNone/>
            </a:pPr>
            <a:r>
              <a:rPr lang="en"/>
              <a:t>Project 2</a:t>
            </a:r>
            <a:endParaRPr/>
          </a:p>
        </p:txBody>
      </p:sp>
      <p:sp>
        <p:nvSpPr>
          <p:cNvPr id="65" name="Google Shape;65;p13"/>
          <p:cNvSpPr txBox="1"/>
          <p:nvPr>
            <p:ph idx="1" type="subTitle"/>
          </p:nvPr>
        </p:nvSpPr>
        <p:spPr>
          <a:xfrm>
            <a:off x="311700" y="1878551"/>
            <a:ext cx="4242600" cy="11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11111"/>
                </a:solidFill>
                <a:latin typeface="Consolas"/>
                <a:ea typeface="Consolas"/>
                <a:cs typeface="Consolas"/>
                <a:sym typeface="Consolas"/>
              </a:rPr>
              <a:t>Joseph DeMario</a:t>
            </a:r>
            <a:endParaRPr>
              <a:solidFill>
                <a:srgbClr val="111111"/>
              </a:solidFill>
              <a:latin typeface="Consolas"/>
              <a:ea typeface="Consolas"/>
              <a:cs typeface="Consolas"/>
              <a:sym typeface="Consolas"/>
            </a:endParaRPr>
          </a:p>
          <a:p>
            <a:pPr indent="0" lvl="0" marL="0" rtl="0" algn="l">
              <a:spcBef>
                <a:spcPts val="0"/>
              </a:spcBef>
              <a:spcAft>
                <a:spcPts val="0"/>
              </a:spcAft>
              <a:buNone/>
            </a:pPr>
            <a:r>
              <a:rPr lang="en">
                <a:solidFill>
                  <a:srgbClr val="111111"/>
                </a:solidFill>
                <a:latin typeface="Consolas"/>
                <a:ea typeface="Consolas"/>
                <a:cs typeface="Consolas"/>
                <a:sym typeface="Consolas"/>
              </a:rPr>
              <a:t>Vincent Loretta</a:t>
            </a:r>
            <a:endParaRPr>
              <a:solidFill>
                <a:srgbClr val="111111"/>
              </a:solidFill>
              <a:latin typeface="Consolas"/>
              <a:ea typeface="Consolas"/>
              <a:cs typeface="Consolas"/>
              <a:sym typeface="Consolas"/>
            </a:endParaRPr>
          </a:p>
          <a:p>
            <a:pPr indent="0" lvl="0" marL="0" rtl="0" algn="l">
              <a:spcBef>
                <a:spcPts val="0"/>
              </a:spcBef>
              <a:spcAft>
                <a:spcPts val="0"/>
              </a:spcAft>
              <a:buNone/>
            </a:pPr>
            <a:r>
              <a:rPr lang="en">
                <a:solidFill>
                  <a:srgbClr val="111111"/>
                </a:solidFill>
                <a:latin typeface="Consolas"/>
                <a:ea typeface="Consolas"/>
                <a:cs typeface="Consolas"/>
                <a:sym typeface="Consolas"/>
              </a:rPr>
              <a:t>Vincenzo Mezzio</a:t>
            </a:r>
            <a:endParaRPr>
              <a:solidFill>
                <a:srgbClr val="111111"/>
              </a:solidFill>
              <a:latin typeface="Consolas"/>
              <a:ea typeface="Consolas"/>
              <a:cs typeface="Consolas"/>
              <a:sym typeface="Consola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295700" y="22855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Draw Boat</a:t>
            </a:r>
            <a:endParaRPr/>
          </a:p>
        </p:txBody>
      </p:sp>
      <p:sp>
        <p:nvSpPr>
          <p:cNvPr id="148" name="Google Shape;148;p22"/>
          <p:cNvSpPr txBox="1"/>
          <p:nvPr>
            <p:ph idx="1" type="body"/>
          </p:nvPr>
        </p:nvSpPr>
        <p:spPr>
          <a:xfrm>
            <a:off x="4279300" y="0"/>
            <a:ext cx="4864800" cy="5143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To complement the pond, we drew a boat. This boat will only be drawn during the </a:t>
            </a:r>
            <a:r>
              <a:rPr lang="en" sz="1400"/>
              <a:t>springtime as it’s unlikely for boats to sail during the winter season</a:t>
            </a:r>
            <a:endParaRPr sz="1400"/>
          </a:p>
          <a:p>
            <a:pPr indent="-317500" lvl="0" marL="457200" rtl="0" algn="l">
              <a:spcBef>
                <a:spcPts val="0"/>
              </a:spcBef>
              <a:spcAft>
                <a:spcPts val="0"/>
              </a:spcAft>
              <a:buSzPts val="1400"/>
              <a:buChar char="●"/>
            </a:pPr>
            <a:r>
              <a:rPr lang="en" sz="1400"/>
              <a:t>Once again, t</a:t>
            </a:r>
            <a:r>
              <a:rPr lang="en" sz="1400"/>
              <a:t>his is being tracked via the </a:t>
            </a:r>
            <a:r>
              <a:rPr i="1" lang="en" sz="1400"/>
              <a:t>colorChange </a:t>
            </a:r>
            <a:r>
              <a:rPr lang="en" sz="1400"/>
              <a:t>variable. </a:t>
            </a:r>
            <a:endParaRPr sz="1400"/>
          </a:p>
          <a:p>
            <a:pPr indent="-317500" lvl="0" marL="457200" rtl="0" algn="l">
              <a:spcBef>
                <a:spcPts val="0"/>
              </a:spcBef>
              <a:spcAft>
                <a:spcPts val="0"/>
              </a:spcAft>
              <a:buSzPts val="1400"/>
              <a:buChar char="●"/>
            </a:pPr>
            <a:r>
              <a:rPr lang="en" sz="1400"/>
              <a:t>The actual boat was drawn with </a:t>
            </a:r>
            <a:r>
              <a:rPr i="1" lang="en" sz="1400"/>
              <a:t>GL_POLYGON</a:t>
            </a:r>
            <a:r>
              <a:rPr lang="en" sz="1400"/>
              <a:t>, </a:t>
            </a:r>
            <a:r>
              <a:rPr i="1" lang="en" sz="1400"/>
              <a:t>glBegin</a:t>
            </a:r>
            <a:r>
              <a:rPr lang="en" sz="1400"/>
              <a:t>, and </a:t>
            </a:r>
            <a:r>
              <a:rPr i="1" lang="en" sz="1400"/>
              <a:t>glEnd</a:t>
            </a:r>
            <a:r>
              <a:rPr lang="en" sz="1400"/>
              <a:t>. </a:t>
            </a:r>
            <a:endParaRPr sz="1400"/>
          </a:p>
          <a:p>
            <a:pPr indent="-317500" lvl="1" marL="914400" rtl="0" algn="l">
              <a:spcBef>
                <a:spcPts val="0"/>
              </a:spcBef>
              <a:spcAft>
                <a:spcPts val="0"/>
              </a:spcAft>
              <a:buSzPts val="1400"/>
              <a:buChar char="○"/>
            </a:pPr>
            <a:r>
              <a:rPr lang="en" sz="1400"/>
              <a:t>The bottom of the boat was designed as an upside down trapezoid which was easily defined with </a:t>
            </a:r>
            <a:r>
              <a:rPr i="1" lang="en" sz="1400"/>
              <a:t>GL_POLYGON </a:t>
            </a:r>
            <a:r>
              <a:rPr lang="en" sz="1400"/>
              <a:t>and </a:t>
            </a:r>
            <a:r>
              <a:rPr i="1" lang="en" sz="1400"/>
              <a:t>glVertex3f</a:t>
            </a:r>
            <a:r>
              <a:rPr lang="en" sz="1400"/>
              <a:t>. </a:t>
            </a:r>
            <a:endParaRPr sz="1400"/>
          </a:p>
          <a:p>
            <a:pPr indent="-317500" lvl="1" marL="914400" rtl="0" algn="l">
              <a:spcBef>
                <a:spcPts val="0"/>
              </a:spcBef>
              <a:spcAft>
                <a:spcPts val="0"/>
              </a:spcAft>
              <a:buSzPts val="1400"/>
              <a:buChar char="○"/>
            </a:pPr>
            <a:r>
              <a:rPr lang="en" sz="1400"/>
              <a:t>The flagpole was also drawn as with </a:t>
            </a:r>
            <a:r>
              <a:rPr i="1" lang="en" sz="1400"/>
              <a:t>GL_POLYGON </a:t>
            </a:r>
            <a:r>
              <a:rPr lang="en" sz="1400"/>
              <a:t>as a simple rectangle. </a:t>
            </a:r>
            <a:endParaRPr sz="1400"/>
          </a:p>
          <a:p>
            <a:pPr indent="-317500" lvl="1" marL="914400" rtl="0" algn="l">
              <a:spcBef>
                <a:spcPts val="0"/>
              </a:spcBef>
              <a:spcAft>
                <a:spcPts val="0"/>
              </a:spcAft>
              <a:buSzPts val="1400"/>
              <a:buChar char="○"/>
            </a:pPr>
            <a:r>
              <a:rPr lang="en" sz="1400"/>
              <a:t>The flag, however, was drawn with </a:t>
            </a:r>
            <a:r>
              <a:rPr i="1" lang="en" sz="1400"/>
              <a:t>GL_TRIANGLES</a:t>
            </a:r>
            <a:r>
              <a:rPr lang="en" sz="1400"/>
              <a:t>. </a:t>
            </a:r>
            <a:endParaRPr sz="1400"/>
          </a:p>
        </p:txBody>
      </p:sp>
      <p:pic>
        <p:nvPicPr>
          <p:cNvPr id="149" name="Google Shape;149;p22"/>
          <p:cNvPicPr preferRelativeResize="0"/>
          <p:nvPr/>
        </p:nvPicPr>
        <p:blipFill>
          <a:blip r:embed="rId3">
            <a:alphaModFix/>
          </a:blip>
          <a:stretch>
            <a:fillRect/>
          </a:stretch>
        </p:blipFill>
        <p:spPr>
          <a:xfrm>
            <a:off x="1864803" y="833200"/>
            <a:ext cx="2118947" cy="4093999"/>
          </a:xfrm>
          <a:prstGeom prst="rect">
            <a:avLst/>
          </a:prstGeom>
          <a:noFill/>
          <a:ln>
            <a:noFill/>
          </a:ln>
        </p:spPr>
      </p:pic>
      <p:pic>
        <p:nvPicPr>
          <p:cNvPr id="150" name="Google Shape;150;p22"/>
          <p:cNvPicPr preferRelativeResize="0"/>
          <p:nvPr/>
        </p:nvPicPr>
        <p:blipFill>
          <a:blip r:embed="rId4">
            <a:alphaModFix/>
          </a:blip>
          <a:stretch>
            <a:fillRect/>
          </a:stretch>
        </p:blipFill>
        <p:spPr>
          <a:xfrm>
            <a:off x="182300" y="2014813"/>
            <a:ext cx="1386950" cy="111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Camera function</a:t>
            </a:r>
            <a:endParaRPr/>
          </a:p>
        </p:txBody>
      </p:sp>
      <p:sp>
        <p:nvSpPr>
          <p:cNvPr id="156" name="Google Shape;156;p23"/>
          <p:cNvSpPr txBox="1"/>
          <p:nvPr>
            <p:ph idx="1" type="body"/>
          </p:nvPr>
        </p:nvSpPr>
        <p:spPr>
          <a:xfrm>
            <a:off x="4299825" y="0"/>
            <a:ext cx="4844100" cy="5143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We wanted to allow the user to see the scene at different angles. We also wanted to ensure everything we drew was to scale and accurate. To achieve this, we were able to update the </a:t>
            </a:r>
            <a:r>
              <a:rPr i="1" lang="en" sz="1400"/>
              <a:t>gluLookAt </a:t>
            </a:r>
            <a:r>
              <a:rPr lang="en" sz="1400"/>
              <a:t>function to change the position of the camera. This worked in favor for us for debugging </a:t>
            </a:r>
            <a:r>
              <a:rPr lang="en" sz="1400"/>
              <a:t>purposes</a:t>
            </a:r>
            <a:r>
              <a:rPr lang="en" sz="1400"/>
              <a:t>. </a:t>
            </a:r>
            <a:endParaRPr sz="1400"/>
          </a:p>
          <a:p>
            <a:pPr indent="-317500" lvl="0" marL="457200" rtl="0" algn="l">
              <a:spcBef>
                <a:spcPts val="0"/>
              </a:spcBef>
              <a:spcAft>
                <a:spcPts val="0"/>
              </a:spcAft>
              <a:buSzPts val="1400"/>
              <a:buChar char="●"/>
            </a:pPr>
            <a:r>
              <a:rPr lang="en" sz="1400"/>
              <a:t>We decided to utilize the menu to set specific positions on how the camera angle should view the scene.</a:t>
            </a:r>
            <a:r>
              <a:rPr lang="en" sz="1400"/>
              <a:t> </a:t>
            </a:r>
            <a:endParaRPr sz="1400"/>
          </a:p>
          <a:p>
            <a:pPr indent="-317500" lvl="1" marL="914400" rtl="0" algn="l">
              <a:spcBef>
                <a:spcPts val="0"/>
              </a:spcBef>
              <a:spcAft>
                <a:spcPts val="0"/>
              </a:spcAft>
              <a:buSzPts val="1400"/>
              <a:buChar char="○"/>
            </a:pPr>
            <a:r>
              <a:rPr lang="en" sz="1400"/>
              <a:t>The initial view angle is a semi-top down / bird’s eye view of the town. </a:t>
            </a:r>
            <a:endParaRPr sz="1400"/>
          </a:p>
          <a:p>
            <a:pPr indent="-317500" lvl="1" marL="914400" rtl="0" algn="l">
              <a:spcBef>
                <a:spcPts val="0"/>
              </a:spcBef>
              <a:spcAft>
                <a:spcPts val="0"/>
              </a:spcAft>
              <a:buSzPts val="1400"/>
              <a:buChar char="○"/>
            </a:pPr>
            <a:r>
              <a:rPr lang="en" sz="1400"/>
              <a:t>The second angle faces the houses forward / faces the + z axis. </a:t>
            </a:r>
            <a:endParaRPr sz="1400"/>
          </a:p>
          <a:p>
            <a:pPr indent="-317500" lvl="1" marL="914400" rtl="0" algn="l">
              <a:spcBef>
                <a:spcPts val="0"/>
              </a:spcBef>
              <a:spcAft>
                <a:spcPts val="0"/>
              </a:spcAft>
              <a:buSzPts val="1400"/>
              <a:buChar char="○"/>
            </a:pPr>
            <a:r>
              <a:rPr lang="en" sz="1400"/>
              <a:t>Finally, in the third angle, we wanted to look down the street / face the - x axis. We did not want the picture to look flat which is why the angles are not exactly facing the certain direction.</a:t>
            </a:r>
            <a:endParaRPr sz="1400"/>
          </a:p>
        </p:txBody>
      </p:sp>
      <p:pic>
        <p:nvPicPr>
          <p:cNvPr id="157" name="Google Shape;157;p23"/>
          <p:cNvPicPr preferRelativeResize="0"/>
          <p:nvPr/>
        </p:nvPicPr>
        <p:blipFill>
          <a:blip r:embed="rId3">
            <a:alphaModFix/>
          </a:blip>
          <a:stretch>
            <a:fillRect/>
          </a:stretch>
        </p:blipFill>
        <p:spPr>
          <a:xfrm>
            <a:off x="0" y="1274575"/>
            <a:ext cx="1664318" cy="3868925"/>
          </a:xfrm>
          <a:prstGeom prst="rect">
            <a:avLst/>
          </a:prstGeom>
          <a:noFill/>
          <a:ln>
            <a:noFill/>
          </a:ln>
        </p:spPr>
      </p:pic>
      <p:pic>
        <p:nvPicPr>
          <p:cNvPr id="158" name="Google Shape;158;p23"/>
          <p:cNvPicPr preferRelativeResize="0"/>
          <p:nvPr/>
        </p:nvPicPr>
        <p:blipFill>
          <a:blip r:embed="rId4">
            <a:alphaModFix/>
          </a:blip>
          <a:stretch>
            <a:fillRect/>
          </a:stretch>
        </p:blipFill>
        <p:spPr>
          <a:xfrm>
            <a:off x="0" y="1136901"/>
            <a:ext cx="4159200" cy="137675"/>
          </a:xfrm>
          <a:prstGeom prst="rect">
            <a:avLst/>
          </a:prstGeom>
          <a:noFill/>
          <a:ln>
            <a:noFill/>
          </a:ln>
        </p:spPr>
      </p:pic>
      <p:pic>
        <p:nvPicPr>
          <p:cNvPr id="159" name="Google Shape;159;p23"/>
          <p:cNvPicPr preferRelativeResize="0"/>
          <p:nvPr/>
        </p:nvPicPr>
        <p:blipFill>
          <a:blip r:embed="rId5">
            <a:alphaModFix/>
          </a:blip>
          <a:stretch>
            <a:fillRect/>
          </a:stretch>
        </p:blipFill>
        <p:spPr>
          <a:xfrm>
            <a:off x="1816727" y="3829075"/>
            <a:ext cx="1110900" cy="1162026"/>
          </a:xfrm>
          <a:prstGeom prst="rect">
            <a:avLst/>
          </a:prstGeom>
          <a:noFill/>
          <a:ln>
            <a:noFill/>
          </a:ln>
        </p:spPr>
      </p:pic>
      <p:pic>
        <p:nvPicPr>
          <p:cNvPr id="160" name="Google Shape;160;p23"/>
          <p:cNvPicPr preferRelativeResize="0"/>
          <p:nvPr/>
        </p:nvPicPr>
        <p:blipFill>
          <a:blip r:embed="rId6">
            <a:alphaModFix/>
          </a:blip>
          <a:stretch>
            <a:fillRect/>
          </a:stretch>
        </p:blipFill>
        <p:spPr>
          <a:xfrm>
            <a:off x="1816725" y="2692009"/>
            <a:ext cx="1664326" cy="925915"/>
          </a:xfrm>
          <a:prstGeom prst="rect">
            <a:avLst/>
          </a:prstGeom>
          <a:noFill/>
          <a:ln>
            <a:noFill/>
          </a:ln>
        </p:spPr>
      </p:pic>
      <p:pic>
        <p:nvPicPr>
          <p:cNvPr id="161" name="Google Shape;161;p23"/>
          <p:cNvPicPr preferRelativeResize="0"/>
          <p:nvPr/>
        </p:nvPicPr>
        <p:blipFill>
          <a:blip r:embed="rId7">
            <a:alphaModFix/>
          </a:blip>
          <a:stretch>
            <a:fillRect/>
          </a:stretch>
        </p:blipFill>
        <p:spPr>
          <a:xfrm>
            <a:off x="1816726" y="1454625"/>
            <a:ext cx="1020103" cy="1026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Lighting function</a:t>
            </a:r>
            <a:endParaRPr/>
          </a:p>
        </p:txBody>
      </p:sp>
      <p:sp>
        <p:nvSpPr>
          <p:cNvPr id="167" name="Google Shape;167;p24"/>
          <p:cNvSpPr txBox="1"/>
          <p:nvPr>
            <p:ph idx="1" type="body"/>
          </p:nvPr>
        </p:nvSpPr>
        <p:spPr>
          <a:xfrm>
            <a:off x="4381225" y="0"/>
            <a:ext cx="4762800" cy="5143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An object can be differentiated from 2D to 3D by having multiple sides within a 3D space. However, this 3D object may look flat if each side has the exact amount of shading and lighting. </a:t>
            </a:r>
            <a:endParaRPr/>
          </a:p>
          <a:p>
            <a:pPr indent="-311150" lvl="0" marL="457200" rtl="0" algn="l">
              <a:spcBef>
                <a:spcPts val="0"/>
              </a:spcBef>
              <a:spcAft>
                <a:spcPts val="0"/>
              </a:spcAft>
              <a:buSzPts val="1300"/>
              <a:buChar char="●"/>
            </a:pPr>
            <a:r>
              <a:rPr lang="en"/>
              <a:t>We created two light sources to ensure the scene looked appealing with a nice amount of shading. </a:t>
            </a:r>
            <a:endParaRPr/>
          </a:p>
          <a:p>
            <a:pPr indent="-298450" lvl="1" marL="914400" rtl="0" algn="l">
              <a:spcBef>
                <a:spcPts val="0"/>
              </a:spcBef>
              <a:spcAft>
                <a:spcPts val="0"/>
              </a:spcAft>
              <a:buSzPts val="1100"/>
              <a:buChar char="○"/>
            </a:pPr>
            <a:r>
              <a:rPr lang="en"/>
              <a:t>The first light source is a positioned light source while the second light source is a directed light source. </a:t>
            </a:r>
            <a:endParaRPr/>
          </a:p>
          <a:p>
            <a:pPr indent="-298450" lvl="1" marL="914400" rtl="0" algn="l">
              <a:spcBef>
                <a:spcPts val="0"/>
              </a:spcBef>
              <a:spcAft>
                <a:spcPts val="0"/>
              </a:spcAft>
              <a:buSzPts val="1100"/>
              <a:buChar char="○"/>
            </a:pPr>
            <a:r>
              <a:rPr lang="en"/>
              <a:t>During the winter, the lighting is on the right side of the picture to give shading on the left side of the roof and near the front door. </a:t>
            </a:r>
            <a:endParaRPr/>
          </a:p>
          <a:p>
            <a:pPr indent="-298450" lvl="1" marL="914400" rtl="0" algn="l">
              <a:spcBef>
                <a:spcPts val="0"/>
              </a:spcBef>
              <a:spcAft>
                <a:spcPts val="0"/>
              </a:spcAft>
              <a:buSzPts val="1100"/>
              <a:buChar char="○"/>
            </a:pPr>
            <a:r>
              <a:rPr lang="en"/>
              <a:t>During spring, the lighting has switched to the right side of the scene to give shading on the right side of the roof as well as right side of the house. </a:t>
            </a:r>
            <a:endParaRPr/>
          </a:p>
          <a:p>
            <a:pPr indent="-311150" lvl="0" marL="457200" rtl="0" algn="l">
              <a:spcBef>
                <a:spcPts val="0"/>
              </a:spcBef>
              <a:spcAft>
                <a:spcPts val="0"/>
              </a:spcAft>
              <a:buSzPts val="1300"/>
              <a:buChar char="●"/>
            </a:pPr>
            <a:r>
              <a:rPr lang="en"/>
              <a:t>The position was changed with the array appropriately named pos0 and pos1. </a:t>
            </a:r>
            <a:endParaRPr/>
          </a:p>
          <a:p>
            <a:pPr indent="-298450" lvl="1" marL="914400" rtl="0" algn="l">
              <a:spcBef>
                <a:spcPts val="0"/>
              </a:spcBef>
              <a:spcAft>
                <a:spcPts val="0"/>
              </a:spcAft>
              <a:buSzPts val="1100"/>
              <a:buChar char="○"/>
            </a:pPr>
            <a:r>
              <a:rPr lang="en"/>
              <a:t>Pos0 was for positioned light while pos1 was for directed light. Which position the light should be was tracked with the colorChange variable.</a:t>
            </a:r>
            <a:endParaRPr/>
          </a:p>
        </p:txBody>
      </p:sp>
      <p:pic>
        <p:nvPicPr>
          <p:cNvPr id="168" name="Google Shape;168;p24"/>
          <p:cNvPicPr preferRelativeResize="0"/>
          <p:nvPr/>
        </p:nvPicPr>
        <p:blipFill>
          <a:blip r:embed="rId3">
            <a:alphaModFix/>
          </a:blip>
          <a:stretch>
            <a:fillRect/>
          </a:stretch>
        </p:blipFill>
        <p:spPr>
          <a:xfrm>
            <a:off x="66600" y="3177050"/>
            <a:ext cx="2212401" cy="1902649"/>
          </a:xfrm>
          <a:prstGeom prst="rect">
            <a:avLst/>
          </a:prstGeom>
          <a:noFill/>
          <a:ln>
            <a:noFill/>
          </a:ln>
        </p:spPr>
      </p:pic>
      <p:pic>
        <p:nvPicPr>
          <p:cNvPr id="169" name="Google Shape;169;p24"/>
          <p:cNvPicPr preferRelativeResize="0"/>
          <p:nvPr/>
        </p:nvPicPr>
        <p:blipFill>
          <a:blip r:embed="rId4">
            <a:alphaModFix/>
          </a:blip>
          <a:stretch>
            <a:fillRect/>
          </a:stretch>
        </p:blipFill>
        <p:spPr>
          <a:xfrm>
            <a:off x="2355637" y="3177050"/>
            <a:ext cx="2212401" cy="1902662"/>
          </a:xfrm>
          <a:prstGeom prst="rect">
            <a:avLst/>
          </a:prstGeom>
          <a:noFill/>
          <a:ln>
            <a:noFill/>
          </a:ln>
        </p:spPr>
      </p:pic>
      <p:pic>
        <p:nvPicPr>
          <p:cNvPr id="170" name="Google Shape;170;p24"/>
          <p:cNvPicPr preferRelativeResize="0"/>
          <p:nvPr/>
        </p:nvPicPr>
        <p:blipFill>
          <a:blip r:embed="rId5">
            <a:alphaModFix/>
          </a:blip>
          <a:stretch>
            <a:fillRect/>
          </a:stretch>
        </p:blipFill>
        <p:spPr>
          <a:xfrm>
            <a:off x="66600" y="1043649"/>
            <a:ext cx="2140600" cy="2101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Tree function</a:t>
            </a:r>
            <a:endParaRPr/>
          </a:p>
        </p:txBody>
      </p:sp>
      <p:sp>
        <p:nvSpPr>
          <p:cNvPr id="176" name="Google Shape;176;p25"/>
          <p:cNvSpPr txBox="1"/>
          <p:nvPr>
            <p:ph idx="1" type="body"/>
          </p:nvPr>
        </p:nvSpPr>
        <p:spPr>
          <a:xfrm>
            <a:off x="4306575" y="0"/>
            <a:ext cx="4837500" cy="5143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An interesting (although challenging) topic we learned and wanted to implement in the scene was the L-System trees. We borrowed the code from our previous </a:t>
            </a:r>
            <a:r>
              <a:rPr lang="en"/>
              <a:t>assignment to draw the tree within the picture. The leaves on the tree would be drawn only when the colorChange variable was set to true. </a:t>
            </a:r>
            <a:endParaRPr/>
          </a:p>
          <a:p>
            <a:pPr indent="-311150" lvl="0" marL="457200" rtl="0" algn="l">
              <a:spcBef>
                <a:spcPts val="0"/>
              </a:spcBef>
              <a:spcAft>
                <a:spcPts val="0"/>
              </a:spcAft>
              <a:buSzPts val="1300"/>
              <a:buChar char="●"/>
            </a:pPr>
            <a:r>
              <a:rPr lang="en"/>
              <a:t>We included an option in the menu to toggle the tree being drawn or not. To do this, we utilized another global variable called drawTree. In the menu, if drawTree was enabled, it would disable and vice versa. An issue we encountered with the tree was the color of the tree would not change appropriately when the </a:t>
            </a:r>
            <a:r>
              <a:rPr i="1" lang="en"/>
              <a:t>GL_LIGHTING </a:t>
            </a:r>
            <a:r>
              <a:rPr lang="en"/>
              <a:t>was enabled, which is why we toggled the drawing of the tree. </a:t>
            </a:r>
            <a:endParaRPr/>
          </a:p>
        </p:txBody>
      </p:sp>
      <p:pic>
        <p:nvPicPr>
          <p:cNvPr id="177" name="Google Shape;177;p25"/>
          <p:cNvPicPr preferRelativeResize="0"/>
          <p:nvPr/>
        </p:nvPicPr>
        <p:blipFill>
          <a:blip r:embed="rId3">
            <a:alphaModFix/>
          </a:blip>
          <a:stretch>
            <a:fillRect/>
          </a:stretch>
        </p:blipFill>
        <p:spPr>
          <a:xfrm>
            <a:off x="152400" y="3162225"/>
            <a:ext cx="1938607" cy="1828875"/>
          </a:xfrm>
          <a:prstGeom prst="rect">
            <a:avLst/>
          </a:prstGeom>
          <a:noFill/>
          <a:ln>
            <a:noFill/>
          </a:ln>
        </p:spPr>
      </p:pic>
      <p:pic>
        <p:nvPicPr>
          <p:cNvPr id="178" name="Google Shape;178;p25"/>
          <p:cNvPicPr preferRelativeResize="0"/>
          <p:nvPr/>
        </p:nvPicPr>
        <p:blipFill>
          <a:blip r:embed="rId4">
            <a:alphaModFix/>
          </a:blip>
          <a:stretch>
            <a:fillRect/>
          </a:stretch>
        </p:blipFill>
        <p:spPr>
          <a:xfrm>
            <a:off x="2243408" y="3162225"/>
            <a:ext cx="1910765" cy="1828875"/>
          </a:xfrm>
          <a:prstGeom prst="rect">
            <a:avLst/>
          </a:prstGeom>
          <a:noFill/>
          <a:ln>
            <a:noFill/>
          </a:ln>
        </p:spPr>
      </p:pic>
      <p:pic>
        <p:nvPicPr>
          <p:cNvPr id="179" name="Google Shape;179;p25"/>
          <p:cNvPicPr preferRelativeResize="0"/>
          <p:nvPr/>
        </p:nvPicPr>
        <p:blipFill>
          <a:blip r:embed="rId5">
            <a:alphaModFix/>
          </a:blip>
          <a:stretch>
            <a:fillRect/>
          </a:stretch>
        </p:blipFill>
        <p:spPr>
          <a:xfrm>
            <a:off x="311722" y="1332972"/>
            <a:ext cx="3433275" cy="160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 - Future </a:t>
            </a:r>
            <a:r>
              <a:rPr lang="en"/>
              <a:t>Aspirations</a:t>
            </a:r>
            <a:r>
              <a:rPr lang="en"/>
              <a:t> </a:t>
            </a:r>
            <a:endParaRPr/>
          </a:p>
        </p:txBody>
      </p:sp>
      <p:sp>
        <p:nvSpPr>
          <p:cNvPr id="185" name="Google Shape;185;p26"/>
          <p:cNvSpPr txBox="1"/>
          <p:nvPr>
            <p:ph idx="1" type="body"/>
          </p:nvPr>
        </p:nvSpPr>
        <p:spPr>
          <a:xfrm>
            <a:off x="4329425" y="1154500"/>
            <a:ext cx="4814700" cy="2775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attempted to make snow fall down during the winter season as well as allow the boat to animate and move across the pond. Due to time constraints, we were unable to include these features. This would have assisted in making the scene feel more lively. </a:t>
            </a:r>
            <a:endParaRPr/>
          </a:p>
          <a:p>
            <a:pPr indent="-311150" lvl="0" marL="457200" rtl="0" algn="l">
              <a:spcBef>
                <a:spcPts val="0"/>
              </a:spcBef>
              <a:spcAft>
                <a:spcPts val="0"/>
              </a:spcAft>
              <a:buSzPts val="1300"/>
              <a:buChar char="●"/>
            </a:pPr>
            <a:r>
              <a:rPr lang="en"/>
              <a:t>Overall, we are very happy with the output of our project and spent a lot of time and effort to make the scene as high quality as possible</a:t>
            </a:r>
            <a:endParaRPr/>
          </a:p>
        </p:txBody>
      </p:sp>
      <p:pic>
        <p:nvPicPr>
          <p:cNvPr id="186" name="Google Shape;186;p26"/>
          <p:cNvPicPr preferRelativeResize="0"/>
          <p:nvPr/>
        </p:nvPicPr>
        <p:blipFill>
          <a:blip r:embed="rId3">
            <a:alphaModFix/>
          </a:blip>
          <a:stretch>
            <a:fillRect/>
          </a:stretch>
        </p:blipFill>
        <p:spPr>
          <a:xfrm>
            <a:off x="274089" y="2100925"/>
            <a:ext cx="3781774" cy="1995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Appreciation Slide</a:t>
            </a:r>
            <a:endParaRPr/>
          </a:p>
        </p:txBody>
      </p:sp>
      <p:sp>
        <p:nvSpPr>
          <p:cNvPr id="192" name="Google Shape;192;p27"/>
          <p:cNvSpPr txBox="1"/>
          <p:nvPr>
            <p:ph idx="1" type="body"/>
          </p:nvPr>
        </p:nvSpPr>
        <p:spPr>
          <a:xfrm>
            <a:off x="4629875" y="1139700"/>
            <a:ext cx="4166400" cy="3877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t>Thank you so much Professor for our new found </a:t>
            </a:r>
            <a:r>
              <a:rPr lang="en" sz="2000"/>
              <a:t>knowledge of OpenGL. This was one of our most interesting classes and we thoroughly enjoyed it! We hope you’ve enjoyed our project!</a:t>
            </a:r>
            <a:endParaRPr sz="2000"/>
          </a:p>
        </p:txBody>
      </p:sp>
      <p:pic>
        <p:nvPicPr>
          <p:cNvPr id="193" name="Google Shape;193;p27"/>
          <p:cNvPicPr preferRelativeResize="0"/>
          <p:nvPr/>
        </p:nvPicPr>
        <p:blipFill>
          <a:blip r:embed="rId3">
            <a:alphaModFix/>
          </a:blip>
          <a:stretch>
            <a:fillRect/>
          </a:stretch>
        </p:blipFill>
        <p:spPr>
          <a:xfrm>
            <a:off x="548725" y="1221050"/>
            <a:ext cx="2829224" cy="1068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Full output</a:t>
            </a:r>
            <a:endParaRPr/>
          </a:p>
        </p:txBody>
      </p:sp>
      <p:sp>
        <p:nvSpPr>
          <p:cNvPr id="199" name="Google Shape;199;p28"/>
          <p:cNvSpPr txBox="1"/>
          <p:nvPr>
            <p:ph idx="1" type="body"/>
          </p:nvPr>
        </p:nvSpPr>
        <p:spPr>
          <a:xfrm>
            <a:off x="4644675" y="2146200"/>
            <a:ext cx="4166400" cy="245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t>Thank you!</a:t>
            </a:r>
            <a:endParaRPr sz="2000"/>
          </a:p>
        </p:txBody>
      </p:sp>
      <p:pic>
        <p:nvPicPr>
          <p:cNvPr id="200" name="Google Shape;200;p28"/>
          <p:cNvPicPr preferRelativeResize="0"/>
          <p:nvPr/>
        </p:nvPicPr>
        <p:blipFill>
          <a:blip r:embed="rId3">
            <a:alphaModFix/>
          </a:blip>
          <a:stretch>
            <a:fillRect/>
          </a:stretch>
        </p:blipFill>
        <p:spPr>
          <a:xfrm>
            <a:off x="152400" y="3162225"/>
            <a:ext cx="1834362" cy="1828875"/>
          </a:xfrm>
          <a:prstGeom prst="rect">
            <a:avLst/>
          </a:prstGeom>
          <a:noFill/>
          <a:ln>
            <a:noFill/>
          </a:ln>
        </p:spPr>
      </p:pic>
      <p:pic>
        <p:nvPicPr>
          <p:cNvPr id="201" name="Google Shape;201;p28"/>
          <p:cNvPicPr preferRelativeResize="0"/>
          <p:nvPr/>
        </p:nvPicPr>
        <p:blipFill>
          <a:blip r:embed="rId4">
            <a:alphaModFix/>
          </a:blip>
          <a:stretch>
            <a:fillRect/>
          </a:stretch>
        </p:blipFill>
        <p:spPr>
          <a:xfrm>
            <a:off x="2139162" y="3162225"/>
            <a:ext cx="1827044" cy="1828874"/>
          </a:xfrm>
          <a:prstGeom prst="rect">
            <a:avLst/>
          </a:prstGeom>
          <a:noFill/>
          <a:ln>
            <a:noFill/>
          </a:ln>
        </p:spPr>
      </p:pic>
      <p:pic>
        <p:nvPicPr>
          <p:cNvPr id="202" name="Google Shape;202;p28"/>
          <p:cNvPicPr preferRelativeResize="0"/>
          <p:nvPr/>
        </p:nvPicPr>
        <p:blipFill>
          <a:blip r:embed="rId5">
            <a:alphaModFix/>
          </a:blip>
          <a:stretch>
            <a:fillRect/>
          </a:stretch>
        </p:blipFill>
        <p:spPr>
          <a:xfrm>
            <a:off x="152400" y="1265257"/>
            <a:ext cx="1834349" cy="1832518"/>
          </a:xfrm>
          <a:prstGeom prst="rect">
            <a:avLst/>
          </a:prstGeom>
          <a:noFill/>
          <a:ln>
            <a:noFill/>
          </a:ln>
        </p:spPr>
      </p:pic>
      <p:pic>
        <p:nvPicPr>
          <p:cNvPr id="203" name="Google Shape;203;p28"/>
          <p:cNvPicPr preferRelativeResize="0"/>
          <p:nvPr/>
        </p:nvPicPr>
        <p:blipFill>
          <a:blip r:embed="rId6">
            <a:alphaModFix/>
          </a:blip>
          <a:stretch>
            <a:fillRect/>
          </a:stretch>
        </p:blipFill>
        <p:spPr>
          <a:xfrm>
            <a:off x="2135500" y="1267109"/>
            <a:ext cx="1834350" cy="18288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53288" y="1708200"/>
            <a:ext cx="3706500" cy="1727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100"/>
              <a:t>Initial idea of the project</a:t>
            </a:r>
            <a:endParaRPr sz="4500"/>
          </a:p>
        </p:txBody>
      </p:sp>
      <p:sp>
        <p:nvSpPr>
          <p:cNvPr id="71" name="Google Shape;71;p14"/>
          <p:cNvSpPr txBox="1"/>
          <p:nvPr>
            <p:ph idx="1" type="body"/>
          </p:nvPr>
        </p:nvSpPr>
        <p:spPr>
          <a:xfrm>
            <a:off x="4299900" y="688275"/>
            <a:ext cx="4844100" cy="4529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initially wanted to develop a city scene for our second project. We based the project on our previous homeworks and </a:t>
            </a:r>
            <a:r>
              <a:rPr lang="en"/>
              <a:t>projects</a:t>
            </a:r>
            <a:r>
              <a:rPr lang="en"/>
              <a:t> so we can combine as many techniques we have learned throughout the semester. </a:t>
            </a:r>
            <a:endParaRPr/>
          </a:p>
          <a:p>
            <a:pPr indent="-311150" lvl="0" marL="457200" rtl="0" algn="l">
              <a:spcBef>
                <a:spcPts val="0"/>
              </a:spcBef>
              <a:spcAft>
                <a:spcPts val="0"/>
              </a:spcAft>
              <a:buSzPts val="1300"/>
              <a:buChar char="●"/>
            </a:pPr>
            <a:r>
              <a:rPr lang="en"/>
              <a:t>When creating the actual project, we wanted to ensure our lighting features were improved </a:t>
            </a:r>
            <a:r>
              <a:rPr lang="en"/>
              <a:t>compared to our previous assignments. We drew a cube in the scene and played around with the values of the lighting. </a:t>
            </a:r>
            <a:endParaRPr/>
          </a:p>
          <a:p>
            <a:pPr indent="-311150" lvl="0" marL="457200" rtl="0" algn="l">
              <a:spcBef>
                <a:spcPts val="0"/>
              </a:spcBef>
              <a:spcAft>
                <a:spcPts val="0"/>
              </a:spcAft>
              <a:buSzPts val="1300"/>
              <a:buChar char="●"/>
            </a:pPr>
            <a:r>
              <a:rPr lang="en"/>
              <a:t>Afterwards, we wanted to start creating a building and altered values for </a:t>
            </a:r>
            <a:r>
              <a:rPr i="1" lang="en"/>
              <a:t>glRotate</a:t>
            </a:r>
            <a:r>
              <a:rPr lang="en"/>
              <a:t> as well as </a:t>
            </a:r>
            <a:r>
              <a:rPr i="1" lang="en"/>
              <a:t>GL_POLYGON</a:t>
            </a:r>
            <a:r>
              <a:rPr lang="en"/>
              <a:t> to see how it would look within our scene. The rest seemed to naturally arise as we continued to work on the project.</a:t>
            </a:r>
            <a:endParaRPr/>
          </a:p>
        </p:txBody>
      </p:sp>
      <p:pic>
        <p:nvPicPr>
          <p:cNvPr id="72" name="Google Shape;72;p14"/>
          <p:cNvPicPr preferRelativeResize="0"/>
          <p:nvPr/>
        </p:nvPicPr>
        <p:blipFill>
          <a:blip r:embed="rId3">
            <a:alphaModFix/>
          </a:blip>
          <a:stretch>
            <a:fillRect/>
          </a:stretch>
        </p:blipFill>
        <p:spPr>
          <a:xfrm>
            <a:off x="1430076" y="103900"/>
            <a:ext cx="1552950" cy="1604291"/>
          </a:xfrm>
          <a:prstGeom prst="rect">
            <a:avLst/>
          </a:prstGeom>
          <a:noFill/>
          <a:ln>
            <a:noFill/>
          </a:ln>
        </p:spPr>
      </p:pic>
      <p:pic>
        <p:nvPicPr>
          <p:cNvPr id="73" name="Google Shape;73;p14"/>
          <p:cNvPicPr preferRelativeResize="0"/>
          <p:nvPr/>
        </p:nvPicPr>
        <p:blipFill>
          <a:blip r:embed="rId4">
            <a:alphaModFix/>
          </a:blip>
          <a:stretch>
            <a:fillRect/>
          </a:stretch>
        </p:blipFill>
        <p:spPr>
          <a:xfrm>
            <a:off x="1517201" y="3225250"/>
            <a:ext cx="1378701" cy="1816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House function</a:t>
            </a:r>
            <a:endParaRPr/>
          </a:p>
        </p:txBody>
      </p:sp>
      <p:sp>
        <p:nvSpPr>
          <p:cNvPr id="79" name="Google Shape;79;p15"/>
          <p:cNvSpPr txBox="1"/>
          <p:nvPr>
            <p:ph idx="1" type="body"/>
          </p:nvPr>
        </p:nvSpPr>
        <p:spPr>
          <a:xfrm>
            <a:off x="4644675" y="0"/>
            <a:ext cx="4499400" cy="22272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We wanted to create multiple houses. To do so, we drew the house within a function. To define multiple houses, the function would take in the x, y, and z values to determine where to draw the house. These values were also used by the function to initially define the </a:t>
            </a:r>
            <a:r>
              <a:rPr i="1" lang="en"/>
              <a:t>glTranslated </a:t>
            </a:r>
            <a:r>
              <a:rPr lang="en"/>
              <a:t>position.</a:t>
            </a:r>
            <a:endParaRPr/>
          </a:p>
        </p:txBody>
      </p:sp>
      <p:pic>
        <p:nvPicPr>
          <p:cNvPr id="80" name="Google Shape;80;p15"/>
          <p:cNvPicPr preferRelativeResize="0"/>
          <p:nvPr/>
        </p:nvPicPr>
        <p:blipFill>
          <a:blip r:embed="rId3">
            <a:alphaModFix/>
          </a:blip>
          <a:stretch>
            <a:fillRect/>
          </a:stretch>
        </p:blipFill>
        <p:spPr>
          <a:xfrm>
            <a:off x="115400" y="2571750"/>
            <a:ext cx="2467450" cy="2549024"/>
          </a:xfrm>
          <a:prstGeom prst="rect">
            <a:avLst/>
          </a:prstGeom>
          <a:noFill/>
          <a:ln>
            <a:noFill/>
          </a:ln>
        </p:spPr>
      </p:pic>
      <p:pic>
        <p:nvPicPr>
          <p:cNvPr id="81" name="Google Shape;81;p15"/>
          <p:cNvPicPr preferRelativeResize="0"/>
          <p:nvPr/>
        </p:nvPicPr>
        <p:blipFill>
          <a:blip r:embed="rId4">
            <a:alphaModFix/>
          </a:blip>
          <a:stretch>
            <a:fillRect/>
          </a:stretch>
        </p:blipFill>
        <p:spPr>
          <a:xfrm>
            <a:off x="115400" y="2570506"/>
            <a:ext cx="2467450" cy="2551506"/>
          </a:xfrm>
          <a:prstGeom prst="rect">
            <a:avLst/>
          </a:prstGeom>
          <a:noFill/>
          <a:ln>
            <a:noFill/>
          </a:ln>
        </p:spPr>
      </p:pic>
      <p:sp>
        <p:nvSpPr>
          <p:cNvPr id="82" name="Google Shape;82;p15"/>
          <p:cNvSpPr txBox="1"/>
          <p:nvPr>
            <p:ph idx="1" type="body"/>
          </p:nvPr>
        </p:nvSpPr>
        <p:spPr>
          <a:xfrm>
            <a:off x="6516300" y="2008125"/>
            <a:ext cx="2627700" cy="2387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fourth parameter determines the color pattern of the house. We decided to create only three different predetermined color patterns to remain within the scope of our project.</a:t>
            </a:r>
            <a:endParaRPr/>
          </a:p>
        </p:txBody>
      </p:sp>
      <p:pic>
        <p:nvPicPr>
          <p:cNvPr id="83" name="Google Shape;83;p15"/>
          <p:cNvPicPr preferRelativeResize="0"/>
          <p:nvPr/>
        </p:nvPicPr>
        <p:blipFill>
          <a:blip r:embed="rId5">
            <a:alphaModFix/>
          </a:blip>
          <a:stretch>
            <a:fillRect/>
          </a:stretch>
        </p:blipFill>
        <p:spPr>
          <a:xfrm>
            <a:off x="115388" y="1166613"/>
            <a:ext cx="3114675" cy="676275"/>
          </a:xfrm>
          <a:prstGeom prst="rect">
            <a:avLst/>
          </a:prstGeom>
          <a:noFill/>
          <a:ln>
            <a:noFill/>
          </a:ln>
        </p:spPr>
      </p:pic>
      <p:pic>
        <p:nvPicPr>
          <p:cNvPr id="84" name="Google Shape;84;p15"/>
          <p:cNvPicPr preferRelativeResize="0"/>
          <p:nvPr/>
        </p:nvPicPr>
        <p:blipFill>
          <a:blip r:embed="rId6">
            <a:alphaModFix/>
          </a:blip>
          <a:stretch>
            <a:fillRect/>
          </a:stretch>
        </p:blipFill>
        <p:spPr>
          <a:xfrm>
            <a:off x="2689263" y="1890549"/>
            <a:ext cx="3765475" cy="3231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9725" y="156425"/>
            <a:ext cx="3706500" cy="66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Street function</a:t>
            </a:r>
            <a:endParaRPr/>
          </a:p>
        </p:txBody>
      </p:sp>
      <p:sp>
        <p:nvSpPr>
          <p:cNvPr id="90" name="Google Shape;90;p16"/>
          <p:cNvSpPr txBox="1"/>
          <p:nvPr>
            <p:ph idx="1" type="body"/>
          </p:nvPr>
        </p:nvSpPr>
        <p:spPr>
          <a:xfrm>
            <a:off x="4644600" y="156425"/>
            <a:ext cx="4499400" cy="338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street was </a:t>
            </a:r>
            <a:r>
              <a:rPr lang="en"/>
              <a:t>designed</a:t>
            </a:r>
            <a:r>
              <a:rPr lang="en"/>
              <a:t> in parts with the main road, </a:t>
            </a:r>
            <a:r>
              <a:rPr lang="en"/>
              <a:t>sidewalk</a:t>
            </a:r>
            <a:r>
              <a:rPr lang="en"/>
              <a:t>, yellow divider, and </a:t>
            </a:r>
            <a:r>
              <a:rPr lang="en"/>
              <a:t>sidewalk</a:t>
            </a:r>
            <a:r>
              <a:rPr lang="en"/>
              <a:t> divider. When placed on the same layer, there were clipping issues with the objects. We instead placed each feature on different layers (y values) to avoid this clipping. </a:t>
            </a:r>
            <a:endParaRPr/>
          </a:p>
          <a:p>
            <a:pPr indent="-311150" lvl="0" marL="457200" rtl="0" algn="l">
              <a:spcBef>
                <a:spcPts val="0"/>
              </a:spcBef>
              <a:spcAft>
                <a:spcPts val="0"/>
              </a:spcAft>
              <a:buSzPts val="1300"/>
              <a:buChar char="●"/>
            </a:pPr>
            <a:r>
              <a:rPr lang="en"/>
              <a:t>Looking at the street on a sideways angle, you are able to view the objects on different layers. </a:t>
            </a:r>
            <a:endParaRPr/>
          </a:p>
          <a:p>
            <a:pPr indent="-311150" lvl="0" marL="457200" rtl="0" algn="l">
              <a:spcBef>
                <a:spcPts val="0"/>
              </a:spcBef>
              <a:spcAft>
                <a:spcPts val="0"/>
              </a:spcAft>
              <a:buSzPts val="1300"/>
              <a:buChar char="●"/>
            </a:pPr>
            <a:r>
              <a:rPr lang="en"/>
              <a:t>The yellow divider was created with a line stipple and the sidewalk divider was created with a for loop.</a:t>
            </a:r>
            <a:endParaRPr/>
          </a:p>
        </p:txBody>
      </p:sp>
      <p:pic>
        <p:nvPicPr>
          <p:cNvPr id="91" name="Google Shape;91;p16"/>
          <p:cNvPicPr preferRelativeResize="0"/>
          <p:nvPr/>
        </p:nvPicPr>
        <p:blipFill>
          <a:blip r:embed="rId3">
            <a:alphaModFix/>
          </a:blip>
          <a:stretch>
            <a:fillRect/>
          </a:stretch>
        </p:blipFill>
        <p:spPr>
          <a:xfrm>
            <a:off x="661000" y="714321"/>
            <a:ext cx="3023949" cy="3219054"/>
          </a:xfrm>
          <a:prstGeom prst="rect">
            <a:avLst/>
          </a:prstGeom>
          <a:noFill/>
          <a:ln>
            <a:noFill/>
          </a:ln>
        </p:spPr>
      </p:pic>
      <p:pic>
        <p:nvPicPr>
          <p:cNvPr id="92" name="Google Shape;92;p16"/>
          <p:cNvPicPr preferRelativeResize="0"/>
          <p:nvPr/>
        </p:nvPicPr>
        <p:blipFill>
          <a:blip r:embed="rId4">
            <a:alphaModFix/>
          </a:blip>
          <a:stretch>
            <a:fillRect/>
          </a:stretch>
        </p:blipFill>
        <p:spPr>
          <a:xfrm>
            <a:off x="2244525" y="3679225"/>
            <a:ext cx="1680775" cy="1352125"/>
          </a:xfrm>
          <a:prstGeom prst="rect">
            <a:avLst/>
          </a:prstGeom>
          <a:noFill/>
          <a:ln>
            <a:noFill/>
          </a:ln>
        </p:spPr>
      </p:pic>
      <p:pic>
        <p:nvPicPr>
          <p:cNvPr id="93" name="Google Shape;93;p16"/>
          <p:cNvPicPr preferRelativeResize="0"/>
          <p:nvPr/>
        </p:nvPicPr>
        <p:blipFill>
          <a:blip r:embed="rId5">
            <a:alphaModFix/>
          </a:blip>
          <a:stretch>
            <a:fillRect/>
          </a:stretch>
        </p:blipFill>
        <p:spPr>
          <a:xfrm>
            <a:off x="4420346" y="3679225"/>
            <a:ext cx="4400925" cy="1352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25" y="180450"/>
            <a:ext cx="3706500" cy="54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Ground function</a:t>
            </a:r>
            <a:endParaRPr/>
          </a:p>
        </p:txBody>
      </p:sp>
      <p:sp>
        <p:nvSpPr>
          <p:cNvPr id="99" name="Google Shape;99;p17"/>
          <p:cNvSpPr txBox="1"/>
          <p:nvPr>
            <p:ph idx="1" type="body"/>
          </p:nvPr>
        </p:nvSpPr>
        <p:spPr>
          <a:xfrm>
            <a:off x="4428350" y="1050900"/>
            <a:ext cx="4499400" cy="3051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ground function is a simple polygonal shape to give our scene a form of background. </a:t>
            </a:r>
            <a:endParaRPr/>
          </a:p>
          <a:p>
            <a:pPr indent="-311150" lvl="1" marL="914400" rtl="0" algn="l">
              <a:spcBef>
                <a:spcPts val="0"/>
              </a:spcBef>
              <a:spcAft>
                <a:spcPts val="0"/>
              </a:spcAft>
              <a:buSzPts val="1300"/>
              <a:buChar char="○"/>
            </a:pPr>
            <a:r>
              <a:rPr lang="en" sz="1300"/>
              <a:t>We used </a:t>
            </a:r>
            <a:r>
              <a:rPr i="1" lang="en" sz="1300"/>
              <a:t>glBegin </a:t>
            </a:r>
            <a:r>
              <a:rPr lang="en" sz="1300"/>
              <a:t>and </a:t>
            </a:r>
            <a:r>
              <a:rPr i="1" lang="en" sz="1300"/>
              <a:t>glVertex3f </a:t>
            </a:r>
            <a:r>
              <a:rPr lang="en" sz="1300"/>
              <a:t>to draw this. </a:t>
            </a:r>
            <a:endParaRPr sz="1300"/>
          </a:p>
          <a:p>
            <a:pPr indent="-311150" lvl="1" marL="914400" rtl="0" algn="l">
              <a:spcBef>
                <a:spcPts val="0"/>
              </a:spcBef>
              <a:spcAft>
                <a:spcPts val="0"/>
              </a:spcAft>
              <a:buSzPts val="1300"/>
              <a:buChar char="○"/>
            </a:pPr>
            <a:r>
              <a:rPr lang="en" sz="1300"/>
              <a:t>We first had to rotate the object to ensure the rectangular object would look like ground rather than be a wall. </a:t>
            </a:r>
            <a:endParaRPr sz="1300"/>
          </a:p>
          <a:p>
            <a:pPr indent="-311150" lvl="1" marL="914400" rtl="0" algn="l">
              <a:spcBef>
                <a:spcPts val="0"/>
              </a:spcBef>
              <a:spcAft>
                <a:spcPts val="0"/>
              </a:spcAft>
              <a:buSzPts val="1300"/>
              <a:buChar char="○"/>
            </a:pPr>
            <a:r>
              <a:rPr lang="en" sz="1300"/>
              <a:t>We also gave the ground the ability to change color which we will go over within the next few slides.</a:t>
            </a:r>
            <a:endParaRPr sz="1300"/>
          </a:p>
        </p:txBody>
      </p:sp>
      <p:pic>
        <p:nvPicPr>
          <p:cNvPr id="100" name="Google Shape;100;p17"/>
          <p:cNvPicPr preferRelativeResize="0"/>
          <p:nvPr/>
        </p:nvPicPr>
        <p:blipFill>
          <a:blip r:embed="rId3">
            <a:alphaModFix/>
          </a:blip>
          <a:stretch>
            <a:fillRect/>
          </a:stretch>
        </p:blipFill>
        <p:spPr>
          <a:xfrm>
            <a:off x="458488" y="3154225"/>
            <a:ext cx="2404413" cy="1828876"/>
          </a:xfrm>
          <a:prstGeom prst="rect">
            <a:avLst/>
          </a:prstGeom>
          <a:noFill/>
          <a:ln>
            <a:noFill/>
          </a:ln>
        </p:spPr>
      </p:pic>
      <p:pic>
        <p:nvPicPr>
          <p:cNvPr id="101" name="Google Shape;101;p17"/>
          <p:cNvPicPr preferRelativeResize="0"/>
          <p:nvPr/>
        </p:nvPicPr>
        <p:blipFill>
          <a:blip r:embed="rId4">
            <a:alphaModFix/>
          </a:blip>
          <a:stretch>
            <a:fillRect/>
          </a:stretch>
        </p:blipFill>
        <p:spPr>
          <a:xfrm>
            <a:off x="152401" y="868525"/>
            <a:ext cx="3016600" cy="198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25" y="172450"/>
            <a:ext cx="3706500" cy="6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Menu function</a:t>
            </a:r>
            <a:endParaRPr/>
          </a:p>
        </p:txBody>
      </p:sp>
      <p:sp>
        <p:nvSpPr>
          <p:cNvPr id="107" name="Google Shape;107;p18"/>
          <p:cNvSpPr txBox="1"/>
          <p:nvPr>
            <p:ph idx="1" type="body"/>
          </p:nvPr>
        </p:nvSpPr>
        <p:spPr>
          <a:xfrm>
            <a:off x="5116525" y="0"/>
            <a:ext cx="4027500" cy="51435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a:t>With many features we wanted to add to our scene, we wanted to include a menu. Within the main function, we created menu entries with </a:t>
            </a:r>
            <a:r>
              <a:rPr i="1" lang="en"/>
              <a:t>glutAddMenuEntry</a:t>
            </a:r>
            <a:r>
              <a:rPr lang="en"/>
              <a:t>. </a:t>
            </a:r>
            <a:endParaRPr/>
          </a:p>
          <a:p>
            <a:pPr indent="-311150" lvl="0" marL="457200" rtl="0" algn="l">
              <a:lnSpc>
                <a:spcPct val="115000"/>
              </a:lnSpc>
              <a:spcBef>
                <a:spcPts val="0"/>
              </a:spcBef>
              <a:spcAft>
                <a:spcPts val="0"/>
              </a:spcAft>
              <a:buSzPts val="1300"/>
              <a:buChar char="●"/>
            </a:pPr>
            <a:r>
              <a:rPr lang="en"/>
              <a:t>We also wanted to categorize the features into submenus. To do this, we used the glutCreateMenu function to create a menu and store that ID into a variable which would then be included in the </a:t>
            </a:r>
            <a:r>
              <a:rPr i="1" lang="en"/>
              <a:t>glutAddSubMenu </a:t>
            </a:r>
            <a:r>
              <a:rPr lang="en"/>
              <a:t>function. </a:t>
            </a:r>
            <a:endParaRPr/>
          </a:p>
          <a:p>
            <a:pPr indent="-311150" lvl="0" marL="457200" rtl="0" algn="l">
              <a:lnSpc>
                <a:spcPct val="115000"/>
              </a:lnSpc>
              <a:spcBef>
                <a:spcPts val="0"/>
              </a:spcBef>
              <a:spcAft>
                <a:spcPts val="0"/>
              </a:spcAft>
              <a:buSzPts val="1300"/>
              <a:buChar char="●"/>
            </a:pPr>
            <a:r>
              <a:rPr lang="en"/>
              <a:t>After initializing the sub menu, we </a:t>
            </a:r>
            <a:r>
              <a:rPr lang="en"/>
              <a:t>defined</a:t>
            </a:r>
            <a:r>
              <a:rPr lang="en"/>
              <a:t> the actual menu options within the submenu with </a:t>
            </a:r>
            <a:r>
              <a:rPr i="1" lang="en"/>
              <a:t>glutAddMenuEntry</a:t>
            </a:r>
            <a:r>
              <a:rPr lang="en"/>
              <a:t>. </a:t>
            </a:r>
            <a:endParaRPr/>
          </a:p>
          <a:p>
            <a:pPr indent="-311150" lvl="0" marL="457200" rtl="0" algn="l">
              <a:lnSpc>
                <a:spcPct val="115000"/>
              </a:lnSpc>
              <a:spcBef>
                <a:spcPts val="0"/>
              </a:spcBef>
              <a:spcAft>
                <a:spcPts val="0"/>
              </a:spcAft>
              <a:buSzPts val="1300"/>
              <a:buChar char="●"/>
            </a:pPr>
            <a:r>
              <a:rPr lang="en"/>
              <a:t>To activate each option, we added a simple integer variable and switch statement. Each menu option would not all be activated at once, so this approach worked in our favor.</a:t>
            </a:r>
            <a:endParaRPr/>
          </a:p>
        </p:txBody>
      </p:sp>
      <p:pic>
        <p:nvPicPr>
          <p:cNvPr id="108" name="Google Shape;108;p18"/>
          <p:cNvPicPr preferRelativeResize="0"/>
          <p:nvPr/>
        </p:nvPicPr>
        <p:blipFill>
          <a:blip r:embed="rId3">
            <a:alphaModFix/>
          </a:blip>
          <a:stretch>
            <a:fillRect/>
          </a:stretch>
        </p:blipFill>
        <p:spPr>
          <a:xfrm>
            <a:off x="59225" y="3761625"/>
            <a:ext cx="2085975" cy="514350"/>
          </a:xfrm>
          <a:prstGeom prst="rect">
            <a:avLst/>
          </a:prstGeom>
          <a:noFill/>
          <a:ln>
            <a:noFill/>
          </a:ln>
        </p:spPr>
      </p:pic>
      <p:pic>
        <p:nvPicPr>
          <p:cNvPr id="109" name="Google Shape;109;p18"/>
          <p:cNvPicPr preferRelativeResize="0"/>
          <p:nvPr/>
        </p:nvPicPr>
        <p:blipFill>
          <a:blip r:embed="rId4">
            <a:alphaModFix/>
          </a:blip>
          <a:stretch>
            <a:fillRect/>
          </a:stretch>
        </p:blipFill>
        <p:spPr>
          <a:xfrm>
            <a:off x="59213" y="4520425"/>
            <a:ext cx="2000250" cy="523875"/>
          </a:xfrm>
          <a:prstGeom prst="rect">
            <a:avLst/>
          </a:prstGeom>
          <a:noFill/>
          <a:ln>
            <a:noFill/>
          </a:ln>
        </p:spPr>
      </p:pic>
      <p:pic>
        <p:nvPicPr>
          <p:cNvPr id="110" name="Google Shape;110;p18"/>
          <p:cNvPicPr preferRelativeResize="0"/>
          <p:nvPr/>
        </p:nvPicPr>
        <p:blipFill>
          <a:blip r:embed="rId5">
            <a:alphaModFix/>
          </a:blip>
          <a:stretch>
            <a:fillRect/>
          </a:stretch>
        </p:blipFill>
        <p:spPr>
          <a:xfrm>
            <a:off x="59225" y="737175"/>
            <a:ext cx="3299612" cy="1546150"/>
          </a:xfrm>
          <a:prstGeom prst="rect">
            <a:avLst/>
          </a:prstGeom>
          <a:noFill/>
          <a:ln>
            <a:noFill/>
          </a:ln>
        </p:spPr>
      </p:pic>
      <p:pic>
        <p:nvPicPr>
          <p:cNvPr id="111" name="Google Shape;111;p18"/>
          <p:cNvPicPr preferRelativeResize="0"/>
          <p:nvPr/>
        </p:nvPicPr>
        <p:blipFill>
          <a:blip r:embed="rId6">
            <a:alphaModFix/>
          </a:blip>
          <a:stretch>
            <a:fillRect/>
          </a:stretch>
        </p:blipFill>
        <p:spPr>
          <a:xfrm>
            <a:off x="2667312" y="3988200"/>
            <a:ext cx="2248150" cy="1003125"/>
          </a:xfrm>
          <a:prstGeom prst="rect">
            <a:avLst/>
          </a:prstGeom>
          <a:noFill/>
          <a:ln>
            <a:noFill/>
          </a:ln>
        </p:spPr>
      </p:pic>
      <p:pic>
        <p:nvPicPr>
          <p:cNvPr id="112" name="Google Shape;112;p18"/>
          <p:cNvPicPr preferRelativeResize="0"/>
          <p:nvPr/>
        </p:nvPicPr>
        <p:blipFill>
          <a:blip r:embed="rId7">
            <a:alphaModFix/>
          </a:blip>
          <a:stretch>
            <a:fillRect/>
          </a:stretch>
        </p:blipFill>
        <p:spPr>
          <a:xfrm>
            <a:off x="466439" y="2448425"/>
            <a:ext cx="2485164" cy="1003125"/>
          </a:xfrm>
          <a:prstGeom prst="rect">
            <a:avLst/>
          </a:prstGeom>
          <a:noFill/>
          <a:ln>
            <a:noFill/>
          </a:ln>
        </p:spPr>
      </p:pic>
      <p:pic>
        <p:nvPicPr>
          <p:cNvPr id="113" name="Google Shape;113;p18"/>
          <p:cNvPicPr preferRelativeResize="0"/>
          <p:nvPr/>
        </p:nvPicPr>
        <p:blipFill>
          <a:blip r:embed="rId8">
            <a:alphaModFix/>
          </a:blip>
          <a:stretch>
            <a:fillRect/>
          </a:stretch>
        </p:blipFill>
        <p:spPr>
          <a:xfrm>
            <a:off x="3498525" y="92324"/>
            <a:ext cx="1618000" cy="376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25" y="23450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Winter to Spring function</a:t>
            </a:r>
            <a:endParaRPr/>
          </a:p>
        </p:txBody>
      </p:sp>
      <p:sp>
        <p:nvSpPr>
          <p:cNvPr id="119" name="Google Shape;119;p19"/>
          <p:cNvSpPr txBox="1"/>
          <p:nvPr>
            <p:ph idx="1" type="body"/>
          </p:nvPr>
        </p:nvSpPr>
        <p:spPr>
          <a:xfrm>
            <a:off x="4289300" y="447750"/>
            <a:ext cx="4817700" cy="42480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One of the features we wanted to implement was the scene having different color </a:t>
            </a:r>
            <a:r>
              <a:rPr lang="en"/>
              <a:t>palettes.</a:t>
            </a:r>
            <a:r>
              <a:rPr lang="en"/>
              <a:t>  </a:t>
            </a:r>
            <a:endParaRPr/>
          </a:p>
          <a:p>
            <a:pPr indent="-311150" lvl="1" marL="914400" rtl="0" algn="l">
              <a:lnSpc>
                <a:spcPct val="115000"/>
              </a:lnSpc>
              <a:spcBef>
                <a:spcPts val="0"/>
              </a:spcBef>
              <a:spcAft>
                <a:spcPts val="0"/>
              </a:spcAft>
              <a:buSzPts val="1300"/>
              <a:buChar char="○"/>
            </a:pPr>
            <a:r>
              <a:rPr lang="en" sz="1300"/>
              <a:t>We thought the </a:t>
            </a:r>
            <a:r>
              <a:rPr lang="en" sz="1300"/>
              <a:t>change</a:t>
            </a:r>
            <a:r>
              <a:rPr lang="en" sz="1300"/>
              <a:t> of seasons would be a great way to implement this feature. </a:t>
            </a:r>
            <a:endParaRPr sz="1300"/>
          </a:p>
          <a:p>
            <a:pPr indent="-311150" lvl="2" marL="1371600" rtl="0" algn="l">
              <a:lnSpc>
                <a:spcPct val="115000"/>
              </a:lnSpc>
              <a:spcBef>
                <a:spcPts val="0"/>
              </a:spcBef>
              <a:spcAft>
                <a:spcPts val="0"/>
              </a:spcAft>
              <a:buSzPts val="1300"/>
              <a:buChar char="■"/>
            </a:pPr>
            <a:r>
              <a:rPr lang="en" sz="1300"/>
              <a:t>There were many aspects we changed, one of them being the color of the ground. To do this, we simply created a boolean global variable named </a:t>
            </a:r>
            <a:r>
              <a:rPr i="1" lang="en" sz="1300"/>
              <a:t>colorChange </a:t>
            </a:r>
            <a:r>
              <a:rPr lang="en" sz="1300"/>
              <a:t>and had the menu update the status of this variable depending on the season the user selected. </a:t>
            </a:r>
            <a:endParaRPr sz="1300"/>
          </a:p>
          <a:p>
            <a:pPr indent="-311150" lvl="2" marL="1371600" rtl="0" algn="l">
              <a:lnSpc>
                <a:spcPct val="115000"/>
              </a:lnSpc>
              <a:spcBef>
                <a:spcPts val="0"/>
              </a:spcBef>
              <a:spcAft>
                <a:spcPts val="0"/>
              </a:spcAft>
              <a:buSzPts val="1300"/>
              <a:buChar char="■"/>
            </a:pPr>
            <a:r>
              <a:rPr lang="en" sz="1300"/>
              <a:t>By default, the scene is set to a Winter setting; if the user wants the scene to change to Spring, the </a:t>
            </a:r>
            <a:r>
              <a:rPr i="1" lang="en" sz="1300"/>
              <a:t>colorChange </a:t>
            </a:r>
            <a:r>
              <a:rPr lang="en" sz="1300"/>
              <a:t>variable re-initialize to true. </a:t>
            </a:r>
            <a:endParaRPr sz="1300"/>
          </a:p>
        </p:txBody>
      </p:sp>
      <p:pic>
        <p:nvPicPr>
          <p:cNvPr id="120" name="Google Shape;120;p19"/>
          <p:cNvPicPr preferRelativeResize="0"/>
          <p:nvPr/>
        </p:nvPicPr>
        <p:blipFill>
          <a:blip r:embed="rId3">
            <a:alphaModFix/>
          </a:blip>
          <a:stretch>
            <a:fillRect/>
          </a:stretch>
        </p:blipFill>
        <p:spPr>
          <a:xfrm>
            <a:off x="106075" y="3358475"/>
            <a:ext cx="4117799" cy="196475"/>
          </a:xfrm>
          <a:prstGeom prst="rect">
            <a:avLst/>
          </a:prstGeom>
          <a:noFill/>
          <a:ln>
            <a:noFill/>
          </a:ln>
        </p:spPr>
      </p:pic>
      <p:pic>
        <p:nvPicPr>
          <p:cNvPr id="121" name="Google Shape;121;p19"/>
          <p:cNvPicPr preferRelativeResize="0"/>
          <p:nvPr/>
        </p:nvPicPr>
        <p:blipFill>
          <a:blip r:embed="rId4">
            <a:alphaModFix/>
          </a:blip>
          <a:stretch>
            <a:fillRect/>
          </a:stretch>
        </p:blipFill>
        <p:spPr>
          <a:xfrm>
            <a:off x="108000" y="3621050"/>
            <a:ext cx="2924175" cy="1428750"/>
          </a:xfrm>
          <a:prstGeom prst="rect">
            <a:avLst/>
          </a:prstGeom>
          <a:noFill/>
          <a:ln>
            <a:noFill/>
          </a:ln>
        </p:spPr>
      </p:pic>
      <p:pic>
        <p:nvPicPr>
          <p:cNvPr id="122" name="Google Shape;122;p19"/>
          <p:cNvPicPr preferRelativeResize="0"/>
          <p:nvPr/>
        </p:nvPicPr>
        <p:blipFill>
          <a:blip r:embed="rId5">
            <a:alphaModFix/>
          </a:blip>
          <a:stretch>
            <a:fillRect/>
          </a:stretch>
        </p:blipFill>
        <p:spPr>
          <a:xfrm>
            <a:off x="2328913" y="1585353"/>
            <a:ext cx="1554625" cy="1548411"/>
          </a:xfrm>
          <a:prstGeom prst="rect">
            <a:avLst/>
          </a:prstGeom>
          <a:noFill/>
          <a:ln>
            <a:noFill/>
          </a:ln>
        </p:spPr>
      </p:pic>
      <p:pic>
        <p:nvPicPr>
          <p:cNvPr id="123" name="Google Shape;123;p19"/>
          <p:cNvPicPr preferRelativeResize="0"/>
          <p:nvPr/>
        </p:nvPicPr>
        <p:blipFill>
          <a:blip r:embed="rId6">
            <a:alphaModFix/>
          </a:blip>
          <a:stretch>
            <a:fillRect/>
          </a:stretch>
        </p:blipFill>
        <p:spPr>
          <a:xfrm>
            <a:off x="368525" y="1583799"/>
            <a:ext cx="1554625" cy="155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95700" y="100350"/>
            <a:ext cx="3942600" cy="111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Snowmen and bushes function</a:t>
            </a:r>
            <a:endParaRPr/>
          </a:p>
        </p:txBody>
      </p:sp>
      <p:sp>
        <p:nvSpPr>
          <p:cNvPr id="129" name="Google Shape;129;p20"/>
          <p:cNvSpPr txBox="1"/>
          <p:nvPr>
            <p:ph idx="1" type="body"/>
          </p:nvPr>
        </p:nvSpPr>
        <p:spPr>
          <a:xfrm>
            <a:off x="4310275" y="0"/>
            <a:ext cx="4833900" cy="5143500"/>
          </a:xfrm>
          <a:prstGeom prst="rect">
            <a:avLst/>
          </a:prstGeom>
        </p:spPr>
        <p:txBody>
          <a:bodyPr anchorCtr="0" anchor="t" bIns="91425" lIns="91425" spcFirstLastPara="1" rIns="91425" wrap="square" tIns="91425">
            <a:normAutofit/>
          </a:bodyPr>
          <a:lstStyle/>
          <a:p>
            <a:pPr indent="-307975" lvl="0" marL="457200" rtl="0" algn="l">
              <a:lnSpc>
                <a:spcPct val="115000"/>
              </a:lnSpc>
              <a:spcBef>
                <a:spcPts val="0"/>
              </a:spcBef>
              <a:spcAft>
                <a:spcPts val="0"/>
              </a:spcAft>
              <a:buSzPts val="1250"/>
              <a:buChar char="●"/>
            </a:pPr>
            <a:r>
              <a:rPr lang="en" sz="1250"/>
              <a:t>It would not make sense to include a snowman during the </a:t>
            </a:r>
            <a:r>
              <a:rPr lang="en" sz="1250"/>
              <a:t>springtime</a:t>
            </a:r>
            <a:r>
              <a:rPr lang="en" sz="1250"/>
              <a:t>, so when the season changes to </a:t>
            </a:r>
            <a:r>
              <a:rPr lang="en" sz="1250"/>
              <a:t>spring</a:t>
            </a:r>
            <a:r>
              <a:rPr lang="en" sz="1250"/>
              <a:t>, the snowman turns into a bush. </a:t>
            </a:r>
            <a:endParaRPr sz="1250"/>
          </a:p>
          <a:p>
            <a:pPr indent="-307975" lvl="1" marL="914400" rtl="0" algn="l">
              <a:lnSpc>
                <a:spcPct val="115000"/>
              </a:lnSpc>
              <a:spcBef>
                <a:spcPts val="0"/>
              </a:spcBef>
              <a:spcAft>
                <a:spcPts val="0"/>
              </a:spcAft>
              <a:buSzPts val="1250"/>
              <a:buChar char="○"/>
            </a:pPr>
            <a:r>
              <a:rPr lang="en" sz="1250"/>
              <a:t>Again, </a:t>
            </a:r>
            <a:r>
              <a:rPr lang="en" sz="1250"/>
              <a:t>the</a:t>
            </a:r>
            <a:r>
              <a:rPr lang="en" sz="1250"/>
              <a:t> </a:t>
            </a:r>
            <a:r>
              <a:rPr i="1" lang="en" sz="1250"/>
              <a:t>colorChange </a:t>
            </a:r>
            <a:r>
              <a:rPr lang="en" sz="1250"/>
              <a:t>variable takes care of this. </a:t>
            </a:r>
            <a:endParaRPr sz="1250"/>
          </a:p>
          <a:p>
            <a:pPr indent="-307975" lvl="1" marL="914400" rtl="0" algn="l">
              <a:lnSpc>
                <a:spcPct val="115000"/>
              </a:lnSpc>
              <a:spcBef>
                <a:spcPts val="0"/>
              </a:spcBef>
              <a:spcAft>
                <a:spcPts val="0"/>
              </a:spcAft>
              <a:buSzPts val="1250"/>
              <a:buChar char="○"/>
            </a:pPr>
            <a:r>
              <a:rPr lang="en" sz="1250"/>
              <a:t>The bush is created with one solid Sphere. </a:t>
            </a:r>
            <a:endParaRPr sz="1250"/>
          </a:p>
          <a:p>
            <a:pPr indent="-307975" lvl="1" marL="914400" rtl="0" algn="l">
              <a:lnSpc>
                <a:spcPct val="115000"/>
              </a:lnSpc>
              <a:spcBef>
                <a:spcPts val="0"/>
              </a:spcBef>
              <a:spcAft>
                <a:spcPts val="0"/>
              </a:spcAft>
              <a:buSzPts val="1250"/>
              <a:buChar char="○"/>
            </a:pPr>
            <a:r>
              <a:rPr lang="en" sz="1250"/>
              <a:t>As for the snowmen, they </a:t>
            </a:r>
            <a:r>
              <a:rPr lang="en" sz="1250"/>
              <a:t>comprise of three white spheres for the body and head, one orange cone for the nose, and two spheres for eyes. The Santa hat was created with a white torus for the base, a red cone for the middle part, and a white sphere for the tip. </a:t>
            </a:r>
            <a:endParaRPr sz="1250"/>
          </a:p>
          <a:p>
            <a:pPr indent="-307975" lvl="1" marL="914400" rtl="0" algn="l">
              <a:lnSpc>
                <a:spcPct val="115000"/>
              </a:lnSpc>
              <a:spcBef>
                <a:spcPts val="0"/>
              </a:spcBef>
              <a:spcAft>
                <a:spcPts val="0"/>
              </a:spcAft>
              <a:buSzPts val="1250"/>
              <a:buChar char="○"/>
            </a:pPr>
            <a:r>
              <a:rPr lang="en" sz="1250"/>
              <a:t>The snowmen, similar to the house, have coordinates defined in the function which allows for multiple snowmen to be drawn based on their coordinates. </a:t>
            </a:r>
            <a:endParaRPr sz="1250"/>
          </a:p>
          <a:p>
            <a:pPr indent="-307975" lvl="2" marL="1371600" rtl="0" algn="l">
              <a:lnSpc>
                <a:spcPct val="115000"/>
              </a:lnSpc>
              <a:spcBef>
                <a:spcPts val="0"/>
              </a:spcBef>
              <a:spcAft>
                <a:spcPts val="0"/>
              </a:spcAft>
              <a:buSzPts val="1250"/>
              <a:buChar char="■"/>
            </a:pPr>
            <a:r>
              <a:rPr lang="en" sz="1250"/>
              <a:t>For instance, the bottom left snowman is drawn 2 units to the right on the x axis and 1 unit up on the z axis.</a:t>
            </a:r>
            <a:endParaRPr sz="1250"/>
          </a:p>
        </p:txBody>
      </p:sp>
      <p:pic>
        <p:nvPicPr>
          <p:cNvPr id="130" name="Google Shape;130;p20"/>
          <p:cNvPicPr preferRelativeResize="0"/>
          <p:nvPr/>
        </p:nvPicPr>
        <p:blipFill>
          <a:blip r:embed="rId3">
            <a:alphaModFix/>
          </a:blip>
          <a:stretch>
            <a:fillRect/>
          </a:stretch>
        </p:blipFill>
        <p:spPr>
          <a:xfrm>
            <a:off x="48800" y="2912075"/>
            <a:ext cx="1758376" cy="1446149"/>
          </a:xfrm>
          <a:prstGeom prst="rect">
            <a:avLst/>
          </a:prstGeom>
          <a:noFill/>
          <a:ln>
            <a:noFill/>
          </a:ln>
        </p:spPr>
      </p:pic>
      <p:pic>
        <p:nvPicPr>
          <p:cNvPr id="131" name="Google Shape;131;p20"/>
          <p:cNvPicPr preferRelativeResize="0"/>
          <p:nvPr/>
        </p:nvPicPr>
        <p:blipFill>
          <a:blip r:embed="rId4">
            <a:alphaModFix/>
          </a:blip>
          <a:stretch>
            <a:fillRect/>
          </a:stretch>
        </p:blipFill>
        <p:spPr>
          <a:xfrm>
            <a:off x="48800" y="1262040"/>
            <a:ext cx="1758376" cy="1286472"/>
          </a:xfrm>
          <a:prstGeom prst="rect">
            <a:avLst/>
          </a:prstGeom>
          <a:noFill/>
          <a:ln>
            <a:noFill/>
          </a:ln>
        </p:spPr>
      </p:pic>
      <p:pic>
        <p:nvPicPr>
          <p:cNvPr id="132" name="Google Shape;132;p20"/>
          <p:cNvPicPr preferRelativeResize="0"/>
          <p:nvPr/>
        </p:nvPicPr>
        <p:blipFill>
          <a:blip r:embed="rId5">
            <a:alphaModFix/>
          </a:blip>
          <a:stretch>
            <a:fillRect/>
          </a:stretch>
        </p:blipFill>
        <p:spPr>
          <a:xfrm>
            <a:off x="1959250" y="2104775"/>
            <a:ext cx="2517375" cy="2774350"/>
          </a:xfrm>
          <a:prstGeom prst="rect">
            <a:avLst/>
          </a:prstGeom>
          <a:noFill/>
          <a:ln>
            <a:noFill/>
          </a:ln>
        </p:spPr>
      </p:pic>
      <p:pic>
        <p:nvPicPr>
          <p:cNvPr id="133" name="Google Shape;133;p20"/>
          <p:cNvPicPr preferRelativeResize="0"/>
          <p:nvPr/>
        </p:nvPicPr>
        <p:blipFill>
          <a:blip r:embed="rId6">
            <a:alphaModFix/>
          </a:blip>
          <a:stretch>
            <a:fillRect/>
          </a:stretch>
        </p:blipFill>
        <p:spPr>
          <a:xfrm>
            <a:off x="1959250" y="1430300"/>
            <a:ext cx="1808275" cy="28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295700" y="3006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Pond function</a:t>
            </a:r>
            <a:endParaRPr/>
          </a:p>
        </p:txBody>
      </p:sp>
      <p:sp>
        <p:nvSpPr>
          <p:cNvPr id="139" name="Google Shape;139;p21"/>
          <p:cNvSpPr txBox="1"/>
          <p:nvPr>
            <p:ph idx="1" type="body"/>
          </p:nvPr>
        </p:nvSpPr>
        <p:spPr>
          <a:xfrm>
            <a:off x="4805100" y="773100"/>
            <a:ext cx="4338900" cy="3597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background elements, we drew a pond that will alter the color based on the </a:t>
            </a:r>
            <a:r>
              <a:rPr lang="en"/>
              <a:t>selected</a:t>
            </a:r>
            <a:r>
              <a:rPr lang="en"/>
              <a:t> season. </a:t>
            </a:r>
            <a:endParaRPr/>
          </a:p>
          <a:p>
            <a:pPr indent="-311150" lvl="0" marL="457200" rtl="0" algn="l">
              <a:spcBef>
                <a:spcPts val="0"/>
              </a:spcBef>
              <a:spcAft>
                <a:spcPts val="0"/>
              </a:spcAft>
              <a:buSzPts val="1300"/>
              <a:buChar char="●"/>
            </a:pPr>
            <a:r>
              <a:rPr lang="en"/>
              <a:t>We split the pond into two parts: </a:t>
            </a:r>
            <a:endParaRPr/>
          </a:p>
          <a:p>
            <a:pPr indent="-311150" lvl="1" marL="914400" rtl="0" algn="l">
              <a:spcBef>
                <a:spcPts val="0"/>
              </a:spcBef>
              <a:spcAft>
                <a:spcPts val="0"/>
              </a:spcAft>
              <a:buSzPts val="1300"/>
              <a:buChar char="○"/>
            </a:pPr>
            <a:r>
              <a:rPr lang="en" sz="1300"/>
              <a:t>Outer pond - uses the torus shape </a:t>
            </a:r>
            <a:endParaRPr sz="1300"/>
          </a:p>
          <a:p>
            <a:pPr indent="-311150" lvl="1" marL="914400" rtl="0" algn="l">
              <a:spcBef>
                <a:spcPts val="0"/>
              </a:spcBef>
              <a:spcAft>
                <a:spcPts val="0"/>
              </a:spcAft>
              <a:buSzPts val="1300"/>
              <a:buChar char="○"/>
            </a:pPr>
            <a:r>
              <a:rPr lang="en" sz="1300"/>
              <a:t>Inner pond - draws a 2D circle using a for loop and utilizes </a:t>
            </a:r>
            <a:r>
              <a:rPr i="1" lang="en" sz="1300"/>
              <a:t>GL_POLYGON</a:t>
            </a:r>
            <a:r>
              <a:rPr lang="en" sz="1300"/>
              <a:t>, </a:t>
            </a:r>
            <a:r>
              <a:rPr i="1" lang="en" sz="1300"/>
              <a:t>glBegin </a:t>
            </a:r>
            <a:r>
              <a:rPr lang="en" sz="1300"/>
              <a:t>and </a:t>
            </a:r>
            <a:r>
              <a:rPr i="1" lang="en" sz="1300"/>
              <a:t>glEnd</a:t>
            </a:r>
            <a:r>
              <a:rPr lang="en" sz="1300"/>
              <a:t>. </a:t>
            </a:r>
            <a:endParaRPr sz="1300"/>
          </a:p>
          <a:p>
            <a:pPr indent="-311150" lvl="2" marL="1371600" rtl="0" algn="l">
              <a:spcBef>
                <a:spcPts val="0"/>
              </a:spcBef>
              <a:spcAft>
                <a:spcPts val="0"/>
              </a:spcAft>
              <a:buSzPts val="1300"/>
              <a:buChar char="■"/>
            </a:pPr>
            <a:r>
              <a:rPr lang="en" sz="1300"/>
              <a:t>The color of the inner pond would change based on the season with the </a:t>
            </a:r>
            <a:r>
              <a:rPr i="1" lang="en" sz="1300"/>
              <a:t>colorChange </a:t>
            </a:r>
            <a:r>
              <a:rPr lang="en" sz="1300"/>
              <a:t>variable (winter - ice blue, spring - aqua blue)</a:t>
            </a:r>
            <a:endParaRPr sz="1300"/>
          </a:p>
        </p:txBody>
      </p:sp>
      <p:pic>
        <p:nvPicPr>
          <p:cNvPr id="140" name="Google Shape;140;p21"/>
          <p:cNvPicPr preferRelativeResize="0"/>
          <p:nvPr/>
        </p:nvPicPr>
        <p:blipFill>
          <a:blip r:embed="rId3">
            <a:alphaModFix/>
          </a:blip>
          <a:stretch>
            <a:fillRect/>
          </a:stretch>
        </p:blipFill>
        <p:spPr>
          <a:xfrm>
            <a:off x="152400" y="3219775"/>
            <a:ext cx="1357350" cy="753825"/>
          </a:xfrm>
          <a:prstGeom prst="rect">
            <a:avLst/>
          </a:prstGeom>
          <a:noFill/>
          <a:ln>
            <a:noFill/>
          </a:ln>
        </p:spPr>
      </p:pic>
      <p:pic>
        <p:nvPicPr>
          <p:cNvPr id="141" name="Google Shape;141;p21"/>
          <p:cNvPicPr preferRelativeResize="0"/>
          <p:nvPr/>
        </p:nvPicPr>
        <p:blipFill>
          <a:blip r:embed="rId4">
            <a:alphaModFix/>
          </a:blip>
          <a:stretch>
            <a:fillRect/>
          </a:stretch>
        </p:blipFill>
        <p:spPr>
          <a:xfrm>
            <a:off x="152400" y="1528950"/>
            <a:ext cx="1357350" cy="868000"/>
          </a:xfrm>
          <a:prstGeom prst="rect">
            <a:avLst/>
          </a:prstGeom>
          <a:noFill/>
          <a:ln>
            <a:noFill/>
          </a:ln>
        </p:spPr>
      </p:pic>
      <p:pic>
        <p:nvPicPr>
          <p:cNvPr id="142" name="Google Shape;142;p21"/>
          <p:cNvPicPr preferRelativeResize="0"/>
          <p:nvPr/>
        </p:nvPicPr>
        <p:blipFill>
          <a:blip r:embed="rId5">
            <a:alphaModFix/>
          </a:blip>
          <a:stretch>
            <a:fillRect/>
          </a:stretch>
        </p:blipFill>
        <p:spPr>
          <a:xfrm>
            <a:off x="1613350" y="1112350"/>
            <a:ext cx="3191751" cy="387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