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73" r:id="rId4"/>
    <p:sldId id="264" r:id="rId5"/>
    <p:sldId id="261" r:id="rId6"/>
    <p:sldId id="262" r:id="rId7"/>
    <p:sldId id="263" r:id="rId8"/>
    <p:sldId id="265" r:id="rId9"/>
    <p:sldId id="269" r:id="rId10"/>
    <p:sldId id="270" r:id="rId11"/>
    <p:sldId id="271" r:id="rId12"/>
    <p:sldId id="274" r:id="rId13"/>
    <p:sldId id="267" r:id="rId14"/>
    <p:sldId id="266" r:id="rId15"/>
    <p:sldId id="268" r:id="rId16"/>
    <p:sldId id="272"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31" autoAdjust="0"/>
    <p:restoredTop sz="94660"/>
  </p:normalViewPr>
  <p:slideViewPr>
    <p:cSldViewPr snapToGrid="0">
      <p:cViewPr varScale="1">
        <p:scale>
          <a:sx n="62" d="100"/>
          <a:sy n="62" d="100"/>
        </p:scale>
        <p:origin x="22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44DB7-DEDF-4C07-A8B1-20E2F11684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320C76-48AC-4510-8BCD-FDC56F3BFB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F42F88-CB12-4AA2-9D87-BD285AE7E8AA}"/>
              </a:ext>
            </a:extLst>
          </p:cNvPr>
          <p:cNvSpPr>
            <a:spLocks noGrp="1"/>
          </p:cNvSpPr>
          <p:nvPr>
            <p:ph type="dt" sz="half" idx="10"/>
          </p:nvPr>
        </p:nvSpPr>
        <p:spPr/>
        <p:txBody>
          <a:bodyPr/>
          <a:lstStyle/>
          <a:p>
            <a:fld id="{BE380780-B99B-438A-A7BE-E5A7584661B5}" type="datetimeFigureOut">
              <a:rPr lang="en-US" smtClean="0"/>
              <a:t>10/1/2021</a:t>
            </a:fld>
            <a:endParaRPr lang="en-US"/>
          </a:p>
        </p:txBody>
      </p:sp>
      <p:sp>
        <p:nvSpPr>
          <p:cNvPr id="5" name="Footer Placeholder 4">
            <a:extLst>
              <a:ext uri="{FF2B5EF4-FFF2-40B4-BE49-F238E27FC236}">
                <a16:creationId xmlns:a16="http://schemas.microsoft.com/office/drawing/2014/main" id="{4DBA9419-AB56-4110-BACC-0BC069EB42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AE41BF-BF26-49D6-A017-3C833E75114B}"/>
              </a:ext>
            </a:extLst>
          </p:cNvPr>
          <p:cNvSpPr>
            <a:spLocks noGrp="1"/>
          </p:cNvSpPr>
          <p:nvPr>
            <p:ph type="sldNum" sz="quarter" idx="12"/>
          </p:nvPr>
        </p:nvSpPr>
        <p:spPr/>
        <p:txBody>
          <a:bodyPr/>
          <a:lstStyle/>
          <a:p>
            <a:fld id="{0AC88993-17FF-4AD1-A8A0-965D48C290DA}" type="slidenum">
              <a:rPr lang="en-US" smtClean="0"/>
              <a:t>‹#›</a:t>
            </a:fld>
            <a:endParaRPr lang="en-US"/>
          </a:p>
        </p:txBody>
      </p:sp>
    </p:spTree>
    <p:extLst>
      <p:ext uri="{BB962C8B-B14F-4D97-AF65-F5344CB8AC3E}">
        <p14:creationId xmlns:p14="http://schemas.microsoft.com/office/powerpoint/2010/main" val="2921290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C7F4E-EF9A-4AB3-B756-9E45F9015A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A5D122-592D-4193-A689-629598E306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25448B-CFD6-4A1A-8640-3CBCF50CE5A0}"/>
              </a:ext>
            </a:extLst>
          </p:cNvPr>
          <p:cNvSpPr>
            <a:spLocks noGrp="1"/>
          </p:cNvSpPr>
          <p:nvPr>
            <p:ph type="dt" sz="half" idx="10"/>
          </p:nvPr>
        </p:nvSpPr>
        <p:spPr/>
        <p:txBody>
          <a:bodyPr/>
          <a:lstStyle/>
          <a:p>
            <a:fld id="{BE380780-B99B-438A-A7BE-E5A7584661B5}" type="datetimeFigureOut">
              <a:rPr lang="en-US" smtClean="0"/>
              <a:t>10/1/2021</a:t>
            </a:fld>
            <a:endParaRPr lang="en-US"/>
          </a:p>
        </p:txBody>
      </p:sp>
      <p:sp>
        <p:nvSpPr>
          <p:cNvPr id="5" name="Footer Placeholder 4">
            <a:extLst>
              <a:ext uri="{FF2B5EF4-FFF2-40B4-BE49-F238E27FC236}">
                <a16:creationId xmlns:a16="http://schemas.microsoft.com/office/drawing/2014/main" id="{DC5720B2-ED11-46BD-8CB8-C8B26D13B8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13CF2E-0832-43C9-86EB-8AB66E60B6B8}"/>
              </a:ext>
            </a:extLst>
          </p:cNvPr>
          <p:cNvSpPr>
            <a:spLocks noGrp="1"/>
          </p:cNvSpPr>
          <p:nvPr>
            <p:ph type="sldNum" sz="quarter" idx="12"/>
          </p:nvPr>
        </p:nvSpPr>
        <p:spPr/>
        <p:txBody>
          <a:bodyPr/>
          <a:lstStyle/>
          <a:p>
            <a:fld id="{0AC88993-17FF-4AD1-A8A0-965D48C290DA}" type="slidenum">
              <a:rPr lang="en-US" smtClean="0"/>
              <a:t>‹#›</a:t>
            </a:fld>
            <a:endParaRPr lang="en-US"/>
          </a:p>
        </p:txBody>
      </p:sp>
    </p:spTree>
    <p:extLst>
      <p:ext uri="{BB962C8B-B14F-4D97-AF65-F5344CB8AC3E}">
        <p14:creationId xmlns:p14="http://schemas.microsoft.com/office/powerpoint/2010/main" val="1093506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469093-FE2E-475A-9D02-895014065A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453C04-FDAF-495E-9F94-735C9B7C9B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0BA47-F0EA-445C-A174-DE570D10B042}"/>
              </a:ext>
            </a:extLst>
          </p:cNvPr>
          <p:cNvSpPr>
            <a:spLocks noGrp="1"/>
          </p:cNvSpPr>
          <p:nvPr>
            <p:ph type="dt" sz="half" idx="10"/>
          </p:nvPr>
        </p:nvSpPr>
        <p:spPr/>
        <p:txBody>
          <a:bodyPr/>
          <a:lstStyle/>
          <a:p>
            <a:fld id="{BE380780-B99B-438A-A7BE-E5A7584661B5}" type="datetimeFigureOut">
              <a:rPr lang="en-US" smtClean="0"/>
              <a:t>10/1/2021</a:t>
            </a:fld>
            <a:endParaRPr lang="en-US"/>
          </a:p>
        </p:txBody>
      </p:sp>
      <p:sp>
        <p:nvSpPr>
          <p:cNvPr id="5" name="Footer Placeholder 4">
            <a:extLst>
              <a:ext uri="{FF2B5EF4-FFF2-40B4-BE49-F238E27FC236}">
                <a16:creationId xmlns:a16="http://schemas.microsoft.com/office/drawing/2014/main" id="{451C19C9-8B38-4154-96B9-BA453EFCE5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6E832A-E502-427E-B8F4-AEFE3B29B891}"/>
              </a:ext>
            </a:extLst>
          </p:cNvPr>
          <p:cNvSpPr>
            <a:spLocks noGrp="1"/>
          </p:cNvSpPr>
          <p:nvPr>
            <p:ph type="sldNum" sz="quarter" idx="12"/>
          </p:nvPr>
        </p:nvSpPr>
        <p:spPr/>
        <p:txBody>
          <a:bodyPr/>
          <a:lstStyle/>
          <a:p>
            <a:fld id="{0AC88993-17FF-4AD1-A8A0-965D48C290DA}" type="slidenum">
              <a:rPr lang="en-US" smtClean="0"/>
              <a:t>‹#›</a:t>
            </a:fld>
            <a:endParaRPr lang="en-US"/>
          </a:p>
        </p:txBody>
      </p:sp>
    </p:spTree>
    <p:extLst>
      <p:ext uri="{BB962C8B-B14F-4D97-AF65-F5344CB8AC3E}">
        <p14:creationId xmlns:p14="http://schemas.microsoft.com/office/powerpoint/2010/main" val="2511987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844CC-192C-4898-92DA-0A3ED60F9E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1519B3-20EF-4680-92E8-363AE6C231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893C81-6F58-4B2E-99D5-B7669A2919AD}"/>
              </a:ext>
            </a:extLst>
          </p:cNvPr>
          <p:cNvSpPr>
            <a:spLocks noGrp="1"/>
          </p:cNvSpPr>
          <p:nvPr>
            <p:ph type="dt" sz="half" idx="10"/>
          </p:nvPr>
        </p:nvSpPr>
        <p:spPr/>
        <p:txBody>
          <a:bodyPr/>
          <a:lstStyle/>
          <a:p>
            <a:fld id="{BE380780-B99B-438A-A7BE-E5A7584661B5}" type="datetimeFigureOut">
              <a:rPr lang="en-US" smtClean="0"/>
              <a:t>10/1/2021</a:t>
            </a:fld>
            <a:endParaRPr lang="en-US"/>
          </a:p>
        </p:txBody>
      </p:sp>
      <p:sp>
        <p:nvSpPr>
          <p:cNvPr id="5" name="Footer Placeholder 4">
            <a:extLst>
              <a:ext uri="{FF2B5EF4-FFF2-40B4-BE49-F238E27FC236}">
                <a16:creationId xmlns:a16="http://schemas.microsoft.com/office/drawing/2014/main" id="{2FAE9AC7-7B95-483A-9BCA-D8DAB78373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49D5D8-DD87-4B65-9C20-A6EED222DF83}"/>
              </a:ext>
            </a:extLst>
          </p:cNvPr>
          <p:cNvSpPr>
            <a:spLocks noGrp="1"/>
          </p:cNvSpPr>
          <p:nvPr>
            <p:ph type="sldNum" sz="quarter" idx="12"/>
          </p:nvPr>
        </p:nvSpPr>
        <p:spPr/>
        <p:txBody>
          <a:bodyPr/>
          <a:lstStyle/>
          <a:p>
            <a:fld id="{0AC88993-17FF-4AD1-A8A0-965D48C290DA}" type="slidenum">
              <a:rPr lang="en-US" smtClean="0"/>
              <a:t>‹#›</a:t>
            </a:fld>
            <a:endParaRPr lang="en-US"/>
          </a:p>
        </p:txBody>
      </p:sp>
    </p:spTree>
    <p:extLst>
      <p:ext uri="{BB962C8B-B14F-4D97-AF65-F5344CB8AC3E}">
        <p14:creationId xmlns:p14="http://schemas.microsoft.com/office/powerpoint/2010/main" val="1701371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69660-4C76-43EC-A89B-C699BAABE7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C7BFE4-F65A-4ECA-81BA-84DCE5463A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817E54-4EF6-4746-9168-8FF86872EBC9}"/>
              </a:ext>
            </a:extLst>
          </p:cNvPr>
          <p:cNvSpPr>
            <a:spLocks noGrp="1"/>
          </p:cNvSpPr>
          <p:nvPr>
            <p:ph type="dt" sz="half" idx="10"/>
          </p:nvPr>
        </p:nvSpPr>
        <p:spPr/>
        <p:txBody>
          <a:bodyPr/>
          <a:lstStyle/>
          <a:p>
            <a:fld id="{BE380780-B99B-438A-A7BE-E5A7584661B5}" type="datetimeFigureOut">
              <a:rPr lang="en-US" smtClean="0"/>
              <a:t>10/1/2021</a:t>
            </a:fld>
            <a:endParaRPr lang="en-US"/>
          </a:p>
        </p:txBody>
      </p:sp>
      <p:sp>
        <p:nvSpPr>
          <p:cNvPr id="5" name="Footer Placeholder 4">
            <a:extLst>
              <a:ext uri="{FF2B5EF4-FFF2-40B4-BE49-F238E27FC236}">
                <a16:creationId xmlns:a16="http://schemas.microsoft.com/office/drawing/2014/main" id="{57F722C0-6F5C-4FB1-BFDA-5D15F9ED89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2122EB-A96C-44FB-A0AA-DDAFEE54420B}"/>
              </a:ext>
            </a:extLst>
          </p:cNvPr>
          <p:cNvSpPr>
            <a:spLocks noGrp="1"/>
          </p:cNvSpPr>
          <p:nvPr>
            <p:ph type="sldNum" sz="quarter" idx="12"/>
          </p:nvPr>
        </p:nvSpPr>
        <p:spPr/>
        <p:txBody>
          <a:bodyPr/>
          <a:lstStyle/>
          <a:p>
            <a:fld id="{0AC88993-17FF-4AD1-A8A0-965D48C290DA}" type="slidenum">
              <a:rPr lang="en-US" smtClean="0"/>
              <a:t>‹#›</a:t>
            </a:fld>
            <a:endParaRPr lang="en-US"/>
          </a:p>
        </p:txBody>
      </p:sp>
    </p:spTree>
    <p:extLst>
      <p:ext uri="{BB962C8B-B14F-4D97-AF65-F5344CB8AC3E}">
        <p14:creationId xmlns:p14="http://schemas.microsoft.com/office/powerpoint/2010/main" val="3241386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0E82C-E73F-4B0C-9DCC-DF2CD9796F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695E66-8C0A-4DC9-BDBF-B04A9EAF40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6F3780-3325-4B09-80D7-EFBB53E907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906B68-D768-4C7E-9AB0-37B86E15BCFA}"/>
              </a:ext>
            </a:extLst>
          </p:cNvPr>
          <p:cNvSpPr>
            <a:spLocks noGrp="1"/>
          </p:cNvSpPr>
          <p:nvPr>
            <p:ph type="dt" sz="half" idx="10"/>
          </p:nvPr>
        </p:nvSpPr>
        <p:spPr/>
        <p:txBody>
          <a:bodyPr/>
          <a:lstStyle/>
          <a:p>
            <a:fld id="{BE380780-B99B-438A-A7BE-E5A7584661B5}" type="datetimeFigureOut">
              <a:rPr lang="en-US" smtClean="0"/>
              <a:t>10/1/2021</a:t>
            </a:fld>
            <a:endParaRPr lang="en-US"/>
          </a:p>
        </p:txBody>
      </p:sp>
      <p:sp>
        <p:nvSpPr>
          <p:cNvPr id="6" name="Footer Placeholder 5">
            <a:extLst>
              <a:ext uri="{FF2B5EF4-FFF2-40B4-BE49-F238E27FC236}">
                <a16:creationId xmlns:a16="http://schemas.microsoft.com/office/drawing/2014/main" id="{C8462D4C-37EB-4A3F-9809-05F121F0BC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080989-318C-41AE-8463-3E64D5C35D3A}"/>
              </a:ext>
            </a:extLst>
          </p:cNvPr>
          <p:cNvSpPr>
            <a:spLocks noGrp="1"/>
          </p:cNvSpPr>
          <p:nvPr>
            <p:ph type="sldNum" sz="quarter" idx="12"/>
          </p:nvPr>
        </p:nvSpPr>
        <p:spPr/>
        <p:txBody>
          <a:bodyPr/>
          <a:lstStyle/>
          <a:p>
            <a:fld id="{0AC88993-17FF-4AD1-A8A0-965D48C290DA}" type="slidenum">
              <a:rPr lang="en-US" smtClean="0"/>
              <a:t>‹#›</a:t>
            </a:fld>
            <a:endParaRPr lang="en-US"/>
          </a:p>
        </p:txBody>
      </p:sp>
    </p:spTree>
    <p:extLst>
      <p:ext uri="{BB962C8B-B14F-4D97-AF65-F5344CB8AC3E}">
        <p14:creationId xmlns:p14="http://schemas.microsoft.com/office/powerpoint/2010/main" val="3473076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5E08-E9E7-4E65-A6B5-DDF9BB6CD7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235A59-10BF-4E51-8E1F-AD03934037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48244A-C888-49C2-9D92-5D9FAC2DC7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67E272-EA53-4CD9-8B2D-311450B445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6EC42-3C8B-42AB-8AC3-0F57F9B176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14B79C-BA65-496E-A6F6-C040F094DC3E}"/>
              </a:ext>
            </a:extLst>
          </p:cNvPr>
          <p:cNvSpPr>
            <a:spLocks noGrp="1"/>
          </p:cNvSpPr>
          <p:nvPr>
            <p:ph type="dt" sz="half" idx="10"/>
          </p:nvPr>
        </p:nvSpPr>
        <p:spPr/>
        <p:txBody>
          <a:bodyPr/>
          <a:lstStyle/>
          <a:p>
            <a:fld id="{BE380780-B99B-438A-A7BE-E5A7584661B5}" type="datetimeFigureOut">
              <a:rPr lang="en-US" smtClean="0"/>
              <a:t>10/1/2021</a:t>
            </a:fld>
            <a:endParaRPr lang="en-US"/>
          </a:p>
        </p:txBody>
      </p:sp>
      <p:sp>
        <p:nvSpPr>
          <p:cNvPr id="8" name="Footer Placeholder 7">
            <a:extLst>
              <a:ext uri="{FF2B5EF4-FFF2-40B4-BE49-F238E27FC236}">
                <a16:creationId xmlns:a16="http://schemas.microsoft.com/office/drawing/2014/main" id="{D3C2F2C3-695B-4E60-B727-2333BFC4C6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B7A0C3-EEBB-4F33-8AB6-1954EE7C83A0}"/>
              </a:ext>
            </a:extLst>
          </p:cNvPr>
          <p:cNvSpPr>
            <a:spLocks noGrp="1"/>
          </p:cNvSpPr>
          <p:nvPr>
            <p:ph type="sldNum" sz="quarter" idx="12"/>
          </p:nvPr>
        </p:nvSpPr>
        <p:spPr/>
        <p:txBody>
          <a:bodyPr/>
          <a:lstStyle/>
          <a:p>
            <a:fld id="{0AC88993-17FF-4AD1-A8A0-965D48C290DA}" type="slidenum">
              <a:rPr lang="en-US" smtClean="0"/>
              <a:t>‹#›</a:t>
            </a:fld>
            <a:endParaRPr lang="en-US"/>
          </a:p>
        </p:txBody>
      </p:sp>
    </p:spTree>
    <p:extLst>
      <p:ext uri="{BB962C8B-B14F-4D97-AF65-F5344CB8AC3E}">
        <p14:creationId xmlns:p14="http://schemas.microsoft.com/office/powerpoint/2010/main" val="4226477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89EE5-6D15-4ECB-AFAC-E862A95394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652175-C3D6-4BAD-84D2-2425500E797F}"/>
              </a:ext>
            </a:extLst>
          </p:cNvPr>
          <p:cNvSpPr>
            <a:spLocks noGrp="1"/>
          </p:cNvSpPr>
          <p:nvPr>
            <p:ph type="dt" sz="half" idx="10"/>
          </p:nvPr>
        </p:nvSpPr>
        <p:spPr/>
        <p:txBody>
          <a:bodyPr/>
          <a:lstStyle/>
          <a:p>
            <a:fld id="{BE380780-B99B-438A-A7BE-E5A7584661B5}" type="datetimeFigureOut">
              <a:rPr lang="en-US" smtClean="0"/>
              <a:t>10/1/2021</a:t>
            </a:fld>
            <a:endParaRPr lang="en-US"/>
          </a:p>
        </p:txBody>
      </p:sp>
      <p:sp>
        <p:nvSpPr>
          <p:cNvPr id="4" name="Footer Placeholder 3">
            <a:extLst>
              <a:ext uri="{FF2B5EF4-FFF2-40B4-BE49-F238E27FC236}">
                <a16:creationId xmlns:a16="http://schemas.microsoft.com/office/drawing/2014/main" id="{E45184F3-FC07-41B3-AF95-61317A57B0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464946-ECE1-415E-903C-95EED70D0B8A}"/>
              </a:ext>
            </a:extLst>
          </p:cNvPr>
          <p:cNvSpPr>
            <a:spLocks noGrp="1"/>
          </p:cNvSpPr>
          <p:nvPr>
            <p:ph type="sldNum" sz="quarter" idx="12"/>
          </p:nvPr>
        </p:nvSpPr>
        <p:spPr/>
        <p:txBody>
          <a:bodyPr/>
          <a:lstStyle/>
          <a:p>
            <a:fld id="{0AC88993-17FF-4AD1-A8A0-965D48C290DA}" type="slidenum">
              <a:rPr lang="en-US" smtClean="0"/>
              <a:t>‹#›</a:t>
            </a:fld>
            <a:endParaRPr lang="en-US"/>
          </a:p>
        </p:txBody>
      </p:sp>
    </p:spTree>
    <p:extLst>
      <p:ext uri="{BB962C8B-B14F-4D97-AF65-F5344CB8AC3E}">
        <p14:creationId xmlns:p14="http://schemas.microsoft.com/office/powerpoint/2010/main" val="1343272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926AC2-F970-496D-A125-DDB5D5C772A4}"/>
              </a:ext>
            </a:extLst>
          </p:cNvPr>
          <p:cNvSpPr>
            <a:spLocks noGrp="1"/>
          </p:cNvSpPr>
          <p:nvPr>
            <p:ph type="dt" sz="half" idx="10"/>
          </p:nvPr>
        </p:nvSpPr>
        <p:spPr/>
        <p:txBody>
          <a:bodyPr/>
          <a:lstStyle/>
          <a:p>
            <a:fld id="{BE380780-B99B-438A-A7BE-E5A7584661B5}" type="datetimeFigureOut">
              <a:rPr lang="en-US" smtClean="0"/>
              <a:t>10/1/2021</a:t>
            </a:fld>
            <a:endParaRPr lang="en-US"/>
          </a:p>
        </p:txBody>
      </p:sp>
      <p:sp>
        <p:nvSpPr>
          <p:cNvPr id="3" name="Footer Placeholder 2">
            <a:extLst>
              <a:ext uri="{FF2B5EF4-FFF2-40B4-BE49-F238E27FC236}">
                <a16:creationId xmlns:a16="http://schemas.microsoft.com/office/drawing/2014/main" id="{9A4E788E-8C9A-470A-86C8-16A60C960C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7D4BC1-EBD6-4F90-8A01-345D6B1C042D}"/>
              </a:ext>
            </a:extLst>
          </p:cNvPr>
          <p:cNvSpPr>
            <a:spLocks noGrp="1"/>
          </p:cNvSpPr>
          <p:nvPr>
            <p:ph type="sldNum" sz="quarter" idx="12"/>
          </p:nvPr>
        </p:nvSpPr>
        <p:spPr/>
        <p:txBody>
          <a:bodyPr/>
          <a:lstStyle/>
          <a:p>
            <a:fld id="{0AC88993-17FF-4AD1-A8A0-965D48C290DA}" type="slidenum">
              <a:rPr lang="en-US" smtClean="0"/>
              <a:t>‹#›</a:t>
            </a:fld>
            <a:endParaRPr lang="en-US"/>
          </a:p>
        </p:txBody>
      </p:sp>
    </p:spTree>
    <p:extLst>
      <p:ext uri="{BB962C8B-B14F-4D97-AF65-F5344CB8AC3E}">
        <p14:creationId xmlns:p14="http://schemas.microsoft.com/office/powerpoint/2010/main" val="2007838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49652-8028-4B65-A8C7-E2B118E67D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48F12C-6690-48A8-A72D-A6B0C23ADE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937900-E785-4C5F-A36A-5DCF583E85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5D7E04-BFE7-4EA0-89A4-E70D9AF8E317}"/>
              </a:ext>
            </a:extLst>
          </p:cNvPr>
          <p:cNvSpPr>
            <a:spLocks noGrp="1"/>
          </p:cNvSpPr>
          <p:nvPr>
            <p:ph type="dt" sz="half" idx="10"/>
          </p:nvPr>
        </p:nvSpPr>
        <p:spPr/>
        <p:txBody>
          <a:bodyPr/>
          <a:lstStyle/>
          <a:p>
            <a:fld id="{BE380780-B99B-438A-A7BE-E5A7584661B5}" type="datetimeFigureOut">
              <a:rPr lang="en-US" smtClean="0"/>
              <a:t>10/1/2021</a:t>
            </a:fld>
            <a:endParaRPr lang="en-US"/>
          </a:p>
        </p:txBody>
      </p:sp>
      <p:sp>
        <p:nvSpPr>
          <p:cNvPr id="6" name="Footer Placeholder 5">
            <a:extLst>
              <a:ext uri="{FF2B5EF4-FFF2-40B4-BE49-F238E27FC236}">
                <a16:creationId xmlns:a16="http://schemas.microsoft.com/office/drawing/2014/main" id="{C289C6E2-7FF7-4B48-895F-86264F8D37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5FC318-39E3-4E3A-8118-8EABDB0CC99F}"/>
              </a:ext>
            </a:extLst>
          </p:cNvPr>
          <p:cNvSpPr>
            <a:spLocks noGrp="1"/>
          </p:cNvSpPr>
          <p:nvPr>
            <p:ph type="sldNum" sz="quarter" idx="12"/>
          </p:nvPr>
        </p:nvSpPr>
        <p:spPr/>
        <p:txBody>
          <a:bodyPr/>
          <a:lstStyle/>
          <a:p>
            <a:fld id="{0AC88993-17FF-4AD1-A8A0-965D48C290DA}" type="slidenum">
              <a:rPr lang="en-US" smtClean="0"/>
              <a:t>‹#›</a:t>
            </a:fld>
            <a:endParaRPr lang="en-US"/>
          </a:p>
        </p:txBody>
      </p:sp>
    </p:spTree>
    <p:extLst>
      <p:ext uri="{BB962C8B-B14F-4D97-AF65-F5344CB8AC3E}">
        <p14:creationId xmlns:p14="http://schemas.microsoft.com/office/powerpoint/2010/main" val="1071253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79F21-E5F1-480B-B7AA-85063FAC8C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110B74-4A65-425E-A5FB-50B95FAC8F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6CAF65-7AD1-46D0-B2C6-3E210DA880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A76B24-7403-4015-BD86-E8174C825DF7}"/>
              </a:ext>
            </a:extLst>
          </p:cNvPr>
          <p:cNvSpPr>
            <a:spLocks noGrp="1"/>
          </p:cNvSpPr>
          <p:nvPr>
            <p:ph type="dt" sz="half" idx="10"/>
          </p:nvPr>
        </p:nvSpPr>
        <p:spPr/>
        <p:txBody>
          <a:bodyPr/>
          <a:lstStyle/>
          <a:p>
            <a:fld id="{BE380780-B99B-438A-A7BE-E5A7584661B5}" type="datetimeFigureOut">
              <a:rPr lang="en-US" smtClean="0"/>
              <a:t>10/1/2021</a:t>
            </a:fld>
            <a:endParaRPr lang="en-US"/>
          </a:p>
        </p:txBody>
      </p:sp>
      <p:sp>
        <p:nvSpPr>
          <p:cNvPr id="6" name="Footer Placeholder 5">
            <a:extLst>
              <a:ext uri="{FF2B5EF4-FFF2-40B4-BE49-F238E27FC236}">
                <a16:creationId xmlns:a16="http://schemas.microsoft.com/office/drawing/2014/main" id="{3F5C5B36-B78C-471C-B6EA-3F56F3D8B0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ADFF72-7C6D-430D-B8FB-66F71A2D03DD}"/>
              </a:ext>
            </a:extLst>
          </p:cNvPr>
          <p:cNvSpPr>
            <a:spLocks noGrp="1"/>
          </p:cNvSpPr>
          <p:nvPr>
            <p:ph type="sldNum" sz="quarter" idx="12"/>
          </p:nvPr>
        </p:nvSpPr>
        <p:spPr/>
        <p:txBody>
          <a:bodyPr/>
          <a:lstStyle/>
          <a:p>
            <a:fld id="{0AC88993-17FF-4AD1-A8A0-965D48C290DA}" type="slidenum">
              <a:rPr lang="en-US" smtClean="0"/>
              <a:t>‹#›</a:t>
            </a:fld>
            <a:endParaRPr lang="en-US"/>
          </a:p>
        </p:txBody>
      </p:sp>
    </p:spTree>
    <p:extLst>
      <p:ext uri="{BB962C8B-B14F-4D97-AF65-F5344CB8AC3E}">
        <p14:creationId xmlns:p14="http://schemas.microsoft.com/office/powerpoint/2010/main" val="1194457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D8449C-542B-4D61-86D6-56B6D73EB7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63E22B-2CF3-4C7B-905F-A7F3416E7F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A19F99-63F3-4F3F-A659-7D609045D8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380780-B99B-438A-A7BE-E5A7584661B5}" type="datetimeFigureOut">
              <a:rPr lang="en-US" smtClean="0"/>
              <a:t>10/1/2021</a:t>
            </a:fld>
            <a:endParaRPr lang="en-US"/>
          </a:p>
        </p:txBody>
      </p:sp>
      <p:sp>
        <p:nvSpPr>
          <p:cNvPr id="5" name="Footer Placeholder 4">
            <a:extLst>
              <a:ext uri="{FF2B5EF4-FFF2-40B4-BE49-F238E27FC236}">
                <a16:creationId xmlns:a16="http://schemas.microsoft.com/office/drawing/2014/main" id="{1E858313-75C3-4424-A4F0-77AC6D2CAB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99E633-03D4-4DAC-BEA6-92154C7F4A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C88993-17FF-4AD1-A8A0-965D48C290DA}" type="slidenum">
              <a:rPr lang="en-US" smtClean="0"/>
              <a:t>‹#›</a:t>
            </a:fld>
            <a:endParaRPr lang="en-US"/>
          </a:p>
        </p:txBody>
      </p:sp>
    </p:spTree>
    <p:extLst>
      <p:ext uri="{BB962C8B-B14F-4D97-AF65-F5344CB8AC3E}">
        <p14:creationId xmlns:p14="http://schemas.microsoft.com/office/powerpoint/2010/main" val="2584105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91A27-8249-478A-B99D-2177AA6033A6}"/>
              </a:ext>
            </a:extLst>
          </p:cNvPr>
          <p:cNvSpPr>
            <a:spLocks noGrp="1"/>
          </p:cNvSpPr>
          <p:nvPr>
            <p:ph type="ctrTitle"/>
          </p:nvPr>
        </p:nvSpPr>
        <p:spPr>
          <a:xfrm>
            <a:off x="1524000" y="2486706"/>
            <a:ext cx="9144000" cy="2387600"/>
          </a:xfrm>
        </p:spPr>
        <p:txBody>
          <a:bodyPr>
            <a:normAutofit fontScale="90000"/>
          </a:bodyPr>
          <a:lstStyle/>
          <a:p>
            <a:r>
              <a:rPr lang="en-US" dirty="0"/>
              <a:t>Vincenzo Mezzio </a:t>
            </a:r>
            <a:br>
              <a:rPr lang="en-US" dirty="0"/>
            </a:br>
            <a:r>
              <a:rPr lang="en-US" dirty="0"/>
              <a:t>ISI 334</a:t>
            </a:r>
            <a:br>
              <a:rPr lang="en-US" dirty="0"/>
            </a:br>
            <a:r>
              <a:rPr lang="en-US" dirty="0"/>
              <a:t>Project 1 </a:t>
            </a:r>
            <a:br>
              <a:rPr lang="en-US" dirty="0"/>
            </a:br>
            <a:r>
              <a:rPr lang="en-US" dirty="0"/>
              <a:t>COVID-19 in NYC</a:t>
            </a:r>
          </a:p>
        </p:txBody>
      </p:sp>
    </p:spTree>
    <p:extLst>
      <p:ext uri="{BB962C8B-B14F-4D97-AF65-F5344CB8AC3E}">
        <p14:creationId xmlns:p14="http://schemas.microsoft.com/office/powerpoint/2010/main" val="2412361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A6C7A3-90D3-412A-98A3-6B17577FD692}"/>
              </a:ext>
            </a:extLst>
          </p:cNvPr>
          <p:cNvSpPr>
            <a:spLocks noGrp="1"/>
          </p:cNvSpPr>
          <p:nvPr>
            <p:ph idx="1"/>
          </p:nvPr>
        </p:nvSpPr>
        <p:spPr>
          <a:xfrm>
            <a:off x="0" y="5903650"/>
            <a:ext cx="10515600" cy="954350"/>
          </a:xfrm>
        </p:spPr>
        <p:txBody>
          <a:bodyPr>
            <a:normAutofit/>
          </a:bodyPr>
          <a:lstStyle/>
          <a:p>
            <a:pPr marL="0" indent="0">
              <a:buNone/>
            </a:pPr>
            <a:r>
              <a:rPr lang="en-US" sz="1800" u="sng" dirty="0">
                <a:solidFill>
                  <a:srgbClr val="0070C0"/>
                </a:solidFill>
              </a:rPr>
              <a:t>https://public.tableau.com/app/profile/vincenzo.mezzio/viz/COVID-19_Cases_by_City_Seperated_by_Year_NYC/COVID-19_Cases_by_City_Seperated_by_Year_NYC?publish=yes</a:t>
            </a:r>
          </a:p>
        </p:txBody>
      </p:sp>
      <p:pic>
        <p:nvPicPr>
          <p:cNvPr id="5" name="Picture 4" descr="Chart&#10;&#10;Description automatically generated">
            <a:extLst>
              <a:ext uri="{FF2B5EF4-FFF2-40B4-BE49-F238E27FC236}">
                <a16:creationId xmlns:a16="http://schemas.microsoft.com/office/drawing/2014/main" id="{12687369-CAE2-4132-9BCE-A8E8F12059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598462"/>
          </a:xfrm>
          <a:prstGeom prst="rect">
            <a:avLst/>
          </a:prstGeom>
        </p:spPr>
      </p:pic>
    </p:spTree>
    <p:extLst>
      <p:ext uri="{BB962C8B-B14F-4D97-AF65-F5344CB8AC3E}">
        <p14:creationId xmlns:p14="http://schemas.microsoft.com/office/powerpoint/2010/main" val="1825168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F8E389-BAF3-4238-B3DA-26A573775F18}"/>
              </a:ext>
            </a:extLst>
          </p:cNvPr>
          <p:cNvSpPr>
            <a:spLocks noGrp="1"/>
          </p:cNvSpPr>
          <p:nvPr>
            <p:ph idx="1"/>
          </p:nvPr>
        </p:nvSpPr>
        <p:spPr>
          <a:xfrm>
            <a:off x="0" y="5764481"/>
            <a:ext cx="10515600" cy="1093519"/>
          </a:xfrm>
        </p:spPr>
        <p:txBody>
          <a:bodyPr>
            <a:normAutofit/>
          </a:bodyPr>
          <a:lstStyle/>
          <a:p>
            <a:pPr marL="0" indent="0">
              <a:buNone/>
            </a:pPr>
            <a:r>
              <a:rPr lang="en-US" sz="1800" u="sng" dirty="0">
                <a:solidFill>
                  <a:srgbClr val="0070C0"/>
                </a:solidFill>
              </a:rPr>
              <a:t>https://public.tableau.com/app/profile/vincenzo.mezzio/viz/COVID-19_Hospitalization_and_Death_Count_by_City_Seperated_by_Year_NYC/COVID-19_Hospitalization_and_Death_Count_by_City_Seperated_by_Year_NYC?publish=yes</a:t>
            </a:r>
          </a:p>
        </p:txBody>
      </p:sp>
      <p:pic>
        <p:nvPicPr>
          <p:cNvPr id="7" name="Picture 6" descr="Chart&#10;&#10;Description automatically generated">
            <a:extLst>
              <a:ext uri="{FF2B5EF4-FFF2-40B4-BE49-F238E27FC236}">
                <a16:creationId xmlns:a16="http://schemas.microsoft.com/office/drawing/2014/main" id="{DE0D64B8-4E77-4346-A4EE-F913EA549F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598462"/>
          </a:xfrm>
          <a:prstGeom prst="rect">
            <a:avLst/>
          </a:prstGeom>
        </p:spPr>
      </p:pic>
    </p:spTree>
    <p:extLst>
      <p:ext uri="{BB962C8B-B14F-4D97-AF65-F5344CB8AC3E}">
        <p14:creationId xmlns:p14="http://schemas.microsoft.com/office/powerpoint/2010/main" val="391262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59E213-0A86-4996-A88C-3CA932A6448E}"/>
              </a:ext>
            </a:extLst>
          </p:cNvPr>
          <p:cNvSpPr>
            <a:spLocks noGrp="1"/>
          </p:cNvSpPr>
          <p:nvPr>
            <p:ph idx="1"/>
          </p:nvPr>
        </p:nvSpPr>
        <p:spPr>
          <a:xfrm>
            <a:off x="0" y="5966847"/>
            <a:ext cx="10515600" cy="891153"/>
          </a:xfrm>
        </p:spPr>
        <p:txBody>
          <a:bodyPr>
            <a:normAutofit/>
          </a:bodyPr>
          <a:lstStyle/>
          <a:p>
            <a:pPr marL="0" indent="0">
              <a:buNone/>
            </a:pPr>
            <a:r>
              <a:rPr lang="en-US" sz="1800" u="sng" dirty="0">
                <a:solidFill>
                  <a:srgbClr val="0070C0"/>
                </a:solidFill>
              </a:rPr>
              <a:t>https://public.tableau.com/app/profile/vincenzo.mezzio/viz/COVID-COVID-19_NYC_Case_Count_by_Day_Per_Month_2020_and_2021/COVID-19_NYC_Case_Count_by_Day_Per_Month_2020_and_2021?publish=yes</a:t>
            </a:r>
          </a:p>
        </p:txBody>
      </p:sp>
      <p:pic>
        <p:nvPicPr>
          <p:cNvPr id="4" name="Picture 3" descr="Chart&#10;&#10;Description automatically generated">
            <a:extLst>
              <a:ext uri="{FF2B5EF4-FFF2-40B4-BE49-F238E27FC236}">
                <a16:creationId xmlns:a16="http://schemas.microsoft.com/office/drawing/2014/main" id="{A0401186-204F-47A1-8741-BB596D8FA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4653308"/>
          </a:xfrm>
          <a:prstGeom prst="rect">
            <a:avLst/>
          </a:prstGeom>
        </p:spPr>
      </p:pic>
    </p:spTree>
    <p:extLst>
      <p:ext uri="{BB962C8B-B14F-4D97-AF65-F5344CB8AC3E}">
        <p14:creationId xmlns:p14="http://schemas.microsoft.com/office/powerpoint/2010/main" val="1079449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AE7EF3-89E6-4BD3-9264-2DEBFFE82793}"/>
              </a:ext>
            </a:extLst>
          </p:cNvPr>
          <p:cNvSpPr>
            <a:spLocks noGrp="1"/>
          </p:cNvSpPr>
          <p:nvPr>
            <p:ph idx="1"/>
          </p:nvPr>
        </p:nvSpPr>
        <p:spPr>
          <a:xfrm>
            <a:off x="0" y="5868140"/>
            <a:ext cx="10515600" cy="989860"/>
          </a:xfrm>
        </p:spPr>
        <p:txBody>
          <a:bodyPr>
            <a:normAutofit/>
          </a:bodyPr>
          <a:lstStyle/>
          <a:p>
            <a:pPr marL="0" indent="0">
              <a:buNone/>
            </a:pPr>
            <a:r>
              <a:rPr lang="en-US" sz="1800" u="sng" dirty="0">
                <a:solidFill>
                  <a:srgbClr val="0070C0"/>
                </a:solidFill>
              </a:rPr>
              <a:t>https://public.tableau.com/app/profile/vincenzo.mezzio/viz/COVID-19_Cases_and_Deaths_Dashboard/COVID-19_Cases_and_Deaths_Dashboard?publish=yes</a:t>
            </a:r>
          </a:p>
        </p:txBody>
      </p:sp>
      <p:pic>
        <p:nvPicPr>
          <p:cNvPr id="4" name="Picture 3" descr="Chart&#10;&#10;Description automatically generated">
            <a:extLst>
              <a:ext uri="{FF2B5EF4-FFF2-40B4-BE49-F238E27FC236}">
                <a16:creationId xmlns:a16="http://schemas.microsoft.com/office/drawing/2014/main" id="{F52E46C8-FCA5-48A5-B703-2940CA6F5C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4777946"/>
          </a:xfrm>
          <a:prstGeom prst="rect">
            <a:avLst/>
          </a:prstGeom>
        </p:spPr>
      </p:pic>
    </p:spTree>
    <p:extLst>
      <p:ext uri="{BB962C8B-B14F-4D97-AF65-F5344CB8AC3E}">
        <p14:creationId xmlns:p14="http://schemas.microsoft.com/office/powerpoint/2010/main" val="914321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E1F6E1-B759-4E31-8A63-0B4032AAA548}"/>
              </a:ext>
            </a:extLst>
          </p:cNvPr>
          <p:cNvSpPr>
            <a:spLocks noGrp="1"/>
          </p:cNvSpPr>
          <p:nvPr>
            <p:ph idx="1"/>
          </p:nvPr>
        </p:nvSpPr>
        <p:spPr>
          <a:xfrm>
            <a:off x="7333861" y="5098942"/>
            <a:ext cx="4858139" cy="1759058"/>
          </a:xfrm>
        </p:spPr>
        <p:txBody>
          <a:bodyPr>
            <a:normAutofit/>
          </a:bodyPr>
          <a:lstStyle/>
          <a:p>
            <a:pPr marL="0" indent="0">
              <a:buNone/>
            </a:pPr>
            <a:r>
              <a:rPr lang="en-US" sz="1800" u="sng" dirty="0">
                <a:solidFill>
                  <a:srgbClr val="0070C0"/>
                </a:solidFill>
              </a:rPr>
              <a:t>https://public.tableau.com/app/profile/vincenzo.mezzio/viz/COVID-19_Hospitilizations_and_Total_Case_by_Borough_Dashboard/COVID-19_Hospitilizations_and_Total_Case_by_Borough_Dashboard?publish=yes</a:t>
            </a:r>
          </a:p>
        </p:txBody>
      </p:sp>
      <p:pic>
        <p:nvPicPr>
          <p:cNvPr id="4" name="Picture 3" descr="Chart&#10;&#10;Description automatically generated">
            <a:extLst>
              <a:ext uri="{FF2B5EF4-FFF2-40B4-BE49-F238E27FC236}">
                <a16:creationId xmlns:a16="http://schemas.microsoft.com/office/drawing/2014/main" id="{E3C6F6FC-5758-48CA-A4A3-CF3E3958D5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032222" cy="6858000"/>
          </a:xfrm>
          <a:prstGeom prst="rect">
            <a:avLst/>
          </a:prstGeom>
        </p:spPr>
      </p:pic>
    </p:spTree>
    <p:extLst>
      <p:ext uri="{BB962C8B-B14F-4D97-AF65-F5344CB8AC3E}">
        <p14:creationId xmlns:p14="http://schemas.microsoft.com/office/powerpoint/2010/main" val="1360027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B6B35-1891-4565-85FC-58A555DD29D1}"/>
              </a:ext>
            </a:extLst>
          </p:cNvPr>
          <p:cNvSpPr>
            <a:spLocks noGrp="1"/>
          </p:cNvSpPr>
          <p:nvPr>
            <p:ph type="title"/>
          </p:nvPr>
        </p:nvSpPr>
        <p:spPr/>
        <p:txBody>
          <a:bodyPr/>
          <a:lstStyle/>
          <a:p>
            <a:pPr algn="ctr"/>
            <a:r>
              <a:rPr lang="en-US" dirty="0"/>
              <a:t>Findings</a:t>
            </a:r>
          </a:p>
        </p:txBody>
      </p:sp>
      <p:sp>
        <p:nvSpPr>
          <p:cNvPr id="3" name="Content Placeholder 2">
            <a:extLst>
              <a:ext uri="{FF2B5EF4-FFF2-40B4-BE49-F238E27FC236}">
                <a16:creationId xmlns:a16="http://schemas.microsoft.com/office/drawing/2014/main" id="{0D71DCAA-E80E-43B0-92FA-0667EC36EEC1}"/>
              </a:ext>
            </a:extLst>
          </p:cNvPr>
          <p:cNvSpPr>
            <a:spLocks noGrp="1"/>
          </p:cNvSpPr>
          <p:nvPr>
            <p:ph idx="1"/>
          </p:nvPr>
        </p:nvSpPr>
        <p:spPr>
          <a:xfrm>
            <a:off x="838200" y="1825624"/>
            <a:ext cx="10515600" cy="5032375"/>
          </a:xfrm>
        </p:spPr>
        <p:txBody>
          <a:bodyPr>
            <a:normAutofit fontScale="85000" lnSpcReduction="20000"/>
          </a:bodyPr>
          <a:lstStyle/>
          <a:p>
            <a:r>
              <a:rPr lang="en-US" dirty="0"/>
              <a:t>April 2020 and January 2021 had the highest number of COVID-19 cases across all 5 boroughs. </a:t>
            </a:r>
          </a:p>
          <a:p>
            <a:r>
              <a:rPr lang="en-US" dirty="0"/>
              <a:t>January 2021 and December 2020 had the highest number of probable cases in all five boroughs. </a:t>
            </a:r>
          </a:p>
          <a:p>
            <a:r>
              <a:rPr lang="en-US" dirty="0"/>
              <a:t>The most deaths and hospitalizations occurred in April 2020 and January 2021. </a:t>
            </a:r>
          </a:p>
          <a:p>
            <a:r>
              <a:rPr lang="en-US" dirty="0"/>
              <a:t>Brooklyn was affected by COVID-19 the most with a total case count of over 250k. </a:t>
            </a:r>
          </a:p>
          <a:p>
            <a:r>
              <a:rPr lang="en-US" dirty="0"/>
              <a:t>COVID-19 also had a greater impact on NYC in 2021 in terms of number of cases. There were more COVID-19 hospitalizations and deaths in 2020 in NYC. </a:t>
            </a:r>
          </a:p>
          <a:p>
            <a:r>
              <a:rPr lang="en-US" dirty="0"/>
              <a:t>The count of COVID-19 cases seems to increase in November, peak in January, then have another peak in March / April, then drop down before peaking again in August. Hospitalizations and Deaths have a similar curve except death count plateaus in February 2021</a:t>
            </a:r>
          </a:p>
          <a:p>
            <a:r>
              <a:rPr lang="en-US" dirty="0"/>
              <a:t>The end of the year months seem to have higher risk of COVID-19 during the ending days of the month while the first few months in the new year have higher risk of COVID-19 in the beginning of the month.</a:t>
            </a:r>
          </a:p>
        </p:txBody>
      </p:sp>
    </p:spTree>
    <p:extLst>
      <p:ext uri="{BB962C8B-B14F-4D97-AF65-F5344CB8AC3E}">
        <p14:creationId xmlns:p14="http://schemas.microsoft.com/office/powerpoint/2010/main" val="1679267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4B0EF-FC19-4445-AF04-CC29688E9CE7}"/>
              </a:ext>
            </a:extLst>
          </p:cNvPr>
          <p:cNvSpPr>
            <a:spLocks noGrp="1"/>
          </p:cNvSpPr>
          <p:nvPr>
            <p:ph type="title"/>
          </p:nvPr>
        </p:nvSpPr>
        <p:spPr/>
        <p:txBody>
          <a:bodyPr/>
          <a:lstStyle/>
          <a:p>
            <a:pPr algn="ctr"/>
            <a:r>
              <a:rPr lang="en-US" dirty="0"/>
              <a:t>Questions to answer for stakeholders</a:t>
            </a:r>
          </a:p>
        </p:txBody>
      </p:sp>
      <p:sp>
        <p:nvSpPr>
          <p:cNvPr id="3" name="Content Placeholder 2">
            <a:extLst>
              <a:ext uri="{FF2B5EF4-FFF2-40B4-BE49-F238E27FC236}">
                <a16:creationId xmlns:a16="http://schemas.microsoft.com/office/drawing/2014/main" id="{3AFAB04D-8747-46A5-A63F-FBA17096BF99}"/>
              </a:ext>
            </a:extLst>
          </p:cNvPr>
          <p:cNvSpPr>
            <a:spLocks noGrp="1"/>
          </p:cNvSpPr>
          <p:nvPr>
            <p:ph idx="1"/>
          </p:nvPr>
        </p:nvSpPr>
        <p:spPr>
          <a:xfrm>
            <a:off x="838200" y="1825624"/>
            <a:ext cx="10515600" cy="5032375"/>
          </a:xfrm>
        </p:spPr>
        <p:txBody>
          <a:bodyPr>
            <a:normAutofit/>
          </a:bodyPr>
          <a:lstStyle/>
          <a:p>
            <a:r>
              <a:rPr lang="en-US" b="1" dirty="0"/>
              <a:t>When is COVID-19 the most and least severe</a:t>
            </a:r>
            <a:r>
              <a:rPr lang="en-US" dirty="0"/>
              <a:t>? According to the data, anywhere from November to December is the most severe and the months June and September are the least severe.</a:t>
            </a:r>
          </a:p>
          <a:p>
            <a:r>
              <a:rPr lang="en-US" b="1" dirty="0"/>
              <a:t>Which borough has the highest and lowest risk of COVID-19</a:t>
            </a:r>
            <a:r>
              <a:rPr lang="en-US" dirty="0"/>
              <a:t>? Also, according to the data, Queens and Brooklyn have the highest risk while Staten Island has the lowest risk.</a:t>
            </a:r>
          </a:p>
          <a:p>
            <a:r>
              <a:rPr lang="en-US" b="1" dirty="0"/>
              <a:t>Which days in the months have the highest risk of COVID-19</a:t>
            </a:r>
            <a:r>
              <a:rPr lang="en-US" dirty="0"/>
              <a:t>? In NYC, January (4</a:t>
            </a:r>
            <a:r>
              <a:rPr lang="en-US" baseline="30000" dirty="0"/>
              <a:t>th</a:t>
            </a:r>
            <a:r>
              <a:rPr lang="en-US" dirty="0"/>
              <a:t>), February (3</a:t>
            </a:r>
            <a:r>
              <a:rPr lang="en-US" baseline="30000" dirty="0"/>
              <a:t>rd</a:t>
            </a:r>
            <a:r>
              <a:rPr lang="en-US" dirty="0"/>
              <a:t>), April (6</a:t>
            </a:r>
            <a:r>
              <a:rPr lang="en-US" baseline="30000" dirty="0"/>
              <a:t>th</a:t>
            </a:r>
            <a:r>
              <a:rPr lang="en-US" dirty="0"/>
              <a:t>), May (4</a:t>
            </a:r>
            <a:r>
              <a:rPr lang="en-US" baseline="30000" dirty="0"/>
              <a:t>th</a:t>
            </a:r>
            <a:r>
              <a:rPr lang="en-US" dirty="0"/>
              <a:t>), June (1</a:t>
            </a:r>
            <a:r>
              <a:rPr lang="en-US" baseline="30000" dirty="0"/>
              <a:t>st</a:t>
            </a:r>
            <a:r>
              <a:rPr lang="en-US" dirty="0"/>
              <a:t>), and October (5</a:t>
            </a:r>
            <a:r>
              <a:rPr lang="en-US" baseline="30000" dirty="0"/>
              <a:t>th</a:t>
            </a:r>
            <a:r>
              <a:rPr lang="en-US" dirty="0"/>
              <a:t>) peak at the beginning of the month (before the 7</a:t>
            </a:r>
            <a:r>
              <a:rPr lang="en-US" baseline="30000" dirty="0"/>
              <a:t>th</a:t>
            </a:r>
            <a:r>
              <a:rPr lang="en-US" dirty="0"/>
              <a:t>). March (30</a:t>
            </a:r>
            <a:r>
              <a:rPr lang="en-US" baseline="30000" dirty="0"/>
              <a:t>th</a:t>
            </a:r>
            <a:r>
              <a:rPr lang="en-US" dirty="0"/>
              <a:t>), July (29</a:t>
            </a:r>
            <a:r>
              <a:rPr lang="en-US" baseline="30000" dirty="0"/>
              <a:t>th</a:t>
            </a:r>
            <a:r>
              <a:rPr lang="en-US" dirty="0"/>
              <a:t>), September (29</a:t>
            </a:r>
            <a:r>
              <a:rPr lang="en-US" baseline="30000" dirty="0"/>
              <a:t>th</a:t>
            </a:r>
            <a:r>
              <a:rPr lang="en-US" dirty="0"/>
              <a:t>), November (30</a:t>
            </a:r>
            <a:r>
              <a:rPr lang="en-US" baseline="30000" dirty="0"/>
              <a:t>th</a:t>
            </a:r>
            <a:r>
              <a:rPr lang="en-US" dirty="0"/>
              <a:t>), and December (28</a:t>
            </a:r>
            <a:r>
              <a:rPr lang="en-US" baseline="30000" dirty="0"/>
              <a:t>th</a:t>
            </a:r>
            <a:r>
              <a:rPr lang="en-US" dirty="0"/>
              <a:t>) peak at the end of the month (after the 19</a:t>
            </a:r>
            <a:r>
              <a:rPr lang="en-US" baseline="30000" dirty="0"/>
              <a:t>th</a:t>
            </a:r>
            <a:r>
              <a:rPr lang="en-US" dirty="0"/>
              <a:t>). August (18</a:t>
            </a:r>
            <a:r>
              <a:rPr lang="en-US" baseline="30000" dirty="0"/>
              <a:t>th</a:t>
            </a:r>
            <a:r>
              <a:rPr lang="en-US" dirty="0"/>
              <a:t>) peaks in the middle of the month.</a:t>
            </a:r>
          </a:p>
          <a:p>
            <a:endParaRPr lang="en-US" dirty="0"/>
          </a:p>
        </p:txBody>
      </p:sp>
    </p:spTree>
    <p:extLst>
      <p:ext uri="{BB962C8B-B14F-4D97-AF65-F5344CB8AC3E}">
        <p14:creationId xmlns:p14="http://schemas.microsoft.com/office/powerpoint/2010/main" val="2964512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DB603-42BB-4787-8207-50BF2DAD5B0D}"/>
              </a:ext>
            </a:extLst>
          </p:cNvPr>
          <p:cNvSpPr>
            <a:spLocks noGrp="1"/>
          </p:cNvSpPr>
          <p:nvPr>
            <p:ph type="title"/>
          </p:nvPr>
        </p:nvSpPr>
        <p:spPr/>
        <p:txBody>
          <a:bodyPr/>
          <a:lstStyle/>
          <a:p>
            <a:pPr algn="ctr"/>
            <a:r>
              <a:rPr lang="en-US" dirty="0"/>
              <a:t>Links</a:t>
            </a:r>
          </a:p>
        </p:txBody>
      </p:sp>
      <p:sp>
        <p:nvSpPr>
          <p:cNvPr id="3" name="Content Placeholder 2">
            <a:extLst>
              <a:ext uri="{FF2B5EF4-FFF2-40B4-BE49-F238E27FC236}">
                <a16:creationId xmlns:a16="http://schemas.microsoft.com/office/drawing/2014/main" id="{442B9D95-405B-4878-81AE-CEC9DA67CD67}"/>
              </a:ext>
            </a:extLst>
          </p:cNvPr>
          <p:cNvSpPr>
            <a:spLocks noGrp="1"/>
          </p:cNvSpPr>
          <p:nvPr>
            <p:ph idx="1"/>
          </p:nvPr>
        </p:nvSpPr>
        <p:spPr/>
        <p:txBody>
          <a:bodyPr/>
          <a:lstStyle/>
          <a:p>
            <a:r>
              <a:rPr lang="en-US" dirty="0"/>
              <a:t>Dataset: </a:t>
            </a:r>
            <a:r>
              <a:rPr lang="en-US" u="sng" dirty="0">
                <a:solidFill>
                  <a:srgbClr val="0070C0"/>
                </a:solidFill>
              </a:rPr>
              <a:t>https://data.cityofnewyork.us/Health/COVID-19-Daily-Counts-of-Cases-Hospitalizations-an/rc75-m7u3</a:t>
            </a:r>
          </a:p>
          <a:p>
            <a:r>
              <a:rPr lang="en-US" dirty="0"/>
              <a:t>Story: </a:t>
            </a:r>
            <a:r>
              <a:rPr lang="en-US" u="sng" dirty="0">
                <a:solidFill>
                  <a:srgbClr val="0070C0"/>
                </a:solidFill>
              </a:rPr>
              <a:t>https://public.tableau.com/app/profile/vincenzo.mezzio/viz/COVID-19_Story/COVID-19_Story?publish=yes</a:t>
            </a:r>
          </a:p>
        </p:txBody>
      </p:sp>
    </p:spTree>
    <p:extLst>
      <p:ext uri="{BB962C8B-B14F-4D97-AF65-F5344CB8AC3E}">
        <p14:creationId xmlns:p14="http://schemas.microsoft.com/office/powerpoint/2010/main" val="128563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380BE-B257-42D1-91AC-B22445B6B662}"/>
              </a:ext>
            </a:extLst>
          </p:cNvPr>
          <p:cNvSpPr>
            <a:spLocks noGrp="1"/>
          </p:cNvSpPr>
          <p:nvPr>
            <p:ph type="title"/>
          </p:nvPr>
        </p:nvSpPr>
        <p:spPr/>
        <p:txBody>
          <a:bodyPr/>
          <a:lstStyle/>
          <a:p>
            <a:pPr algn="ctr"/>
            <a:r>
              <a:rPr lang="en-US" dirty="0"/>
              <a:t>What is the dataset?</a:t>
            </a:r>
          </a:p>
        </p:txBody>
      </p:sp>
      <p:sp>
        <p:nvSpPr>
          <p:cNvPr id="3" name="Content Placeholder 2">
            <a:extLst>
              <a:ext uri="{FF2B5EF4-FFF2-40B4-BE49-F238E27FC236}">
                <a16:creationId xmlns:a16="http://schemas.microsoft.com/office/drawing/2014/main" id="{86546FEF-9F38-45B9-A68C-D5168F52D32F}"/>
              </a:ext>
            </a:extLst>
          </p:cNvPr>
          <p:cNvSpPr>
            <a:spLocks noGrp="1"/>
          </p:cNvSpPr>
          <p:nvPr>
            <p:ph idx="1"/>
          </p:nvPr>
        </p:nvSpPr>
        <p:spPr/>
        <p:txBody>
          <a:bodyPr>
            <a:normAutofit lnSpcReduction="10000"/>
          </a:bodyPr>
          <a:lstStyle/>
          <a:p>
            <a:pPr marL="0" indent="0">
              <a:buNone/>
            </a:pPr>
            <a:r>
              <a:rPr lang="en-US" dirty="0"/>
              <a:t>My data set is “</a:t>
            </a:r>
            <a:r>
              <a:rPr lang="en-US" b="1" dirty="0"/>
              <a:t>COVID-19 Daily Counts of Cases, Hospitalizations, and Deaths</a:t>
            </a:r>
            <a:r>
              <a:rPr lang="en-US" dirty="0"/>
              <a:t>” from NYC </a:t>
            </a:r>
            <a:r>
              <a:rPr lang="en-US" dirty="0" err="1"/>
              <a:t>OpenData</a:t>
            </a:r>
            <a:r>
              <a:rPr lang="en-US" dirty="0"/>
              <a:t>. The data provides a count of COVID-19 cases, hospitalizations, deaths, listed daily and per week (average in the current day and previous 6 days), probable count (i.e., probable death includes the cause of death as “COVID-19” yet we currently do not have a laboratory test to prove the deaths were due to COVID-19) as well as overall temporal progression of cases and deaths.</a:t>
            </a:r>
          </a:p>
          <a:p>
            <a:pPr marL="0" indent="0">
              <a:buNone/>
            </a:pPr>
            <a:r>
              <a:rPr lang="en-US" dirty="0"/>
              <a:t>The data also breaks up this information by each of the 5 boroughs in NYC (the data also includes total count in all of NYC). The data starts as early as February 29th, 2020 as well as currently receiving daily updates (in this report, the data was last updated on August 25</a:t>
            </a:r>
            <a:r>
              <a:rPr lang="en-US" baseline="30000" dirty="0"/>
              <a:t>th</a:t>
            </a:r>
            <a:r>
              <a:rPr lang="en-US" dirty="0"/>
              <a:t>).</a:t>
            </a:r>
          </a:p>
          <a:p>
            <a:endParaRPr lang="en-US" dirty="0"/>
          </a:p>
        </p:txBody>
      </p:sp>
    </p:spTree>
    <p:extLst>
      <p:ext uri="{BB962C8B-B14F-4D97-AF65-F5344CB8AC3E}">
        <p14:creationId xmlns:p14="http://schemas.microsoft.com/office/powerpoint/2010/main" val="2694366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5B132-501A-4595-BC69-C53F97847946}"/>
              </a:ext>
            </a:extLst>
          </p:cNvPr>
          <p:cNvSpPr>
            <a:spLocks noGrp="1"/>
          </p:cNvSpPr>
          <p:nvPr>
            <p:ph type="title"/>
          </p:nvPr>
        </p:nvSpPr>
        <p:spPr/>
        <p:txBody>
          <a:bodyPr/>
          <a:lstStyle/>
          <a:p>
            <a:pPr algn="ctr"/>
            <a:r>
              <a:rPr lang="en-US" dirty="0"/>
              <a:t>Who are my customers / stakeholders  of my analyses?</a:t>
            </a:r>
          </a:p>
        </p:txBody>
      </p:sp>
      <p:sp>
        <p:nvSpPr>
          <p:cNvPr id="3" name="Content Placeholder 2">
            <a:extLst>
              <a:ext uri="{FF2B5EF4-FFF2-40B4-BE49-F238E27FC236}">
                <a16:creationId xmlns:a16="http://schemas.microsoft.com/office/drawing/2014/main" id="{EEEF916D-2D5B-46AA-BEE5-FB551062879C}"/>
              </a:ext>
            </a:extLst>
          </p:cNvPr>
          <p:cNvSpPr>
            <a:spLocks noGrp="1"/>
          </p:cNvSpPr>
          <p:nvPr>
            <p:ph idx="1"/>
          </p:nvPr>
        </p:nvSpPr>
        <p:spPr>
          <a:xfrm>
            <a:off x="838200" y="1825624"/>
            <a:ext cx="10515600" cy="5032375"/>
          </a:xfrm>
        </p:spPr>
        <p:txBody>
          <a:bodyPr>
            <a:normAutofit fontScale="85000" lnSpcReduction="20000"/>
          </a:bodyPr>
          <a:lstStyle/>
          <a:p>
            <a:pPr marL="0" indent="0">
              <a:buNone/>
            </a:pPr>
            <a:r>
              <a:rPr lang="en-US" dirty="0"/>
              <a:t>The following are my customers of my analyses:</a:t>
            </a:r>
          </a:p>
          <a:p>
            <a:r>
              <a:rPr lang="en-US" b="1" dirty="0"/>
              <a:t>NYC residents</a:t>
            </a:r>
            <a:r>
              <a:rPr lang="en-US" dirty="0"/>
              <a:t>; these residents would be able to greatly benefit from understanding the data. For instance, the borough they live in may have a high case count so they should take extra precaution, or a certain month may have a higher case count so the residents should similarly take extra precaution.</a:t>
            </a:r>
          </a:p>
          <a:p>
            <a:r>
              <a:rPr lang="en-US" b="1" dirty="0"/>
              <a:t>Health workers</a:t>
            </a:r>
            <a:r>
              <a:rPr lang="en-US" dirty="0"/>
              <a:t>; if a certain borough has more cases, then health workers should protect themselves more carefully. Another possibility is that certain borough should receive extra care from the abundancy of cases.</a:t>
            </a:r>
          </a:p>
          <a:p>
            <a:r>
              <a:rPr lang="en-US" b="1" dirty="0"/>
              <a:t>Businesses</a:t>
            </a:r>
            <a:r>
              <a:rPr lang="en-US" dirty="0"/>
              <a:t>; COVID-19 has forced people to stay inside and use remote technology. Companies should be fully aware of COVID-19 data to ensure their employees are safe. Maybe a certain timeframe is coming up and the company should prepare their employees to work in a remote environment to ensure their safety. Companies can also use this data to protect their customers utilizing safety precautions inside the business facilities.</a:t>
            </a:r>
          </a:p>
          <a:p>
            <a:r>
              <a:rPr lang="en-US" b="1" dirty="0"/>
              <a:t>Government officials; </a:t>
            </a:r>
            <a:r>
              <a:rPr lang="en-US" dirty="0"/>
              <a:t>the government is able to enforce rules and restrictions to keep citizens safe. If the government understands the information about COVID-19, they would be able to enforce guidelines that help residents in critical times.</a:t>
            </a:r>
            <a:endParaRPr lang="en-US" b="1" dirty="0"/>
          </a:p>
          <a:p>
            <a:endParaRPr lang="en-US" dirty="0"/>
          </a:p>
        </p:txBody>
      </p:sp>
    </p:spTree>
    <p:extLst>
      <p:ext uri="{BB962C8B-B14F-4D97-AF65-F5344CB8AC3E}">
        <p14:creationId xmlns:p14="http://schemas.microsoft.com/office/powerpoint/2010/main" val="84667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40B9B-B303-467C-814A-50FBE3CC7FD0}"/>
              </a:ext>
            </a:extLst>
          </p:cNvPr>
          <p:cNvSpPr>
            <a:spLocks noGrp="1"/>
          </p:cNvSpPr>
          <p:nvPr>
            <p:ph type="title"/>
          </p:nvPr>
        </p:nvSpPr>
        <p:spPr/>
        <p:txBody>
          <a:bodyPr/>
          <a:lstStyle/>
          <a:p>
            <a:pPr algn="ctr"/>
            <a:r>
              <a:rPr lang="en-US" dirty="0"/>
              <a:t>Goals</a:t>
            </a:r>
          </a:p>
        </p:txBody>
      </p:sp>
      <p:sp>
        <p:nvSpPr>
          <p:cNvPr id="3" name="Content Placeholder 2">
            <a:extLst>
              <a:ext uri="{FF2B5EF4-FFF2-40B4-BE49-F238E27FC236}">
                <a16:creationId xmlns:a16="http://schemas.microsoft.com/office/drawing/2014/main" id="{79F5C49A-875B-4C75-84FA-D197491404A4}"/>
              </a:ext>
            </a:extLst>
          </p:cNvPr>
          <p:cNvSpPr>
            <a:spLocks noGrp="1"/>
          </p:cNvSpPr>
          <p:nvPr>
            <p:ph idx="1"/>
          </p:nvPr>
        </p:nvSpPr>
        <p:spPr/>
        <p:txBody>
          <a:bodyPr/>
          <a:lstStyle/>
          <a:p>
            <a:r>
              <a:rPr lang="en-US" dirty="0"/>
              <a:t>Which borough in NYC has the highest number of cases, deaths, hospitalizations, probable count of cases and probable deaths each year?</a:t>
            </a:r>
          </a:p>
          <a:p>
            <a:r>
              <a:rPr lang="en-US" dirty="0"/>
              <a:t>Which month was affected by COVID-19 the most in NYC and in both 2020 and 2021?</a:t>
            </a:r>
          </a:p>
          <a:p>
            <a:r>
              <a:rPr lang="en-US" dirty="0"/>
              <a:t>Which year was affected by COVID-19 the most in NYC?</a:t>
            </a:r>
          </a:p>
        </p:txBody>
      </p:sp>
    </p:spTree>
    <p:extLst>
      <p:ext uri="{BB962C8B-B14F-4D97-AF65-F5344CB8AC3E}">
        <p14:creationId xmlns:p14="http://schemas.microsoft.com/office/powerpoint/2010/main" val="1551933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81F69E-996E-4F8E-91D7-D2A21C962534}"/>
              </a:ext>
            </a:extLst>
          </p:cNvPr>
          <p:cNvSpPr>
            <a:spLocks noGrp="1"/>
          </p:cNvSpPr>
          <p:nvPr>
            <p:ph idx="1"/>
          </p:nvPr>
        </p:nvSpPr>
        <p:spPr>
          <a:xfrm>
            <a:off x="0" y="6283060"/>
            <a:ext cx="12061371" cy="574940"/>
          </a:xfrm>
        </p:spPr>
        <p:txBody>
          <a:bodyPr>
            <a:normAutofit fontScale="62500" lnSpcReduction="20000"/>
          </a:bodyPr>
          <a:lstStyle/>
          <a:p>
            <a:pPr marL="0" indent="0">
              <a:buNone/>
            </a:pPr>
            <a:r>
              <a:rPr lang="en-US" u="sng" dirty="0">
                <a:solidFill>
                  <a:srgbClr val="0070C0"/>
                </a:solidFill>
              </a:rPr>
              <a:t>https://public.tableau.com/app/profile/vincenzo.mezzio/viz/COVID-19_Most_Cases_by_Month_Feb_2020_to_Aug_2021_NYC/COVID-19_Most_Cases_by_Month_Feb_2020_to_Aug_2021_NYC</a:t>
            </a:r>
          </a:p>
        </p:txBody>
      </p:sp>
      <p:pic>
        <p:nvPicPr>
          <p:cNvPr id="4" name="Picture 3" descr="Chart&#10;&#10;Description automatically generated">
            <a:extLst>
              <a:ext uri="{FF2B5EF4-FFF2-40B4-BE49-F238E27FC236}">
                <a16:creationId xmlns:a16="http://schemas.microsoft.com/office/drawing/2014/main" id="{400342BD-59F6-4085-A90A-5FBE346F41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725985"/>
          </a:xfrm>
          <a:prstGeom prst="rect">
            <a:avLst/>
          </a:prstGeom>
        </p:spPr>
      </p:pic>
    </p:spTree>
    <p:extLst>
      <p:ext uri="{BB962C8B-B14F-4D97-AF65-F5344CB8AC3E}">
        <p14:creationId xmlns:p14="http://schemas.microsoft.com/office/powerpoint/2010/main" val="2641240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85B385-9BAA-4708-9949-8B38D23D8CF6}"/>
              </a:ext>
            </a:extLst>
          </p:cNvPr>
          <p:cNvSpPr>
            <a:spLocks noGrp="1"/>
          </p:cNvSpPr>
          <p:nvPr>
            <p:ph idx="1"/>
          </p:nvPr>
        </p:nvSpPr>
        <p:spPr>
          <a:xfrm>
            <a:off x="0" y="6098857"/>
            <a:ext cx="12192000" cy="759143"/>
          </a:xfrm>
        </p:spPr>
        <p:txBody>
          <a:bodyPr>
            <a:noAutofit/>
          </a:bodyPr>
          <a:lstStyle/>
          <a:p>
            <a:pPr marL="0" indent="0">
              <a:buNone/>
            </a:pPr>
            <a:r>
              <a:rPr lang="en-US" sz="1800" u="sng" dirty="0">
                <a:solidFill>
                  <a:srgbClr val="0070C0"/>
                </a:solidFill>
              </a:rPr>
              <a:t>https://public.tableau.com/app/profile/vincenzo.mezzio/viz/COVID-19_Most_Hospitalizations_by_Month_Feb_2020_to_Aug_2021_NYC/COVID-19_Most_Hospitalizations_by_Month_Feb_2020_to_Aug_2021_NYC2?publish=yes</a:t>
            </a:r>
          </a:p>
        </p:txBody>
      </p:sp>
      <p:pic>
        <p:nvPicPr>
          <p:cNvPr id="7" name="Picture 6" descr="Chart&#10;&#10;Description automatically generated">
            <a:extLst>
              <a:ext uri="{FF2B5EF4-FFF2-40B4-BE49-F238E27FC236}">
                <a16:creationId xmlns:a16="http://schemas.microsoft.com/office/drawing/2014/main" id="{2649003D-C4A5-4648-A0B2-1B9E2A9F13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075403"/>
          </a:xfrm>
          <a:prstGeom prst="rect">
            <a:avLst/>
          </a:prstGeom>
        </p:spPr>
      </p:pic>
    </p:spTree>
    <p:extLst>
      <p:ext uri="{BB962C8B-B14F-4D97-AF65-F5344CB8AC3E}">
        <p14:creationId xmlns:p14="http://schemas.microsoft.com/office/powerpoint/2010/main" val="1448551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E7074B-E88A-415B-BEAB-488A3C8A3849}"/>
              </a:ext>
            </a:extLst>
          </p:cNvPr>
          <p:cNvSpPr>
            <a:spLocks noGrp="1"/>
          </p:cNvSpPr>
          <p:nvPr>
            <p:ph idx="1"/>
          </p:nvPr>
        </p:nvSpPr>
        <p:spPr>
          <a:xfrm>
            <a:off x="0" y="6172200"/>
            <a:ext cx="12192000" cy="685800"/>
          </a:xfrm>
        </p:spPr>
        <p:txBody>
          <a:bodyPr>
            <a:normAutofit fontScale="62500" lnSpcReduction="20000"/>
          </a:bodyPr>
          <a:lstStyle/>
          <a:p>
            <a:pPr marL="0" indent="0">
              <a:buNone/>
            </a:pPr>
            <a:r>
              <a:rPr lang="en-US" u="sng" dirty="0">
                <a:solidFill>
                  <a:srgbClr val="0070C0"/>
                </a:solidFill>
              </a:rPr>
              <a:t>https://public.tableau.com/app/profile/vincenzo.mezzio/viz/COVID-19_Most_Deaths_by_Month_Feb_2020_to_Aug_2021_NYC/COVID-19_Most_Deaths_by_Month_Feb_2020_to_Aug_2021_NYC?publish=yes</a:t>
            </a:r>
          </a:p>
        </p:txBody>
      </p:sp>
      <p:pic>
        <p:nvPicPr>
          <p:cNvPr id="6" name="Picture 5" descr="Timeline&#10;&#10;Description automatically generated">
            <a:extLst>
              <a:ext uri="{FF2B5EF4-FFF2-40B4-BE49-F238E27FC236}">
                <a16:creationId xmlns:a16="http://schemas.microsoft.com/office/drawing/2014/main" id="{4610A43D-1FA2-45DE-B309-650072C842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730333"/>
          </a:xfrm>
          <a:prstGeom prst="rect">
            <a:avLst/>
          </a:prstGeom>
        </p:spPr>
      </p:pic>
    </p:spTree>
    <p:extLst>
      <p:ext uri="{BB962C8B-B14F-4D97-AF65-F5344CB8AC3E}">
        <p14:creationId xmlns:p14="http://schemas.microsoft.com/office/powerpoint/2010/main" val="1573216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C00608-25B7-47B4-ABCA-43F199176AAF}"/>
              </a:ext>
            </a:extLst>
          </p:cNvPr>
          <p:cNvSpPr>
            <a:spLocks noGrp="1"/>
          </p:cNvSpPr>
          <p:nvPr>
            <p:ph idx="1"/>
          </p:nvPr>
        </p:nvSpPr>
        <p:spPr>
          <a:xfrm>
            <a:off x="0" y="6027939"/>
            <a:ext cx="11353800" cy="830062"/>
          </a:xfrm>
        </p:spPr>
        <p:txBody>
          <a:bodyPr>
            <a:noAutofit/>
          </a:bodyPr>
          <a:lstStyle/>
          <a:p>
            <a:pPr marL="0" indent="0">
              <a:buNone/>
            </a:pPr>
            <a:r>
              <a:rPr lang="en-US" sz="1800" u="sng" dirty="0">
                <a:solidFill>
                  <a:srgbClr val="0070C0"/>
                </a:solidFill>
              </a:rPr>
              <a:t>https://public.tableau.com/app/profile/vincenzo.mezzio/viz/COVID-19_Total_Cases_By_Borough_Febuary_2020_to_August_2021_NYC/COVID-19_Total_Cases_By_Borough_Febuary_2020_to_August_2021_NYC?publish=yes</a:t>
            </a:r>
          </a:p>
        </p:txBody>
      </p:sp>
      <p:pic>
        <p:nvPicPr>
          <p:cNvPr id="5" name="Picture 4" descr="Chart, pie chart&#10;&#10;Description automatically generated">
            <a:extLst>
              <a:ext uri="{FF2B5EF4-FFF2-40B4-BE49-F238E27FC236}">
                <a16:creationId xmlns:a16="http://schemas.microsoft.com/office/drawing/2014/main" id="{F0CD3FE2-C874-4724-A1B4-E87E776A48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489592"/>
          </a:xfrm>
          <a:prstGeom prst="rect">
            <a:avLst/>
          </a:prstGeom>
        </p:spPr>
      </p:pic>
    </p:spTree>
    <p:extLst>
      <p:ext uri="{BB962C8B-B14F-4D97-AF65-F5344CB8AC3E}">
        <p14:creationId xmlns:p14="http://schemas.microsoft.com/office/powerpoint/2010/main" val="1230171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307E2C-A8E1-4937-9985-AF9D941F81BA}"/>
              </a:ext>
            </a:extLst>
          </p:cNvPr>
          <p:cNvSpPr>
            <a:spLocks noGrp="1"/>
          </p:cNvSpPr>
          <p:nvPr>
            <p:ph idx="1"/>
          </p:nvPr>
        </p:nvSpPr>
        <p:spPr>
          <a:xfrm>
            <a:off x="0" y="5532437"/>
            <a:ext cx="10515600" cy="1325563"/>
          </a:xfrm>
        </p:spPr>
        <p:txBody>
          <a:bodyPr>
            <a:normAutofit/>
          </a:bodyPr>
          <a:lstStyle/>
          <a:p>
            <a:pPr marL="0" indent="0">
              <a:buNone/>
            </a:pPr>
            <a:r>
              <a:rPr lang="en-US" sz="1800" u="sng" dirty="0">
                <a:solidFill>
                  <a:srgbClr val="0070C0"/>
                </a:solidFill>
              </a:rPr>
              <a:t>https://public.tableau.com/app/profile/vincenzo.mezzio/viz/COVID-19_Total_Cases_By_Borough_and_Year_Febuary_2020_to_August_2021_NYC3/COVID-19_Total_Cases_By_Borough_and_Year_Febuary_2020_to_August_2021_NYC3?publish=yes</a:t>
            </a:r>
          </a:p>
        </p:txBody>
      </p:sp>
      <p:pic>
        <p:nvPicPr>
          <p:cNvPr id="5" name="Picture 4" descr="Chart, pie chart&#10;&#10;Description automatically generated">
            <a:extLst>
              <a:ext uri="{FF2B5EF4-FFF2-40B4-BE49-F238E27FC236}">
                <a16:creationId xmlns:a16="http://schemas.microsoft.com/office/drawing/2014/main" id="{7D347AE2-8B0B-468E-8C1A-E53683349A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845"/>
            <a:ext cx="12192000" cy="5489592"/>
          </a:xfrm>
          <a:prstGeom prst="rect">
            <a:avLst/>
          </a:prstGeom>
        </p:spPr>
      </p:pic>
    </p:spTree>
    <p:extLst>
      <p:ext uri="{BB962C8B-B14F-4D97-AF65-F5344CB8AC3E}">
        <p14:creationId xmlns:p14="http://schemas.microsoft.com/office/powerpoint/2010/main" val="247255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TotalTime>
  <Words>1451</Words>
  <Application>Microsoft Office PowerPoint</Application>
  <PresentationFormat>Widescreen</PresentationFormat>
  <Paragraphs>39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Vincenzo Mezzio  ISI 334 Project 1  COVID-19 in NYC</vt:lpstr>
      <vt:lpstr>What is the dataset?</vt:lpstr>
      <vt:lpstr>Who are my customers / stakeholders  of my analyses?</vt:lpstr>
      <vt:lpstr>Goals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Findings</vt:lpstr>
      <vt:lpstr>Questions to answer for stakeholders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Cenz Oh</dc:creator>
  <cp:lastModifiedBy>Cenz Oh</cp:lastModifiedBy>
  <cp:revision>94</cp:revision>
  <dcterms:created xsi:type="dcterms:W3CDTF">2021-09-24T00:57:17Z</dcterms:created>
  <dcterms:modified xsi:type="dcterms:W3CDTF">2021-10-01T16:26:31Z</dcterms:modified>
</cp:coreProperties>
</file>