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20" r:id="rId1"/>
  </p:sldMasterIdLst>
  <p:notesMasterIdLst>
    <p:notesMasterId r:id="rId39"/>
  </p:notesMasterIdLst>
  <p:handoutMasterIdLst>
    <p:handoutMasterId r:id="rId40"/>
  </p:handoutMasterIdLst>
  <p:sldIdLst>
    <p:sldId id="287" r:id="rId2"/>
    <p:sldId id="295" r:id="rId3"/>
    <p:sldId id="296" r:id="rId4"/>
    <p:sldId id="319" r:id="rId5"/>
    <p:sldId id="320" r:id="rId6"/>
    <p:sldId id="297" r:id="rId7"/>
    <p:sldId id="318" r:id="rId8"/>
    <p:sldId id="298" r:id="rId9"/>
    <p:sldId id="299" r:id="rId10"/>
    <p:sldId id="321" r:id="rId11"/>
    <p:sldId id="301" r:id="rId12"/>
    <p:sldId id="322" r:id="rId13"/>
    <p:sldId id="302" r:id="rId14"/>
    <p:sldId id="303" r:id="rId15"/>
    <p:sldId id="306" r:id="rId16"/>
    <p:sldId id="304" r:id="rId17"/>
    <p:sldId id="307" r:id="rId18"/>
    <p:sldId id="308" r:id="rId19"/>
    <p:sldId id="309" r:id="rId20"/>
    <p:sldId id="310" r:id="rId21"/>
    <p:sldId id="311" r:id="rId22"/>
    <p:sldId id="312" r:id="rId23"/>
    <p:sldId id="313" r:id="rId24"/>
    <p:sldId id="315" r:id="rId25"/>
    <p:sldId id="324" r:id="rId26"/>
    <p:sldId id="325" r:id="rId27"/>
    <p:sldId id="332" r:id="rId28"/>
    <p:sldId id="326" r:id="rId29"/>
    <p:sldId id="333" r:id="rId30"/>
    <p:sldId id="327" r:id="rId31"/>
    <p:sldId id="323" r:id="rId32"/>
    <p:sldId id="328" r:id="rId33"/>
    <p:sldId id="329" r:id="rId34"/>
    <p:sldId id="330" r:id="rId35"/>
    <p:sldId id="331" r:id="rId36"/>
    <p:sldId id="317" r:id="rId37"/>
    <p:sldId id="294" r:id="rId38"/>
  </p:sldIdLst>
  <p:sldSz cx="18288000" cy="10287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DCF2"/>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624" autoAdjust="0"/>
  </p:normalViewPr>
  <p:slideViewPr>
    <p:cSldViewPr snapToGrid="0">
      <p:cViewPr varScale="1">
        <p:scale>
          <a:sx n="52" d="100"/>
          <a:sy n="52" d="100"/>
        </p:scale>
        <p:origin x="618" y="5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62" d="100"/>
          <a:sy n="62" d="100"/>
        </p:scale>
        <p:origin x="3154" y="6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FA86EE7-89B6-FEE2-F11A-B1C827A6F2A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76B784-4FB6-471C-91EA-1AAA7047F172}" type="slidenum">
              <a:rPr lang="en-IN" smtClean="0"/>
              <a:pPr/>
              <a:t>‹#›</a:t>
            </a:fld>
            <a:endParaRPr lang="en-IN"/>
          </a:p>
        </p:txBody>
      </p:sp>
      <p:sp>
        <p:nvSpPr>
          <p:cNvPr id="9" name="Header Placeholder 8">
            <a:extLst>
              <a:ext uri="{FF2B5EF4-FFF2-40B4-BE49-F238E27FC236}">
                <a16:creationId xmlns:a16="http://schemas.microsoft.com/office/drawing/2014/main" id="{B6AE105E-16BB-A797-0565-5E95A0F7C5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dirty="0" err="1"/>
              <a:t>xvs</a:t>
            </a:r>
            <a:endParaRPr lang="en-IN" dirty="0"/>
          </a:p>
        </p:txBody>
      </p:sp>
      <p:sp>
        <p:nvSpPr>
          <p:cNvPr id="12" name="Date Placeholder 11">
            <a:extLst>
              <a:ext uri="{FF2B5EF4-FFF2-40B4-BE49-F238E27FC236}">
                <a16:creationId xmlns:a16="http://schemas.microsoft.com/office/drawing/2014/main" id="{F4D49AAD-8FE3-8291-6D10-5C0BCFBE0E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0F12033-2EDF-405D-A660-8698D41E1567}" type="datetime1">
              <a:rPr lang="en-US" smtClean="0"/>
              <a:pPr/>
              <a:t>4/17/2024</a:t>
            </a:fld>
            <a:endParaRPr lang="en-IN"/>
          </a:p>
        </p:txBody>
      </p:sp>
      <p:sp>
        <p:nvSpPr>
          <p:cNvPr id="14" name="Footer Placeholder 13">
            <a:extLst>
              <a:ext uri="{FF2B5EF4-FFF2-40B4-BE49-F238E27FC236}">
                <a16:creationId xmlns:a16="http://schemas.microsoft.com/office/drawing/2014/main" id="{23FBE854-ECCB-3414-A781-B2D310C20DD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SAD</a:t>
            </a: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96468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645920" y="1138428"/>
            <a:ext cx="15087600" cy="5349240"/>
          </a:xfrm>
        </p:spPr>
        <p:txBody>
          <a:bodyPr anchor="b">
            <a:normAutofit/>
          </a:bodyPr>
          <a:lstStyle>
            <a:lvl1pPr algn="l">
              <a:lnSpc>
                <a:spcPct val="85000"/>
              </a:lnSpc>
              <a:defRPr sz="12000" spc="-75"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650077" y="6683430"/>
            <a:ext cx="15087600" cy="1714500"/>
          </a:xfrm>
        </p:spPr>
        <p:txBody>
          <a:bodyPr lIns="91440" rIns="91440">
            <a:normAutofit/>
          </a:bodyPr>
          <a:lstStyle>
            <a:lvl1pPr marL="0" indent="0" algn="l">
              <a:buNone/>
              <a:defRPr sz="3600" cap="all" spc="300" baseline="0">
                <a:solidFill>
                  <a:schemeClr val="tx2"/>
                </a:solidFill>
                <a:latin typeface="+mj-lt"/>
              </a:defRPr>
            </a:lvl1pPr>
            <a:lvl2pPr marL="685800" indent="0" algn="ctr">
              <a:buNone/>
              <a:defRPr sz="3600"/>
            </a:lvl2pPr>
            <a:lvl3pPr marL="1371600" indent="0" algn="ctr">
              <a:buNone/>
              <a:defRPr sz="3600"/>
            </a:lvl3pPr>
            <a:lvl4pPr marL="2057400" indent="0" algn="ctr">
              <a:buNone/>
              <a:defRPr sz="3000"/>
            </a:lvl4pPr>
            <a:lvl5pPr marL="2743200" indent="0" algn="ctr">
              <a:buNone/>
              <a:defRPr sz="3000"/>
            </a:lvl5pPr>
            <a:lvl6pPr marL="3429000" indent="0" algn="ctr">
              <a:buNone/>
              <a:defRPr sz="3000"/>
            </a:lvl6pPr>
            <a:lvl7pPr marL="4114800" indent="0" algn="ctr">
              <a:buNone/>
              <a:defRPr sz="3000"/>
            </a:lvl7pPr>
            <a:lvl8pPr marL="4800600" indent="0" algn="ctr">
              <a:buNone/>
              <a:defRPr sz="3000"/>
            </a:lvl8pPr>
            <a:lvl9pPr marL="5486400" indent="0" algn="ctr">
              <a:buNone/>
              <a:defRPr sz="3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42A4A78-AB98-4C27-A03B-1FDB5F943EB5}" type="datetime4">
              <a:rPr lang="en-US" smtClean="0"/>
              <a:pPr/>
              <a:t>April 17,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cxnSp>
        <p:nvCxnSpPr>
          <p:cNvPr id="9" name="Straight Connector 8"/>
          <p:cNvCxnSpPr/>
          <p:nvPr/>
        </p:nvCxnSpPr>
        <p:spPr>
          <a:xfrm>
            <a:off x="1811487" y="6515100"/>
            <a:ext cx="1481328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6880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13E0C0-228A-4082-81D2-A22D1B3A4D51}" type="datetime4">
              <a:rPr lang="en-US" smtClean="0"/>
              <a:pPr/>
              <a:t>April 17,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2934050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3087350" y="622168"/>
            <a:ext cx="3943350" cy="86361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622167"/>
            <a:ext cx="11601450" cy="8636133"/>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138729-B38B-4E7B-A4F9-C7D61D129B30}" type="datetime4">
              <a:rPr lang="en-US" smtClean="0"/>
              <a:pPr/>
              <a:t>April 17,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794050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D00544-B2CB-480A-8E68-8A818093FCE5}" type="datetime4">
              <a:rPr lang="en-US" smtClean="0"/>
              <a:pPr/>
              <a:t>April 17,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337648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45920" y="1138428"/>
            <a:ext cx="15087600" cy="5349240"/>
          </a:xfrm>
        </p:spPr>
        <p:txBody>
          <a:bodyPr anchor="b" anchorCtr="0">
            <a:normAutofit/>
          </a:bodyPr>
          <a:lstStyle>
            <a:lvl1pPr>
              <a:lnSpc>
                <a:spcPct val="85000"/>
              </a:lnSpc>
              <a:defRPr sz="12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645920" y="6679692"/>
            <a:ext cx="15087600" cy="1714500"/>
          </a:xfrm>
        </p:spPr>
        <p:txBody>
          <a:bodyPr lIns="91440" rIns="91440" anchor="t" anchorCtr="0">
            <a:normAutofit/>
          </a:bodyPr>
          <a:lstStyle>
            <a:lvl1pPr marL="0" indent="0">
              <a:buNone/>
              <a:defRPr sz="3600" cap="all" spc="300" baseline="0">
                <a:solidFill>
                  <a:schemeClr val="tx2"/>
                </a:solidFill>
                <a:latin typeface="+mj-lt"/>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C21569-787D-4B28-BF58-C15BD049FF4C}" type="datetime4">
              <a:rPr lang="en-US" smtClean="0"/>
              <a:pPr/>
              <a:t>April 17,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cxnSp>
        <p:nvCxnSpPr>
          <p:cNvPr id="9" name="Straight Connector 8"/>
          <p:cNvCxnSpPr/>
          <p:nvPr/>
        </p:nvCxnSpPr>
        <p:spPr>
          <a:xfrm>
            <a:off x="1811487" y="6515100"/>
            <a:ext cx="1481328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969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645920" y="429905"/>
            <a:ext cx="15087600" cy="217613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645919" y="2768601"/>
            <a:ext cx="7406640" cy="6035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326880" y="2768603"/>
            <a:ext cx="7406640" cy="6035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689255-858F-4E3D-94A1-E1E39F87E4E8}" type="datetime4">
              <a:rPr lang="en-US" smtClean="0"/>
              <a:pPr/>
              <a:t>April 17, 2024</a:t>
            </a:fld>
            <a:endParaRPr lang="en-US"/>
          </a:p>
        </p:txBody>
      </p:sp>
      <p:sp>
        <p:nvSpPr>
          <p:cNvPr id="6" name="Footer Placeholder 5"/>
          <p:cNvSpPr>
            <a:spLocks noGrp="1"/>
          </p:cNvSpPr>
          <p:nvPr>
            <p:ph type="ftr" sz="quarter" idx="11"/>
          </p:nvPr>
        </p:nvSpPr>
        <p:spPr/>
        <p:txBody>
          <a:bodyPr/>
          <a:lstStyle/>
          <a:p>
            <a:r>
              <a:rPr lang="en-IN"/>
              <a:t>DEPARTMENT OF COMPUTER SCIENCE &amp; ENGINEERING   / PROJECT TITLE</a:t>
            </a: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172548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645920" y="429905"/>
            <a:ext cx="15087600" cy="21761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645920" y="2769078"/>
            <a:ext cx="7406640" cy="1104423"/>
          </a:xfrm>
        </p:spPr>
        <p:txBody>
          <a:bodyPr lIns="91440" rIns="91440" anchor="ctr">
            <a:normAutofit/>
          </a:bodyPr>
          <a:lstStyle>
            <a:lvl1pPr marL="0" indent="0">
              <a:buNone/>
              <a:defRPr sz="3000" b="0" cap="all" baseline="0">
                <a:solidFill>
                  <a:schemeClr val="tx2"/>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645920" y="3873501"/>
            <a:ext cx="7406640" cy="5067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326880" y="2769078"/>
            <a:ext cx="7406640" cy="1104423"/>
          </a:xfrm>
        </p:spPr>
        <p:txBody>
          <a:bodyPr lIns="91440" rIns="91440" anchor="ctr">
            <a:normAutofit/>
          </a:bodyPr>
          <a:lstStyle>
            <a:lvl1pPr marL="0" indent="0">
              <a:buNone/>
              <a:defRPr sz="3000" b="0" cap="all" baseline="0">
                <a:solidFill>
                  <a:schemeClr val="tx2"/>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326880" y="3873501"/>
            <a:ext cx="7406640" cy="5067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F56071E2-7C69-E08A-1AFE-2E7A0032A58B}"/>
              </a:ext>
            </a:extLst>
          </p:cNvPr>
          <p:cNvSpPr>
            <a:spLocks noGrp="1"/>
          </p:cNvSpPr>
          <p:nvPr>
            <p:ph type="dt" sz="half" idx="10"/>
          </p:nvPr>
        </p:nvSpPr>
        <p:spPr/>
        <p:txBody>
          <a:bodyPr/>
          <a:lstStyle/>
          <a:p>
            <a:fld id="{A81B212C-96E6-4A1C-BD8B-5A9E1F64C4D6}" type="datetime4">
              <a:rPr lang="en-US" smtClean="0"/>
              <a:pPr/>
              <a:t>April 17, 2024</a:t>
            </a:fld>
            <a:endParaRPr lang="en-US"/>
          </a:p>
        </p:txBody>
      </p:sp>
      <p:sp>
        <p:nvSpPr>
          <p:cNvPr id="11" name="Footer Placeholder 10">
            <a:extLst>
              <a:ext uri="{FF2B5EF4-FFF2-40B4-BE49-F238E27FC236}">
                <a16:creationId xmlns:a16="http://schemas.microsoft.com/office/drawing/2014/main" id="{B66C106E-F7C0-F15E-EEAE-7574BABE5A8F}"/>
              </a:ext>
            </a:extLst>
          </p:cNvPr>
          <p:cNvSpPr>
            <a:spLocks noGrp="1"/>
          </p:cNvSpPr>
          <p:nvPr>
            <p:ph type="ftr" sz="quarter" idx="11"/>
          </p:nvPr>
        </p:nvSpPr>
        <p:spPr/>
        <p:txBody>
          <a:bodyPr/>
          <a:lstStyle/>
          <a:p>
            <a:r>
              <a:rPr lang="en-IN"/>
              <a:t>DEPARTMENT OF COMPUTER SCIENCE &amp; ENGINEERING   / PROJECT TITLE</a:t>
            </a:r>
          </a:p>
        </p:txBody>
      </p:sp>
      <p:sp>
        <p:nvSpPr>
          <p:cNvPr id="12" name="Slide Number Placeholder 11">
            <a:extLst>
              <a:ext uri="{FF2B5EF4-FFF2-40B4-BE49-F238E27FC236}">
                <a16:creationId xmlns:a16="http://schemas.microsoft.com/office/drawing/2014/main" id="{8A0CD58A-C169-060C-DAE9-BEFB15E63BE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467317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E3FEEA-94A0-4780-8034-6B4F50182C72}" type="datetime4">
              <a:rPr lang="en-US" smtClean="0"/>
              <a:pPr/>
              <a:t>April 17, 2024</a:t>
            </a:fld>
            <a:endParaRPr lang="en-US"/>
          </a:p>
        </p:txBody>
      </p:sp>
      <p:sp>
        <p:nvSpPr>
          <p:cNvPr id="4" name="Footer Placeholder 3"/>
          <p:cNvSpPr>
            <a:spLocks noGrp="1"/>
          </p:cNvSpPr>
          <p:nvPr>
            <p:ph type="ftr" sz="quarter" idx="11"/>
          </p:nvPr>
        </p:nvSpPr>
        <p:spPr/>
        <p:txBody>
          <a:bodyPr/>
          <a:lstStyle/>
          <a:p>
            <a:r>
              <a:rPr lang="en-IN"/>
              <a:t>DEPARTMENT OF COMPUTER SCIENCE &amp; ENGINEERING   / PROJECT TITLE</a:t>
            </a:r>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074179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5" name="Rectangle 4"/>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F6CA7D8D-414D-3E98-2A4E-41E1C7826D6F}"/>
              </a:ext>
            </a:extLst>
          </p:cNvPr>
          <p:cNvSpPr>
            <a:spLocks noGrp="1"/>
          </p:cNvSpPr>
          <p:nvPr>
            <p:ph type="dt" sz="half" idx="10"/>
          </p:nvPr>
        </p:nvSpPr>
        <p:spPr/>
        <p:txBody>
          <a:bodyPr/>
          <a:lstStyle/>
          <a:p>
            <a:fld id="{84B1D917-16EA-4D69-8845-9832B0C2F6AA}" type="datetime4">
              <a:rPr lang="en-US" smtClean="0"/>
              <a:pPr/>
              <a:t>April 17, 2024</a:t>
            </a:fld>
            <a:endParaRPr lang="en-US"/>
          </a:p>
        </p:txBody>
      </p:sp>
      <p:sp>
        <p:nvSpPr>
          <p:cNvPr id="3" name="Footer Placeholder 2">
            <a:extLst>
              <a:ext uri="{FF2B5EF4-FFF2-40B4-BE49-F238E27FC236}">
                <a16:creationId xmlns:a16="http://schemas.microsoft.com/office/drawing/2014/main" id="{16911686-75FC-885E-9B6C-C71102A6083A}"/>
              </a:ext>
            </a:extLst>
          </p:cNvPr>
          <p:cNvSpPr>
            <a:spLocks noGrp="1"/>
          </p:cNvSpPr>
          <p:nvPr>
            <p:ph type="ftr" sz="quarter" idx="11"/>
          </p:nvPr>
        </p:nvSpPr>
        <p:spPr/>
        <p:txBody>
          <a:bodyPr/>
          <a:lstStyle/>
          <a:p>
            <a:r>
              <a:rPr lang="en-IN"/>
              <a:t>DEPARTMENT OF COMPUTER SCIENCE &amp; ENGINEERING   / PROJECT TITLE</a:t>
            </a:r>
          </a:p>
        </p:txBody>
      </p:sp>
      <p:sp>
        <p:nvSpPr>
          <p:cNvPr id="4" name="Slide Number Placeholder 3">
            <a:extLst>
              <a:ext uri="{FF2B5EF4-FFF2-40B4-BE49-F238E27FC236}">
                <a16:creationId xmlns:a16="http://schemas.microsoft.com/office/drawing/2014/main" id="{602F1127-9E64-DE43-F6A4-F7AD9B59A69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936066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25" y="0"/>
            <a:ext cx="6076187" cy="10287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060107" y="0"/>
            <a:ext cx="96012" cy="10287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891538"/>
            <a:ext cx="4800600" cy="3429000"/>
          </a:xfrm>
        </p:spPr>
        <p:txBody>
          <a:bodyPr anchor="b">
            <a:normAutofit/>
          </a:bodyPr>
          <a:lstStyle>
            <a:lvl1pPr>
              <a:defRPr sz="5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200900" y="1097280"/>
            <a:ext cx="9738360" cy="7886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4389120"/>
            <a:ext cx="4800600" cy="5068686"/>
          </a:xfrm>
        </p:spPr>
        <p:txBody>
          <a:bodyPr lIns="91440" rIns="91440">
            <a:normAutofit/>
          </a:bodyPr>
          <a:lstStyle>
            <a:lvl1pPr marL="0" indent="0">
              <a:buNone/>
              <a:defRPr sz="2250">
                <a:solidFill>
                  <a:srgbClr val="FFFFFF"/>
                </a:solidFill>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a:xfrm>
            <a:off x="698268" y="9689678"/>
            <a:ext cx="3927765" cy="547688"/>
          </a:xfrm>
        </p:spPr>
        <p:txBody>
          <a:bodyPr/>
          <a:lstStyle>
            <a:lvl1pPr algn="l">
              <a:defRPr/>
            </a:lvl1pPr>
          </a:lstStyle>
          <a:p>
            <a:fld id="{5A61ED53-1557-48CE-8123-0F97BD6F5650}" type="datetime4">
              <a:rPr lang="en-US" smtClean="0"/>
              <a:pPr/>
              <a:t>April 17, 2024</a:t>
            </a:fld>
            <a:endParaRPr lang="en-US"/>
          </a:p>
        </p:txBody>
      </p:sp>
      <p:sp>
        <p:nvSpPr>
          <p:cNvPr id="6" name="Footer Placeholder 5"/>
          <p:cNvSpPr>
            <a:spLocks noGrp="1"/>
          </p:cNvSpPr>
          <p:nvPr>
            <p:ph type="ftr" sz="quarter" idx="11"/>
          </p:nvPr>
        </p:nvSpPr>
        <p:spPr>
          <a:xfrm>
            <a:off x="7200900" y="9689678"/>
            <a:ext cx="6972300" cy="547688"/>
          </a:xfrm>
        </p:spPr>
        <p:txBody>
          <a:bodyPr/>
          <a:lstStyle>
            <a:lvl1pPr algn="l">
              <a:defRPr>
                <a:solidFill>
                  <a:schemeClr val="tx2"/>
                </a:solidFill>
              </a:defRPr>
            </a:lvl1pPr>
          </a:lstStyle>
          <a:p>
            <a:r>
              <a:rPr lang="en-IN"/>
              <a:t>DEPARTMENT OF COMPUTER SCIENCE &amp; ENGINEERING   / PROJECT TITLE</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3849128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7429500"/>
            <a:ext cx="18283238" cy="2857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23" y="737261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45920" y="7612380"/>
            <a:ext cx="15169896" cy="1234440"/>
          </a:xfrm>
        </p:spPr>
        <p:txBody>
          <a:bodyPr lIns="91440" tIns="0" rIns="91440" bIns="0" anchor="b">
            <a:noAutofit/>
          </a:bodyPr>
          <a:lstStyle>
            <a:lvl1pPr>
              <a:defRPr sz="54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3" y="0"/>
            <a:ext cx="18287978" cy="7372614"/>
          </a:xfrm>
          <a:blipFill>
            <a:blip r:embed="rId2"/>
            <a:stretch>
              <a:fillRect/>
            </a:stretch>
          </a:blipFill>
        </p:spPr>
        <p:txBody>
          <a:bodyPr lIns="457200" tIns="457200" anchor="t"/>
          <a:lstStyle>
            <a:lvl1pPr marL="0" indent="0">
              <a:buNone/>
              <a:defRPr sz="4800">
                <a:solidFill>
                  <a:schemeClr val="bg1"/>
                </a:solidFill>
              </a:defRPr>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645920" y="8860535"/>
            <a:ext cx="15169896" cy="891540"/>
          </a:xfrm>
        </p:spPr>
        <p:txBody>
          <a:bodyPr lIns="91440" tIns="0" rIns="91440" bIns="0">
            <a:normAutofit/>
          </a:bodyPr>
          <a:lstStyle>
            <a:lvl1pPr marL="0" indent="0">
              <a:spcBef>
                <a:spcPts val="0"/>
              </a:spcBef>
              <a:spcAft>
                <a:spcPts val="900"/>
              </a:spcAft>
              <a:buNone/>
              <a:defRPr sz="2250">
                <a:solidFill>
                  <a:srgbClr val="FFFFFF"/>
                </a:solidFill>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66FC48DB-39AD-497D-8330-7463C2179DE1}" type="datetime4">
              <a:rPr lang="en-US" smtClean="0"/>
              <a:pPr/>
              <a:t>April 17, 2024</a:t>
            </a:fld>
            <a:endParaRPr lang="en-US"/>
          </a:p>
        </p:txBody>
      </p:sp>
      <p:sp>
        <p:nvSpPr>
          <p:cNvPr id="6" name="Footer Placeholder 5"/>
          <p:cNvSpPr>
            <a:spLocks noGrp="1"/>
          </p:cNvSpPr>
          <p:nvPr>
            <p:ph type="ftr" sz="quarter" idx="11"/>
          </p:nvPr>
        </p:nvSpPr>
        <p:spPr/>
        <p:txBody>
          <a:bodyPr/>
          <a:lstStyle/>
          <a:p>
            <a:r>
              <a:rPr lang="en-IN"/>
              <a:t>DEPARTMENT OF COMPUTER SCIENCE &amp; ENGINEERING   / PROJECT TITLE</a:t>
            </a: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2435646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2" y="9601200"/>
            <a:ext cx="18288000"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9501474"/>
            <a:ext cx="18288002" cy="989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645920" y="429905"/>
            <a:ext cx="15087600" cy="217613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645920" y="2768601"/>
            <a:ext cx="15087600" cy="603504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645921" y="9689678"/>
            <a:ext cx="3708407" cy="547688"/>
          </a:xfrm>
          <a:prstGeom prst="rect">
            <a:avLst/>
          </a:prstGeom>
        </p:spPr>
        <p:txBody>
          <a:bodyPr vert="horz" lIns="91440" tIns="45720" rIns="91440" bIns="45720" rtlCol="0" anchor="ctr"/>
          <a:lstStyle>
            <a:lvl1pPr algn="l">
              <a:defRPr sz="1350">
                <a:solidFill>
                  <a:srgbClr val="FFFFFF"/>
                </a:solidFill>
              </a:defRPr>
            </a:lvl1pPr>
          </a:lstStyle>
          <a:p>
            <a:fld id="{04A8CDA6-3F51-4CAD-8EC3-2E80C1A81474}" type="datetime4">
              <a:rPr lang="en-US" smtClean="0"/>
              <a:pPr/>
              <a:t>April 17, 2024</a:t>
            </a:fld>
            <a:endParaRPr lang="en-US"/>
          </a:p>
        </p:txBody>
      </p:sp>
      <p:sp>
        <p:nvSpPr>
          <p:cNvPr id="5" name="Footer Placeholder 4"/>
          <p:cNvSpPr>
            <a:spLocks noGrp="1"/>
          </p:cNvSpPr>
          <p:nvPr>
            <p:ph type="ftr" sz="quarter" idx="3"/>
          </p:nvPr>
        </p:nvSpPr>
        <p:spPr>
          <a:xfrm>
            <a:off x="5529278" y="9689678"/>
            <a:ext cx="7234206" cy="547688"/>
          </a:xfrm>
          <a:prstGeom prst="rect">
            <a:avLst/>
          </a:prstGeom>
        </p:spPr>
        <p:txBody>
          <a:bodyPr vert="horz" lIns="91440" tIns="45720" rIns="91440" bIns="45720" rtlCol="0" anchor="ctr"/>
          <a:lstStyle>
            <a:lvl1pPr algn="ctr">
              <a:defRPr sz="1350" cap="all" baseline="0">
                <a:solidFill>
                  <a:srgbClr val="FFFFFF"/>
                </a:solidFill>
              </a:defRPr>
            </a:lvl1pPr>
          </a:lstStyle>
          <a:p>
            <a:r>
              <a:rPr lang="en-IN"/>
              <a:t>DEPARTMENT OF COMPUTER SCIENCE &amp; ENGINEERING   / PROJECT TITLE</a:t>
            </a:r>
          </a:p>
        </p:txBody>
      </p:sp>
      <p:sp>
        <p:nvSpPr>
          <p:cNvPr id="6" name="Slide Number Placeholder 5"/>
          <p:cNvSpPr>
            <a:spLocks noGrp="1"/>
          </p:cNvSpPr>
          <p:nvPr>
            <p:ph type="sldNum" sz="quarter" idx="4"/>
          </p:nvPr>
        </p:nvSpPr>
        <p:spPr>
          <a:xfrm>
            <a:off x="14850688" y="9689678"/>
            <a:ext cx="1968038" cy="547688"/>
          </a:xfrm>
          <a:prstGeom prst="rect">
            <a:avLst/>
          </a:prstGeom>
        </p:spPr>
        <p:txBody>
          <a:bodyPr vert="horz" lIns="91440" tIns="45720" rIns="91440" bIns="45720" rtlCol="0" anchor="ctr"/>
          <a:lstStyle>
            <a:lvl1pPr algn="r">
              <a:defRPr sz="1575">
                <a:solidFill>
                  <a:srgbClr val="FFFFFF"/>
                </a:solidFill>
              </a:defRPr>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cxnSp>
        <p:nvCxnSpPr>
          <p:cNvPr id="10" name="Straight Connector 9"/>
          <p:cNvCxnSpPr/>
          <p:nvPr/>
        </p:nvCxnSpPr>
        <p:spPr>
          <a:xfrm>
            <a:off x="1790298" y="2606768"/>
            <a:ext cx="149504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125671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p:txStyles>
    <p:titleStyle>
      <a:lvl1pPr algn="l" defTabSz="1371600" rtl="0" eaLnBrk="1" latinLnBrk="0" hangingPunct="1">
        <a:lnSpc>
          <a:spcPct val="85000"/>
        </a:lnSpc>
        <a:spcBef>
          <a:spcPct val="0"/>
        </a:spcBef>
        <a:buNone/>
        <a:defRPr sz="7200" kern="1200" spc="-75" baseline="0">
          <a:solidFill>
            <a:schemeClr val="tx1">
              <a:lumMod val="75000"/>
              <a:lumOff val="25000"/>
            </a:schemeClr>
          </a:solidFill>
          <a:latin typeface="+mj-lt"/>
          <a:ea typeface="+mj-ea"/>
          <a:cs typeface="+mj-cs"/>
        </a:defRPr>
      </a:lvl1pPr>
    </p:titleStyle>
    <p:bodyStyle>
      <a:lvl1pPr marL="137160" indent="-137160" algn="l" defTabSz="1371600" rtl="0" eaLnBrk="1" latinLnBrk="0" hangingPunct="1">
        <a:lnSpc>
          <a:spcPct val="90000"/>
        </a:lnSpc>
        <a:spcBef>
          <a:spcPts val="1800"/>
        </a:spcBef>
        <a:spcAft>
          <a:spcPts val="300"/>
        </a:spcAft>
        <a:buClr>
          <a:schemeClr val="accent1"/>
        </a:buClr>
        <a:buSzPct val="100000"/>
        <a:buFont typeface="Calibri" panose="020F0502020204030204" pitchFamily="34" charset="0"/>
        <a:buChar char=" "/>
        <a:defRPr sz="3000" kern="1200">
          <a:solidFill>
            <a:schemeClr val="tx1">
              <a:lumMod val="75000"/>
              <a:lumOff val="25000"/>
            </a:schemeClr>
          </a:solidFill>
          <a:latin typeface="+mn-lt"/>
          <a:ea typeface="+mn-ea"/>
          <a:cs typeface="+mn-cs"/>
        </a:defRPr>
      </a:lvl1pPr>
      <a:lvl2pPr marL="576072" indent="-274320" algn="l" defTabSz="1371600" rtl="0" eaLnBrk="1" latinLnBrk="0" hangingPunct="1">
        <a:lnSpc>
          <a:spcPct val="90000"/>
        </a:lnSpc>
        <a:spcBef>
          <a:spcPts val="300"/>
        </a:spcBef>
        <a:spcAft>
          <a:spcPts val="600"/>
        </a:spcAft>
        <a:buClr>
          <a:schemeClr val="accent1"/>
        </a:buClr>
        <a:buFont typeface="Calibri" pitchFamily="34" charset="0"/>
        <a:buChar char="◦"/>
        <a:defRPr sz="2700" kern="1200">
          <a:solidFill>
            <a:schemeClr val="tx1">
              <a:lumMod val="75000"/>
              <a:lumOff val="25000"/>
            </a:schemeClr>
          </a:solidFill>
          <a:latin typeface="+mn-lt"/>
          <a:ea typeface="+mn-ea"/>
          <a:cs typeface="+mn-cs"/>
        </a:defRPr>
      </a:lvl2pPr>
      <a:lvl3pPr marL="850392" indent="-27432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3pPr>
      <a:lvl4pPr marL="1124712" indent="-27432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4pPr>
      <a:lvl5pPr marL="1399032" indent="-27432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5pPr>
      <a:lvl6pPr marL="1650000" indent="-34290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6pPr>
      <a:lvl7pPr marL="1950000" indent="-34290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7pPr>
      <a:lvl8pPr marL="2250000" indent="-34290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8pPr>
      <a:lvl9pPr marL="2550000" indent="-34290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7.xml"/><Relationship Id="rId4" Type="http://schemas.openxmlformats.org/officeDocument/2006/relationships/image" Target="../media/image19.jpeg"/></Relationships>
</file>

<file path=ppt/slides/_rels/slide2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hyperlink" Target="file:///C:\Users\vasan\Downloads\link2.pptx" TargetMode="External"/><Relationship Id="rId2" Type="http://schemas.openxmlformats.org/officeDocument/2006/relationships/hyperlink" Target="file:///C:\Users\vasan\Downloads\link.pptx" TargetMode="External"/><Relationship Id="rId1" Type="http://schemas.openxmlformats.org/officeDocument/2006/relationships/slideLayout" Target="../slideLayouts/slideLayout7.xml"/><Relationship Id="rId5" Type="http://schemas.openxmlformats.org/officeDocument/2006/relationships/hyperlink" Target="file:///C:\Users\vasan\Downloads\link4.pptx" TargetMode="External"/><Relationship Id="rId4" Type="http://schemas.openxmlformats.org/officeDocument/2006/relationships/hyperlink" Target="file:///C:\Users\vasan\Downloads\link3.pptx"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3" descr="C:\Users\Sharad\Desktop\download veltech.png"/>
          <p:cNvPicPr>
            <a:picLocks noChangeAspect="1" noChangeArrowheads="1"/>
          </p:cNvPicPr>
          <p:nvPr/>
        </p:nvPicPr>
        <p:blipFill>
          <a:blip r:embed="rId3"/>
          <a:srcRect/>
          <a:stretch>
            <a:fillRect/>
          </a:stretch>
        </p:blipFill>
        <p:spPr bwMode="auto">
          <a:xfrm>
            <a:off x="6826102" y="0"/>
            <a:ext cx="4295554" cy="1438275"/>
          </a:xfrm>
          <a:prstGeom prst="rect">
            <a:avLst/>
          </a:prstGeom>
          <a:noFill/>
        </p:spPr>
      </p:pic>
      <p:sp>
        <p:nvSpPr>
          <p:cNvPr id="22" name="Rectangle 21"/>
          <p:cNvSpPr/>
          <p:nvPr/>
        </p:nvSpPr>
        <p:spPr>
          <a:xfrm>
            <a:off x="602672" y="2009983"/>
            <a:ext cx="17415164" cy="3130281"/>
          </a:xfrm>
          <a:prstGeom prst="rect">
            <a:avLst/>
          </a:prstGeom>
        </p:spPr>
        <p:txBody>
          <a:bodyPr wrap="square">
            <a:spAutoFit/>
          </a:bodyPr>
          <a:lstStyle/>
          <a:p>
            <a:pPr marL="12065" marR="5080" algn="ctr">
              <a:lnSpc>
                <a:spcPct val="101600"/>
              </a:lnSpc>
              <a:spcBef>
                <a:spcPts val="70"/>
              </a:spcBef>
            </a:pPr>
            <a:r>
              <a:rPr lang="en-IN" sz="2000" b="1" spc="-25" dirty="0">
                <a:latin typeface="Times New Roman" pitchFamily="18" charset="0"/>
                <a:cs typeface="Times New Roman" pitchFamily="18" charset="0"/>
              </a:rPr>
              <a:t>DEPARTMENT </a:t>
            </a:r>
            <a:r>
              <a:rPr lang="en-IN" sz="2000" b="1" spc="-5" dirty="0">
                <a:latin typeface="Times New Roman" pitchFamily="18" charset="0"/>
                <a:cs typeface="Times New Roman" pitchFamily="18" charset="0"/>
              </a:rPr>
              <a:t>OF COMPUTER SCIENCE</a:t>
            </a:r>
            <a:r>
              <a:rPr lang="en-IN" sz="2000" b="1" spc="-125" dirty="0">
                <a:latin typeface="Times New Roman" pitchFamily="18" charset="0"/>
                <a:cs typeface="Times New Roman" pitchFamily="18" charset="0"/>
              </a:rPr>
              <a:t> </a:t>
            </a:r>
            <a:r>
              <a:rPr lang="en-IN" sz="2000" b="1" dirty="0">
                <a:latin typeface="Times New Roman" pitchFamily="18" charset="0"/>
                <a:cs typeface="Times New Roman" pitchFamily="18" charset="0"/>
              </a:rPr>
              <a:t>&amp;  </a:t>
            </a:r>
            <a:r>
              <a:rPr lang="en-IN" sz="2000" b="1" spc="-5" dirty="0">
                <a:latin typeface="Times New Roman" pitchFamily="18" charset="0"/>
                <a:cs typeface="Times New Roman" pitchFamily="18" charset="0"/>
              </a:rPr>
              <a:t>ENGINEERING </a:t>
            </a:r>
          </a:p>
          <a:p>
            <a:pPr marL="12065" marR="5080" algn="ctr">
              <a:lnSpc>
                <a:spcPct val="101600"/>
              </a:lnSpc>
              <a:spcBef>
                <a:spcPts val="70"/>
              </a:spcBef>
            </a:pPr>
            <a:r>
              <a:rPr lang="en-IN" sz="2000" b="1" spc="-5" dirty="0">
                <a:latin typeface="Times New Roman" pitchFamily="18" charset="0"/>
                <a:cs typeface="Times New Roman" pitchFamily="18" charset="0"/>
              </a:rPr>
              <a:t>SCHOOL OF COMPUTING  </a:t>
            </a:r>
          </a:p>
          <a:p>
            <a:pPr marL="12065" marR="5080" algn="ctr">
              <a:lnSpc>
                <a:spcPct val="101600"/>
              </a:lnSpc>
              <a:spcBef>
                <a:spcPts val="70"/>
              </a:spcBef>
            </a:pPr>
            <a:r>
              <a:rPr lang="en-IN" sz="2000" b="1" dirty="0">
                <a:latin typeface="Times New Roman" pitchFamily="18" charset="0"/>
                <a:cs typeface="Times New Roman" pitchFamily="18" charset="0"/>
              </a:rPr>
              <a:t>10214CS602 </a:t>
            </a:r>
            <a:r>
              <a:rPr lang="en-IN" sz="2000" b="1" spc="-5" dirty="0">
                <a:latin typeface="Times New Roman" pitchFamily="18" charset="0"/>
                <a:cs typeface="Times New Roman" pitchFamily="18" charset="0"/>
              </a:rPr>
              <a:t>MINOR PROJECT -2</a:t>
            </a:r>
          </a:p>
          <a:p>
            <a:pPr marL="12065" marR="5080" algn="ctr">
              <a:lnSpc>
                <a:spcPct val="101600"/>
              </a:lnSpc>
              <a:spcBef>
                <a:spcPts val="70"/>
              </a:spcBef>
            </a:pPr>
            <a:r>
              <a:rPr lang="en-IN" sz="2000" b="1" spc="-5" dirty="0">
                <a:latin typeface="Times New Roman" pitchFamily="18" charset="0"/>
                <a:cs typeface="Times New Roman" pitchFamily="18" charset="0"/>
              </a:rPr>
              <a:t>WINTER SEMESTER(2023-2024)  </a:t>
            </a:r>
          </a:p>
          <a:p>
            <a:pPr marL="12065" marR="5080" algn="ctr">
              <a:lnSpc>
                <a:spcPct val="101600"/>
              </a:lnSpc>
              <a:spcBef>
                <a:spcPts val="70"/>
              </a:spcBef>
            </a:pPr>
            <a:r>
              <a:rPr lang="en-IN" sz="2400" b="1" spc="-5" dirty="0">
                <a:latin typeface="Times New Roman" pitchFamily="18" charset="0"/>
                <a:cs typeface="Times New Roman" pitchFamily="18" charset="0"/>
              </a:rPr>
              <a:t>REVIEW-2</a:t>
            </a:r>
            <a:endParaRPr lang="en-IN" sz="2400" b="1" dirty="0">
              <a:latin typeface="Times New Roman" pitchFamily="18" charset="0"/>
              <a:cs typeface="Times New Roman" pitchFamily="18" charset="0"/>
            </a:endParaRPr>
          </a:p>
          <a:p>
            <a:pPr marL="758190"/>
            <a:r>
              <a:rPr lang="en-IN" sz="2000" b="1" dirty="0">
                <a:latin typeface="Times New Roman" pitchFamily="18" charset="0"/>
                <a:cs typeface="Times New Roman" pitchFamily="18" charset="0"/>
              </a:rPr>
              <a:t>                                                                                                                                      </a:t>
            </a:r>
          </a:p>
          <a:p>
            <a:pPr marL="758190"/>
            <a:endParaRPr lang="en-IN" sz="2000" b="1" dirty="0">
              <a:latin typeface="Times New Roman" pitchFamily="18" charset="0"/>
              <a:cs typeface="Times New Roman" pitchFamily="18" charset="0"/>
            </a:endParaRPr>
          </a:p>
          <a:p>
            <a:pPr marL="758190"/>
            <a:r>
              <a:rPr lang="en-IN" sz="2000" b="1" dirty="0">
                <a:latin typeface="Times New Roman" pitchFamily="18" charset="0"/>
                <a:cs typeface="Times New Roman" pitchFamily="18" charset="0"/>
              </a:rPr>
              <a:t>                                                                                                                                                         </a:t>
            </a:r>
          </a:p>
          <a:p>
            <a:pPr marL="758190"/>
            <a:r>
              <a:rPr lang="en-IN" sz="2000" b="1" dirty="0">
                <a:latin typeface="Times New Roman" pitchFamily="18" charset="0"/>
                <a:cs typeface="Times New Roman" pitchFamily="18" charset="0"/>
              </a:rPr>
              <a:t>                                            </a:t>
            </a:r>
            <a:r>
              <a:rPr lang="en-IN" sz="2800" b="1" dirty="0">
                <a:latin typeface="Times New Roman" pitchFamily="18" charset="0"/>
                <a:cs typeface="Times New Roman" pitchFamily="18" charset="0"/>
              </a:rPr>
              <a:t>“</a:t>
            </a:r>
            <a:r>
              <a:rPr lang="en-US" sz="2800" b="1" dirty="0">
                <a:latin typeface="Times New Roman" pitchFamily="18" charset="0"/>
                <a:cs typeface="Times New Roman" pitchFamily="18" charset="0"/>
              </a:rPr>
              <a:t>Automated Payload Delivery System for Aircraft Using Machine Learning</a:t>
            </a:r>
            <a:r>
              <a:rPr lang="en-IN" sz="2800" b="1" spc="-5" dirty="0">
                <a:latin typeface="Times New Roman" pitchFamily="18" charset="0"/>
                <a:cs typeface="Times New Roman" pitchFamily="18" charset="0"/>
              </a:rPr>
              <a:t>”</a:t>
            </a:r>
            <a:endParaRPr lang="en-IN" sz="2000" dirty="0">
              <a:latin typeface="Times New Roman" pitchFamily="18" charset="0"/>
              <a:cs typeface="Times New Roman" pitchFamily="18" charset="0"/>
            </a:endParaRPr>
          </a:p>
        </p:txBody>
      </p:sp>
      <p:sp>
        <p:nvSpPr>
          <p:cNvPr id="29" name="Slide Number Placeholder 3"/>
          <p:cNvSpPr txBox="1">
            <a:spLocks/>
          </p:cNvSpPr>
          <p:nvPr/>
        </p:nvSpPr>
        <p:spPr>
          <a:xfrm>
            <a:off x="15740698" y="275977"/>
            <a:ext cx="2133600"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2000" b="0" i="0" u="none" strike="noStrike" kern="0" cap="none" spc="0" normalizeH="0" baseline="0" noProof="0" dirty="0">
              <a:ln>
                <a:noFill/>
              </a:ln>
              <a:solidFill>
                <a:schemeClr val="tx1"/>
              </a:solidFill>
              <a:effectLst/>
              <a:uLnTx/>
              <a:uFillTx/>
              <a:latin typeface="Times New Roman" pitchFamily="18" charset="0"/>
              <a:ea typeface="Calibri"/>
              <a:cs typeface="Times New Roman" pitchFamily="18" charset="0"/>
              <a:sym typeface="Calibri"/>
            </a:endParaRPr>
          </a:p>
        </p:txBody>
      </p:sp>
      <p:sp>
        <p:nvSpPr>
          <p:cNvPr id="31" name="Rectangle 30"/>
          <p:cNvSpPr/>
          <p:nvPr/>
        </p:nvSpPr>
        <p:spPr>
          <a:xfrm>
            <a:off x="311727" y="7704404"/>
            <a:ext cx="9144000" cy="1015663"/>
          </a:xfrm>
          <a:prstGeom prst="rect">
            <a:avLst/>
          </a:prstGeom>
        </p:spPr>
        <p:txBody>
          <a:bodyPr>
            <a:spAutoFit/>
          </a:bodyPr>
          <a:lstStyle/>
          <a:p>
            <a:r>
              <a:rPr lang="en-IN" sz="2000" dirty="0">
                <a:latin typeface="Times New Roman" pitchFamily="18" charset="0"/>
                <a:cs typeface="Times New Roman" pitchFamily="18" charset="0"/>
              </a:rPr>
              <a:t>1.K Vishweshwar Reddy (VTU19089)(21UECM0125)</a:t>
            </a:r>
          </a:p>
          <a:p>
            <a:r>
              <a:rPr lang="en-IN" sz="2000" dirty="0">
                <a:latin typeface="Times New Roman" pitchFamily="18" charset="0"/>
                <a:cs typeface="Times New Roman" pitchFamily="18" charset="0"/>
              </a:rPr>
              <a:t>2.Vasanth S (VTU19012)(21UECM0313)</a:t>
            </a:r>
          </a:p>
          <a:p>
            <a:r>
              <a:rPr lang="en-IN" sz="2000" dirty="0">
                <a:latin typeface="Times New Roman" pitchFamily="18" charset="0"/>
                <a:cs typeface="Times New Roman" pitchFamily="18" charset="0"/>
              </a:rPr>
              <a:t>3.B Srinath Reddy (VTU20089)(21UECM0318</a:t>
            </a:r>
            <a:r>
              <a:rPr lang="en-IN" sz="2000" dirty="0"/>
              <a:t>)</a:t>
            </a:r>
          </a:p>
        </p:txBody>
      </p:sp>
      <p:sp>
        <p:nvSpPr>
          <p:cNvPr id="32" name="TextBox 31"/>
          <p:cNvSpPr txBox="1"/>
          <p:nvPr/>
        </p:nvSpPr>
        <p:spPr>
          <a:xfrm>
            <a:off x="351841" y="7003473"/>
            <a:ext cx="4344850" cy="400110"/>
          </a:xfrm>
          <a:prstGeom prst="rect">
            <a:avLst/>
          </a:prstGeom>
          <a:noFill/>
        </p:spPr>
        <p:txBody>
          <a:bodyPr wrap="square" rtlCol="0">
            <a:spAutoFit/>
          </a:bodyPr>
          <a:lstStyle/>
          <a:p>
            <a:r>
              <a:rPr lang="en-IN" sz="2000" b="1" dirty="0">
                <a:latin typeface="Times New Roman" pitchFamily="18" charset="0"/>
                <a:cs typeface="Times New Roman" pitchFamily="18" charset="0"/>
              </a:rPr>
              <a:t>PRESENTED BY</a:t>
            </a:r>
          </a:p>
        </p:txBody>
      </p:sp>
      <p:sp>
        <p:nvSpPr>
          <p:cNvPr id="33" name="TextBox 32"/>
          <p:cNvSpPr txBox="1"/>
          <p:nvPr/>
        </p:nvSpPr>
        <p:spPr>
          <a:xfrm>
            <a:off x="12258371" y="6583970"/>
            <a:ext cx="3168503" cy="400110"/>
          </a:xfrm>
          <a:prstGeom prst="rect">
            <a:avLst/>
          </a:prstGeom>
          <a:noFill/>
        </p:spPr>
        <p:txBody>
          <a:bodyPr wrap="square" rtlCol="0">
            <a:spAutoFit/>
          </a:bodyPr>
          <a:lstStyle/>
          <a:p>
            <a:r>
              <a:rPr lang="en-IN" sz="2000" b="1" dirty="0">
                <a:latin typeface="Times New Roman" pitchFamily="18" charset="0"/>
                <a:cs typeface="Times New Roman" pitchFamily="18" charset="0"/>
              </a:rPr>
              <a:t>SUPERVISED BY</a:t>
            </a:r>
          </a:p>
        </p:txBody>
      </p:sp>
      <p:sp>
        <p:nvSpPr>
          <p:cNvPr id="34" name="TextBox 33"/>
          <p:cNvSpPr txBox="1"/>
          <p:nvPr/>
        </p:nvSpPr>
        <p:spPr>
          <a:xfrm>
            <a:off x="11884301" y="7199210"/>
            <a:ext cx="5884154" cy="400110"/>
          </a:xfrm>
          <a:prstGeom prst="rect">
            <a:avLst/>
          </a:prstGeom>
          <a:noFill/>
        </p:spPr>
        <p:txBody>
          <a:bodyPr wrap="square" rtlCol="0">
            <a:spAutoFit/>
          </a:bodyPr>
          <a:lstStyle/>
          <a:p>
            <a:r>
              <a:rPr lang="en-IN" sz="2000" dirty="0"/>
              <a:t>        </a:t>
            </a:r>
            <a:r>
              <a:rPr lang="en-IN" sz="2000" dirty="0" err="1"/>
              <a:t>Dr.</a:t>
            </a:r>
            <a:r>
              <a:rPr lang="en-IN" sz="2000" dirty="0"/>
              <a:t> M. Prabha</a:t>
            </a:r>
          </a:p>
        </p:txBody>
      </p:sp>
      <p:sp>
        <p:nvSpPr>
          <p:cNvPr id="3" name="Slide Number Placeholder 2">
            <a:extLst>
              <a:ext uri="{FF2B5EF4-FFF2-40B4-BE49-F238E27FC236}">
                <a16:creationId xmlns:a16="http://schemas.microsoft.com/office/drawing/2014/main" id="{3A074ED6-CF7A-5721-E8DB-79CE15E7201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a:t>
            </a:fld>
            <a:endParaRPr lang="en-US"/>
          </a:p>
        </p:txBody>
      </p:sp>
      <p:sp>
        <p:nvSpPr>
          <p:cNvPr id="4" name="Footer Placeholder 3">
            <a:extLst>
              <a:ext uri="{FF2B5EF4-FFF2-40B4-BE49-F238E27FC236}">
                <a16:creationId xmlns:a16="http://schemas.microsoft.com/office/drawing/2014/main" id="{A914398D-2412-FDBC-ACEE-C574CFD444F7}"/>
              </a:ext>
            </a:extLst>
          </p:cNvPr>
          <p:cNvSpPr>
            <a:spLocks noGrp="1"/>
          </p:cNvSpPr>
          <p:nvPr>
            <p:ph type="ftr" sz="quarter" idx="11"/>
          </p:nvPr>
        </p:nvSpPr>
        <p:spPr/>
        <p:txBody>
          <a:bodyPr/>
          <a:lstStyle/>
          <a:p>
            <a:r>
              <a:rPr lang="en-IN" dirty="0"/>
              <a:t>DEPARTMENT OF COMPUTER SCIENCE &amp; ENGINEERING   / </a:t>
            </a:r>
            <a:r>
              <a:rPr lang="en-US" sz="1400" dirty="0">
                <a:latin typeface="Times New Roman" pitchFamily="18" charset="0"/>
                <a:cs typeface="Times New Roman" pitchFamily="18" charset="0"/>
              </a:rPr>
              <a:t>Automated Payload Delivery System for Aircraft Using Machine Learning</a:t>
            </a:r>
            <a:endParaRPr lang="en-IN" dirty="0"/>
          </a:p>
        </p:txBody>
      </p:sp>
      <p:sp>
        <p:nvSpPr>
          <p:cNvPr id="5" name="Date Placeholder 4">
            <a:extLst>
              <a:ext uri="{FF2B5EF4-FFF2-40B4-BE49-F238E27FC236}">
                <a16:creationId xmlns:a16="http://schemas.microsoft.com/office/drawing/2014/main" id="{0E3CE0F6-58C9-CD16-1564-53FAD958EF9E}"/>
              </a:ext>
            </a:extLst>
          </p:cNvPr>
          <p:cNvSpPr>
            <a:spLocks noGrp="1"/>
          </p:cNvSpPr>
          <p:nvPr>
            <p:ph type="dt" sz="half" idx="10"/>
          </p:nvPr>
        </p:nvSpPr>
        <p:spPr/>
        <p:txBody>
          <a:bodyPr/>
          <a:lstStyle/>
          <a:p>
            <a:r>
              <a:rPr lang="en-US" dirty="0"/>
              <a:t>April 18, 2024</a:t>
            </a:r>
          </a:p>
        </p:txBody>
      </p:sp>
      <p:pic>
        <p:nvPicPr>
          <p:cNvPr id="13" name="Picture 2" descr="C:\Users\Sharad\Desktop\Logo-Final-A veltech.png">
            <a:extLst>
              <a:ext uri="{FF2B5EF4-FFF2-40B4-BE49-F238E27FC236}">
                <a16:creationId xmlns:a16="http://schemas.microsoft.com/office/drawing/2014/main" id="{02DAE25E-C86A-BBED-9DA8-E19B5DADF85E}"/>
              </a:ext>
            </a:extLst>
          </p:cNvPr>
          <p:cNvPicPr>
            <a:picLocks noChangeAspect="1" noChangeArrowheads="1"/>
          </p:cNvPicPr>
          <p:nvPr/>
        </p:nvPicPr>
        <p:blipFill>
          <a:blip r:embed="rId4"/>
          <a:srcRect/>
          <a:stretch>
            <a:fillRect/>
          </a:stretch>
        </p:blipFill>
        <p:spPr bwMode="auto">
          <a:xfrm>
            <a:off x="15326996" y="597561"/>
            <a:ext cx="1160907" cy="869905"/>
          </a:xfrm>
          <a:prstGeom prst="rect">
            <a:avLst/>
          </a:prstGeom>
          <a:noFill/>
        </p:spPr>
      </p:pic>
      <p:pic>
        <p:nvPicPr>
          <p:cNvPr id="2" name="Picture 1">
            <a:extLst>
              <a:ext uri="{FF2B5EF4-FFF2-40B4-BE49-F238E27FC236}">
                <a16:creationId xmlns:a16="http://schemas.microsoft.com/office/drawing/2014/main" id="{8F038459-E76C-1116-8C9E-35A603096827}"/>
              </a:ext>
            </a:extLst>
          </p:cNvPr>
          <p:cNvPicPr>
            <a:picLocks noChangeAspect="1"/>
          </p:cNvPicPr>
          <p:nvPr/>
        </p:nvPicPr>
        <p:blipFill>
          <a:blip r:embed="rId5"/>
          <a:stretch>
            <a:fillRect/>
          </a:stretch>
        </p:blipFill>
        <p:spPr>
          <a:xfrm>
            <a:off x="16487903" y="402259"/>
            <a:ext cx="1632118" cy="112509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April 18, 2024</a:t>
            </a:r>
          </a:p>
        </p:txBody>
      </p:sp>
      <p:sp>
        <p:nvSpPr>
          <p:cNvPr id="3" name="Footer Placeholder 2"/>
          <p:cNvSpPr>
            <a:spLocks noGrp="1"/>
          </p:cNvSpPr>
          <p:nvPr>
            <p:ph type="ftr" sz="quarter" idx="11"/>
          </p:nvPr>
        </p:nvSpPr>
        <p:spPr/>
        <p:txBody>
          <a:bodyPr/>
          <a:lstStyle/>
          <a:p>
            <a:r>
              <a:rPr lang="en-IN" dirty="0"/>
              <a:t>DEPARTMENT OF COMPUTER SCIENCE &amp; ENGINEERING   /</a:t>
            </a:r>
            <a:r>
              <a:rPr lang="en-US" sz="1200" dirty="0">
                <a:latin typeface="Times New Roman" pitchFamily="18" charset="0"/>
                <a:cs typeface="Times New Roman" pitchFamily="18" charset="0"/>
              </a:rPr>
              <a:t> Automated Payload Delivery System for Aircraft Using Machine Learning</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10</a:t>
            </a:fld>
            <a:endParaRPr lang="en-US"/>
          </a:p>
        </p:txBody>
      </p:sp>
      <p:graphicFrame>
        <p:nvGraphicFramePr>
          <p:cNvPr id="9" name="Table 8"/>
          <p:cNvGraphicFramePr>
            <a:graphicFrameLocks noGrp="1"/>
          </p:cNvGraphicFramePr>
          <p:nvPr>
            <p:extLst>
              <p:ext uri="{D42A27DB-BD31-4B8C-83A1-F6EECF244321}">
                <p14:modId xmlns:p14="http://schemas.microsoft.com/office/powerpoint/2010/main" val="1724020837"/>
              </p:ext>
            </p:extLst>
          </p:nvPr>
        </p:nvGraphicFramePr>
        <p:xfrm>
          <a:off x="1082842" y="442913"/>
          <a:ext cx="16539490" cy="8558685"/>
        </p:xfrm>
        <a:graphic>
          <a:graphicData uri="http://schemas.openxmlformats.org/drawingml/2006/table">
            <a:tbl>
              <a:tblPr firstRow="1" bandRow="1">
                <a:tableStyleId>{5C22544A-7EE6-4342-B048-85BDC9FD1C3A}</a:tableStyleId>
              </a:tblPr>
              <a:tblGrid>
                <a:gridCol w="3821017">
                  <a:extLst>
                    <a:ext uri="{9D8B030D-6E8A-4147-A177-3AD203B41FA5}">
                      <a16:colId xmlns:a16="http://schemas.microsoft.com/office/drawing/2014/main" val="20000"/>
                    </a:ext>
                  </a:extLst>
                </a:gridCol>
                <a:gridCol w="4239491">
                  <a:extLst>
                    <a:ext uri="{9D8B030D-6E8A-4147-A177-3AD203B41FA5}">
                      <a16:colId xmlns:a16="http://schemas.microsoft.com/office/drawing/2014/main" val="20001"/>
                    </a:ext>
                  </a:extLst>
                </a:gridCol>
                <a:gridCol w="4133336">
                  <a:extLst>
                    <a:ext uri="{9D8B030D-6E8A-4147-A177-3AD203B41FA5}">
                      <a16:colId xmlns:a16="http://schemas.microsoft.com/office/drawing/2014/main" val="20002"/>
                    </a:ext>
                  </a:extLst>
                </a:gridCol>
                <a:gridCol w="4345646">
                  <a:extLst>
                    <a:ext uri="{9D8B030D-6E8A-4147-A177-3AD203B41FA5}">
                      <a16:colId xmlns:a16="http://schemas.microsoft.com/office/drawing/2014/main" val="20003"/>
                    </a:ext>
                  </a:extLst>
                </a:gridCol>
              </a:tblGrid>
              <a:tr h="1380645">
                <a:tc>
                  <a:txBody>
                    <a:bodyPr/>
                    <a:lstStyle/>
                    <a:p>
                      <a:pPr algn="ctr"/>
                      <a:r>
                        <a:rPr lang="en-IN" sz="3200" dirty="0">
                          <a:latin typeface="Times New Roman" panose="02020603050405020304" pitchFamily="18" charset="0"/>
                          <a:cs typeface="Times New Roman" panose="02020603050405020304" pitchFamily="18" charset="0"/>
                        </a:rPr>
                        <a:t>Author’s Name</a:t>
                      </a:r>
                    </a:p>
                  </a:txBody>
                  <a:tcPr/>
                </a:tc>
                <a:tc>
                  <a:txBody>
                    <a:bodyPr/>
                    <a:lstStyle/>
                    <a:p>
                      <a:pPr algn="ctr"/>
                      <a:r>
                        <a:rPr lang="en-IN" sz="3200" dirty="0">
                          <a:latin typeface="Times New Roman" panose="02020603050405020304" pitchFamily="18" charset="0"/>
                          <a:cs typeface="Times New Roman" panose="02020603050405020304" pitchFamily="18" charset="0"/>
                        </a:rPr>
                        <a:t>Paper name and</a:t>
                      </a:r>
                      <a:r>
                        <a:rPr lang="en-IN" sz="3200" baseline="0" dirty="0">
                          <a:latin typeface="Times New Roman" panose="02020603050405020304" pitchFamily="18" charset="0"/>
                          <a:cs typeface="Times New Roman" panose="02020603050405020304" pitchFamily="18" charset="0"/>
                        </a:rPr>
                        <a:t> publication details</a:t>
                      </a:r>
                      <a:endParaRPr lang="en-IN" sz="3200" dirty="0">
                        <a:latin typeface="Times New Roman" panose="02020603050405020304" pitchFamily="18" charset="0"/>
                        <a:cs typeface="Times New Roman" panose="02020603050405020304" pitchFamily="18" charset="0"/>
                      </a:endParaRPr>
                    </a:p>
                  </a:txBody>
                  <a:tcPr/>
                </a:tc>
                <a:tc>
                  <a:txBody>
                    <a:bodyPr/>
                    <a:lstStyle/>
                    <a:p>
                      <a:pPr algn="ctr"/>
                      <a:r>
                        <a:rPr lang="en-IN" sz="3200" dirty="0">
                          <a:latin typeface="Times New Roman" panose="02020603050405020304" pitchFamily="18" charset="0"/>
                          <a:cs typeface="Times New Roman" panose="02020603050405020304" pitchFamily="18" charset="0"/>
                        </a:rPr>
                        <a:t>Year </a:t>
                      </a:r>
                      <a:r>
                        <a:rPr lang="en-IN" sz="3200" baseline="0" dirty="0">
                          <a:latin typeface="Times New Roman" panose="02020603050405020304" pitchFamily="18" charset="0"/>
                          <a:cs typeface="Times New Roman" panose="02020603050405020304" pitchFamily="18" charset="0"/>
                        </a:rPr>
                        <a:t> of publication</a:t>
                      </a:r>
                      <a:endParaRPr lang="en-IN" sz="3200" dirty="0">
                        <a:latin typeface="Times New Roman" panose="02020603050405020304" pitchFamily="18" charset="0"/>
                        <a:cs typeface="Times New Roman" panose="02020603050405020304" pitchFamily="18" charset="0"/>
                      </a:endParaRPr>
                    </a:p>
                  </a:txBody>
                  <a:tcPr/>
                </a:tc>
                <a:tc>
                  <a:txBody>
                    <a:bodyPr/>
                    <a:lstStyle/>
                    <a:p>
                      <a:pPr algn="ctr"/>
                      <a:r>
                        <a:rPr lang="en-IN" sz="3200" dirty="0">
                          <a:latin typeface="Times New Roman" panose="02020603050405020304" pitchFamily="18" charset="0"/>
                          <a:cs typeface="Times New Roman" panose="02020603050405020304" pitchFamily="18" charset="0"/>
                        </a:rPr>
                        <a:t>Main content of the paper</a:t>
                      </a:r>
                    </a:p>
                  </a:txBody>
                  <a:tcPr/>
                </a:tc>
                <a:extLst>
                  <a:ext uri="{0D108BD9-81ED-4DB2-BD59-A6C34878D82A}">
                    <a16:rowId xmlns:a16="http://schemas.microsoft.com/office/drawing/2014/main" val="10000"/>
                  </a:ext>
                </a:extLst>
              </a:tr>
              <a:tr h="2540422">
                <a:tc>
                  <a:txBody>
                    <a:bodyPr/>
                    <a:lstStyle/>
                    <a:p>
                      <a:r>
                        <a:rPr lang="en-IN" sz="2700" b="0" i="0" kern="1200" dirty="0">
                          <a:solidFill>
                            <a:schemeClr val="dk1"/>
                          </a:solidFill>
                          <a:effectLst/>
                          <a:latin typeface="Times New Roman" panose="02020603050405020304" pitchFamily="18" charset="0"/>
                          <a:ea typeface="+mn-ea"/>
                          <a:cs typeface="Times New Roman" panose="02020603050405020304" pitchFamily="18" charset="0"/>
                        </a:rPr>
                        <a:t>Wei, X., Tian, S., &amp; Chen, Y.</a:t>
                      </a:r>
                      <a:endParaRPr lang="en-IN" dirty="0">
                        <a:latin typeface="Times New Roman" panose="02020603050405020304" pitchFamily="18" charset="0"/>
                        <a:cs typeface="Times New Roman" panose="02020603050405020304" pitchFamily="18" charset="0"/>
                      </a:endParaRPr>
                    </a:p>
                  </a:txBody>
                  <a:tcPr/>
                </a:tc>
                <a:tc>
                  <a:txBody>
                    <a:bodyPr/>
                    <a:lstStyle/>
                    <a:p>
                      <a:r>
                        <a:rPr lang="en-US" sz="2700" b="0" i="0" kern="1200" dirty="0">
                          <a:solidFill>
                            <a:schemeClr val="dk1"/>
                          </a:solidFill>
                          <a:effectLst/>
                          <a:latin typeface="Times New Roman" panose="02020603050405020304" pitchFamily="18" charset="0"/>
                          <a:ea typeface="+mn-ea"/>
                          <a:cs typeface="Times New Roman" panose="02020603050405020304" pitchFamily="18" charset="0"/>
                        </a:rPr>
                        <a:t>"Research on Aerial Bombing Precision Optimization Based on Machine Learning Algorithm."</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2018</a:t>
                      </a:r>
                    </a:p>
                  </a:txBody>
                  <a:tcPr/>
                </a:tc>
                <a:tc>
                  <a:txBody>
                    <a:bodyPr/>
                    <a:lstStyle/>
                    <a:p>
                      <a:r>
                        <a:rPr lang="en-US" sz="2700" b="0" i="0" kern="1200" dirty="0">
                          <a:solidFill>
                            <a:schemeClr val="dk1"/>
                          </a:solidFill>
                          <a:effectLst/>
                          <a:latin typeface="Times New Roman" panose="02020603050405020304" pitchFamily="18" charset="0"/>
                          <a:ea typeface="+mn-ea"/>
                          <a:cs typeface="Times New Roman" panose="02020603050405020304" pitchFamily="18" charset="0"/>
                        </a:rPr>
                        <a:t>The paper presents a study on optimizing aerial bombing precision using machine learning algorithms, emphasizing the importance of real-time data analysis and decision-making for accurate payload delivery.</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967532">
                <a:tc>
                  <a:txBody>
                    <a:bodyPr/>
                    <a:lstStyle/>
                    <a:p>
                      <a:r>
                        <a:rPr lang="de-DE" sz="2700" b="0" i="0" kern="1200" dirty="0">
                          <a:solidFill>
                            <a:schemeClr val="dk1"/>
                          </a:solidFill>
                          <a:effectLst/>
                          <a:latin typeface="Times New Roman" panose="02020603050405020304" pitchFamily="18" charset="0"/>
                          <a:ea typeface="+mn-ea"/>
                          <a:cs typeface="Times New Roman" panose="02020603050405020304" pitchFamily="18" charset="0"/>
                        </a:rPr>
                        <a:t>Zhang, Z., Li, W., &amp; Jiang, W.</a:t>
                      </a:r>
                      <a:endParaRPr lang="en-IN" dirty="0">
                        <a:latin typeface="Times New Roman" panose="02020603050405020304" pitchFamily="18" charset="0"/>
                        <a:cs typeface="Times New Roman" panose="02020603050405020304" pitchFamily="18" charset="0"/>
                      </a:endParaRPr>
                    </a:p>
                  </a:txBody>
                  <a:tcPr/>
                </a:tc>
                <a:tc>
                  <a:txBody>
                    <a:bodyPr/>
                    <a:lstStyle/>
                    <a:p>
                      <a:r>
                        <a:rPr lang="en-US" sz="2700" b="0" i="0" kern="1200" dirty="0">
                          <a:solidFill>
                            <a:schemeClr val="dk1"/>
                          </a:solidFill>
                          <a:effectLst/>
                          <a:latin typeface="Times New Roman" panose="02020603050405020304" pitchFamily="18" charset="0"/>
                          <a:ea typeface="+mn-ea"/>
                          <a:cs typeface="Times New Roman" panose="02020603050405020304" pitchFamily="18" charset="0"/>
                        </a:rPr>
                        <a:t>"Research on the Prediction of Aerial Bombing Precision Based on Machine Learning."</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2018</a:t>
                      </a:r>
                    </a:p>
                  </a:txBody>
                  <a:tcPr/>
                </a:tc>
                <a:tc>
                  <a:txBody>
                    <a:bodyPr/>
                    <a:lstStyle/>
                    <a:p>
                      <a:r>
                        <a:rPr lang="en-US" sz="2700" b="0" i="0" kern="1200" dirty="0">
                          <a:solidFill>
                            <a:schemeClr val="dk1"/>
                          </a:solidFill>
                          <a:effectLst/>
                          <a:latin typeface="Times New Roman" panose="02020603050405020304" pitchFamily="18" charset="0"/>
                          <a:ea typeface="+mn-ea"/>
                          <a:cs typeface="Times New Roman" panose="02020603050405020304" pitchFamily="18" charset="0"/>
                        </a:rPr>
                        <a:t>This paper investigates the prediction of aerial bombing precision utilizing machine learning techniques, highlighting the significance of data-driven approaches in improving the effectiveness and efficiency of payload dropping operations.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454461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April 18, 2024</a:t>
            </a:r>
          </a:p>
        </p:txBody>
      </p:sp>
      <p:sp>
        <p:nvSpPr>
          <p:cNvPr id="3" name="Footer Placeholder 2"/>
          <p:cNvSpPr>
            <a:spLocks noGrp="1"/>
          </p:cNvSpPr>
          <p:nvPr>
            <p:ph type="ftr" sz="quarter" idx="11"/>
          </p:nvPr>
        </p:nvSpPr>
        <p:spPr/>
        <p:txBody>
          <a:bodyPr/>
          <a:lstStyle/>
          <a:p>
            <a:r>
              <a:rPr lang="en-IN" dirty="0"/>
              <a:t>DEPARTMENT OF COMPUTER SCIENCE &amp; ENGINEERING   / </a:t>
            </a:r>
            <a:r>
              <a:rPr lang="en-US" sz="1200" dirty="0">
                <a:latin typeface="Times New Roman" pitchFamily="18" charset="0"/>
                <a:cs typeface="Times New Roman" pitchFamily="18" charset="0"/>
              </a:rPr>
              <a:t>Automated Payload Delivery System for Aircraft Using Machine Learning</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11</a:t>
            </a:fld>
            <a:endParaRPr lang="en-US"/>
          </a:p>
        </p:txBody>
      </p:sp>
      <p:sp>
        <p:nvSpPr>
          <p:cNvPr id="5" name="Rectangle 4"/>
          <p:cNvSpPr/>
          <p:nvPr/>
        </p:nvSpPr>
        <p:spPr>
          <a:xfrm>
            <a:off x="5217187" y="138892"/>
            <a:ext cx="7853625" cy="823752"/>
          </a:xfrm>
          <a:prstGeom prst="rect">
            <a:avLst/>
          </a:prstGeom>
        </p:spPr>
        <p:txBody>
          <a:bodyPr wrap="none">
            <a:spAutoFit/>
          </a:bodyPr>
          <a:lstStyle/>
          <a:p>
            <a:pPr lvl="1">
              <a:lnSpc>
                <a:spcPct val="150000"/>
              </a:lnSpc>
            </a:pPr>
            <a:r>
              <a:rPr lang="en-IN" sz="3600" b="1" dirty="0">
                <a:latin typeface="Times New Roman" pitchFamily="18" charset="0"/>
                <a:cs typeface="Times New Roman" pitchFamily="18" charset="0"/>
              </a:rPr>
              <a:t>DESIGN AND METHODOLOGIES</a:t>
            </a:r>
          </a:p>
        </p:txBody>
      </p:sp>
      <p:sp>
        <p:nvSpPr>
          <p:cNvPr id="7" name="TextBox 6">
            <a:extLst>
              <a:ext uri="{FF2B5EF4-FFF2-40B4-BE49-F238E27FC236}">
                <a16:creationId xmlns:a16="http://schemas.microsoft.com/office/drawing/2014/main" id="{AB4BB9D9-AFE6-7BC9-C56C-BFD441CFE39B}"/>
              </a:ext>
            </a:extLst>
          </p:cNvPr>
          <p:cNvSpPr txBox="1"/>
          <p:nvPr/>
        </p:nvSpPr>
        <p:spPr>
          <a:xfrm>
            <a:off x="905141" y="1401467"/>
            <a:ext cx="4449187"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MODULE 1: </a:t>
            </a:r>
            <a:r>
              <a:rPr lang="en-IN" sz="2800" dirty="0">
                <a:latin typeface="Times New Roman" panose="02020603050405020304" pitchFamily="18" charset="0"/>
                <a:cs typeface="Times New Roman" panose="02020603050405020304" pitchFamily="18" charset="0"/>
              </a:rPr>
              <a:t>Decision tree</a:t>
            </a:r>
          </a:p>
        </p:txBody>
      </p:sp>
      <p:pic>
        <p:nvPicPr>
          <p:cNvPr id="2050" name="Picture 2" descr="PlantUML diagram">
            <a:extLst>
              <a:ext uri="{FF2B5EF4-FFF2-40B4-BE49-F238E27FC236}">
                <a16:creationId xmlns:a16="http://schemas.microsoft.com/office/drawing/2014/main" id="{AD8581CD-895E-FE4E-2DA8-7595338C11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5921" y="1924687"/>
            <a:ext cx="13926588" cy="724645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FEAC35E-FD5C-D059-F6EC-1426636ACE06}"/>
              </a:ext>
            </a:extLst>
          </p:cNvPr>
          <p:cNvSpPr txBox="1"/>
          <p:nvPr/>
        </p:nvSpPr>
        <p:spPr>
          <a:xfrm>
            <a:off x="1307938" y="613457"/>
            <a:ext cx="15151261" cy="4888839"/>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DECISION TREE:</a:t>
            </a:r>
          </a:p>
          <a:p>
            <a:pPr marL="457200" indent="-457200">
              <a:lnSpc>
                <a:spcPct val="150000"/>
              </a:lnSpc>
              <a:buFont typeface="Wingdings" panose="05000000000000000000" pitchFamily="2" charset="2"/>
              <a:buChar char="v"/>
            </a:pPr>
            <a:r>
              <a:rPr lang="en-US" sz="2400" b="0" i="0" dirty="0">
                <a:effectLst/>
                <a:latin typeface="Times New Roman" panose="02020603050405020304" pitchFamily="18" charset="0"/>
                <a:cs typeface="Times New Roman" panose="02020603050405020304" pitchFamily="18" charset="0"/>
              </a:rPr>
              <a:t> Prioritizes Safety:  Your decision tree prioritizes safety by checking weather conditions first. If the weather is unsuitable (high winds, low visibility etc.), the payload drop is aborted to avoid potential risks.</a:t>
            </a:r>
          </a:p>
          <a:p>
            <a:pPr marL="457200" indent="-457200">
              <a:lnSpc>
                <a:spcPct val="150000"/>
              </a:lnSpc>
              <a:buFont typeface="Wingdings" panose="05000000000000000000" pitchFamily="2" charset="2"/>
              <a:buChar char="v"/>
            </a:pPr>
            <a:r>
              <a:rPr lang="en-US" sz="2400" b="0" i="0" dirty="0">
                <a:effectLst/>
                <a:latin typeface="Times New Roman" panose="02020603050405020304" pitchFamily="18" charset="0"/>
                <a:cs typeface="Times New Roman" panose="02020603050405020304" pitchFamily="18" charset="0"/>
              </a:rPr>
              <a:t>Adapts to Obstacles: The tree incorporates obstacle detection using LIDAR/camera data. If obstacles are detected in the designated drop zone, the system explores alternative drop zones if available. This demonstrates adaptability for unforeseen situations.</a:t>
            </a:r>
          </a:p>
          <a:p>
            <a:pPr marL="457200" indent="-457200">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Ensures Proper Altitude:  The decision tree ensures the aircraft is within a safe altitude range before releasing the payload.  If not, it triggers a flight path adjustment and re-evaluates the altitude before proceeding. This ensures a controlled and safe drop.</a:t>
            </a:r>
            <a:endParaRPr lang="en-IN" sz="2400" b="1" dirty="0">
              <a:latin typeface="Times New Roman" panose="02020603050405020304" pitchFamily="18" charset="0"/>
              <a:cs typeface="Times New Roman" panose="02020603050405020304" pitchFamily="18" charset="0"/>
            </a:endParaRPr>
          </a:p>
        </p:txBody>
      </p:sp>
      <p:sp>
        <p:nvSpPr>
          <p:cNvPr id="10" name="Date Placeholder 1">
            <a:extLst>
              <a:ext uri="{FF2B5EF4-FFF2-40B4-BE49-F238E27FC236}">
                <a16:creationId xmlns:a16="http://schemas.microsoft.com/office/drawing/2014/main" id="{600AECF3-3932-4B45-2E0F-6606DCB7AFBB}"/>
              </a:ext>
            </a:extLst>
          </p:cNvPr>
          <p:cNvSpPr>
            <a:spLocks noGrp="1"/>
          </p:cNvSpPr>
          <p:nvPr>
            <p:ph type="dt" sz="half" idx="10"/>
          </p:nvPr>
        </p:nvSpPr>
        <p:spPr>
          <a:xfrm>
            <a:off x="1645921" y="9689678"/>
            <a:ext cx="3708407" cy="547688"/>
          </a:xfrm>
        </p:spPr>
        <p:txBody>
          <a:bodyPr/>
          <a:lstStyle/>
          <a:p>
            <a:r>
              <a:rPr lang="en-US" dirty="0"/>
              <a:t>April 18, 2024</a:t>
            </a:r>
          </a:p>
        </p:txBody>
      </p:sp>
      <p:sp>
        <p:nvSpPr>
          <p:cNvPr id="12" name="Footer Placeholder 2">
            <a:extLst>
              <a:ext uri="{FF2B5EF4-FFF2-40B4-BE49-F238E27FC236}">
                <a16:creationId xmlns:a16="http://schemas.microsoft.com/office/drawing/2014/main" id="{74F6140A-21F4-F5D7-7102-6209D80D09CE}"/>
              </a:ext>
            </a:extLst>
          </p:cNvPr>
          <p:cNvSpPr>
            <a:spLocks noGrp="1"/>
          </p:cNvSpPr>
          <p:nvPr>
            <p:ph type="ftr" sz="quarter" idx="11"/>
          </p:nvPr>
        </p:nvSpPr>
        <p:spPr>
          <a:xfrm>
            <a:off x="5529278" y="9689678"/>
            <a:ext cx="7234206" cy="547688"/>
          </a:xfrm>
        </p:spPr>
        <p:txBody>
          <a:bodyPr/>
          <a:lstStyle/>
          <a:p>
            <a:r>
              <a:rPr lang="en-IN" dirty="0"/>
              <a:t>DEPARTMENT OF COMPUTER SCIENCE &amp; ENGINEERING   / </a:t>
            </a:r>
            <a:r>
              <a:rPr lang="en-US" sz="1200" dirty="0">
                <a:latin typeface="Times New Roman" pitchFamily="18" charset="0"/>
                <a:cs typeface="Times New Roman" pitchFamily="18" charset="0"/>
              </a:rPr>
              <a:t>Automated Payload Delivery System for Aircraft Using Machine Learning</a:t>
            </a:r>
            <a:endParaRPr lang="en-IN" dirty="0"/>
          </a:p>
        </p:txBody>
      </p:sp>
    </p:spTree>
    <p:extLst>
      <p:ext uri="{BB962C8B-B14F-4D97-AF65-F5344CB8AC3E}">
        <p14:creationId xmlns:p14="http://schemas.microsoft.com/office/powerpoint/2010/main" val="1908729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April 18, 2024</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13</a:t>
            </a:fld>
            <a:endParaRPr lang="en-US"/>
          </a:p>
        </p:txBody>
      </p:sp>
      <p:sp>
        <p:nvSpPr>
          <p:cNvPr id="6" name="Rectangle 5"/>
          <p:cNvSpPr/>
          <p:nvPr/>
        </p:nvSpPr>
        <p:spPr>
          <a:xfrm>
            <a:off x="801060" y="698561"/>
            <a:ext cx="16988176" cy="3231654"/>
          </a:xfrm>
          <a:prstGeom prst="rect">
            <a:avLst/>
          </a:prstGeom>
        </p:spPr>
        <p:txBody>
          <a:bodyPr wrap="square">
            <a:spAutoFit/>
          </a:bodyPr>
          <a:lstStyle/>
          <a:p>
            <a:pPr algn="ctr"/>
            <a:r>
              <a:rPr lang="en-US" sz="3600" b="1" dirty="0">
                <a:latin typeface="Times New Roman" panose="02020603050405020304" pitchFamily="18" charset="0"/>
                <a:cs typeface="Times New Roman" panose="02020603050405020304" pitchFamily="18" charset="0"/>
              </a:rPr>
              <a:t>    MODULE 1</a:t>
            </a:r>
            <a:r>
              <a:rPr lang="en-US" sz="2800" b="1" dirty="0">
                <a:latin typeface="Times New Roman" panose="02020603050405020304" pitchFamily="18" charset="0"/>
                <a:cs typeface="Times New Roman" panose="02020603050405020304" pitchFamily="18" charset="0"/>
              </a:rPr>
              <a:t>: Collection and Processing of data</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Step:1 Collection of data</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
        <p:nvSpPr>
          <p:cNvPr id="11" name="Footer Placeholder 2">
            <a:extLst>
              <a:ext uri="{FF2B5EF4-FFF2-40B4-BE49-F238E27FC236}">
                <a16:creationId xmlns:a16="http://schemas.microsoft.com/office/drawing/2014/main" id="{22FF77C1-B5F5-6421-88EE-77F5C8FE4B92}"/>
              </a:ext>
            </a:extLst>
          </p:cNvPr>
          <p:cNvSpPr>
            <a:spLocks noGrp="1"/>
          </p:cNvSpPr>
          <p:nvPr>
            <p:ph type="ftr" sz="quarter" idx="11"/>
          </p:nvPr>
        </p:nvSpPr>
        <p:spPr>
          <a:xfrm>
            <a:off x="5529278" y="9689678"/>
            <a:ext cx="7234206" cy="547688"/>
          </a:xfrm>
        </p:spPr>
        <p:txBody>
          <a:bodyPr/>
          <a:lstStyle/>
          <a:p>
            <a:r>
              <a:rPr lang="en-IN" dirty="0"/>
              <a:t>DEPARTMENT OF COMPUTER SCIENCE &amp; ENGINEERING   / </a:t>
            </a:r>
            <a:r>
              <a:rPr lang="en-US" sz="1200" dirty="0">
                <a:latin typeface="Times New Roman" pitchFamily="18" charset="0"/>
                <a:cs typeface="Times New Roman" pitchFamily="18" charset="0"/>
              </a:rPr>
              <a:t>Automated Payload Delivery System for Aircraft Using Machine Learning</a:t>
            </a:r>
            <a:endParaRPr lang="en-IN" dirty="0"/>
          </a:p>
        </p:txBody>
      </p:sp>
      <p:pic>
        <p:nvPicPr>
          <p:cNvPr id="5" name="Picture 4">
            <a:extLst>
              <a:ext uri="{FF2B5EF4-FFF2-40B4-BE49-F238E27FC236}">
                <a16:creationId xmlns:a16="http://schemas.microsoft.com/office/drawing/2014/main" id="{3594AAD4-AF3D-B2A0-9838-E3A9FF761B60}"/>
              </a:ext>
            </a:extLst>
          </p:cNvPr>
          <p:cNvPicPr>
            <a:picLocks noChangeAspect="1"/>
          </p:cNvPicPr>
          <p:nvPr/>
        </p:nvPicPr>
        <p:blipFill>
          <a:blip r:embed="rId2"/>
          <a:stretch>
            <a:fillRect/>
          </a:stretch>
        </p:blipFill>
        <p:spPr>
          <a:xfrm>
            <a:off x="2145475" y="2750560"/>
            <a:ext cx="13997049" cy="576349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April 18, 2024</a:t>
            </a:r>
          </a:p>
        </p:txBody>
      </p:sp>
      <p:sp>
        <p:nvSpPr>
          <p:cNvPr id="3" name="Footer Placeholder 2"/>
          <p:cNvSpPr>
            <a:spLocks noGrp="1"/>
          </p:cNvSpPr>
          <p:nvPr>
            <p:ph type="ftr" sz="quarter" idx="11"/>
          </p:nvPr>
        </p:nvSpPr>
        <p:spPr/>
        <p:txBody>
          <a:bodyPr/>
          <a:lstStyle/>
          <a:p>
            <a:r>
              <a:rPr lang="en-IN" dirty="0"/>
              <a:t>DEPARTMENT OF COMPUTER SCIENCE &amp; ENGINEERING   /</a:t>
            </a:r>
            <a:r>
              <a:rPr lang="en-US" sz="1200" dirty="0">
                <a:latin typeface="Times New Roman" pitchFamily="18" charset="0"/>
                <a:cs typeface="Times New Roman" pitchFamily="18" charset="0"/>
              </a:rPr>
              <a:t> Automated Payload Delivery System for Aircraft Using Machine Learning</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14</a:t>
            </a:fld>
            <a:endParaRPr lang="en-US"/>
          </a:p>
        </p:txBody>
      </p:sp>
      <p:sp>
        <p:nvSpPr>
          <p:cNvPr id="5" name="Rectangle 4"/>
          <p:cNvSpPr/>
          <p:nvPr/>
        </p:nvSpPr>
        <p:spPr>
          <a:xfrm>
            <a:off x="721136" y="656998"/>
            <a:ext cx="16631681" cy="1231106"/>
          </a:xfrm>
          <a:prstGeom prst="rect">
            <a:avLst/>
          </a:prstGeom>
        </p:spPr>
        <p:txBody>
          <a:bodyPr wrap="square">
            <a:spAutoFit/>
          </a:bodyPr>
          <a:lstStyle/>
          <a:p>
            <a:r>
              <a:rPr lang="en-US" sz="2800" b="1" dirty="0">
                <a:latin typeface="Times New Roman" panose="02020603050405020304" pitchFamily="18" charset="0"/>
                <a:cs typeface="Times New Roman" panose="02020603050405020304" pitchFamily="18" charset="0"/>
              </a:rPr>
              <a:t>Step 2: Processing the data</a:t>
            </a:r>
          </a:p>
          <a:p>
            <a:endParaRPr lang="en-US" sz="2800" b="1" dirty="0">
              <a:latin typeface="Times New Roman" panose="02020603050405020304" pitchFamily="18" charset="0"/>
              <a:cs typeface="Times New Roman" panose="02020603050405020304" pitchFamily="18" charset="0"/>
            </a:endParaRPr>
          </a:p>
          <a:p>
            <a:endParaRPr lang="en-IN" dirty="0"/>
          </a:p>
        </p:txBody>
      </p:sp>
      <p:pic>
        <p:nvPicPr>
          <p:cNvPr id="7" name="Picture 6">
            <a:extLst>
              <a:ext uri="{FF2B5EF4-FFF2-40B4-BE49-F238E27FC236}">
                <a16:creationId xmlns:a16="http://schemas.microsoft.com/office/drawing/2014/main" id="{A00FBB42-5A91-AC1F-48CB-C265566CDBD5}"/>
              </a:ext>
            </a:extLst>
          </p:cNvPr>
          <p:cNvPicPr>
            <a:picLocks noChangeAspect="1"/>
          </p:cNvPicPr>
          <p:nvPr/>
        </p:nvPicPr>
        <p:blipFill>
          <a:blip r:embed="rId2"/>
          <a:stretch>
            <a:fillRect/>
          </a:stretch>
        </p:blipFill>
        <p:spPr>
          <a:xfrm>
            <a:off x="4945206" y="1671475"/>
            <a:ext cx="8630863" cy="694404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April 18, 2024</a:t>
            </a:r>
          </a:p>
        </p:txBody>
      </p:sp>
      <p:sp>
        <p:nvSpPr>
          <p:cNvPr id="3" name="Footer Placeholder 2"/>
          <p:cNvSpPr>
            <a:spLocks noGrp="1"/>
          </p:cNvSpPr>
          <p:nvPr>
            <p:ph type="ftr" sz="quarter" idx="11"/>
          </p:nvPr>
        </p:nvSpPr>
        <p:spPr/>
        <p:txBody>
          <a:bodyPr/>
          <a:lstStyle/>
          <a:p>
            <a:r>
              <a:rPr lang="en-IN" dirty="0"/>
              <a:t>DEPARTMENT OF COMPUTER SCIENCE &amp; ENGINEERING   / </a:t>
            </a:r>
            <a:r>
              <a:rPr lang="en-US" sz="1200" dirty="0">
                <a:latin typeface="Times New Roman" pitchFamily="18" charset="0"/>
                <a:cs typeface="Times New Roman" pitchFamily="18" charset="0"/>
              </a:rPr>
              <a:t>Automated Payload Delivery System for Aircraft Using Machine Learning</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15</a:t>
            </a:fld>
            <a:endParaRPr lang="en-US"/>
          </a:p>
        </p:txBody>
      </p:sp>
      <p:sp>
        <p:nvSpPr>
          <p:cNvPr id="5" name="TextBox 4"/>
          <p:cNvSpPr txBox="1"/>
          <p:nvPr/>
        </p:nvSpPr>
        <p:spPr>
          <a:xfrm>
            <a:off x="789709" y="457200"/>
            <a:ext cx="16895618" cy="4955203"/>
          </a:xfrm>
          <a:prstGeom prst="rect">
            <a:avLst/>
          </a:prstGeom>
          <a:noFill/>
        </p:spPr>
        <p:txBody>
          <a:bodyPr wrap="square" rtlCol="0">
            <a:spAutoFit/>
          </a:bodyPr>
          <a:lstStyle/>
          <a:p>
            <a:r>
              <a:rPr lang="en-IN" sz="2800" b="1" dirty="0"/>
              <a:t>                                                            Module 2- CNN Algorithm</a:t>
            </a:r>
          </a:p>
          <a:p>
            <a:endParaRPr lang="en-IN" dirty="0"/>
          </a:p>
          <a:p>
            <a:endParaRPr lang="en-US" sz="2000" dirty="0">
              <a:latin typeface="Times New Roman" panose="02020603050405020304" pitchFamily="18" charset="0"/>
              <a:cs typeface="Times New Roman" panose="02020603050405020304" pitchFamily="18" charset="0"/>
            </a:endParaRPr>
          </a:p>
          <a:p>
            <a:r>
              <a:rPr lang="en-US" sz="3200" b="1" dirty="0">
                <a:latin typeface="Times New Roman" panose="02020603050405020304" pitchFamily="18" charset="0"/>
                <a:cs typeface="Times New Roman" panose="02020603050405020304" pitchFamily="18" charset="0"/>
              </a:rPr>
              <a:t>CNN ALGORITHM:</a:t>
            </a:r>
          </a:p>
          <a:p>
            <a:endParaRPr lang="en-US" sz="3200" b="1" dirty="0">
              <a:latin typeface="Times New Roman" panose="02020603050405020304" pitchFamily="18" charset="0"/>
              <a:cs typeface="Times New Roman" panose="02020603050405020304" pitchFamily="18" charset="0"/>
            </a:endParaRPr>
          </a:p>
          <a:p>
            <a:pPr marL="457200" indent="-457200" algn="just">
              <a:lnSpc>
                <a:spcPct val="150000"/>
              </a:lnSpc>
              <a:buFont typeface="Wingdings" panose="05000000000000000000" pitchFamily="2" charset="2"/>
              <a:buChar char="v"/>
            </a:pPr>
            <a:r>
              <a:rPr lang="en-US" sz="2800" b="0" i="0" dirty="0">
                <a:effectLst/>
                <a:latin typeface="Times New Roman" panose="02020603050405020304" pitchFamily="18" charset="0"/>
                <a:cs typeface="Times New Roman" panose="02020603050405020304" pitchFamily="18" charset="0"/>
              </a:rPr>
              <a:t>Convolutional Neural Networks (CNNs): CNNs are well-suited for tasks involving spatial data, such as image processing or analyzing sensor data with spatial characteristics.</a:t>
            </a:r>
          </a:p>
          <a:p>
            <a:pPr marL="457200" indent="-457200" algn="just">
              <a:lnSpc>
                <a:spcPct val="150000"/>
              </a:lnSpc>
              <a:buFont typeface="Wingdings" panose="05000000000000000000" pitchFamily="2" charset="2"/>
              <a:buChar char="v"/>
            </a:pPr>
            <a:r>
              <a:rPr lang="en-US" sz="2800" b="0" i="0" dirty="0">
                <a:effectLst/>
                <a:latin typeface="Times New Roman" panose="02020603050405020304" pitchFamily="18" charset="0"/>
                <a:cs typeface="Times New Roman" panose="02020603050405020304" pitchFamily="18" charset="0"/>
              </a:rPr>
              <a:t>Recurrent Neural Networks (RNNs): RNNs are suitable for sequential data, making them applicable for tasks involving time-series sensor data or sequential decision-making processes.</a:t>
            </a:r>
            <a:endParaRPr lang="en-IN" sz="2800" b="1"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April 18, 2024</a:t>
            </a:r>
          </a:p>
        </p:txBody>
      </p:sp>
      <p:sp>
        <p:nvSpPr>
          <p:cNvPr id="3" name="Footer Placeholder 2"/>
          <p:cNvSpPr>
            <a:spLocks noGrp="1"/>
          </p:cNvSpPr>
          <p:nvPr>
            <p:ph type="ftr" sz="quarter" idx="11"/>
          </p:nvPr>
        </p:nvSpPr>
        <p:spPr/>
        <p:txBody>
          <a:bodyPr/>
          <a:lstStyle/>
          <a:p>
            <a:r>
              <a:rPr lang="en-IN" dirty="0"/>
              <a:t>DEPARTMENT OF COMPUTER SCIENCE &amp; ENGINEERING   / </a:t>
            </a:r>
            <a:r>
              <a:rPr lang="en-US" sz="1200" dirty="0">
                <a:latin typeface="Times New Roman" pitchFamily="18" charset="0"/>
                <a:cs typeface="Times New Roman" pitchFamily="18" charset="0"/>
              </a:rPr>
              <a:t>Automated Payload Delivery System for Aircraft Using Machine Learning</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16</a:t>
            </a:fld>
            <a:endParaRPr lang="en-US"/>
          </a:p>
        </p:txBody>
      </p:sp>
      <p:sp>
        <p:nvSpPr>
          <p:cNvPr id="5" name="Rectangle 4"/>
          <p:cNvSpPr/>
          <p:nvPr/>
        </p:nvSpPr>
        <p:spPr>
          <a:xfrm>
            <a:off x="1178852" y="573871"/>
            <a:ext cx="14781583" cy="1015663"/>
          </a:xfrm>
          <a:prstGeom prst="rect">
            <a:avLst/>
          </a:prstGeom>
        </p:spPr>
        <p:txBody>
          <a:bodyPr wrap="square">
            <a:spAutoFit/>
          </a:bodyPr>
          <a:lstStyle/>
          <a:p>
            <a:r>
              <a:rPr lang="en-US" sz="2800" b="1"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Step 3: Using algorithm’s CNN algorithm</a:t>
            </a:r>
            <a:endParaRPr lang="en-US" sz="2800" b="1" dirty="0">
              <a:latin typeface="Times New Roman" panose="02020603050405020304" pitchFamily="18" charset="0"/>
              <a:cs typeface="Times New Roman" panose="02020603050405020304" pitchFamily="18" charset="0"/>
            </a:endParaRPr>
          </a:p>
          <a:p>
            <a:endParaRPr lang="en-IN" sz="28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D750E846-454C-9A67-BF1B-A97A17519F99}"/>
              </a:ext>
            </a:extLst>
          </p:cNvPr>
          <p:cNvPicPr>
            <a:picLocks noChangeAspect="1"/>
          </p:cNvPicPr>
          <p:nvPr/>
        </p:nvPicPr>
        <p:blipFill>
          <a:blip r:embed="rId2"/>
          <a:stretch>
            <a:fillRect/>
          </a:stretch>
        </p:blipFill>
        <p:spPr>
          <a:xfrm>
            <a:off x="1828166" y="1470341"/>
            <a:ext cx="14631668" cy="7346317"/>
          </a:xfrm>
          <a:prstGeom prst="rect">
            <a:avLst/>
          </a:prstGeom>
        </p:spPr>
      </p:pic>
      <p:sp>
        <p:nvSpPr>
          <p:cNvPr id="10" name="TextBox 9">
            <a:extLst>
              <a:ext uri="{FF2B5EF4-FFF2-40B4-BE49-F238E27FC236}">
                <a16:creationId xmlns:a16="http://schemas.microsoft.com/office/drawing/2014/main" id="{D78E4158-D5DB-1146-0646-03CA890D702F}"/>
              </a:ext>
            </a:extLst>
          </p:cNvPr>
          <p:cNvSpPr txBox="1"/>
          <p:nvPr/>
        </p:nvSpPr>
        <p:spPr>
          <a:xfrm>
            <a:off x="852055" y="2951018"/>
            <a:ext cx="1870363" cy="369332"/>
          </a:xfrm>
          <a:prstGeom prst="rect">
            <a:avLst/>
          </a:prstGeom>
          <a:noFill/>
        </p:spPr>
        <p:txBody>
          <a:bodyPr wrap="square" rtlCol="0">
            <a:spAutoFit/>
          </a:bodyPr>
          <a:lstStyle/>
          <a:p>
            <a:r>
              <a:rPr lang="en-IN" dirty="0" err="1"/>
              <a:t>Eg</a:t>
            </a:r>
            <a:r>
              <a:rPr lang="en-IN" dirty="0"/>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April 18, 2024</a:t>
            </a:r>
          </a:p>
        </p:txBody>
      </p:sp>
      <p:sp>
        <p:nvSpPr>
          <p:cNvPr id="3" name="Footer Placeholder 2"/>
          <p:cNvSpPr>
            <a:spLocks noGrp="1"/>
          </p:cNvSpPr>
          <p:nvPr>
            <p:ph type="ftr" sz="quarter" idx="11"/>
          </p:nvPr>
        </p:nvSpPr>
        <p:spPr/>
        <p:txBody>
          <a:bodyPr/>
          <a:lstStyle/>
          <a:p>
            <a:r>
              <a:rPr lang="en-IN" dirty="0"/>
              <a:t>DEPARTMENT OF COMPUTER SCIENCE &amp; ENGINEERING   / </a:t>
            </a:r>
            <a:r>
              <a:rPr lang="en-US" sz="1200" dirty="0">
                <a:latin typeface="Times New Roman" pitchFamily="18" charset="0"/>
                <a:cs typeface="Times New Roman" pitchFamily="18" charset="0"/>
              </a:rPr>
              <a:t>Automated Payload Delivery System for Aircraft Using Machine Learning</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17</a:t>
            </a:fld>
            <a:endParaRPr lang="en-US"/>
          </a:p>
        </p:txBody>
      </p:sp>
      <p:sp>
        <p:nvSpPr>
          <p:cNvPr id="5" name="Rectangle 4"/>
          <p:cNvSpPr/>
          <p:nvPr/>
        </p:nvSpPr>
        <p:spPr>
          <a:xfrm>
            <a:off x="581890" y="282924"/>
            <a:ext cx="17020309" cy="646331"/>
          </a:xfrm>
          <a:prstGeom prst="rect">
            <a:avLst/>
          </a:prstGeom>
        </p:spPr>
        <p:txBody>
          <a:bodyPr wrap="square">
            <a:spAutoFit/>
          </a:bodyPr>
          <a:lstStyle/>
          <a:p>
            <a:pPr algn="ctr"/>
            <a:r>
              <a:rPr lang="en-US" sz="3600" b="1" dirty="0">
                <a:latin typeface="Times New Roman" panose="02020603050405020304" pitchFamily="18" charset="0"/>
                <a:cs typeface="Times New Roman" panose="02020603050405020304" pitchFamily="18" charset="0"/>
              </a:rPr>
              <a:t>IMPLEMENTATION</a:t>
            </a:r>
            <a:endParaRPr lang="en-IN" sz="3600" dirty="0"/>
          </a:p>
        </p:txBody>
      </p:sp>
      <p:sp>
        <p:nvSpPr>
          <p:cNvPr id="6" name="Rectangle 5"/>
          <p:cNvSpPr/>
          <p:nvPr/>
        </p:nvSpPr>
        <p:spPr>
          <a:xfrm>
            <a:off x="1039091" y="1703338"/>
            <a:ext cx="9144000" cy="4031873"/>
          </a:xfrm>
          <a:prstGeom prst="rect">
            <a:avLst/>
          </a:prstGeom>
        </p:spPr>
        <p:txBody>
          <a:bodyPr>
            <a:spAutoFit/>
          </a:bodyPr>
          <a:lstStyle/>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Architecture Diagram</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Data –Flow Diagram</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Use Case Diagram</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Class Diagram</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Activity Diagram</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Sequence Diagram</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Collaboration Diagram(If applicable)</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E-R Diagram</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April 18, 2024</a:t>
            </a:r>
          </a:p>
        </p:txBody>
      </p:sp>
      <p:sp>
        <p:nvSpPr>
          <p:cNvPr id="3" name="Footer Placeholder 2"/>
          <p:cNvSpPr>
            <a:spLocks noGrp="1"/>
          </p:cNvSpPr>
          <p:nvPr>
            <p:ph type="ftr" sz="quarter" idx="11"/>
          </p:nvPr>
        </p:nvSpPr>
        <p:spPr/>
        <p:txBody>
          <a:bodyPr/>
          <a:lstStyle/>
          <a:p>
            <a:r>
              <a:rPr lang="en-IN" dirty="0"/>
              <a:t>DEPARTMENT OF COMPUTER SCIENCE &amp; ENGINEERING   / </a:t>
            </a:r>
            <a:r>
              <a:rPr lang="en-US" sz="1200" dirty="0">
                <a:latin typeface="Times New Roman" pitchFamily="18" charset="0"/>
                <a:cs typeface="Times New Roman" pitchFamily="18" charset="0"/>
              </a:rPr>
              <a:t>Automated Payload Delivery System for Aircraft Using Machine Learning</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18</a:t>
            </a:fld>
            <a:endParaRPr lang="en-US"/>
          </a:p>
        </p:txBody>
      </p:sp>
      <p:sp>
        <p:nvSpPr>
          <p:cNvPr id="5" name="Rectangle 4"/>
          <p:cNvSpPr/>
          <p:nvPr/>
        </p:nvSpPr>
        <p:spPr>
          <a:xfrm>
            <a:off x="681644" y="387927"/>
            <a:ext cx="16521545" cy="646331"/>
          </a:xfrm>
          <a:prstGeom prst="rect">
            <a:avLst/>
          </a:prstGeom>
        </p:spPr>
        <p:txBody>
          <a:bodyPr wrap="square">
            <a:spAutoFit/>
          </a:bodyPr>
          <a:lstStyle/>
          <a:p>
            <a:r>
              <a:rPr lang="en-US" sz="3600" b="1" dirty="0">
                <a:latin typeface="Times New Roman" panose="02020603050405020304" pitchFamily="18" charset="0"/>
                <a:cs typeface="Times New Roman" panose="02020603050405020304" pitchFamily="18" charset="0"/>
              </a:rPr>
              <a:t>                                                 Architecture Diagram</a:t>
            </a:r>
          </a:p>
        </p:txBody>
      </p:sp>
      <p:sp>
        <p:nvSpPr>
          <p:cNvPr id="49" name="TextBox 48">
            <a:extLst>
              <a:ext uri="{FF2B5EF4-FFF2-40B4-BE49-F238E27FC236}">
                <a16:creationId xmlns:a16="http://schemas.microsoft.com/office/drawing/2014/main" id="{39A6ED73-1A45-7816-8D4B-B1D4A3ED66A1}"/>
              </a:ext>
            </a:extLst>
          </p:cNvPr>
          <p:cNvSpPr txBox="1"/>
          <p:nvPr/>
        </p:nvSpPr>
        <p:spPr>
          <a:xfrm>
            <a:off x="14651839" y="2745103"/>
            <a:ext cx="3209441" cy="707886"/>
          </a:xfrm>
          <a:prstGeom prst="rect">
            <a:avLst/>
          </a:prstGeom>
          <a:noFill/>
        </p:spPr>
        <p:txBody>
          <a:bodyPr wrap="square" rtlCol="0">
            <a:spAutoFit/>
          </a:bodyPr>
          <a:lstStyle/>
          <a:p>
            <a:r>
              <a:rPr lang="en-IN" sz="4000" dirty="0"/>
              <a:t>Output</a:t>
            </a:r>
          </a:p>
        </p:txBody>
      </p:sp>
      <p:pic>
        <p:nvPicPr>
          <p:cNvPr id="12" name="Picture 11">
            <a:extLst>
              <a:ext uri="{FF2B5EF4-FFF2-40B4-BE49-F238E27FC236}">
                <a16:creationId xmlns:a16="http://schemas.microsoft.com/office/drawing/2014/main" id="{4DE2AFB3-9281-96B5-DC7A-CA2A3A84D5DE}"/>
              </a:ext>
            </a:extLst>
          </p:cNvPr>
          <p:cNvPicPr>
            <a:picLocks noChangeAspect="1"/>
          </p:cNvPicPr>
          <p:nvPr/>
        </p:nvPicPr>
        <p:blipFill>
          <a:blip r:embed="rId2"/>
          <a:stretch>
            <a:fillRect/>
          </a:stretch>
        </p:blipFill>
        <p:spPr>
          <a:xfrm>
            <a:off x="980065" y="1911148"/>
            <a:ext cx="16327870" cy="492286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April 18, 2024</a:t>
            </a:r>
          </a:p>
        </p:txBody>
      </p:sp>
      <p:sp>
        <p:nvSpPr>
          <p:cNvPr id="3" name="Footer Placeholder 2"/>
          <p:cNvSpPr>
            <a:spLocks noGrp="1"/>
          </p:cNvSpPr>
          <p:nvPr>
            <p:ph type="ftr" sz="quarter" idx="11"/>
          </p:nvPr>
        </p:nvSpPr>
        <p:spPr/>
        <p:txBody>
          <a:bodyPr/>
          <a:lstStyle/>
          <a:p>
            <a:r>
              <a:rPr lang="en-IN" dirty="0"/>
              <a:t>DEPARTMENT OF COMPUTER SCIENCE &amp; ENGINEERING   / </a:t>
            </a:r>
            <a:r>
              <a:rPr lang="en-US" sz="1200" dirty="0">
                <a:latin typeface="Times New Roman" pitchFamily="18" charset="0"/>
                <a:cs typeface="Times New Roman" pitchFamily="18" charset="0"/>
              </a:rPr>
              <a:t>Automated Payload Delivery System for Aircraft Using Machine Learning</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19</a:t>
            </a:fld>
            <a:endParaRPr lang="en-US"/>
          </a:p>
        </p:txBody>
      </p:sp>
      <p:sp>
        <p:nvSpPr>
          <p:cNvPr id="5" name="Rectangle 4"/>
          <p:cNvSpPr/>
          <p:nvPr/>
        </p:nvSpPr>
        <p:spPr>
          <a:xfrm>
            <a:off x="745803" y="67753"/>
            <a:ext cx="17014857" cy="646331"/>
          </a:xfrm>
          <a:prstGeom prst="rect">
            <a:avLst/>
          </a:prstGeom>
        </p:spPr>
        <p:txBody>
          <a:bodyPr wrap="square">
            <a:spAutoFit/>
          </a:bodyPr>
          <a:lstStyle/>
          <a:p>
            <a:r>
              <a:rPr lang="en-US" sz="3600" b="1" dirty="0">
                <a:latin typeface="Times New Roman" panose="02020603050405020304" pitchFamily="18" charset="0"/>
                <a:cs typeface="Times New Roman" panose="02020603050405020304" pitchFamily="18" charset="0"/>
              </a:rPr>
              <a:t>                                                  Data –Flow Diagram</a:t>
            </a:r>
          </a:p>
        </p:txBody>
      </p:sp>
      <p:pic>
        <p:nvPicPr>
          <p:cNvPr id="7" name="Picture 6">
            <a:extLst>
              <a:ext uri="{FF2B5EF4-FFF2-40B4-BE49-F238E27FC236}">
                <a16:creationId xmlns:a16="http://schemas.microsoft.com/office/drawing/2014/main" id="{2FF61AE0-3DB0-ABE0-FBDB-B90DABE497B7}"/>
              </a:ext>
            </a:extLst>
          </p:cNvPr>
          <p:cNvPicPr>
            <a:picLocks noChangeAspect="1"/>
          </p:cNvPicPr>
          <p:nvPr/>
        </p:nvPicPr>
        <p:blipFill>
          <a:blip r:embed="rId2"/>
          <a:stretch>
            <a:fillRect/>
          </a:stretch>
        </p:blipFill>
        <p:spPr>
          <a:xfrm>
            <a:off x="3492038" y="1069835"/>
            <a:ext cx="11303923" cy="690795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April 18, 2024</a:t>
            </a:r>
          </a:p>
        </p:txBody>
      </p:sp>
      <p:sp>
        <p:nvSpPr>
          <p:cNvPr id="3" name="Footer Placeholder 2"/>
          <p:cNvSpPr>
            <a:spLocks noGrp="1"/>
          </p:cNvSpPr>
          <p:nvPr>
            <p:ph type="ftr" sz="quarter" idx="11"/>
          </p:nvPr>
        </p:nvSpPr>
        <p:spPr/>
        <p:txBody>
          <a:bodyPr/>
          <a:lstStyle/>
          <a:p>
            <a:r>
              <a:rPr lang="en-IN" dirty="0"/>
              <a:t>DEPARTMENT OF COMPUTER SCIENCE &amp; ENGINEERING   / </a:t>
            </a:r>
            <a:r>
              <a:rPr lang="en-US" sz="1200" dirty="0">
                <a:latin typeface="Times New Roman" pitchFamily="18" charset="0"/>
                <a:cs typeface="Times New Roman" pitchFamily="18" charset="0"/>
              </a:rPr>
              <a:t>Automated Payload Delivery System for Aircraft Using Machine Learning</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a:t>
            </a:fld>
            <a:endParaRPr lang="en-US"/>
          </a:p>
        </p:txBody>
      </p:sp>
      <p:sp>
        <p:nvSpPr>
          <p:cNvPr id="5" name="Rectangle 4"/>
          <p:cNvSpPr/>
          <p:nvPr/>
        </p:nvSpPr>
        <p:spPr>
          <a:xfrm>
            <a:off x="810490" y="1003866"/>
            <a:ext cx="16521545" cy="6740307"/>
          </a:xfrm>
          <a:prstGeom prst="rect">
            <a:avLst/>
          </a:prstGeom>
        </p:spPr>
        <p:txBody>
          <a:bodyPr wrap="square">
            <a:spAutoFit/>
          </a:bodyPr>
          <a:lstStyle/>
          <a:p>
            <a:pPr>
              <a:lnSpc>
                <a:spcPct val="150000"/>
              </a:lnSpc>
            </a:pPr>
            <a:r>
              <a:rPr lang="en-IN" sz="3600" b="1" dirty="0">
                <a:latin typeface="Times New Roman" pitchFamily="18" charset="0"/>
                <a:cs typeface="Times New Roman" pitchFamily="18" charset="0"/>
              </a:rPr>
              <a:t>OVERVIEW </a:t>
            </a:r>
          </a:p>
          <a:p>
            <a:pPr lvl="1">
              <a:lnSpc>
                <a:spcPct val="150000"/>
              </a:lnSpc>
              <a:buFont typeface="Wingdings" pitchFamily="2" charset="2"/>
              <a:buChar char="q"/>
            </a:pPr>
            <a:r>
              <a:rPr lang="en-IN" sz="2800" dirty="0">
                <a:latin typeface="Times New Roman" pitchFamily="18" charset="0"/>
                <a:cs typeface="Times New Roman" pitchFamily="18" charset="0"/>
              </a:rPr>
              <a:t>ABSTRACT</a:t>
            </a:r>
          </a:p>
          <a:p>
            <a:pPr lvl="1">
              <a:lnSpc>
                <a:spcPct val="150000"/>
              </a:lnSpc>
              <a:buFont typeface="Wingdings" pitchFamily="2" charset="2"/>
              <a:buChar char="q"/>
            </a:pPr>
            <a:r>
              <a:rPr lang="en-IN" sz="2800" dirty="0">
                <a:latin typeface="Times New Roman" pitchFamily="18" charset="0"/>
                <a:cs typeface="Times New Roman" pitchFamily="18" charset="0"/>
              </a:rPr>
              <a:t>OBJECTIVES</a:t>
            </a:r>
          </a:p>
          <a:p>
            <a:pPr lvl="1">
              <a:lnSpc>
                <a:spcPct val="150000"/>
              </a:lnSpc>
              <a:buFont typeface="Wingdings" pitchFamily="2" charset="2"/>
              <a:buChar char="q"/>
            </a:pPr>
            <a:r>
              <a:rPr lang="en-IN" sz="2800" dirty="0">
                <a:latin typeface="Times New Roman" pitchFamily="18" charset="0"/>
                <a:cs typeface="Times New Roman" pitchFamily="18" charset="0"/>
              </a:rPr>
              <a:t>TIMELINE OF THE PROJECT</a:t>
            </a:r>
          </a:p>
          <a:p>
            <a:pPr lvl="1">
              <a:lnSpc>
                <a:spcPct val="150000"/>
              </a:lnSpc>
              <a:buFont typeface="Wingdings" pitchFamily="2" charset="2"/>
              <a:buChar char="q"/>
            </a:pPr>
            <a:r>
              <a:rPr lang="en-IN" sz="2800" dirty="0">
                <a:latin typeface="Times New Roman" pitchFamily="18" charset="0"/>
                <a:cs typeface="Times New Roman" pitchFamily="18" charset="0"/>
              </a:rPr>
              <a:t>INTRODUCTION</a:t>
            </a:r>
          </a:p>
          <a:p>
            <a:pPr lvl="1">
              <a:lnSpc>
                <a:spcPct val="150000"/>
              </a:lnSpc>
              <a:buFont typeface="Wingdings" pitchFamily="2" charset="2"/>
              <a:buChar char="q"/>
            </a:pPr>
            <a:r>
              <a:rPr lang="en-IN" sz="2800" dirty="0">
                <a:latin typeface="Times New Roman" pitchFamily="18" charset="0"/>
                <a:cs typeface="Times New Roman" pitchFamily="18" charset="0"/>
              </a:rPr>
              <a:t>LITERATURE REVIEW</a:t>
            </a:r>
          </a:p>
          <a:p>
            <a:pPr lvl="1">
              <a:lnSpc>
                <a:spcPct val="150000"/>
              </a:lnSpc>
              <a:buFont typeface="Wingdings" pitchFamily="2" charset="2"/>
              <a:buChar char="q"/>
            </a:pPr>
            <a:r>
              <a:rPr lang="en-IN" sz="2800" dirty="0">
                <a:latin typeface="Times New Roman" pitchFamily="18" charset="0"/>
                <a:cs typeface="Times New Roman" pitchFamily="18" charset="0"/>
              </a:rPr>
              <a:t>DESIGN AND METHODOLOGIES</a:t>
            </a:r>
          </a:p>
          <a:p>
            <a:pPr lvl="1">
              <a:lnSpc>
                <a:spcPct val="150000"/>
              </a:lnSpc>
              <a:buFont typeface="Wingdings" pitchFamily="2" charset="2"/>
              <a:buChar char="q"/>
            </a:pPr>
            <a:r>
              <a:rPr lang="en-IN" sz="2800" dirty="0">
                <a:latin typeface="Times New Roman" pitchFamily="18" charset="0"/>
                <a:cs typeface="Times New Roman" pitchFamily="18" charset="0"/>
              </a:rPr>
              <a:t>IMPLEMENTATION</a:t>
            </a:r>
          </a:p>
          <a:p>
            <a:pPr lvl="1">
              <a:lnSpc>
                <a:spcPct val="150000"/>
              </a:lnSpc>
              <a:buFont typeface="Wingdings" pitchFamily="2" charset="2"/>
              <a:buChar char="q"/>
            </a:pPr>
            <a:r>
              <a:rPr lang="en-IN" sz="2800" dirty="0">
                <a:latin typeface="Times New Roman" pitchFamily="18" charset="0"/>
                <a:cs typeface="Times New Roman" pitchFamily="18" charset="0"/>
              </a:rPr>
              <a:t>CONCLUSION</a:t>
            </a:r>
          </a:p>
          <a:p>
            <a:pPr lvl="1">
              <a:lnSpc>
                <a:spcPct val="150000"/>
              </a:lnSpc>
              <a:buFont typeface="Wingdings" pitchFamily="2" charset="2"/>
              <a:buChar char="q"/>
            </a:pPr>
            <a:r>
              <a:rPr lang="en-IN" sz="2800" dirty="0">
                <a:latin typeface="Times New Roman" pitchFamily="18" charset="0"/>
                <a:cs typeface="Times New Roman" pitchFamily="18" charset="0"/>
              </a:rPr>
              <a:t>REFERENCES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April 18, 2024</a:t>
            </a:r>
          </a:p>
        </p:txBody>
      </p:sp>
      <p:sp>
        <p:nvSpPr>
          <p:cNvPr id="3" name="Footer Placeholder 2"/>
          <p:cNvSpPr>
            <a:spLocks noGrp="1"/>
          </p:cNvSpPr>
          <p:nvPr>
            <p:ph type="ftr" sz="quarter" idx="11"/>
          </p:nvPr>
        </p:nvSpPr>
        <p:spPr/>
        <p:txBody>
          <a:bodyPr/>
          <a:lstStyle/>
          <a:p>
            <a:r>
              <a:rPr lang="en-IN" dirty="0"/>
              <a:t>DEPARTMENT OF COMPUTER SCIENCE &amp; ENGINEERING   / </a:t>
            </a:r>
            <a:r>
              <a:rPr lang="en-US" sz="1200" dirty="0">
                <a:latin typeface="Times New Roman" pitchFamily="18" charset="0"/>
                <a:cs typeface="Times New Roman" pitchFamily="18" charset="0"/>
              </a:rPr>
              <a:t>Automated Payload Delivery System for Aircraft Using Machine Learning</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20</a:t>
            </a:fld>
            <a:endParaRPr lang="en-US"/>
          </a:p>
        </p:txBody>
      </p:sp>
      <p:sp>
        <p:nvSpPr>
          <p:cNvPr id="5" name="Rectangle 4"/>
          <p:cNvSpPr/>
          <p:nvPr/>
        </p:nvSpPr>
        <p:spPr>
          <a:xfrm>
            <a:off x="6576145" y="-47305"/>
            <a:ext cx="9144000" cy="646331"/>
          </a:xfrm>
          <a:prstGeom prst="rect">
            <a:avLst/>
          </a:prstGeom>
        </p:spPr>
        <p:txBody>
          <a:bodyPr>
            <a:spAutoFit/>
          </a:bodyPr>
          <a:lstStyle/>
          <a:p>
            <a:r>
              <a:rPr lang="en-US" sz="3600" b="1" dirty="0">
                <a:latin typeface="Times New Roman" panose="02020603050405020304" pitchFamily="18" charset="0"/>
                <a:cs typeface="Times New Roman" panose="02020603050405020304" pitchFamily="18" charset="0"/>
              </a:rPr>
              <a:t>Use Case Diagram</a:t>
            </a:r>
          </a:p>
        </p:txBody>
      </p:sp>
      <p:sp>
        <p:nvSpPr>
          <p:cNvPr id="62" name="TextBox 61">
            <a:extLst>
              <a:ext uri="{FF2B5EF4-FFF2-40B4-BE49-F238E27FC236}">
                <a16:creationId xmlns:a16="http://schemas.microsoft.com/office/drawing/2014/main" id="{0098A16C-6B78-80EF-6767-97E605260115}"/>
              </a:ext>
            </a:extLst>
          </p:cNvPr>
          <p:cNvSpPr txBox="1"/>
          <p:nvPr/>
        </p:nvSpPr>
        <p:spPr>
          <a:xfrm>
            <a:off x="15491220" y="3715978"/>
            <a:ext cx="1997391" cy="461665"/>
          </a:xfrm>
          <a:prstGeom prst="rect">
            <a:avLst/>
          </a:prstGeom>
          <a:noFill/>
        </p:spPr>
        <p:txBody>
          <a:bodyPr wrap="square" rtlCol="0">
            <a:spAutoFit/>
          </a:bodyPr>
          <a:lstStyle/>
          <a:p>
            <a:r>
              <a:rPr lang="en-IN" sz="2400" dirty="0"/>
              <a:t>CNN model</a:t>
            </a:r>
          </a:p>
        </p:txBody>
      </p:sp>
      <p:pic>
        <p:nvPicPr>
          <p:cNvPr id="1026" name="Picture 2" descr="PlantUML diagram">
            <a:extLst>
              <a:ext uri="{FF2B5EF4-FFF2-40B4-BE49-F238E27FC236}">
                <a16:creationId xmlns:a16="http://schemas.microsoft.com/office/drawing/2014/main" id="{43486FB1-CA5E-E08B-9CF2-0BB4C0392A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2946" y="779952"/>
            <a:ext cx="8091054" cy="717961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April 18, 2024</a:t>
            </a:r>
          </a:p>
        </p:txBody>
      </p:sp>
      <p:sp>
        <p:nvSpPr>
          <p:cNvPr id="3" name="Footer Placeholder 2"/>
          <p:cNvSpPr>
            <a:spLocks noGrp="1"/>
          </p:cNvSpPr>
          <p:nvPr>
            <p:ph type="ftr" sz="quarter" idx="11"/>
          </p:nvPr>
        </p:nvSpPr>
        <p:spPr/>
        <p:txBody>
          <a:bodyPr/>
          <a:lstStyle/>
          <a:p>
            <a:r>
              <a:rPr lang="en-IN" dirty="0"/>
              <a:t>DEPARTMENT OF COMPUTER SCIENCE &amp; ENGINEERING   / </a:t>
            </a:r>
            <a:r>
              <a:rPr lang="en-US" sz="1200" dirty="0">
                <a:latin typeface="Times New Roman" pitchFamily="18" charset="0"/>
                <a:cs typeface="Times New Roman" pitchFamily="18" charset="0"/>
              </a:rPr>
              <a:t>Automated Payload Delivery System for Aircraft Using Machine Learning</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21</a:t>
            </a:fld>
            <a:endParaRPr lang="en-US"/>
          </a:p>
        </p:txBody>
      </p:sp>
      <p:sp>
        <p:nvSpPr>
          <p:cNvPr id="5" name="Rectangle 4"/>
          <p:cNvSpPr/>
          <p:nvPr/>
        </p:nvSpPr>
        <p:spPr>
          <a:xfrm>
            <a:off x="5382491" y="414727"/>
            <a:ext cx="9144000" cy="646331"/>
          </a:xfrm>
          <a:prstGeom prst="rect">
            <a:avLst/>
          </a:prstGeom>
        </p:spPr>
        <p:txBody>
          <a:bodyPr>
            <a:spAutoFit/>
          </a:bodyPr>
          <a:lstStyle/>
          <a:p>
            <a:r>
              <a:rPr lang="en-US" sz="3600" b="1" dirty="0">
                <a:latin typeface="Times New Roman" panose="02020603050405020304" pitchFamily="18" charset="0"/>
                <a:cs typeface="Times New Roman" panose="02020603050405020304" pitchFamily="18" charset="0"/>
              </a:rPr>
              <a:t>Class Diagram</a:t>
            </a:r>
          </a:p>
        </p:txBody>
      </p:sp>
      <p:sp>
        <p:nvSpPr>
          <p:cNvPr id="7" name="TextBox 6"/>
          <p:cNvSpPr txBox="1"/>
          <p:nvPr/>
        </p:nvSpPr>
        <p:spPr>
          <a:xfrm>
            <a:off x="2057400" y="1662545"/>
            <a:ext cx="2265218" cy="369332"/>
          </a:xfrm>
          <a:prstGeom prst="rect">
            <a:avLst/>
          </a:prstGeom>
          <a:noFill/>
        </p:spPr>
        <p:txBody>
          <a:bodyPr wrap="square" rtlCol="0">
            <a:spAutoFit/>
          </a:bodyPr>
          <a:lstStyle/>
          <a:p>
            <a:r>
              <a:rPr lang="en-IN" dirty="0" err="1"/>
              <a:t>Eg</a:t>
            </a:r>
            <a:r>
              <a:rPr lang="en-IN" dirty="0"/>
              <a:t>,</a:t>
            </a:r>
          </a:p>
        </p:txBody>
      </p:sp>
      <p:pic>
        <p:nvPicPr>
          <p:cNvPr id="9" name="Picture 8">
            <a:extLst>
              <a:ext uri="{FF2B5EF4-FFF2-40B4-BE49-F238E27FC236}">
                <a16:creationId xmlns:a16="http://schemas.microsoft.com/office/drawing/2014/main" id="{97E0A2BE-549C-38C8-CFBD-2B1365A8E0D0}"/>
              </a:ext>
            </a:extLst>
          </p:cNvPr>
          <p:cNvPicPr>
            <a:picLocks noChangeAspect="1"/>
          </p:cNvPicPr>
          <p:nvPr/>
        </p:nvPicPr>
        <p:blipFill>
          <a:blip r:embed="rId2"/>
          <a:stretch>
            <a:fillRect/>
          </a:stretch>
        </p:blipFill>
        <p:spPr>
          <a:xfrm>
            <a:off x="1046253" y="1416463"/>
            <a:ext cx="16195494" cy="4548909"/>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April 18, 2024</a:t>
            </a:r>
          </a:p>
        </p:txBody>
      </p:sp>
      <p:sp>
        <p:nvSpPr>
          <p:cNvPr id="3" name="Footer Placeholder 2"/>
          <p:cNvSpPr>
            <a:spLocks noGrp="1"/>
          </p:cNvSpPr>
          <p:nvPr>
            <p:ph type="ftr" sz="quarter" idx="11"/>
          </p:nvPr>
        </p:nvSpPr>
        <p:spPr/>
        <p:txBody>
          <a:bodyPr/>
          <a:lstStyle/>
          <a:p>
            <a:r>
              <a:rPr lang="en-IN" dirty="0"/>
              <a:t>DEPARTMENT OF COMPUTER SCIENCE &amp; ENGINEERING   / </a:t>
            </a:r>
            <a:r>
              <a:rPr lang="en-US" sz="1200" dirty="0">
                <a:latin typeface="Times New Roman" pitchFamily="18" charset="0"/>
                <a:cs typeface="Times New Roman" pitchFamily="18" charset="0"/>
              </a:rPr>
              <a:t>Automated Payload Delivery System for Aircraft Using Machine Learning</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22</a:t>
            </a:fld>
            <a:endParaRPr lang="en-US"/>
          </a:p>
        </p:txBody>
      </p:sp>
      <p:sp>
        <p:nvSpPr>
          <p:cNvPr id="5" name="Rectangle 4"/>
          <p:cNvSpPr/>
          <p:nvPr/>
        </p:nvSpPr>
        <p:spPr>
          <a:xfrm>
            <a:off x="5049982" y="532445"/>
            <a:ext cx="9144000" cy="646331"/>
          </a:xfrm>
          <a:prstGeom prst="rect">
            <a:avLst/>
          </a:prstGeom>
        </p:spPr>
        <p:txBody>
          <a:bodyPr>
            <a:spAutoFit/>
          </a:bodyPr>
          <a:lstStyle/>
          <a:p>
            <a:r>
              <a:rPr lang="en-US" sz="3600" b="1" dirty="0">
                <a:latin typeface="Times New Roman" panose="02020603050405020304" pitchFamily="18" charset="0"/>
                <a:cs typeface="Times New Roman" panose="02020603050405020304" pitchFamily="18" charset="0"/>
              </a:rPr>
              <a:t>Activity Diagram</a:t>
            </a:r>
          </a:p>
        </p:txBody>
      </p:sp>
      <p:pic>
        <p:nvPicPr>
          <p:cNvPr id="9" name="Picture 8">
            <a:extLst>
              <a:ext uri="{FF2B5EF4-FFF2-40B4-BE49-F238E27FC236}">
                <a16:creationId xmlns:a16="http://schemas.microsoft.com/office/drawing/2014/main" id="{78DF65B7-6E23-103B-F55E-A14878CBEA18}"/>
              </a:ext>
            </a:extLst>
          </p:cNvPr>
          <p:cNvPicPr>
            <a:picLocks noChangeAspect="1"/>
          </p:cNvPicPr>
          <p:nvPr/>
        </p:nvPicPr>
        <p:blipFill>
          <a:blip r:embed="rId2"/>
          <a:stretch>
            <a:fillRect/>
          </a:stretch>
        </p:blipFill>
        <p:spPr>
          <a:xfrm>
            <a:off x="2636305" y="1486764"/>
            <a:ext cx="12214383" cy="7313472"/>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April 18, 2024</a:t>
            </a:r>
          </a:p>
        </p:txBody>
      </p:sp>
      <p:sp>
        <p:nvSpPr>
          <p:cNvPr id="3" name="Footer Placeholder 2"/>
          <p:cNvSpPr>
            <a:spLocks noGrp="1"/>
          </p:cNvSpPr>
          <p:nvPr>
            <p:ph type="ftr" sz="quarter" idx="11"/>
          </p:nvPr>
        </p:nvSpPr>
        <p:spPr/>
        <p:txBody>
          <a:bodyPr/>
          <a:lstStyle/>
          <a:p>
            <a:r>
              <a:rPr lang="en-IN" dirty="0"/>
              <a:t>DEPARTMENT OF COMPUTER SCIENCE &amp; ENGINEERING   / </a:t>
            </a:r>
            <a:r>
              <a:rPr lang="en-US" sz="1200" dirty="0">
                <a:latin typeface="Times New Roman" pitchFamily="18" charset="0"/>
                <a:cs typeface="Times New Roman" pitchFamily="18" charset="0"/>
              </a:rPr>
              <a:t>Automated Payload Delivery System for Aircraft Using Machine Learning</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23</a:t>
            </a:fld>
            <a:endParaRPr lang="en-US"/>
          </a:p>
        </p:txBody>
      </p:sp>
      <p:sp>
        <p:nvSpPr>
          <p:cNvPr id="5" name="Rectangle 4"/>
          <p:cNvSpPr/>
          <p:nvPr/>
        </p:nvSpPr>
        <p:spPr>
          <a:xfrm>
            <a:off x="4405745" y="525472"/>
            <a:ext cx="9144000" cy="646331"/>
          </a:xfrm>
          <a:prstGeom prst="rect">
            <a:avLst/>
          </a:prstGeom>
        </p:spPr>
        <p:txBody>
          <a:bodyPr>
            <a:spAutoFit/>
          </a:bodyPr>
          <a:lstStyle/>
          <a:p>
            <a:r>
              <a:rPr lang="en-US" sz="3600" b="1" dirty="0">
                <a:latin typeface="Times New Roman" panose="02020603050405020304" pitchFamily="18" charset="0"/>
                <a:cs typeface="Times New Roman" panose="02020603050405020304" pitchFamily="18" charset="0"/>
              </a:rPr>
              <a:t>Sequence Diagram</a:t>
            </a:r>
          </a:p>
        </p:txBody>
      </p:sp>
      <p:sp>
        <p:nvSpPr>
          <p:cNvPr id="7" name="TextBox 6"/>
          <p:cNvSpPr txBox="1"/>
          <p:nvPr/>
        </p:nvSpPr>
        <p:spPr>
          <a:xfrm>
            <a:off x="1579418" y="1496291"/>
            <a:ext cx="2161309" cy="369332"/>
          </a:xfrm>
          <a:prstGeom prst="rect">
            <a:avLst/>
          </a:prstGeom>
          <a:noFill/>
        </p:spPr>
        <p:txBody>
          <a:bodyPr wrap="square" rtlCol="0">
            <a:spAutoFit/>
          </a:bodyPr>
          <a:lstStyle/>
          <a:p>
            <a:r>
              <a:rPr lang="en-IN" dirty="0" err="1"/>
              <a:t>Eg</a:t>
            </a:r>
            <a:r>
              <a:rPr lang="en-IN" dirty="0"/>
              <a:t>,</a:t>
            </a:r>
          </a:p>
        </p:txBody>
      </p:sp>
      <p:pic>
        <p:nvPicPr>
          <p:cNvPr id="9" name="Picture 8">
            <a:extLst>
              <a:ext uri="{FF2B5EF4-FFF2-40B4-BE49-F238E27FC236}">
                <a16:creationId xmlns:a16="http://schemas.microsoft.com/office/drawing/2014/main" id="{9671F906-858E-5161-3C44-7D5ED0461B28}"/>
              </a:ext>
            </a:extLst>
          </p:cNvPr>
          <p:cNvPicPr>
            <a:picLocks noChangeAspect="1"/>
          </p:cNvPicPr>
          <p:nvPr/>
        </p:nvPicPr>
        <p:blipFill>
          <a:blip r:embed="rId2"/>
          <a:stretch>
            <a:fillRect/>
          </a:stretch>
        </p:blipFill>
        <p:spPr>
          <a:xfrm>
            <a:off x="1399308" y="1221418"/>
            <a:ext cx="14593331" cy="7844164"/>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April 18, 2024</a:t>
            </a:r>
          </a:p>
        </p:txBody>
      </p:sp>
      <p:sp>
        <p:nvSpPr>
          <p:cNvPr id="3" name="Footer Placeholder 2"/>
          <p:cNvSpPr>
            <a:spLocks noGrp="1"/>
          </p:cNvSpPr>
          <p:nvPr>
            <p:ph type="ftr" sz="quarter" idx="11"/>
          </p:nvPr>
        </p:nvSpPr>
        <p:spPr/>
        <p:txBody>
          <a:bodyPr/>
          <a:lstStyle/>
          <a:p>
            <a:r>
              <a:rPr lang="en-IN" dirty="0"/>
              <a:t>DEPARTMENT OF COMPUTER SCIENCE &amp; </a:t>
            </a:r>
            <a:r>
              <a:rPr lang="en-IN" dirty="0" err="1"/>
              <a:t>ENGINEERINg</a:t>
            </a:r>
            <a:r>
              <a:rPr lang="en-IN" dirty="0"/>
              <a:t>/ </a:t>
            </a:r>
            <a:r>
              <a:rPr lang="en-US" sz="1200" dirty="0">
                <a:latin typeface="Times New Roman" pitchFamily="18" charset="0"/>
                <a:cs typeface="Times New Roman" pitchFamily="18" charset="0"/>
              </a:rPr>
              <a:t>Automated Payload Delivery System for Aircraft Using Machine Learning</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24</a:t>
            </a:fld>
            <a:endParaRPr lang="en-US"/>
          </a:p>
        </p:txBody>
      </p:sp>
      <p:sp>
        <p:nvSpPr>
          <p:cNvPr id="5" name="Rectangle 4"/>
          <p:cNvSpPr/>
          <p:nvPr/>
        </p:nvSpPr>
        <p:spPr>
          <a:xfrm>
            <a:off x="5203482" y="449180"/>
            <a:ext cx="2839239" cy="646331"/>
          </a:xfrm>
          <a:prstGeom prst="rect">
            <a:avLst/>
          </a:prstGeom>
        </p:spPr>
        <p:txBody>
          <a:bodyPr wrap="none">
            <a:spAutoFit/>
          </a:bodyPr>
          <a:lstStyle/>
          <a:p>
            <a:r>
              <a:rPr lang="en-US" sz="3600" b="1" dirty="0">
                <a:latin typeface="Times New Roman" panose="02020603050405020304" pitchFamily="18" charset="0"/>
                <a:cs typeface="Times New Roman" panose="02020603050405020304" pitchFamily="18" charset="0"/>
              </a:rPr>
              <a:t>E-R Diagram</a:t>
            </a:r>
          </a:p>
        </p:txBody>
      </p:sp>
      <p:pic>
        <p:nvPicPr>
          <p:cNvPr id="9" name="Picture 8">
            <a:extLst>
              <a:ext uri="{FF2B5EF4-FFF2-40B4-BE49-F238E27FC236}">
                <a16:creationId xmlns:a16="http://schemas.microsoft.com/office/drawing/2014/main" id="{A2B8CFA9-B288-F09D-6919-5B53C5759801}"/>
              </a:ext>
            </a:extLst>
          </p:cNvPr>
          <p:cNvPicPr>
            <a:picLocks noChangeAspect="1"/>
          </p:cNvPicPr>
          <p:nvPr/>
        </p:nvPicPr>
        <p:blipFill>
          <a:blip r:embed="rId2"/>
          <a:stretch>
            <a:fillRect/>
          </a:stretch>
        </p:blipFill>
        <p:spPr>
          <a:xfrm>
            <a:off x="446713" y="2191858"/>
            <a:ext cx="17394574" cy="5903284"/>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a:p>
            <a:r>
              <a:rPr lang="en-US" dirty="0"/>
              <a:t>April 18, 2024</a:t>
            </a:r>
          </a:p>
          <a:p>
            <a:endParaRPr lang="en-US" dirty="0"/>
          </a:p>
        </p:txBody>
      </p:sp>
      <p:sp>
        <p:nvSpPr>
          <p:cNvPr id="3" name="Footer Placeholder 2"/>
          <p:cNvSpPr>
            <a:spLocks noGrp="1"/>
          </p:cNvSpPr>
          <p:nvPr>
            <p:ph type="ftr" sz="quarter" idx="11"/>
          </p:nvPr>
        </p:nvSpPr>
        <p:spPr/>
        <p:txBody>
          <a:bodyPr/>
          <a:lstStyle/>
          <a:p>
            <a:r>
              <a:rPr lang="en-IN" dirty="0"/>
              <a:t>DEPARTMENT OF COMPUTER SCIENCE &amp; ENGINEERING   / </a:t>
            </a:r>
            <a:r>
              <a:rPr lang="en-US" sz="1400" dirty="0">
                <a:latin typeface="Times New Roman" pitchFamily="18" charset="0"/>
                <a:cs typeface="Times New Roman" pitchFamily="18" charset="0"/>
              </a:rPr>
              <a:t>Automated Payload Delivery System for Aircraft Using Machine Learning</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25</a:t>
            </a:fld>
            <a:endParaRPr lang="en-US"/>
          </a:p>
        </p:txBody>
      </p:sp>
      <p:sp>
        <p:nvSpPr>
          <p:cNvPr id="5" name="Rectangle 4"/>
          <p:cNvSpPr/>
          <p:nvPr/>
        </p:nvSpPr>
        <p:spPr>
          <a:xfrm>
            <a:off x="602671" y="1807109"/>
            <a:ext cx="17394383" cy="1938992"/>
          </a:xfrm>
          <a:prstGeom prst="rect">
            <a:avLst/>
          </a:prstGeom>
        </p:spPr>
        <p:txBody>
          <a:bodyPr wrap="square">
            <a:spAutoFit/>
          </a:bodyPr>
          <a:lstStyle/>
          <a:p>
            <a:pPr lvl="1">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UNIT TESTING</a:t>
            </a:r>
            <a:endParaRPr lang="en-IN" sz="2400" i="1"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INTEGRATION TESTING</a:t>
            </a:r>
          </a:p>
          <a:p>
            <a:pPr lvl="1">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FUNCTIONAL TESTING</a:t>
            </a:r>
          </a:p>
          <a:p>
            <a:pPr lvl="1">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WHITE BOX TESTING</a:t>
            </a:r>
          </a:p>
          <a:p>
            <a:pPr lvl="1">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BLACK BOX TESTING</a:t>
            </a:r>
            <a:endParaRPr lang="en-IN" sz="2400" dirty="0">
              <a:latin typeface="Times New Roman" panose="02020603050405020304" pitchFamily="18" charset="0"/>
              <a:cs typeface="Times New Roman" panose="02020603050405020304" pitchFamily="18" charset="0"/>
            </a:endParaRPr>
          </a:p>
        </p:txBody>
      </p:sp>
      <p:sp>
        <p:nvSpPr>
          <p:cNvPr id="6" name="Rectangle 5"/>
          <p:cNvSpPr/>
          <p:nvPr/>
        </p:nvSpPr>
        <p:spPr>
          <a:xfrm>
            <a:off x="6522870" y="386834"/>
            <a:ext cx="2236510" cy="646331"/>
          </a:xfrm>
          <a:prstGeom prst="rect">
            <a:avLst/>
          </a:prstGeom>
        </p:spPr>
        <p:txBody>
          <a:bodyPr wrap="none">
            <a:spAutoFit/>
          </a:bodyPr>
          <a:lstStyle/>
          <a:p>
            <a:r>
              <a:rPr lang="en-IN" sz="3600" b="1" dirty="0">
                <a:latin typeface="Times New Roman" panose="02020603050405020304" pitchFamily="18" charset="0"/>
                <a:cs typeface="Times New Roman" panose="02020603050405020304" pitchFamily="18" charset="0"/>
              </a:rPr>
              <a:t>TESTING</a:t>
            </a:r>
            <a:endParaRPr lang="en-IN" sz="36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a:p>
            <a:r>
              <a:rPr lang="en-US" dirty="0"/>
              <a:t>April 18, 2024</a:t>
            </a:r>
          </a:p>
          <a:p>
            <a:endParaRPr lang="en-US" dirty="0"/>
          </a:p>
        </p:txBody>
      </p:sp>
      <p:sp>
        <p:nvSpPr>
          <p:cNvPr id="3" name="Footer Placeholder 2"/>
          <p:cNvSpPr>
            <a:spLocks noGrp="1"/>
          </p:cNvSpPr>
          <p:nvPr>
            <p:ph type="ftr" sz="quarter" idx="11"/>
          </p:nvPr>
        </p:nvSpPr>
        <p:spPr/>
        <p:txBody>
          <a:bodyPr/>
          <a:lstStyle/>
          <a:p>
            <a:r>
              <a:rPr lang="en-IN" dirty="0"/>
              <a:t>DEPARTMENT OF COMPUTER SCIENCE &amp; ENGINEERING </a:t>
            </a:r>
            <a:r>
              <a:rPr lang="en-US" sz="1400" dirty="0">
                <a:latin typeface="Times New Roman" pitchFamily="18" charset="0"/>
                <a:cs typeface="Times New Roman" pitchFamily="18" charset="0"/>
              </a:rPr>
              <a:t>Automated Payload Delivery System for Aircraft Using Machine Learning</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26</a:t>
            </a:fld>
            <a:endParaRPr lang="en-US"/>
          </a:p>
        </p:txBody>
      </p:sp>
      <p:sp>
        <p:nvSpPr>
          <p:cNvPr id="5" name="Rectangle 4"/>
          <p:cNvSpPr/>
          <p:nvPr/>
        </p:nvSpPr>
        <p:spPr>
          <a:xfrm>
            <a:off x="6529384" y="307296"/>
            <a:ext cx="3951082" cy="646331"/>
          </a:xfrm>
          <a:prstGeom prst="rect">
            <a:avLst/>
          </a:prstGeom>
        </p:spPr>
        <p:txBody>
          <a:bodyPr wrap="none">
            <a:spAutoFit/>
          </a:bodyPr>
          <a:lstStyle/>
          <a:p>
            <a:pPr lvl="1"/>
            <a:r>
              <a:rPr lang="en-US" sz="3600" b="1" dirty="0">
                <a:latin typeface="Times New Roman" panose="02020603050405020304" pitchFamily="18" charset="0"/>
                <a:cs typeface="Times New Roman" panose="02020603050405020304" pitchFamily="18" charset="0"/>
              </a:rPr>
              <a:t>UNIT TESTING</a:t>
            </a:r>
            <a:endParaRPr lang="en-IN" sz="3600" b="1" i="1"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2E610F07-9C54-E79A-3771-965967AB6EAA}"/>
              </a:ext>
            </a:extLst>
          </p:cNvPr>
          <p:cNvPicPr>
            <a:picLocks noChangeAspect="1"/>
          </p:cNvPicPr>
          <p:nvPr/>
        </p:nvPicPr>
        <p:blipFill>
          <a:blip r:embed="rId2"/>
          <a:stretch>
            <a:fillRect/>
          </a:stretch>
        </p:blipFill>
        <p:spPr>
          <a:xfrm>
            <a:off x="5181577" y="5740677"/>
            <a:ext cx="7581907" cy="3592696"/>
          </a:xfrm>
          <a:prstGeom prst="rect">
            <a:avLst/>
          </a:prstGeom>
        </p:spPr>
      </p:pic>
      <p:pic>
        <p:nvPicPr>
          <p:cNvPr id="14" name="Picture 13">
            <a:extLst>
              <a:ext uri="{FF2B5EF4-FFF2-40B4-BE49-F238E27FC236}">
                <a16:creationId xmlns:a16="http://schemas.microsoft.com/office/drawing/2014/main" id="{E446333E-2E77-5B25-157E-2827BAA82084}"/>
              </a:ext>
            </a:extLst>
          </p:cNvPr>
          <p:cNvPicPr>
            <a:picLocks noChangeAspect="1"/>
          </p:cNvPicPr>
          <p:nvPr/>
        </p:nvPicPr>
        <p:blipFill>
          <a:blip r:embed="rId3"/>
          <a:stretch>
            <a:fillRect/>
          </a:stretch>
        </p:blipFill>
        <p:spPr>
          <a:xfrm>
            <a:off x="0" y="953627"/>
            <a:ext cx="7444510" cy="4407933"/>
          </a:xfrm>
          <a:prstGeom prst="rect">
            <a:avLst/>
          </a:prstGeom>
        </p:spPr>
      </p:pic>
      <p:pic>
        <p:nvPicPr>
          <p:cNvPr id="16" name="Picture 15">
            <a:extLst>
              <a:ext uri="{FF2B5EF4-FFF2-40B4-BE49-F238E27FC236}">
                <a16:creationId xmlns:a16="http://schemas.microsoft.com/office/drawing/2014/main" id="{151DC45F-EE36-6461-3CF3-FDA4B077C272}"/>
              </a:ext>
            </a:extLst>
          </p:cNvPr>
          <p:cNvPicPr>
            <a:picLocks noChangeAspect="1"/>
          </p:cNvPicPr>
          <p:nvPr/>
        </p:nvPicPr>
        <p:blipFill>
          <a:blip r:embed="rId4"/>
          <a:stretch>
            <a:fillRect/>
          </a:stretch>
        </p:blipFill>
        <p:spPr>
          <a:xfrm>
            <a:off x="9928014" y="953627"/>
            <a:ext cx="7631339" cy="4292628"/>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a:p>
            <a:r>
              <a:rPr lang="en-US" dirty="0"/>
              <a:t>April 18, 2024</a:t>
            </a:r>
          </a:p>
          <a:p>
            <a:endParaRPr lang="en-US" dirty="0"/>
          </a:p>
        </p:txBody>
      </p:sp>
      <p:sp>
        <p:nvSpPr>
          <p:cNvPr id="3" name="Footer Placeholder 2"/>
          <p:cNvSpPr>
            <a:spLocks noGrp="1"/>
          </p:cNvSpPr>
          <p:nvPr>
            <p:ph type="ftr" sz="quarter" idx="11"/>
          </p:nvPr>
        </p:nvSpPr>
        <p:spPr/>
        <p:txBody>
          <a:bodyPr/>
          <a:lstStyle/>
          <a:p>
            <a:r>
              <a:rPr lang="en-IN" dirty="0"/>
              <a:t>DEPARTMENT OF COMPUTER SCIENCE &amp; ENGINEERING </a:t>
            </a:r>
            <a:r>
              <a:rPr lang="en-US" sz="1400" dirty="0">
                <a:latin typeface="Times New Roman" pitchFamily="18" charset="0"/>
                <a:cs typeface="Times New Roman" pitchFamily="18" charset="0"/>
              </a:rPr>
              <a:t>Automated Payload Delivery System for Aircraft Using Machine Learning</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27</a:t>
            </a:fld>
            <a:endParaRPr lang="en-US"/>
          </a:p>
        </p:txBody>
      </p:sp>
      <p:sp>
        <p:nvSpPr>
          <p:cNvPr id="7" name="Rectangle 6"/>
          <p:cNvSpPr/>
          <p:nvPr/>
        </p:nvSpPr>
        <p:spPr>
          <a:xfrm>
            <a:off x="5354328" y="466278"/>
            <a:ext cx="6105261" cy="646331"/>
          </a:xfrm>
          <a:prstGeom prst="rect">
            <a:avLst/>
          </a:prstGeom>
        </p:spPr>
        <p:txBody>
          <a:bodyPr wrap="none">
            <a:spAutoFit/>
          </a:bodyPr>
          <a:lstStyle/>
          <a:p>
            <a:pPr lvl="1"/>
            <a:r>
              <a:rPr lang="en-US" sz="3600" b="1" dirty="0">
                <a:latin typeface="Times New Roman" panose="02020603050405020304" pitchFamily="18" charset="0"/>
                <a:cs typeface="Times New Roman" panose="02020603050405020304" pitchFamily="18" charset="0"/>
              </a:rPr>
              <a:t>INTEGRATION TESTING</a:t>
            </a:r>
          </a:p>
        </p:txBody>
      </p:sp>
      <p:pic>
        <p:nvPicPr>
          <p:cNvPr id="10" name="Picture 9">
            <a:extLst>
              <a:ext uri="{FF2B5EF4-FFF2-40B4-BE49-F238E27FC236}">
                <a16:creationId xmlns:a16="http://schemas.microsoft.com/office/drawing/2014/main" id="{C3F97EB4-8E7F-E193-D7F3-1C69B565D2B8}"/>
              </a:ext>
            </a:extLst>
          </p:cNvPr>
          <p:cNvPicPr>
            <a:picLocks noChangeAspect="1"/>
          </p:cNvPicPr>
          <p:nvPr/>
        </p:nvPicPr>
        <p:blipFill>
          <a:blip r:embed="rId2"/>
          <a:stretch>
            <a:fillRect/>
          </a:stretch>
        </p:blipFill>
        <p:spPr>
          <a:xfrm>
            <a:off x="1237673" y="1760969"/>
            <a:ext cx="15240000" cy="7216775"/>
          </a:xfrm>
          <a:prstGeom prst="rect">
            <a:avLst/>
          </a:prstGeom>
        </p:spPr>
      </p:pic>
    </p:spTree>
    <p:extLst>
      <p:ext uri="{BB962C8B-B14F-4D97-AF65-F5344CB8AC3E}">
        <p14:creationId xmlns:p14="http://schemas.microsoft.com/office/powerpoint/2010/main" val="34054517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a:p>
            <a:r>
              <a:rPr lang="en-US" dirty="0"/>
              <a:t>April 18, 2024</a:t>
            </a:r>
          </a:p>
          <a:p>
            <a:endParaRPr lang="en-US" dirty="0"/>
          </a:p>
        </p:txBody>
      </p:sp>
      <p:sp>
        <p:nvSpPr>
          <p:cNvPr id="3" name="Footer Placeholder 2"/>
          <p:cNvSpPr>
            <a:spLocks noGrp="1"/>
          </p:cNvSpPr>
          <p:nvPr>
            <p:ph type="ftr" sz="quarter" idx="11"/>
          </p:nvPr>
        </p:nvSpPr>
        <p:spPr/>
        <p:txBody>
          <a:bodyPr/>
          <a:lstStyle/>
          <a:p>
            <a:r>
              <a:rPr lang="en-IN" dirty="0"/>
              <a:t>DEPARTMENT OF COMPUTER SCIENCE &amp; ENGINEERING   / </a:t>
            </a:r>
            <a:r>
              <a:rPr lang="en-US" sz="1400" dirty="0">
                <a:latin typeface="Times New Roman" pitchFamily="18" charset="0"/>
                <a:cs typeface="Times New Roman" pitchFamily="18" charset="0"/>
              </a:rPr>
              <a:t>Automated Payload Delivery System for Aircraft Using Machine Learning</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28</a:t>
            </a:fld>
            <a:endParaRPr lang="en-US"/>
          </a:p>
        </p:txBody>
      </p:sp>
      <p:sp>
        <p:nvSpPr>
          <p:cNvPr id="5" name="Rectangle 4"/>
          <p:cNvSpPr/>
          <p:nvPr/>
        </p:nvSpPr>
        <p:spPr>
          <a:xfrm>
            <a:off x="6270215" y="490743"/>
            <a:ext cx="4228722" cy="646331"/>
          </a:xfrm>
          <a:prstGeom prst="rect">
            <a:avLst/>
          </a:prstGeom>
        </p:spPr>
        <p:txBody>
          <a:bodyPr wrap="none">
            <a:spAutoFit/>
          </a:bodyPr>
          <a:lstStyle/>
          <a:p>
            <a:pPr marL="355600" indent="-343535">
              <a:lnSpc>
                <a:spcPct val="100000"/>
              </a:lnSpc>
              <a:spcBef>
                <a:spcPts val="100"/>
              </a:spcBef>
              <a:buSzPct val="83000"/>
              <a:tabLst>
                <a:tab pos="355600" algn="l"/>
                <a:tab pos="356235" algn="l"/>
              </a:tabLst>
            </a:pPr>
            <a:r>
              <a:rPr lang="en-IN" sz="3600" b="1" spc="-5" dirty="0">
                <a:latin typeface="Times New Roman" panose="02020603050405020304"/>
                <a:cs typeface="Times New Roman" panose="02020603050405020304"/>
              </a:rPr>
              <a:t>SYSTEM</a:t>
            </a:r>
            <a:r>
              <a:rPr lang="en-IN" sz="3600" b="1" spc="10" dirty="0">
                <a:latin typeface="Times New Roman" panose="02020603050405020304"/>
                <a:cs typeface="Times New Roman" panose="02020603050405020304"/>
              </a:rPr>
              <a:t> </a:t>
            </a:r>
            <a:r>
              <a:rPr lang="en-IN" sz="3600" b="1" spc="-25" dirty="0">
                <a:latin typeface="Times New Roman" panose="02020603050405020304"/>
                <a:cs typeface="Times New Roman" panose="02020603050405020304"/>
              </a:rPr>
              <a:t>TESTING</a:t>
            </a:r>
            <a:endParaRPr lang="en-IN" sz="3600" dirty="0">
              <a:latin typeface="Times New Roman" panose="02020603050405020304"/>
              <a:cs typeface="Times New Roman" panose="02020603050405020304"/>
            </a:endParaRPr>
          </a:p>
        </p:txBody>
      </p:sp>
      <p:pic>
        <p:nvPicPr>
          <p:cNvPr id="10" name="Picture 9">
            <a:extLst>
              <a:ext uri="{FF2B5EF4-FFF2-40B4-BE49-F238E27FC236}">
                <a16:creationId xmlns:a16="http://schemas.microsoft.com/office/drawing/2014/main" id="{C401AA40-B7AD-C200-A468-2E7C4943788D}"/>
              </a:ext>
            </a:extLst>
          </p:cNvPr>
          <p:cNvPicPr>
            <a:picLocks noChangeAspect="1"/>
          </p:cNvPicPr>
          <p:nvPr/>
        </p:nvPicPr>
        <p:blipFill>
          <a:blip r:embed="rId2"/>
          <a:stretch>
            <a:fillRect/>
          </a:stretch>
        </p:blipFill>
        <p:spPr>
          <a:xfrm>
            <a:off x="725920" y="1989426"/>
            <a:ext cx="6923459" cy="5425655"/>
          </a:xfrm>
          <a:prstGeom prst="rect">
            <a:avLst/>
          </a:prstGeom>
        </p:spPr>
      </p:pic>
      <p:pic>
        <p:nvPicPr>
          <p:cNvPr id="12" name="Picture 11">
            <a:extLst>
              <a:ext uri="{FF2B5EF4-FFF2-40B4-BE49-F238E27FC236}">
                <a16:creationId xmlns:a16="http://schemas.microsoft.com/office/drawing/2014/main" id="{6F5B6EE4-CC15-EBBD-E020-09611D35AE0F}"/>
              </a:ext>
            </a:extLst>
          </p:cNvPr>
          <p:cNvPicPr>
            <a:picLocks noChangeAspect="1"/>
          </p:cNvPicPr>
          <p:nvPr/>
        </p:nvPicPr>
        <p:blipFill>
          <a:blip r:embed="rId3"/>
          <a:stretch>
            <a:fillRect/>
          </a:stretch>
        </p:blipFill>
        <p:spPr>
          <a:xfrm>
            <a:off x="9824604" y="1989426"/>
            <a:ext cx="7234206" cy="542565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a:p>
            <a:r>
              <a:rPr lang="en-US" dirty="0"/>
              <a:t>April 18, 2024</a:t>
            </a:r>
          </a:p>
          <a:p>
            <a:endParaRPr lang="en-US" dirty="0"/>
          </a:p>
        </p:txBody>
      </p:sp>
      <p:sp>
        <p:nvSpPr>
          <p:cNvPr id="3" name="Footer Placeholder 2"/>
          <p:cNvSpPr>
            <a:spLocks noGrp="1"/>
          </p:cNvSpPr>
          <p:nvPr>
            <p:ph type="ftr" sz="quarter" idx="11"/>
          </p:nvPr>
        </p:nvSpPr>
        <p:spPr/>
        <p:txBody>
          <a:bodyPr/>
          <a:lstStyle/>
          <a:p>
            <a:r>
              <a:rPr lang="en-IN" dirty="0"/>
              <a:t>DEPARTMENT OF COMPUTER SCIENCE &amp; ENGINEERING   / </a:t>
            </a:r>
            <a:r>
              <a:rPr lang="en-US" sz="1400" dirty="0">
                <a:latin typeface="Times New Roman" pitchFamily="18" charset="0"/>
                <a:cs typeface="Times New Roman" pitchFamily="18" charset="0"/>
              </a:rPr>
              <a:t>Automated Payload Delivery System for Aircraft Using Machine Learning</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29</a:t>
            </a:fld>
            <a:endParaRPr lang="en-US"/>
          </a:p>
        </p:txBody>
      </p:sp>
      <p:sp>
        <p:nvSpPr>
          <p:cNvPr id="7" name="Rectangle 6"/>
          <p:cNvSpPr/>
          <p:nvPr/>
        </p:nvSpPr>
        <p:spPr>
          <a:xfrm>
            <a:off x="5917693" y="363744"/>
            <a:ext cx="5399107" cy="646331"/>
          </a:xfrm>
          <a:prstGeom prst="rect">
            <a:avLst/>
          </a:prstGeom>
        </p:spPr>
        <p:txBody>
          <a:bodyPr wrap="none">
            <a:spAutoFit/>
          </a:bodyPr>
          <a:lstStyle/>
          <a:p>
            <a:pPr marL="355600" indent="-343535">
              <a:lnSpc>
                <a:spcPct val="100000"/>
              </a:lnSpc>
              <a:buSzPct val="83000"/>
              <a:tabLst>
                <a:tab pos="355600" algn="l"/>
                <a:tab pos="356235" algn="l"/>
              </a:tabLst>
            </a:pPr>
            <a:r>
              <a:rPr lang="en-IN" sz="3600" b="1" spc="-15" dirty="0">
                <a:latin typeface="Times New Roman" panose="02020603050405020304"/>
                <a:cs typeface="Times New Roman" panose="02020603050405020304"/>
              </a:rPr>
              <a:t>FUNCTIONAL</a:t>
            </a:r>
            <a:r>
              <a:rPr lang="en-IN" sz="3600" b="1" spc="90" dirty="0">
                <a:latin typeface="Times New Roman" panose="02020603050405020304"/>
                <a:cs typeface="Times New Roman" panose="02020603050405020304"/>
              </a:rPr>
              <a:t> </a:t>
            </a:r>
            <a:r>
              <a:rPr lang="en-IN" sz="3600" b="1" spc="-30" dirty="0">
                <a:latin typeface="Times New Roman" panose="02020603050405020304"/>
                <a:cs typeface="Times New Roman" panose="02020603050405020304"/>
              </a:rPr>
              <a:t>TESTING</a:t>
            </a:r>
            <a:endParaRPr lang="en-IN" sz="3600" b="1" dirty="0">
              <a:latin typeface="Times New Roman" panose="02020603050405020304"/>
              <a:cs typeface="Times New Roman" panose="02020603050405020304"/>
            </a:endParaRPr>
          </a:p>
        </p:txBody>
      </p:sp>
      <p:pic>
        <p:nvPicPr>
          <p:cNvPr id="10" name="Picture 9">
            <a:extLst>
              <a:ext uri="{FF2B5EF4-FFF2-40B4-BE49-F238E27FC236}">
                <a16:creationId xmlns:a16="http://schemas.microsoft.com/office/drawing/2014/main" id="{111AF889-2BD6-C7BB-9A59-5E880E892E02}"/>
              </a:ext>
            </a:extLst>
          </p:cNvPr>
          <p:cNvPicPr>
            <a:picLocks noChangeAspect="1"/>
          </p:cNvPicPr>
          <p:nvPr/>
        </p:nvPicPr>
        <p:blipFill>
          <a:blip r:embed="rId2"/>
          <a:stretch>
            <a:fillRect/>
          </a:stretch>
        </p:blipFill>
        <p:spPr>
          <a:xfrm>
            <a:off x="10323072" y="2084463"/>
            <a:ext cx="6810383" cy="5477810"/>
          </a:xfrm>
          <a:prstGeom prst="rect">
            <a:avLst/>
          </a:prstGeom>
        </p:spPr>
      </p:pic>
      <p:pic>
        <p:nvPicPr>
          <p:cNvPr id="12" name="Picture 11">
            <a:extLst>
              <a:ext uri="{FF2B5EF4-FFF2-40B4-BE49-F238E27FC236}">
                <a16:creationId xmlns:a16="http://schemas.microsoft.com/office/drawing/2014/main" id="{0A0B84E0-63C3-A151-B7C2-2D41376F4F2A}"/>
              </a:ext>
            </a:extLst>
          </p:cNvPr>
          <p:cNvPicPr>
            <a:picLocks noChangeAspect="1"/>
          </p:cNvPicPr>
          <p:nvPr/>
        </p:nvPicPr>
        <p:blipFill>
          <a:blip r:embed="rId3"/>
          <a:stretch>
            <a:fillRect/>
          </a:stretch>
        </p:blipFill>
        <p:spPr>
          <a:xfrm>
            <a:off x="626759" y="2084463"/>
            <a:ext cx="7114756" cy="5720264"/>
          </a:xfrm>
          <a:prstGeom prst="rect">
            <a:avLst/>
          </a:prstGeom>
        </p:spPr>
      </p:pic>
    </p:spTree>
    <p:extLst>
      <p:ext uri="{BB962C8B-B14F-4D97-AF65-F5344CB8AC3E}">
        <p14:creationId xmlns:p14="http://schemas.microsoft.com/office/powerpoint/2010/main" val="2481098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April 18, 2024</a:t>
            </a:r>
          </a:p>
        </p:txBody>
      </p:sp>
      <p:sp>
        <p:nvSpPr>
          <p:cNvPr id="3" name="Footer Placeholder 2"/>
          <p:cNvSpPr>
            <a:spLocks noGrp="1"/>
          </p:cNvSpPr>
          <p:nvPr>
            <p:ph type="ftr" sz="quarter" idx="11"/>
          </p:nvPr>
        </p:nvSpPr>
        <p:spPr/>
        <p:txBody>
          <a:bodyPr/>
          <a:lstStyle/>
          <a:p>
            <a:r>
              <a:rPr lang="en-IN" dirty="0"/>
              <a:t>DEPARTMENT OF COMPUTER SCIENCE &amp; ENGINEERING   /</a:t>
            </a:r>
            <a:r>
              <a:rPr lang="en-US" sz="1200" dirty="0">
                <a:latin typeface="Times New Roman" pitchFamily="18" charset="0"/>
                <a:cs typeface="Times New Roman" pitchFamily="18" charset="0"/>
              </a:rPr>
              <a:t> Automated Payload Delivery System for Aircraft Using Machine Learning</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a:t>
            </a:fld>
            <a:endParaRPr lang="en-US"/>
          </a:p>
        </p:txBody>
      </p:sp>
      <p:sp>
        <p:nvSpPr>
          <p:cNvPr id="5" name="Rectangle 4"/>
          <p:cNvSpPr/>
          <p:nvPr/>
        </p:nvSpPr>
        <p:spPr>
          <a:xfrm>
            <a:off x="913267" y="-242471"/>
            <a:ext cx="16087991" cy="9698809"/>
          </a:xfrm>
          <a:prstGeom prst="rect">
            <a:avLst/>
          </a:prstGeom>
        </p:spPr>
        <p:txBody>
          <a:bodyPr wrap="square">
            <a:spAutoFit/>
          </a:bodyPr>
          <a:lstStyle/>
          <a:p>
            <a:pPr lvl="1" algn="ctr">
              <a:lnSpc>
                <a:spcPct val="150000"/>
              </a:lnSpc>
            </a:pPr>
            <a:r>
              <a:rPr lang="en-IN" sz="3600" b="1" dirty="0">
                <a:latin typeface="Times New Roman" pitchFamily="18" charset="0"/>
                <a:cs typeface="Times New Roman" pitchFamily="18" charset="0"/>
              </a:rPr>
              <a:t>ABSTRACT</a:t>
            </a:r>
            <a:endParaRPr lang="en-IN" sz="3200" b="1" dirty="0">
              <a:latin typeface="Times New Roman" pitchFamily="18" charset="0"/>
              <a:cs typeface="Times New Roman" pitchFamily="18" charset="0"/>
            </a:endParaRPr>
          </a:p>
          <a:p>
            <a:pPr lvl="1">
              <a:lnSpc>
                <a:spcPct val="150000"/>
              </a:lnSpc>
            </a:pPr>
            <a:r>
              <a:rPr lang="en-IN" sz="3200" b="1" dirty="0">
                <a:latin typeface="Times New Roman" pitchFamily="18" charset="0"/>
                <a:cs typeface="Times New Roman" pitchFamily="18" charset="0"/>
              </a:rPr>
              <a:t>INTRODUCTION:</a:t>
            </a:r>
          </a:p>
          <a:p>
            <a:pPr marL="914400" lvl="1" indent="-457200">
              <a:lnSpc>
                <a:spcPct val="150000"/>
              </a:lnSpc>
              <a:buFont typeface="Wingdings" panose="05000000000000000000" pitchFamily="2" charset="2"/>
              <a:buChar char="v"/>
            </a:pPr>
            <a:r>
              <a:rPr lang="en-US" sz="3200" dirty="0">
                <a:latin typeface="Times New Roman" pitchFamily="18" charset="0"/>
                <a:cs typeface="Times New Roman" pitchFamily="18" charset="0"/>
              </a:rPr>
              <a:t>Development and optimization of machine learning algorithms tailored to analyze real-time aircraft sensor data for precise payload dropping decisions.</a:t>
            </a:r>
          </a:p>
          <a:p>
            <a:pPr marL="914400" lvl="1" indent="-457200">
              <a:lnSpc>
                <a:spcPct val="150000"/>
              </a:lnSpc>
              <a:buFont typeface="Wingdings" panose="05000000000000000000" pitchFamily="2" charset="2"/>
              <a:buChar char="v"/>
            </a:pPr>
            <a:r>
              <a:rPr lang="en-US" sz="3200" dirty="0">
                <a:latin typeface="Times New Roman" pitchFamily="18" charset="0"/>
                <a:cs typeface="Times New Roman" pitchFamily="18" charset="0"/>
              </a:rPr>
              <a:t>Seamless integration of developed algorithms with existing aircraft systems to create an automated payload delivery system.</a:t>
            </a:r>
          </a:p>
          <a:p>
            <a:pPr marL="914400" lvl="1" indent="-457200">
              <a:lnSpc>
                <a:spcPct val="150000"/>
              </a:lnSpc>
              <a:buFont typeface="Wingdings" panose="05000000000000000000" pitchFamily="2" charset="2"/>
              <a:buChar char="v"/>
            </a:pPr>
            <a:r>
              <a:rPr lang="en-US" sz="3200" dirty="0">
                <a:latin typeface="Times New Roman" pitchFamily="18" charset="0"/>
                <a:cs typeface="Times New Roman" pitchFamily="18" charset="0"/>
              </a:rPr>
              <a:t>Validation through extensive testing and real-world application scenarios to ensure reliability, safety, and effectiveness of the automated payload delivery system.</a:t>
            </a:r>
          </a:p>
          <a:p>
            <a:pPr lvl="1">
              <a:lnSpc>
                <a:spcPct val="150000"/>
              </a:lnSpc>
            </a:pPr>
            <a:r>
              <a:rPr lang="en-IN" sz="3200" b="1" dirty="0">
                <a:latin typeface="Times New Roman" pitchFamily="18" charset="0"/>
                <a:cs typeface="Times New Roman" pitchFamily="18" charset="0"/>
              </a:rPr>
              <a:t>PURPOSE:</a:t>
            </a:r>
          </a:p>
          <a:p>
            <a:pPr marL="914400" lvl="1" indent="-457200">
              <a:lnSpc>
                <a:spcPct val="150000"/>
              </a:lnSpc>
              <a:buFont typeface="Wingdings" panose="05000000000000000000" pitchFamily="2" charset="2"/>
              <a:buChar char="v"/>
            </a:pPr>
            <a:r>
              <a:rPr lang="en-US" sz="3200" dirty="0">
                <a:latin typeface="Times New Roman" pitchFamily="18" charset="0"/>
                <a:cs typeface="Times New Roman" pitchFamily="18" charset="0"/>
              </a:rPr>
              <a:t>Enhance efficiency, accuracy, and adaptability of aircraft payload delivery systems.</a:t>
            </a:r>
          </a:p>
          <a:p>
            <a:pPr marL="914400" lvl="1" indent="-457200">
              <a:lnSpc>
                <a:spcPct val="150000"/>
              </a:lnSpc>
              <a:buFont typeface="Wingdings" panose="05000000000000000000" pitchFamily="2" charset="2"/>
              <a:buChar char="v"/>
            </a:pPr>
            <a:r>
              <a:rPr lang="en-US" sz="3200" dirty="0">
                <a:latin typeface="Times New Roman" pitchFamily="18" charset="0"/>
                <a:cs typeface="Times New Roman" pitchFamily="18" charset="0"/>
              </a:rPr>
              <a:t>Reduce human error risks associated with manual payload dropping processes.</a:t>
            </a:r>
          </a:p>
          <a:p>
            <a:pPr marL="914400" lvl="1" indent="-457200">
              <a:lnSpc>
                <a:spcPct val="150000"/>
              </a:lnSpc>
              <a:buFont typeface="Wingdings" panose="05000000000000000000" pitchFamily="2" charset="2"/>
              <a:buChar char="v"/>
            </a:pPr>
            <a:r>
              <a:rPr lang="en-US" sz="3200" dirty="0">
                <a:latin typeface="Times New Roman" pitchFamily="18" charset="0"/>
                <a:cs typeface="Times New Roman" pitchFamily="18" charset="0"/>
              </a:rPr>
              <a:t>Pave the way for advancements in autonomous aviation technologies through the integration of machine learning algorithms.</a:t>
            </a:r>
            <a:endParaRPr lang="en-IN" sz="3200" dirty="0">
              <a:latin typeface="Times New Roman"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a:p>
            <a:r>
              <a:rPr lang="en-US" dirty="0"/>
              <a:t>April 18, 2024</a:t>
            </a:r>
          </a:p>
          <a:p>
            <a:endParaRPr lang="en-US" dirty="0"/>
          </a:p>
        </p:txBody>
      </p:sp>
      <p:sp>
        <p:nvSpPr>
          <p:cNvPr id="3" name="Footer Placeholder 2"/>
          <p:cNvSpPr>
            <a:spLocks noGrp="1"/>
          </p:cNvSpPr>
          <p:nvPr>
            <p:ph type="ftr" sz="quarter" idx="11"/>
          </p:nvPr>
        </p:nvSpPr>
        <p:spPr/>
        <p:txBody>
          <a:bodyPr/>
          <a:lstStyle/>
          <a:p>
            <a:r>
              <a:rPr lang="en-IN" dirty="0"/>
              <a:t>DEPARTMENT OF COMPUTER SCIENCE &amp; ENGINEERING </a:t>
            </a:r>
            <a:r>
              <a:rPr lang="en-US" sz="1400" dirty="0">
                <a:latin typeface="Times New Roman" pitchFamily="18" charset="0"/>
                <a:cs typeface="Times New Roman" pitchFamily="18" charset="0"/>
              </a:rPr>
              <a:t>Automated Payload Delivery System for Aircraft Using Machine Learning</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30</a:t>
            </a:fld>
            <a:endParaRPr lang="en-US"/>
          </a:p>
        </p:txBody>
      </p:sp>
      <p:sp>
        <p:nvSpPr>
          <p:cNvPr id="5" name="Rectangle 4"/>
          <p:cNvSpPr/>
          <p:nvPr/>
        </p:nvSpPr>
        <p:spPr>
          <a:xfrm>
            <a:off x="6563807" y="324489"/>
            <a:ext cx="4737387" cy="646331"/>
          </a:xfrm>
          <a:prstGeom prst="rect">
            <a:avLst/>
          </a:prstGeom>
        </p:spPr>
        <p:txBody>
          <a:bodyPr wrap="none">
            <a:spAutoFit/>
          </a:bodyPr>
          <a:lstStyle/>
          <a:p>
            <a:pPr marL="12700">
              <a:lnSpc>
                <a:spcPct val="100000"/>
              </a:lnSpc>
              <a:spcBef>
                <a:spcPts val="105"/>
              </a:spcBef>
            </a:pPr>
            <a:r>
              <a:rPr lang="en-IN" sz="3600" b="1" spc="-25" dirty="0">
                <a:latin typeface="Times New Roman" panose="02020603050405020304"/>
                <a:cs typeface="Times New Roman" panose="02020603050405020304"/>
              </a:rPr>
              <a:t>INPUT</a:t>
            </a:r>
            <a:r>
              <a:rPr lang="en-IN" sz="3600" b="1" spc="85" dirty="0">
                <a:latin typeface="Times New Roman" panose="02020603050405020304"/>
                <a:cs typeface="Times New Roman" panose="02020603050405020304"/>
              </a:rPr>
              <a:t> </a:t>
            </a:r>
            <a:r>
              <a:rPr lang="en-IN" sz="3600" b="1" spc="-10" dirty="0">
                <a:latin typeface="Times New Roman" panose="02020603050405020304"/>
                <a:cs typeface="Times New Roman" panose="02020603050405020304"/>
              </a:rPr>
              <a:t>AND</a:t>
            </a:r>
            <a:r>
              <a:rPr lang="en-IN" sz="3600" b="1" spc="-35" dirty="0">
                <a:latin typeface="Times New Roman" panose="02020603050405020304"/>
                <a:cs typeface="Times New Roman" panose="02020603050405020304"/>
              </a:rPr>
              <a:t> </a:t>
            </a:r>
            <a:r>
              <a:rPr lang="en-IN" sz="3600" b="1" spc="-5" dirty="0">
                <a:latin typeface="Times New Roman" panose="02020603050405020304"/>
                <a:cs typeface="Times New Roman" panose="02020603050405020304"/>
              </a:rPr>
              <a:t>OUTPUT</a:t>
            </a:r>
            <a:endParaRPr lang="en-IN" sz="3600" dirty="0">
              <a:latin typeface="Times New Roman" panose="02020603050405020304"/>
              <a:cs typeface="Times New Roman" panose="02020603050405020304"/>
            </a:endParaRPr>
          </a:p>
        </p:txBody>
      </p:sp>
      <p:sp>
        <p:nvSpPr>
          <p:cNvPr id="6" name="Rectangle 5"/>
          <p:cNvSpPr/>
          <p:nvPr/>
        </p:nvSpPr>
        <p:spPr>
          <a:xfrm>
            <a:off x="1456212" y="2028597"/>
            <a:ext cx="2361416" cy="369332"/>
          </a:xfrm>
          <a:prstGeom prst="rect">
            <a:avLst/>
          </a:prstGeom>
        </p:spPr>
        <p:txBody>
          <a:bodyPr wrap="none">
            <a:spAutoFit/>
          </a:bodyPr>
          <a:lstStyle/>
          <a:p>
            <a:pPr marL="12700">
              <a:lnSpc>
                <a:spcPct val="100000"/>
              </a:lnSpc>
              <a:spcBef>
                <a:spcPts val="125"/>
              </a:spcBef>
            </a:pPr>
            <a:r>
              <a:rPr lang="en-IN" spc="-5" dirty="0" err="1">
                <a:latin typeface="Times New Roman" panose="02020603050405020304"/>
                <a:cs typeface="Times New Roman" panose="02020603050405020304"/>
              </a:rPr>
              <a:t>Eg</a:t>
            </a:r>
            <a:r>
              <a:rPr lang="en-IN" spc="-5" dirty="0">
                <a:latin typeface="Times New Roman" panose="02020603050405020304"/>
                <a:cs typeface="Times New Roman" panose="02020603050405020304"/>
              </a:rPr>
              <a:t>, DATASET</a:t>
            </a:r>
            <a:r>
              <a:rPr lang="en-IN" spc="-70" dirty="0">
                <a:latin typeface="Times New Roman" panose="02020603050405020304"/>
                <a:cs typeface="Times New Roman" panose="02020603050405020304"/>
              </a:rPr>
              <a:t> </a:t>
            </a:r>
            <a:r>
              <a:rPr lang="en-IN" spc="-15" dirty="0">
                <a:latin typeface="Times New Roman" panose="02020603050405020304"/>
                <a:cs typeface="Times New Roman" panose="02020603050405020304"/>
              </a:rPr>
              <a:t>IMAGE</a:t>
            </a:r>
            <a:endParaRPr lang="en-IN" dirty="0">
              <a:latin typeface="Times New Roman" panose="02020603050405020304"/>
              <a:cs typeface="Times New Roman" panose="02020603050405020304"/>
            </a:endParaRPr>
          </a:p>
        </p:txBody>
      </p:sp>
      <p:pic>
        <p:nvPicPr>
          <p:cNvPr id="9" name="Picture 8">
            <a:extLst>
              <a:ext uri="{FF2B5EF4-FFF2-40B4-BE49-F238E27FC236}">
                <a16:creationId xmlns:a16="http://schemas.microsoft.com/office/drawing/2014/main" id="{066A11CF-DD1E-97BF-AA20-8C9F614825E5}"/>
              </a:ext>
            </a:extLst>
          </p:cNvPr>
          <p:cNvPicPr>
            <a:picLocks noChangeAspect="1"/>
          </p:cNvPicPr>
          <p:nvPr/>
        </p:nvPicPr>
        <p:blipFill>
          <a:blip r:embed="rId2"/>
          <a:stretch>
            <a:fillRect/>
          </a:stretch>
        </p:blipFill>
        <p:spPr>
          <a:xfrm>
            <a:off x="1058429" y="2138013"/>
            <a:ext cx="7124989" cy="5583587"/>
          </a:xfrm>
          <a:prstGeom prst="rect">
            <a:avLst/>
          </a:prstGeom>
        </p:spPr>
      </p:pic>
      <p:pic>
        <p:nvPicPr>
          <p:cNvPr id="10" name="Picture 9">
            <a:extLst>
              <a:ext uri="{FF2B5EF4-FFF2-40B4-BE49-F238E27FC236}">
                <a16:creationId xmlns:a16="http://schemas.microsoft.com/office/drawing/2014/main" id="{76D5965B-15AC-BBD8-A57B-386150554403}"/>
              </a:ext>
            </a:extLst>
          </p:cNvPr>
          <p:cNvPicPr>
            <a:picLocks noChangeAspect="1"/>
          </p:cNvPicPr>
          <p:nvPr/>
        </p:nvPicPr>
        <p:blipFill>
          <a:blip r:embed="rId3"/>
          <a:stretch>
            <a:fillRect/>
          </a:stretch>
        </p:blipFill>
        <p:spPr>
          <a:xfrm>
            <a:off x="9330283" y="2028597"/>
            <a:ext cx="7899288" cy="6355453"/>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a:p>
            <a:r>
              <a:rPr lang="en-US" dirty="0"/>
              <a:t>April 18, 2024</a:t>
            </a:r>
          </a:p>
          <a:p>
            <a:endParaRPr lang="en-US" dirty="0"/>
          </a:p>
        </p:txBody>
      </p:sp>
      <p:sp>
        <p:nvSpPr>
          <p:cNvPr id="3" name="Footer Placeholder 2"/>
          <p:cNvSpPr>
            <a:spLocks noGrp="1"/>
          </p:cNvSpPr>
          <p:nvPr>
            <p:ph type="ftr" sz="quarter" idx="11"/>
          </p:nvPr>
        </p:nvSpPr>
        <p:spPr/>
        <p:txBody>
          <a:bodyPr/>
          <a:lstStyle/>
          <a:p>
            <a:r>
              <a:rPr lang="en-IN" dirty="0"/>
              <a:t>DEPARTMENT OF COMPUTER SCIENCE &amp; ENGINEERING   / </a:t>
            </a:r>
            <a:r>
              <a:rPr lang="en-US" sz="1400" dirty="0">
                <a:latin typeface="Times New Roman" pitchFamily="18" charset="0"/>
                <a:cs typeface="Times New Roman" pitchFamily="18" charset="0"/>
              </a:rPr>
              <a:t>Automated Payload Delivery System for Aircraft Using Machine Learning</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31</a:t>
            </a:fld>
            <a:endParaRPr lang="en-US"/>
          </a:p>
        </p:txBody>
      </p:sp>
      <p:sp>
        <p:nvSpPr>
          <p:cNvPr id="5" name="Rectangle 4"/>
          <p:cNvSpPr/>
          <p:nvPr/>
        </p:nvSpPr>
        <p:spPr>
          <a:xfrm>
            <a:off x="6984204" y="543852"/>
            <a:ext cx="3546484" cy="646331"/>
          </a:xfrm>
          <a:prstGeom prst="rect">
            <a:avLst/>
          </a:prstGeom>
        </p:spPr>
        <p:txBody>
          <a:bodyPr wrap="none">
            <a:spAutoFit/>
          </a:bodyPr>
          <a:lstStyle/>
          <a:p>
            <a:r>
              <a:rPr lang="en-IN" sz="3600" b="1" dirty="0">
                <a:latin typeface="Times New Roman" panose="02020603050405020304"/>
                <a:cs typeface="Times New Roman" panose="02020603050405020304"/>
              </a:rPr>
              <a:t>SOURCE</a:t>
            </a:r>
            <a:r>
              <a:rPr lang="en-IN" sz="3600" b="1" spc="-65" dirty="0">
                <a:latin typeface="Times New Roman" panose="02020603050405020304"/>
                <a:cs typeface="Times New Roman" panose="02020603050405020304"/>
              </a:rPr>
              <a:t> </a:t>
            </a:r>
            <a:r>
              <a:rPr lang="en-IN" sz="3600" b="1" spc="-5" dirty="0">
                <a:latin typeface="Times New Roman" panose="02020603050405020304"/>
                <a:cs typeface="Times New Roman" panose="02020603050405020304"/>
              </a:rPr>
              <a:t>CODE</a:t>
            </a:r>
            <a:endParaRPr lang="en-IN" sz="3600" b="1" dirty="0"/>
          </a:p>
        </p:txBody>
      </p:sp>
      <p:pic>
        <p:nvPicPr>
          <p:cNvPr id="10" name="Picture 9">
            <a:extLst>
              <a:ext uri="{FF2B5EF4-FFF2-40B4-BE49-F238E27FC236}">
                <a16:creationId xmlns:a16="http://schemas.microsoft.com/office/drawing/2014/main" id="{B70463E2-7768-3DC1-45F3-0E0AC7CE44D1}"/>
              </a:ext>
            </a:extLst>
          </p:cNvPr>
          <p:cNvPicPr>
            <a:picLocks noChangeAspect="1"/>
          </p:cNvPicPr>
          <p:nvPr/>
        </p:nvPicPr>
        <p:blipFill>
          <a:blip r:embed="rId2"/>
          <a:stretch>
            <a:fillRect/>
          </a:stretch>
        </p:blipFill>
        <p:spPr>
          <a:xfrm>
            <a:off x="2854036" y="1450109"/>
            <a:ext cx="12760549" cy="751840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a:p>
            <a:r>
              <a:rPr lang="en-US" dirty="0"/>
              <a:t>April 18, 2024</a:t>
            </a:r>
          </a:p>
          <a:p>
            <a:endParaRPr lang="en-US" dirty="0"/>
          </a:p>
        </p:txBody>
      </p:sp>
      <p:sp>
        <p:nvSpPr>
          <p:cNvPr id="3" name="Footer Placeholder 2"/>
          <p:cNvSpPr>
            <a:spLocks noGrp="1"/>
          </p:cNvSpPr>
          <p:nvPr>
            <p:ph type="ftr" sz="quarter" idx="11"/>
          </p:nvPr>
        </p:nvSpPr>
        <p:spPr/>
        <p:txBody>
          <a:bodyPr/>
          <a:lstStyle/>
          <a:p>
            <a:r>
              <a:rPr lang="en-IN" dirty="0"/>
              <a:t>DEPARTMENT OF COMPUTER SCIENCE &amp; ENGINEERING </a:t>
            </a:r>
            <a:r>
              <a:rPr lang="en-US" sz="1400" dirty="0">
                <a:latin typeface="Times New Roman" pitchFamily="18" charset="0"/>
                <a:cs typeface="Times New Roman" pitchFamily="18" charset="0"/>
              </a:rPr>
              <a:t>Automated Payload Delivery System for Aircraft Using Machine Learning</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32</a:t>
            </a:fld>
            <a:endParaRPr lang="en-US"/>
          </a:p>
        </p:txBody>
      </p:sp>
      <p:sp>
        <p:nvSpPr>
          <p:cNvPr id="6" name="TextBox 5"/>
          <p:cNvSpPr txBox="1"/>
          <p:nvPr/>
        </p:nvSpPr>
        <p:spPr>
          <a:xfrm>
            <a:off x="7521864" y="521485"/>
            <a:ext cx="2930236" cy="646331"/>
          </a:xfrm>
          <a:prstGeom prst="rect">
            <a:avLst/>
          </a:prstGeom>
          <a:noFill/>
        </p:spPr>
        <p:txBody>
          <a:bodyPr wrap="square" rtlCol="0">
            <a:spAutoFit/>
          </a:bodyPr>
          <a:lstStyle/>
          <a:p>
            <a:r>
              <a:rPr lang="en-IN" sz="3600" b="1" dirty="0">
                <a:latin typeface="Times New Roman" panose="02020603050405020304" pitchFamily="18" charset="0"/>
                <a:cs typeface="Times New Roman" panose="02020603050405020304" pitchFamily="18" charset="0"/>
              </a:rPr>
              <a:t>OUTPUT</a:t>
            </a:r>
          </a:p>
        </p:txBody>
      </p:sp>
      <p:pic>
        <p:nvPicPr>
          <p:cNvPr id="10" name="Picture 9">
            <a:extLst>
              <a:ext uri="{FF2B5EF4-FFF2-40B4-BE49-F238E27FC236}">
                <a16:creationId xmlns:a16="http://schemas.microsoft.com/office/drawing/2014/main" id="{BBC88200-39BA-5FDB-C09A-6D6B7FDF88AD}"/>
              </a:ext>
            </a:extLst>
          </p:cNvPr>
          <p:cNvPicPr>
            <a:picLocks noChangeAspect="1"/>
          </p:cNvPicPr>
          <p:nvPr/>
        </p:nvPicPr>
        <p:blipFill>
          <a:blip r:embed="rId2"/>
          <a:stretch>
            <a:fillRect/>
          </a:stretch>
        </p:blipFill>
        <p:spPr>
          <a:xfrm>
            <a:off x="1366982" y="1738312"/>
            <a:ext cx="15240000" cy="681037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a:p>
            <a:r>
              <a:rPr lang="en-US" dirty="0"/>
              <a:t>April 18, 2024</a:t>
            </a:r>
          </a:p>
          <a:p>
            <a:endParaRPr lang="en-US" dirty="0"/>
          </a:p>
        </p:txBody>
      </p:sp>
      <p:sp>
        <p:nvSpPr>
          <p:cNvPr id="3" name="Footer Placeholder 2"/>
          <p:cNvSpPr>
            <a:spLocks noGrp="1"/>
          </p:cNvSpPr>
          <p:nvPr>
            <p:ph type="ftr" sz="quarter" idx="11"/>
          </p:nvPr>
        </p:nvSpPr>
        <p:spPr/>
        <p:txBody>
          <a:bodyPr/>
          <a:lstStyle/>
          <a:p>
            <a:r>
              <a:rPr lang="en-IN" dirty="0"/>
              <a:t>DEPARTMENT OF COMPUTER SCIENCE &amp; ENGINEERING   / </a:t>
            </a:r>
            <a:r>
              <a:rPr lang="en-US" sz="1400" dirty="0">
                <a:latin typeface="Times New Roman" pitchFamily="18" charset="0"/>
                <a:cs typeface="Times New Roman" pitchFamily="18" charset="0"/>
              </a:rPr>
              <a:t>Automated Payload Delivery System for Aircraft Using Machine Learning</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33</a:t>
            </a:fld>
            <a:endParaRPr lang="en-US"/>
          </a:p>
        </p:txBody>
      </p:sp>
      <p:sp>
        <p:nvSpPr>
          <p:cNvPr id="5" name="Rectangle 4"/>
          <p:cNvSpPr/>
          <p:nvPr/>
        </p:nvSpPr>
        <p:spPr>
          <a:xfrm>
            <a:off x="7081497" y="470411"/>
            <a:ext cx="3288080" cy="646331"/>
          </a:xfrm>
          <a:prstGeom prst="rect">
            <a:avLst/>
          </a:prstGeom>
        </p:spPr>
        <p:txBody>
          <a:bodyPr wrap="none">
            <a:spAutoFit/>
          </a:bodyPr>
          <a:lstStyle/>
          <a:p>
            <a:r>
              <a:rPr lang="en-IN" sz="3600" b="1" spc="-20" dirty="0">
                <a:latin typeface="Times New Roman" panose="02020603050405020304"/>
                <a:cs typeface="Times New Roman" panose="02020603050405020304"/>
              </a:rPr>
              <a:t>CONCLUSION</a:t>
            </a:r>
            <a:endParaRPr lang="en-IN" sz="3600" b="1" dirty="0"/>
          </a:p>
        </p:txBody>
      </p:sp>
      <p:sp>
        <p:nvSpPr>
          <p:cNvPr id="6" name="TextBox 5"/>
          <p:cNvSpPr txBox="1"/>
          <p:nvPr/>
        </p:nvSpPr>
        <p:spPr>
          <a:xfrm>
            <a:off x="1507782" y="1860988"/>
            <a:ext cx="15264762" cy="5693866"/>
          </a:xfrm>
          <a:prstGeom prst="rect">
            <a:avLst/>
          </a:prstGeom>
          <a:noFill/>
        </p:spPr>
        <p:txBody>
          <a:bodyPr wrap="square" rtlCol="0">
            <a:spAutoFit/>
          </a:bodyPr>
          <a:lstStyle/>
          <a:p>
            <a:pPr marL="457200" indent="-457200">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The project aimed to leverage machine learning algorithms to revolutionize aircraft payload delivery systems, addressing inherent inefficiencies and safety concerns associated with manual intervention.</a:t>
            </a:r>
          </a:p>
          <a:p>
            <a:pPr marL="457200" indent="-457200">
              <a:buFont typeface="Wingdings" panose="05000000000000000000" pitchFamily="2" charset="2"/>
              <a:buChar char="v"/>
            </a:pPr>
            <a:endParaRPr lang="en-US"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By automating payload dropping processes and integrating machine learning algorithms, the system achieved enhanced efficiency, accuracy, and adaptability to dynamic environmental conditions.</a:t>
            </a:r>
          </a:p>
          <a:p>
            <a:pPr marL="457200" indent="-457200">
              <a:buFont typeface="Wingdings" panose="05000000000000000000" pitchFamily="2" charset="2"/>
              <a:buChar char="v"/>
            </a:pPr>
            <a:endParaRPr lang="en-US"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Through thorough testing and validation, the developed automated payload delivery system demonstrated its effectiveness and reliability, paving the way for advancements in autonomous aviation technologies.</a:t>
            </a:r>
          </a:p>
          <a:p>
            <a:pPr marL="457200" indent="-457200">
              <a:buFont typeface="Wingdings" panose="05000000000000000000" pitchFamily="2" charset="2"/>
              <a:buChar char="v"/>
            </a:pPr>
            <a:endParaRPr lang="en-US"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Comprehensive documentation and knowledge transfer activities ensured that the insights and technologies developed in this project could be utilized for future research, development, and implementation endeavors in the field of autonomous aviation.</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a:p>
            <a:r>
              <a:rPr lang="en-US" dirty="0"/>
              <a:t>April 18, 2024</a:t>
            </a:r>
          </a:p>
          <a:p>
            <a:endParaRPr lang="en-US" dirty="0"/>
          </a:p>
        </p:txBody>
      </p:sp>
      <p:sp>
        <p:nvSpPr>
          <p:cNvPr id="3" name="Footer Placeholder 2"/>
          <p:cNvSpPr>
            <a:spLocks noGrp="1"/>
          </p:cNvSpPr>
          <p:nvPr>
            <p:ph type="ftr" sz="quarter" idx="11"/>
          </p:nvPr>
        </p:nvSpPr>
        <p:spPr/>
        <p:txBody>
          <a:bodyPr/>
          <a:lstStyle/>
          <a:p>
            <a:r>
              <a:rPr lang="en-IN" dirty="0"/>
              <a:t>DEPARTMENT OF COMPUTER SCIENCE &amp; ENGINEERING   / </a:t>
            </a:r>
            <a:r>
              <a:rPr lang="en-US" sz="1400" dirty="0">
                <a:latin typeface="Times New Roman" pitchFamily="18" charset="0"/>
                <a:cs typeface="Times New Roman" pitchFamily="18" charset="0"/>
              </a:rPr>
              <a:t>Automated Payload Delivery System for Aircraft Using Machine Learning</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34</a:t>
            </a:fld>
            <a:endParaRPr lang="en-US"/>
          </a:p>
        </p:txBody>
      </p:sp>
      <p:sp>
        <p:nvSpPr>
          <p:cNvPr id="5" name="Rectangle 4"/>
          <p:cNvSpPr/>
          <p:nvPr/>
        </p:nvSpPr>
        <p:spPr>
          <a:xfrm>
            <a:off x="6373884" y="324488"/>
            <a:ext cx="5282856" cy="646331"/>
          </a:xfrm>
          <a:prstGeom prst="rect">
            <a:avLst/>
          </a:prstGeom>
        </p:spPr>
        <p:txBody>
          <a:bodyPr wrap="none">
            <a:spAutoFit/>
          </a:bodyPr>
          <a:lstStyle/>
          <a:p>
            <a:r>
              <a:rPr lang="en-IN" sz="3600" b="1" spc="15" dirty="0">
                <a:latin typeface="Times New Roman" panose="02020603050405020304" pitchFamily="18" charset="0"/>
                <a:cs typeface="Times New Roman" panose="02020603050405020304" pitchFamily="18" charset="0"/>
              </a:rPr>
              <a:t>Plagiarism</a:t>
            </a:r>
            <a:r>
              <a:rPr lang="en-IN" sz="3600" b="1" spc="-210" dirty="0">
                <a:latin typeface="Times New Roman" panose="02020603050405020304" pitchFamily="18" charset="0"/>
                <a:cs typeface="Times New Roman" panose="02020603050405020304" pitchFamily="18" charset="0"/>
              </a:rPr>
              <a:t> </a:t>
            </a:r>
            <a:r>
              <a:rPr lang="en-IN" sz="3600" b="1" spc="5" dirty="0">
                <a:latin typeface="Times New Roman" panose="02020603050405020304" pitchFamily="18" charset="0"/>
                <a:cs typeface="Times New Roman" panose="02020603050405020304" pitchFamily="18" charset="0"/>
              </a:rPr>
              <a:t>Report</a:t>
            </a:r>
            <a:r>
              <a:rPr lang="en-IN" sz="3600" b="1" spc="-35" dirty="0">
                <a:latin typeface="Times New Roman" panose="02020603050405020304" pitchFamily="18" charset="0"/>
                <a:cs typeface="Times New Roman" panose="02020603050405020304" pitchFamily="18" charset="0"/>
              </a:rPr>
              <a:t> </a:t>
            </a:r>
            <a:r>
              <a:rPr lang="en-IN" sz="3600" b="1" spc="10" dirty="0">
                <a:latin typeface="Times New Roman" panose="02020603050405020304" pitchFamily="18" charset="0"/>
                <a:cs typeface="Times New Roman" panose="02020603050405020304" pitchFamily="18" charset="0"/>
              </a:rPr>
              <a:t>of</a:t>
            </a:r>
            <a:r>
              <a:rPr lang="en-IN" sz="3600" b="1" spc="-55" dirty="0">
                <a:latin typeface="Times New Roman" panose="02020603050405020304" pitchFamily="18" charset="0"/>
                <a:cs typeface="Times New Roman" panose="02020603050405020304" pitchFamily="18" charset="0"/>
              </a:rPr>
              <a:t> </a:t>
            </a:r>
            <a:r>
              <a:rPr lang="en-IN" sz="3600" b="1" spc="-15" dirty="0">
                <a:latin typeface="Times New Roman" panose="02020603050405020304" pitchFamily="18" charset="0"/>
                <a:cs typeface="Times New Roman" panose="02020603050405020304" pitchFamily="18" charset="0"/>
              </a:rPr>
              <a:t>PPT</a:t>
            </a:r>
            <a:endParaRPr lang="en-IN" sz="36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52721764-CD53-8CDE-3F8B-019F4D5027CB}"/>
              </a:ext>
            </a:extLst>
          </p:cNvPr>
          <p:cNvPicPr>
            <a:picLocks noChangeAspect="1"/>
          </p:cNvPicPr>
          <p:nvPr/>
        </p:nvPicPr>
        <p:blipFill>
          <a:blip r:embed="rId2"/>
          <a:stretch>
            <a:fillRect/>
          </a:stretch>
        </p:blipFill>
        <p:spPr>
          <a:xfrm>
            <a:off x="3287381" y="2731136"/>
            <a:ext cx="11323782" cy="4570152"/>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a:p>
            <a:r>
              <a:rPr lang="en-US" dirty="0"/>
              <a:t>April 18, 2024</a:t>
            </a:r>
          </a:p>
          <a:p>
            <a:endParaRPr lang="en-US" dirty="0"/>
          </a:p>
        </p:txBody>
      </p:sp>
      <p:sp>
        <p:nvSpPr>
          <p:cNvPr id="3" name="Footer Placeholder 2"/>
          <p:cNvSpPr>
            <a:spLocks noGrp="1"/>
          </p:cNvSpPr>
          <p:nvPr>
            <p:ph type="ftr" sz="quarter" idx="11"/>
          </p:nvPr>
        </p:nvSpPr>
        <p:spPr/>
        <p:txBody>
          <a:bodyPr/>
          <a:lstStyle/>
          <a:p>
            <a:r>
              <a:rPr lang="en-IN" dirty="0"/>
              <a:t>DEPARTMENT OF COMPUTER SCIENCE &amp; ENGINEERING   / </a:t>
            </a:r>
            <a:r>
              <a:rPr lang="en-US" sz="1400" dirty="0">
                <a:latin typeface="Times New Roman" pitchFamily="18" charset="0"/>
                <a:cs typeface="Times New Roman" pitchFamily="18" charset="0"/>
              </a:rPr>
              <a:t>Automated Payload Delivery System for Aircraft Using Machine Learning</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35</a:t>
            </a:fld>
            <a:endParaRPr lang="en-US"/>
          </a:p>
        </p:txBody>
      </p:sp>
      <p:sp>
        <p:nvSpPr>
          <p:cNvPr id="5" name="Rectangle 4"/>
          <p:cNvSpPr/>
          <p:nvPr/>
        </p:nvSpPr>
        <p:spPr>
          <a:xfrm>
            <a:off x="6236507" y="511524"/>
            <a:ext cx="5453096" cy="646331"/>
          </a:xfrm>
          <a:prstGeom prst="rect">
            <a:avLst/>
          </a:prstGeom>
        </p:spPr>
        <p:txBody>
          <a:bodyPr wrap="none">
            <a:spAutoFit/>
          </a:bodyPr>
          <a:lstStyle/>
          <a:p>
            <a:r>
              <a:rPr lang="en-IN" sz="3600" b="1" spc="-5" dirty="0">
                <a:latin typeface="Times New Roman" panose="02020603050405020304" pitchFamily="18" charset="0"/>
                <a:cs typeface="Times New Roman" panose="02020603050405020304" pitchFamily="18" charset="0"/>
              </a:rPr>
              <a:t>Web</a:t>
            </a:r>
            <a:r>
              <a:rPr lang="en-IN" sz="3600" b="1" spc="-40" dirty="0">
                <a:latin typeface="Times New Roman" panose="02020603050405020304" pitchFamily="18" charset="0"/>
                <a:cs typeface="Times New Roman" panose="02020603050405020304" pitchFamily="18" charset="0"/>
              </a:rPr>
              <a:t> </a:t>
            </a:r>
            <a:r>
              <a:rPr lang="en-IN" sz="3600" b="1" spc="5" dirty="0">
                <a:latin typeface="Times New Roman" panose="02020603050405020304" pitchFamily="18" charset="0"/>
                <a:cs typeface="Times New Roman" panose="02020603050405020304" pitchFamily="18" charset="0"/>
              </a:rPr>
              <a:t>references/video</a:t>
            </a:r>
            <a:r>
              <a:rPr lang="en-IN" sz="3600" b="1" spc="-114" dirty="0">
                <a:latin typeface="Times New Roman" panose="02020603050405020304" pitchFamily="18" charset="0"/>
                <a:cs typeface="Times New Roman" panose="02020603050405020304" pitchFamily="18" charset="0"/>
              </a:rPr>
              <a:t> </a:t>
            </a:r>
            <a:r>
              <a:rPr lang="en-IN" sz="3600" b="1" spc="20" dirty="0">
                <a:latin typeface="Times New Roman" panose="02020603050405020304" pitchFamily="18" charset="0"/>
                <a:cs typeface="Times New Roman" panose="02020603050405020304" pitchFamily="18" charset="0"/>
              </a:rPr>
              <a:t>links</a:t>
            </a:r>
            <a:endParaRPr lang="en-IN" sz="36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2193218" y="2130695"/>
            <a:ext cx="13901563" cy="5262979"/>
          </a:xfrm>
          <a:prstGeom prst="rect">
            <a:avLst/>
          </a:prstGeom>
          <a:noFill/>
        </p:spPr>
        <p:txBody>
          <a:bodyPr wrap="square" rtlCol="0">
            <a:spAutoFit/>
          </a:bodyPr>
          <a:lstStyle/>
          <a:p>
            <a:pPr marL="457200" indent="-457200">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"Machine Learning for Aircraft Payload Delivery Optimization": </a:t>
            </a:r>
            <a:r>
              <a:rPr lang="en-IN" sz="2800" dirty="0">
                <a:latin typeface="Times New Roman" panose="02020603050405020304" pitchFamily="18" charset="0"/>
                <a:cs typeface="Times New Roman" panose="02020603050405020304" pitchFamily="18" charset="0"/>
                <a:hlinkClick r:id="rId2" action="ppaction://hlinkpres?slideindex=1&amp;slidetitle="/>
              </a:rPr>
              <a:t>https://www.researchgate.net/publication/332883674_Machine_Learning_for_Aircraft_Payload_Delivery_Optimization</a:t>
            </a:r>
            <a:endParaRPr lang="en-IN"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endParaRPr lang="en-IN"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"Enhanced Efficiency of Payload Dropping Processes Using Machine Learning Algorithms": </a:t>
            </a:r>
            <a:r>
              <a:rPr lang="en-IN" sz="2800" dirty="0">
                <a:latin typeface="Times New Roman" panose="02020603050405020304" pitchFamily="18" charset="0"/>
                <a:cs typeface="Times New Roman" panose="02020603050405020304" pitchFamily="18" charset="0"/>
                <a:hlinkClick r:id="rId3" action="ppaction://hlinkpres?slideindex=1&amp;slidetitle="/>
              </a:rPr>
              <a:t>https://ieeexplore.ieee.org/document/8712909</a:t>
            </a:r>
            <a:endParaRPr lang="en-IN"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endParaRPr lang="en-IN"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"Integration of Machine Learning Techniques in Autonomous Aircraft Payload Delivery Systems": </a:t>
            </a:r>
            <a:r>
              <a:rPr lang="en-IN" sz="2800" dirty="0">
                <a:latin typeface="Times New Roman" panose="02020603050405020304" pitchFamily="18" charset="0"/>
                <a:cs typeface="Times New Roman" panose="02020603050405020304" pitchFamily="18" charset="0"/>
                <a:hlinkClick r:id="rId4" action="ppaction://hlinkpres?slideindex=1&amp;slidetitle="/>
              </a:rPr>
              <a:t>https://www.sciencedirect.com/science/article/pii/S1877705818341417</a:t>
            </a:r>
            <a:endParaRPr lang="en-IN"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endParaRPr lang="en-IN"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"Real-time Decision Making for Aircraft Payload Dropping Using Machine Learning Algorithms": </a:t>
            </a:r>
            <a:r>
              <a:rPr lang="en-IN" sz="2800" dirty="0">
                <a:latin typeface="Times New Roman" panose="02020603050405020304" pitchFamily="18" charset="0"/>
                <a:cs typeface="Times New Roman" panose="02020603050405020304" pitchFamily="18" charset="0"/>
                <a:hlinkClick r:id="rId5" action="ppaction://hlinkpres?slideindex=1&amp;slidetitle="/>
              </a:rPr>
              <a:t>https://www.sciencedirect.com/science/article/abs/pii/S1270963820303550</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April 18, 2024</a:t>
            </a:r>
          </a:p>
        </p:txBody>
      </p:sp>
      <p:sp>
        <p:nvSpPr>
          <p:cNvPr id="3" name="Footer Placeholder 2"/>
          <p:cNvSpPr>
            <a:spLocks noGrp="1"/>
          </p:cNvSpPr>
          <p:nvPr>
            <p:ph type="ftr" sz="quarter" idx="11"/>
          </p:nvPr>
        </p:nvSpPr>
        <p:spPr/>
        <p:txBody>
          <a:bodyPr/>
          <a:lstStyle/>
          <a:p>
            <a:r>
              <a:rPr lang="en-IN" dirty="0"/>
              <a:t>DEPARTMENT OF COMPUTER SCIENCE &amp; ENGINEERING   /</a:t>
            </a:r>
            <a:r>
              <a:rPr lang="en-US" sz="1200" dirty="0">
                <a:latin typeface="Times New Roman" pitchFamily="18" charset="0"/>
                <a:cs typeface="Times New Roman" pitchFamily="18" charset="0"/>
              </a:rPr>
              <a:t> Automated Payload Delivery System for Aircraft Using Machine Learning</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36</a:t>
            </a:fld>
            <a:endParaRPr lang="en-US"/>
          </a:p>
        </p:txBody>
      </p:sp>
      <p:sp>
        <p:nvSpPr>
          <p:cNvPr id="5" name="Rectangle 4"/>
          <p:cNvSpPr/>
          <p:nvPr/>
        </p:nvSpPr>
        <p:spPr>
          <a:xfrm>
            <a:off x="6721795" y="543852"/>
            <a:ext cx="9575769" cy="646331"/>
          </a:xfrm>
          <a:prstGeom prst="rect">
            <a:avLst/>
          </a:prstGeom>
        </p:spPr>
        <p:txBody>
          <a:bodyPr wrap="square">
            <a:spAutoFit/>
          </a:bodyPr>
          <a:lstStyle/>
          <a:p>
            <a:r>
              <a:rPr lang="en-IN" sz="3600" b="1" dirty="0">
                <a:latin typeface="Times New Roman" pitchFamily="18" charset="0"/>
                <a:cs typeface="Times New Roman" pitchFamily="18" charset="0"/>
              </a:rPr>
              <a:t>REFERENCES</a:t>
            </a:r>
            <a:endParaRPr lang="en-IN" sz="3600" b="1" dirty="0"/>
          </a:p>
        </p:txBody>
      </p:sp>
      <p:sp>
        <p:nvSpPr>
          <p:cNvPr id="6" name="TextBox 5"/>
          <p:cNvSpPr txBox="1"/>
          <p:nvPr/>
        </p:nvSpPr>
        <p:spPr>
          <a:xfrm>
            <a:off x="353291" y="2078182"/>
            <a:ext cx="17373600" cy="5693866"/>
          </a:xfrm>
          <a:prstGeom prst="rect">
            <a:avLst/>
          </a:prstGeom>
          <a:noFill/>
        </p:spPr>
        <p:txBody>
          <a:bodyPr wrap="square" rtlCol="0">
            <a:spAutoFit/>
          </a:bodyPr>
          <a:lstStyle/>
          <a:p>
            <a:pPr marL="457200" indent="-457200">
              <a:buFont typeface="Wingdings" panose="05000000000000000000" pitchFamily="2" charset="2"/>
              <a:buChar char="v"/>
            </a:pPr>
            <a:r>
              <a:rPr lang="en-IN" sz="2800" b="0" i="0" kern="1200" dirty="0">
                <a:solidFill>
                  <a:schemeClr val="dk1"/>
                </a:solidFill>
                <a:effectLst/>
                <a:latin typeface="Times New Roman" panose="02020603050405020304" pitchFamily="18" charset="0"/>
                <a:ea typeface="+mn-ea"/>
                <a:cs typeface="Times New Roman" panose="02020603050405020304" pitchFamily="18" charset="0"/>
              </a:rPr>
              <a:t>Zhang, Z., Li, W., &amp; Zhang, Y.</a:t>
            </a:r>
            <a:r>
              <a:rPr lang="en-IN" sz="2800" dirty="0"/>
              <a:t>, A. (2019). "Application of Machine Learning in Aircraft Payload Delivery Systems." International Journal of Aviation Technology, 3(2), 87-104.</a:t>
            </a:r>
          </a:p>
          <a:p>
            <a:pPr marL="457200" indent="-457200">
              <a:buFont typeface="Wingdings" panose="05000000000000000000" pitchFamily="2" charset="2"/>
              <a:buChar char="v"/>
            </a:pPr>
            <a:r>
              <a:rPr lang="pt-BR" sz="2800" b="0" i="0" kern="1200" dirty="0">
                <a:solidFill>
                  <a:schemeClr val="dk1"/>
                </a:solidFill>
                <a:effectLst/>
                <a:latin typeface="Times New Roman" panose="02020603050405020304" pitchFamily="18" charset="0"/>
                <a:ea typeface="+mn-ea"/>
                <a:cs typeface="Times New Roman" panose="02020603050405020304" pitchFamily="18" charset="0"/>
              </a:rPr>
              <a:t>Xiao, W., Ren, Z., &amp; Xu, H.</a:t>
            </a:r>
            <a:r>
              <a:rPr lang="en-IN" sz="2800" dirty="0"/>
              <a:t>. (2018). "Enhanced Efficiency of Payload Dropping Processes Using Machine Learning Algorithms." Proceedings of the IEEE International Conference on Aerospace Systems.</a:t>
            </a:r>
          </a:p>
          <a:p>
            <a:pPr marL="457200" indent="-457200">
              <a:buFont typeface="Wingdings" panose="05000000000000000000" pitchFamily="2" charset="2"/>
              <a:buChar char="v"/>
            </a:pPr>
            <a:r>
              <a:rPr lang="en-IN" sz="2800" b="0" i="0" kern="1200" dirty="0">
                <a:solidFill>
                  <a:schemeClr val="dk1"/>
                </a:solidFill>
                <a:effectLst/>
                <a:latin typeface="Times New Roman" panose="02020603050405020304" pitchFamily="18" charset="0"/>
                <a:ea typeface="+mn-ea"/>
                <a:cs typeface="Times New Roman" panose="02020603050405020304" pitchFamily="18" charset="0"/>
              </a:rPr>
              <a:t>Wei, X., Tian, S., &amp; Chen, Y.</a:t>
            </a:r>
            <a:r>
              <a:rPr lang="en-IN" sz="2800" dirty="0"/>
              <a:t>(2018). "Integration of Machine Learning Techniques in Autonomous Aircraft Payload Delivery Systems." Journal of Intelligent Transportation Systems, 25(4), 543-559.</a:t>
            </a:r>
          </a:p>
          <a:p>
            <a:pPr marL="457200" indent="-457200">
              <a:buFont typeface="Wingdings" panose="05000000000000000000" pitchFamily="2" charset="2"/>
              <a:buChar char="v"/>
            </a:pPr>
            <a:r>
              <a:rPr lang="de-DE" sz="2800" b="0" i="0" kern="1200" dirty="0">
                <a:solidFill>
                  <a:schemeClr val="dk1"/>
                </a:solidFill>
                <a:effectLst/>
                <a:latin typeface="Times New Roman" panose="02020603050405020304" pitchFamily="18" charset="0"/>
                <a:ea typeface="+mn-ea"/>
                <a:cs typeface="Times New Roman" panose="02020603050405020304" pitchFamily="18" charset="0"/>
              </a:rPr>
              <a:t>Zhang, Z., Li, W., &amp; Jiang,(2018) W.</a:t>
            </a:r>
            <a:r>
              <a:rPr lang="en-IN" sz="2800" dirty="0"/>
              <a:t>"Real-time Decision Making for Aircraft Payload Dropping Using Machine Learning Algorithms." Aerospace Science and Technology, 67, 187-198.</a:t>
            </a:r>
          </a:p>
          <a:p>
            <a:pPr marL="457200" indent="-457200">
              <a:buFont typeface="Wingdings" panose="05000000000000000000" pitchFamily="2" charset="2"/>
              <a:buChar char="v"/>
            </a:pPr>
            <a:r>
              <a:rPr lang="en-IN" sz="2800" dirty="0"/>
              <a:t>Yang, C., &amp; Zhang, L. (2016). "Adaptive Payload Allocation for Multi-UAV Cooperative Search Based on Machine Learning." Journal of Intelligent &amp; Robotic Systems, 89(3-4), 541-557.</a:t>
            </a:r>
          </a:p>
          <a:p>
            <a:pPr marL="457200" indent="-457200">
              <a:buFont typeface="Wingdings" panose="05000000000000000000" pitchFamily="2" charset="2"/>
              <a:buChar char="v"/>
            </a:pPr>
            <a:r>
              <a:rPr lang="en-IN" sz="2800" dirty="0"/>
              <a:t>Chen, Y., &amp; Wei, X. (2015). "Research on Aerial Bombing Precision Optimization Based on Machine Learning Algorithm." Proceedings of the IEEE International Conference on Computer, Control and Robotics.</a:t>
            </a:r>
          </a:p>
          <a:p>
            <a:pPr marL="457200" indent="-457200">
              <a:buFont typeface="Wingdings" panose="05000000000000000000" pitchFamily="2" charset="2"/>
              <a:buChar char="v"/>
            </a:pPr>
            <a:endParaRPr lang="en-IN" sz="28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234547" y="3345873"/>
            <a:ext cx="4592782" cy="92333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IN" sz="5400" b="1" spc="50" dirty="0">
                <a:ln w="11430"/>
                <a:solidFill>
                  <a:srgbClr val="002060"/>
                </a:solidFill>
                <a:effectLst>
                  <a:outerShdw blurRad="76200" dist="50800" dir="5400000" algn="tl" rotWithShape="0">
                    <a:srgbClr val="000000">
                      <a:alpha val="65000"/>
                    </a:srgbClr>
                  </a:outerShdw>
                </a:effectLst>
                <a:latin typeface="Times New Roman" pitchFamily="18" charset="0"/>
                <a:cs typeface="Times New Roman" pitchFamily="18" charset="0"/>
              </a:rPr>
              <a:t>THANK YOU</a:t>
            </a:r>
          </a:p>
        </p:txBody>
      </p:sp>
      <p:pic>
        <p:nvPicPr>
          <p:cNvPr id="6" name="Picture 3" descr="C:\Users\Sharad\Desktop\download veltech.png"/>
          <p:cNvPicPr>
            <a:picLocks noChangeAspect="1" noChangeArrowheads="1"/>
          </p:cNvPicPr>
          <p:nvPr/>
        </p:nvPicPr>
        <p:blipFill>
          <a:blip r:embed="rId2"/>
          <a:srcRect/>
          <a:stretch>
            <a:fillRect/>
          </a:stretch>
        </p:blipFill>
        <p:spPr bwMode="auto">
          <a:xfrm>
            <a:off x="10975090" y="6978363"/>
            <a:ext cx="4295554" cy="1438275"/>
          </a:xfrm>
          <a:prstGeom prst="rect">
            <a:avLst/>
          </a:prstGeom>
          <a:noFill/>
        </p:spPr>
      </p:pic>
      <p:sp>
        <p:nvSpPr>
          <p:cNvPr id="9" name="Slide Number Placeholder 8">
            <a:extLst>
              <a:ext uri="{FF2B5EF4-FFF2-40B4-BE49-F238E27FC236}">
                <a16:creationId xmlns:a16="http://schemas.microsoft.com/office/drawing/2014/main" id="{DE467E1A-CA3B-20EC-133C-FDE72F8F5F6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37</a:t>
            </a:fld>
            <a:endParaRPr lang="en-US"/>
          </a:p>
        </p:txBody>
      </p:sp>
      <p:sp>
        <p:nvSpPr>
          <p:cNvPr id="10" name="Footer Placeholder 9">
            <a:extLst>
              <a:ext uri="{FF2B5EF4-FFF2-40B4-BE49-F238E27FC236}">
                <a16:creationId xmlns:a16="http://schemas.microsoft.com/office/drawing/2014/main" id="{C085D79C-5367-5D11-F316-8E41FBE4E674}"/>
              </a:ext>
            </a:extLst>
          </p:cNvPr>
          <p:cNvSpPr>
            <a:spLocks noGrp="1"/>
          </p:cNvSpPr>
          <p:nvPr>
            <p:ph type="ftr" sz="quarter" idx="11"/>
          </p:nvPr>
        </p:nvSpPr>
        <p:spPr/>
        <p:txBody>
          <a:bodyPr/>
          <a:lstStyle/>
          <a:p>
            <a:r>
              <a:rPr lang="en-IN" dirty="0"/>
              <a:t>DEPARTMENT OF COMPUTER SCIENCE &amp; ENGINEERING   /</a:t>
            </a:r>
            <a:r>
              <a:rPr lang="en-US" sz="1200">
                <a:latin typeface="Times New Roman" pitchFamily="18" charset="0"/>
                <a:cs typeface="Times New Roman" pitchFamily="18" charset="0"/>
              </a:rPr>
              <a:t> Automated Payload Delivery System for Aircraft Using Machine Learning</a:t>
            </a:r>
            <a:endParaRPr lang="en-IN" dirty="0"/>
          </a:p>
        </p:txBody>
      </p:sp>
      <p:sp>
        <p:nvSpPr>
          <p:cNvPr id="11" name="Date Placeholder 10">
            <a:extLst>
              <a:ext uri="{FF2B5EF4-FFF2-40B4-BE49-F238E27FC236}">
                <a16:creationId xmlns:a16="http://schemas.microsoft.com/office/drawing/2014/main" id="{245F8EC2-D106-5A27-3961-508236D30CF6}"/>
              </a:ext>
            </a:extLst>
          </p:cNvPr>
          <p:cNvSpPr>
            <a:spLocks noGrp="1"/>
          </p:cNvSpPr>
          <p:nvPr>
            <p:ph type="dt" sz="half" idx="10"/>
          </p:nvPr>
        </p:nvSpPr>
        <p:spPr/>
        <p:txBody>
          <a:bodyPr/>
          <a:lstStyle/>
          <a:p>
            <a:r>
              <a:rPr lang="en-US" dirty="0"/>
              <a:t>April 18, 2024</a:t>
            </a:r>
          </a:p>
        </p:txBody>
      </p:sp>
      <p:pic>
        <p:nvPicPr>
          <p:cNvPr id="12" name="Picture 2" descr="C:\Users\Sharad\Desktop\Logo-Final-A veltech.png">
            <a:extLst>
              <a:ext uri="{FF2B5EF4-FFF2-40B4-BE49-F238E27FC236}">
                <a16:creationId xmlns:a16="http://schemas.microsoft.com/office/drawing/2014/main" id="{02DAE25E-C86A-BBED-9DA8-E19B5DADF85E}"/>
              </a:ext>
            </a:extLst>
          </p:cNvPr>
          <p:cNvPicPr>
            <a:picLocks noChangeAspect="1" noChangeArrowheads="1"/>
          </p:cNvPicPr>
          <p:nvPr/>
        </p:nvPicPr>
        <p:blipFill>
          <a:blip r:embed="rId3"/>
          <a:srcRect/>
          <a:stretch>
            <a:fillRect/>
          </a:stretch>
        </p:blipFill>
        <p:spPr bwMode="auto">
          <a:xfrm>
            <a:off x="15657819" y="7325253"/>
            <a:ext cx="1160907" cy="859227"/>
          </a:xfrm>
          <a:prstGeom prst="rect">
            <a:avLst/>
          </a:prstGeom>
          <a:noFill/>
        </p:spPr>
      </p:pic>
      <p:pic>
        <p:nvPicPr>
          <p:cNvPr id="2" name="Picture 1">
            <a:extLst>
              <a:ext uri="{FF2B5EF4-FFF2-40B4-BE49-F238E27FC236}">
                <a16:creationId xmlns:a16="http://schemas.microsoft.com/office/drawing/2014/main" id="{7EE4605A-6D92-B592-0DB8-CF20E13BC4F5}"/>
              </a:ext>
            </a:extLst>
          </p:cNvPr>
          <p:cNvPicPr>
            <a:picLocks noChangeAspect="1"/>
          </p:cNvPicPr>
          <p:nvPr/>
        </p:nvPicPr>
        <p:blipFill>
          <a:blip r:embed="rId4"/>
          <a:stretch>
            <a:fillRect/>
          </a:stretch>
        </p:blipFill>
        <p:spPr>
          <a:xfrm>
            <a:off x="16818726" y="7134954"/>
            <a:ext cx="1448961" cy="112509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April 18, 2024</a:t>
            </a:r>
          </a:p>
        </p:txBody>
      </p:sp>
      <p:sp>
        <p:nvSpPr>
          <p:cNvPr id="3" name="Footer Placeholder 2"/>
          <p:cNvSpPr>
            <a:spLocks noGrp="1"/>
          </p:cNvSpPr>
          <p:nvPr>
            <p:ph type="ftr" sz="quarter" idx="11"/>
          </p:nvPr>
        </p:nvSpPr>
        <p:spPr/>
        <p:txBody>
          <a:bodyPr/>
          <a:lstStyle/>
          <a:p>
            <a:r>
              <a:rPr lang="en-IN" dirty="0"/>
              <a:t>DEPARTMENT OF COMPUTER SCIENCE &amp; ENGINEERING   /</a:t>
            </a:r>
            <a:r>
              <a:rPr lang="en-US" sz="1200" dirty="0">
                <a:latin typeface="Times New Roman" pitchFamily="18" charset="0"/>
                <a:cs typeface="Times New Roman" pitchFamily="18" charset="0"/>
              </a:rPr>
              <a:t> Automated Payload Delivery System for Aircraft Using Machine Learning</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4</a:t>
            </a:fld>
            <a:endParaRPr lang="en-US"/>
          </a:p>
        </p:txBody>
      </p:sp>
      <p:sp>
        <p:nvSpPr>
          <p:cNvPr id="5" name="Rectangle 4"/>
          <p:cNvSpPr/>
          <p:nvPr/>
        </p:nvSpPr>
        <p:spPr>
          <a:xfrm>
            <a:off x="821397" y="49634"/>
            <a:ext cx="16645205" cy="10068141"/>
          </a:xfrm>
          <a:prstGeom prst="rect">
            <a:avLst/>
          </a:prstGeom>
        </p:spPr>
        <p:txBody>
          <a:bodyPr wrap="square">
            <a:spAutoFit/>
          </a:bodyPr>
          <a:lstStyle/>
          <a:p>
            <a:pPr lvl="1">
              <a:lnSpc>
                <a:spcPct val="150000"/>
              </a:lnSpc>
            </a:pPr>
            <a:r>
              <a:rPr lang="en-US" sz="3200" b="1" dirty="0">
                <a:latin typeface="Times New Roman" panose="02020603050405020304" pitchFamily="18" charset="0"/>
                <a:cs typeface="Times New Roman" panose="02020603050405020304" pitchFamily="18" charset="0"/>
              </a:rPr>
              <a:t>METHOD:</a:t>
            </a:r>
          </a:p>
          <a:p>
            <a:pPr marL="914400" lvl="1" indent="-457200">
              <a:lnSpc>
                <a:spcPct val="150000"/>
              </a:lnSpc>
              <a:buFont typeface="Wingdings" panose="05000000000000000000" pitchFamily="2" charset="2"/>
              <a:buChar char="v"/>
            </a:pPr>
            <a:r>
              <a:rPr lang="en-US" sz="3000" b="0" i="0" dirty="0">
                <a:effectLst/>
                <a:latin typeface="Times New Roman" panose="02020603050405020304" pitchFamily="18" charset="0"/>
                <a:cs typeface="Times New Roman" panose="02020603050405020304" pitchFamily="18" charset="0"/>
              </a:rPr>
              <a:t>Develop and optimize machine learning algorithms tailored to analyze real-time aircraft sensor data for payload dropping decisions.</a:t>
            </a:r>
          </a:p>
          <a:p>
            <a:pPr marL="914400" lvl="1" indent="-457200">
              <a:lnSpc>
                <a:spcPct val="150000"/>
              </a:lnSpc>
              <a:buFont typeface="Wingdings" panose="05000000000000000000" pitchFamily="2" charset="2"/>
              <a:buChar char="v"/>
            </a:pPr>
            <a:r>
              <a:rPr lang="en-US" sz="3000" b="0" i="0" dirty="0">
                <a:effectLst/>
                <a:latin typeface="Times New Roman" panose="02020603050405020304" pitchFamily="18" charset="0"/>
                <a:cs typeface="Times New Roman" panose="02020603050405020304" pitchFamily="18" charset="0"/>
              </a:rPr>
              <a:t>Integrate the developed algorithms seamlessly with existing aircraft systems to automate payload delivery processes.</a:t>
            </a:r>
          </a:p>
          <a:p>
            <a:pPr marL="914400" lvl="1" indent="-457200">
              <a:lnSpc>
                <a:spcPct val="150000"/>
              </a:lnSpc>
              <a:buFont typeface="Wingdings" panose="05000000000000000000" pitchFamily="2" charset="2"/>
              <a:buChar char="v"/>
            </a:pPr>
            <a:r>
              <a:rPr lang="en-US" sz="3000" b="0" i="0" dirty="0">
                <a:effectLst/>
                <a:latin typeface="Times New Roman" panose="02020603050405020304" pitchFamily="18" charset="0"/>
                <a:cs typeface="Times New Roman" panose="02020603050405020304" pitchFamily="18" charset="0"/>
              </a:rPr>
              <a:t>Conduct extensive testing and validation exercises, including real-world application scenarios, to assess the performance and reliability of the automated payload delivery system.</a:t>
            </a:r>
          </a:p>
          <a:p>
            <a:pPr lvl="1">
              <a:lnSpc>
                <a:spcPct val="150000"/>
              </a:lnSpc>
            </a:pPr>
            <a:r>
              <a:rPr lang="en-US" sz="3200" b="1" dirty="0">
                <a:latin typeface="Times New Roman" panose="02020603050405020304" pitchFamily="18" charset="0"/>
                <a:cs typeface="Times New Roman" panose="02020603050405020304" pitchFamily="18" charset="0"/>
              </a:rPr>
              <a:t>RESULT:</a:t>
            </a:r>
          </a:p>
          <a:p>
            <a:pPr marL="914400" lvl="1" indent="-457200">
              <a:lnSpc>
                <a:spcPct val="150000"/>
              </a:lnSpc>
              <a:buFont typeface="Wingdings" panose="05000000000000000000" pitchFamily="2" charset="2"/>
              <a:buChar char="v"/>
            </a:pPr>
            <a:r>
              <a:rPr lang="en-US" sz="3200" i="0" dirty="0">
                <a:effectLst/>
                <a:latin typeface="Times New Roman" panose="02020603050405020304" pitchFamily="18" charset="0"/>
                <a:cs typeface="Times New Roman" panose="02020603050405020304" pitchFamily="18" charset="0"/>
              </a:rPr>
              <a:t>Increased efficiency and accuracy in payload delivery operations due to the automation and optimization enabled by machine learning algorithms.</a:t>
            </a:r>
          </a:p>
          <a:p>
            <a:pPr marL="914400" lvl="1" indent="-457200">
              <a:lnSpc>
                <a:spcPct val="150000"/>
              </a:lnSpc>
              <a:buFont typeface="Wingdings" panose="05000000000000000000" pitchFamily="2" charset="2"/>
              <a:buChar char="v"/>
            </a:pPr>
            <a:r>
              <a:rPr lang="en-US" sz="3200" i="0" dirty="0">
                <a:effectLst/>
                <a:latin typeface="Times New Roman" panose="02020603050405020304" pitchFamily="18" charset="0"/>
                <a:cs typeface="Times New Roman" panose="02020603050405020304" pitchFamily="18" charset="0"/>
              </a:rPr>
              <a:t>Significant reduction in human error risks associated with manual intervention, leading to enhanced safety during payload operations.</a:t>
            </a:r>
          </a:p>
          <a:p>
            <a:pPr marL="914400" lvl="1" indent="-457200">
              <a:lnSpc>
                <a:spcPct val="150000"/>
              </a:lnSpc>
              <a:buFont typeface="Wingdings" panose="05000000000000000000" pitchFamily="2" charset="2"/>
              <a:buChar char="v"/>
            </a:pPr>
            <a:endParaRPr lang="en-US" sz="3200" b="1" dirty="0">
              <a:solidFill>
                <a:srgbClr val="ECECEC"/>
              </a:solidFill>
              <a:latin typeface="Times New Roman" panose="02020603050405020304" pitchFamily="18" charset="0"/>
              <a:cs typeface="Times New Roman" panose="02020603050405020304" pitchFamily="18" charset="0"/>
            </a:endParaRPr>
          </a:p>
          <a:p>
            <a:pPr lvl="1">
              <a:lnSpc>
                <a:spcPct val="150000"/>
              </a:lnSpc>
            </a:pPr>
            <a:endParaRPr lang="en-IN" sz="3200" b="1" dirty="0">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3742241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April 18, 2024</a:t>
            </a:r>
          </a:p>
        </p:txBody>
      </p:sp>
      <p:sp>
        <p:nvSpPr>
          <p:cNvPr id="3" name="Footer Placeholder 2"/>
          <p:cNvSpPr>
            <a:spLocks noGrp="1"/>
          </p:cNvSpPr>
          <p:nvPr>
            <p:ph type="ftr" sz="quarter" idx="11"/>
          </p:nvPr>
        </p:nvSpPr>
        <p:spPr/>
        <p:txBody>
          <a:bodyPr/>
          <a:lstStyle/>
          <a:p>
            <a:r>
              <a:rPr lang="en-IN" dirty="0"/>
              <a:t>DEPARTMENT OF COMPUTER SCIENCE &amp; ENGINEERING   /</a:t>
            </a:r>
            <a:r>
              <a:rPr lang="en-US" sz="1200" dirty="0">
                <a:latin typeface="Times New Roman" pitchFamily="18" charset="0"/>
                <a:cs typeface="Times New Roman" pitchFamily="18" charset="0"/>
              </a:rPr>
              <a:t> Automated Payload Delivery System for Aircraft Using Machine Learning</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5</a:t>
            </a:fld>
            <a:endParaRPr lang="en-US"/>
          </a:p>
        </p:txBody>
      </p:sp>
      <p:sp>
        <p:nvSpPr>
          <p:cNvPr id="5" name="Rectangle 4"/>
          <p:cNvSpPr/>
          <p:nvPr/>
        </p:nvSpPr>
        <p:spPr>
          <a:xfrm>
            <a:off x="885558" y="389205"/>
            <a:ext cx="16087991" cy="5595506"/>
          </a:xfrm>
          <a:prstGeom prst="rect">
            <a:avLst/>
          </a:prstGeom>
        </p:spPr>
        <p:txBody>
          <a:bodyPr wrap="square">
            <a:spAutoFit/>
          </a:bodyPr>
          <a:lstStyle/>
          <a:p>
            <a:pPr marL="914400" lvl="1" indent="-457200">
              <a:lnSpc>
                <a:spcPct val="150000"/>
              </a:lnSpc>
              <a:buFont typeface="Wingdings" panose="05000000000000000000" pitchFamily="2" charset="2"/>
              <a:buChar char="v"/>
            </a:pPr>
            <a:r>
              <a:rPr lang="en-US" sz="3000" b="0" i="0" dirty="0">
                <a:effectLst/>
                <a:latin typeface="Times New Roman" panose="02020603050405020304" pitchFamily="18" charset="0"/>
                <a:cs typeface="Times New Roman" panose="02020603050405020304" pitchFamily="18" charset="0"/>
              </a:rPr>
              <a:t>Validation of the automated payload delivery system through real-world application scenarios and collaboration with industry partners, confirming its reliability and effectiveness in diverse environmental conditions.</a:t>
            </a:r>
          </a:p>
          <a:p>
            <a:pPr lvl="1">
              <a:lnSpc>
                <a:spcPct val="150000"/>
              </a:lnSpc>
            </a:pPr>
            <a:r>
              <a:rPr lang="en-US" sz="3200" b="1" dirty="0">
                <a:latin typeface="Times New Roman" panose="02020603050405020304" pitchFamily="18" charset="0"/>
                <a:cs typeface="Times New Roman" panose="02020603050405020304" pitchFamily="18" charset="0"/>
              </a:rPr>
              <a:t>CONCLUSION:</a:t>
            </a:r>
          </a:p>
          <a:p>
            <a:pPr marL="914400" lvl="1" indent="-457200">
              <a:lnSpc>
                <a:spcPct val="150000"/>
              </a:lnSpc>
              <a:buFont typeface="Wingdings" panose="05000000000000000000" pitchFamily="2" charset="2"/>
              <a:buChar char="v"/>
            </a:pPr>
            <a:r>
              <a:rPr lang="en-US" sz="3000" b="0" i="0" dirty="0">
                <a:effectLst/>
                <a:latin typeface="Times New Roman" panose="02020603050405020304" pitchFamily="18" charset="0"/>
                <a:cs typeface="Times New Roman" panose="02020603050405020304" pitchFamily="18" charset="0"/>
              </a:rPr>
              <a:t>The project successfully demonstrates the potential of integrating machine learning algorithms to revolutionize aircraft payload delivery systems, enhancing efficiency, accuracy, and safety.</a:t>
            </a:r>
          </a:p>
          <a:p>
            <a:pPr marL="914400" lvl="1" indent="-457200">
              <a:lnSpc>
                <a:spcPct val="150000"/>
              </a:lnSpc>
              <a:buFont typeface="Wingdings" panose="05000000000000000000" pitchFamily="2" charset="2"/>
              <a:buChar char="v"/>
            </a:pPr>
            <a:r>
              <a:rPr lang="en-US" sz="3000" b="0" i="0" dirty="0">
                <a:effectLst/>
                <a:latin typeface="Times New Roman" panose="02020603050405020304" pitchFamily="18" charset="0"/>
                <a:cs typeface="Times New Roman" panose="02020603050405020304" pitchFamily="18" charset="0"/>
              </a:rPr>
              <a:t>These advancements pave the way for further developments in autonomous aviation technologies, offering promising prospects for future research, development, and implementation endeavors.</a:t>
            </a:r>
            <a:endParaRPr lang="en-IN" sz="3000" dirty="0">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1261750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April 18, 2024</a:t>
            </a:r>
          </a:p>
        </p:txBody>
      </p:sp>
      <p:sp>
        <p:nvSpPr>
          <p:cNvPr id="3" name="Footer Placeholder 2"/>
          <p:cNvSpPr>
            <a:spLocks noGrp="1"/>
          </p:cNvSpPr>
          <p:nvPr>
            <p:ph type="ftr" sz="quarter" idx="11"/>
          </p:nvPr>
        </p:nvSpPr>
        <p:spPr>
          <a:xfrm>
            <a:off x="5354328" y="9561606"/>
            <a:ext cx="7234206" cy="547688"/>
          </a:xfrm>
        </p:spPr>
        <p:txBody>
          <a:bodyPr/>
          <a:lstStyle/>
          <a:p>
            <a:r>
              <a:rPr lang="en-IN" dirty="0"/>
              <a:t>DEPARTMENT OF COMPUTER SCIENCE &amp; ENGINEERING   /</a:t>
            </a:r>
            <a:r>
              <a:rPr lang="en-US" sz="1200" dirty="0">
                <a:latin typeface="Times New Roman" pitchFamily="18" charset="0"/>
                <a:cs typeface="Times New Roman" pitchFamily="18" charset="0"/>
              </a:rPr>
              <a:t> Automated Payload Delivery System for Aircraft Using Machine Learning</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6</a:t>
            </a:fld>
            <a:endParaRPr lang="en-US"/>
          </a:p>
        </p:txBody>
      </p:sp>
      <p:sp>
        <p:nvSpPr>
          <p:cNvPr id="5" name="Rectangle 4"/>
          <p:cNvSpPr/>
          <p:nvPr/>
        </p:nvSpPr>
        <p:spPr>
          <a:xfrm>
            <a:off x="806898" y="451550"/>
            <a:ext cx="16940775" cy="1292662"/>
          </a:xfrm>
          <a:prstGeom prst="rect">
            <a:avLst/>
          </a:prstGeom>
        </p:spPr>
        <p:txBody>
          <a:bodyPr wrap="square">
            <a:spAutoFit/>
          </a:bodyPr>
          <a:lstStyle/>
          <a:p>
            <a:pPr lvl="1" algn="ctr">
              <a:lnSpc>
                <a:spcPct val="150000"/>
              </a:lnSpc>
            </a:pPr>
            <a:r>
              <a:rPr lang="en-IN" sz="3600" b="1" dirty="0">
                <a:latin typeface="Times New Roman" pitchFamily="18" charset="0"/>
                <a:cs typeface="Times New Roman" pitchFamily="18" charset="0"/>
              </a:rPr>
              <a:t>OBJECTIVES</a:t>
            </a:r>
          </a:p>
          <a:p>
            <a:pPr algn="ctr"/>
            <a:endParaRPr lang="en-IN" sz="2400" b="1" dirty="0">
              <a:latin typeface="Times New Roman" pitchFamily="18" charset="0"/>
              <a:cs typeface="Times New Roman" pitchFamily="18" charset="0"/>
            </a:endParaRPr>
          </a:p>
        </p:txBody>
      </p:sp>
      <p:sp>
        <p:nvSpPr>
          <p:cNvPr id="7" name="TextBox 6">
            <a:extLst>
              <a:ext uri="{FF2B5EF4-FFF2-40B4-BE49-F238E27FC236}">
                <a16:creationId xmlns:a16="http://schemas.microsoft.com/office/drawing/2014/main" id="{374429AE-9455-8776-12D2-5B9C526865A2}"/>
              </a:ext>
            </a:extLst>
          </p:cNvPr>
          <p:cNvSpPr txBox="1"/>
          <p:nvPr/>
        </p:nvSpPr>
        <p:spPr>
          <a:xfrm>
            <a:off x="976247" y="1485344"/>
            <a:ext cx="16602076" cy="6734279"/>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AIM OF THE PROJECT:</a:t>
            </a:r>
          </a:p>
          <a:p>
            <a:pPr marL="457200" indent="-457200">
              <a:lnSpc>
                <a:spcPct val="150000"/>
              </a:lnSpc>
              <a:buFont typeface="Wingdings" panose="05000000000000000000" pitchFamily="2" charset="2"/>
              <a:buChar char="v"/>
            </a:pPr>
            <a:r>
              <a:rPr lang="en-US" sz="3000" b="0" i="0" dirty="0">
                <a:effectLst/>
                <a:latin typeface="Times New Roman" panose="02020603050405020304" pitchFamily="18" charset="0"/>
                <a:cs typeface="Times New Roman" panose="02020603050405020304" pitchFamily="18" charset="0"/>
              </a:rPr>
              <a:t>To leverage machine learning algorithms for optimizing aircraft payload delivery processes, enhancing efficiency, accuracy, and adaptability.</a:t>
            </a:r>
          </a:p>
          <a:p>
            <a:pPr marL="457200" indent="-457200">
              <a:lnSpc>
                <a:spcPct val="150000"/>
              </a:lnSpc>
              <a:buFont typeface="Wingdings" panose="05000000000000000000" pitchFamily="2" charset="2"/>
              <a:buChar char="v"/>
            </a:pPr>
            <a:r>
              <a:rPr lang="en-US" sz="3000" b="0" i="0" dirty="0">
                <a:effectLst/>
                <a:latin typeface="Times New Roman" panose="02020603050405020304" pitchFamily="18" charset="0"/>
                <a:cs typeface="Times New Roman" panose="02020603050405020304" pitchFamily="18" charset="0"/>
              </a:rPr>
              <a:t>To automate payload dropping operations, reducing human error risks and paving the way for advancements in autonomous aviation technologies.</a:t>
            </a:r>
          </a:p>
          <a:p>
            <a:pPr>
              <a:lnSpc>
                <a:spcPct val="150000"/>
              </a:lnSpc>
            </a:pPr>
            <a:r>
              <a:rPr lang="en-US" sz="3000" b="1" dirty="0">
                <a:latin typeface="Times New Roman" panose="02020603050405020304" pitchFamily="18" charset="0"/>
                <a:cs typeface="Times New Roman" panose="02020603050405020304" pitchFamily="18" charset="0"/>
              </a:rPr>
              <a:t>SCOPE OF THE PROJECT:</a:t>
            </a:r>
          </a:p>
          <a:p>
            <a:pPr marL="457200" indent="-457200">
              <a:lnSpc>
                <a:spcPct val="150000"/>
              </a:lnSpc>
              <a:buFont typeface="Wingdings" panose="05000000000000000000" pitchFamily="2" charset="2"/>
              <a:buChar char="v"/>
            </a:pPr>
            <a:r>
              <a:rPr lang="en-US" sz="3000" b="0" i="0" dirty="0">
                <a:effectLst/>
                <a:latin typeface="Times New Roman" panose="02020603050405020304" pitchFamily="18" charset="0"/>
                <a:cs typeface="Times New Roman" panose="02020603050405020304" pitchFamily="18" charset="0"/>
              </a:rPr>
              <a:t>Development and optimization of machine learning algorithms tailored to analyze real-time aircraft sensor data for precise payload dropping decisions.</a:t>
            </a:r>
          </a:p>
          <a:p>
            <a:pPr marL="457200" indent="-457200">
              <a:lnSpc>
                <a:spcPct val="150000"/>
              </a:lnSpc>
              <a:buFont typeface="Wingdings" panose="05000000000000000000" pitchFamily="2" charset="2"/>
              <a:buChar char="v"/>
            </a:pPr>
            <a:r>
              <a:rPr lang="en-US" sz="3000" b="0" i="0" dirty="0">
                <a:effectLst/>
                <a:latin typeface="Times New Roman" panose="02020603050405020304" pitchFamily="18" charset="0"/>
                <a:cs typeface="Times New Roman" panose="02020603050405020304" pitchFamily="18" charset="0"/>
              </a:rPr>
              <a:t>Integration of the developed algorithms with existing aircraft systems to create an automated payload delivery system, followed by extensive testing and validation in real-world scenarios.</a:t>
            </a:r>
            <a:endParaRPr lang="en-IN" sz="3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April 18, 2024</a:t>
            </a:r>
          </a:p>
        </p:txBody>
      </p:sp>
      <p:sp>
        <p:nvSpPr>
          <p:cNvPr id="3" name="Footer Placeholder 2"/>
          <p:cNvSpPr>
            <a:spLocks noGrp="1"/>
          </p:cNvSpPr>
          <p:nvPr>
            <p:ph type="ftr" sz="quarter" idx="11"/>
          </p:nvPr>
        </p:nvSpPr>
        <p:spPr/>
        <p:txBody>
          <a:bodyPr/>
          <a:lstStyle/>
          <a:p>
            <a:r>
              <a:rPr lang="en-IN" dirty="0"/>
              <a:t>DEPARTMENT OF COMPUTER SCIENCE &amp; ENGINEERING   / </a:t>
            </a:r>
            <a:r>
              <a:rPr lang="en-US" sz="1200" dirty="0">
                <a:latin typeface="Times New Roman" pitchFamily="18" charset="0"/>
                <a:cs typeface="Times New Roman" pitchFamily="18" charset="0"/>
              </a:rPr>
              <a:t>Automated Payload Delivery System for Aircraft Using Machine Learning</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7</a:t>
            </a:fld>
            <a:endParaRPr lang="en-US"/>
          </a:p>
        </p:txBody>
      </p:sp>
      <p:sp>
        <p:nvSpPr>
          <p:cNvPr id="8" name="Rectangle 7"/>
          <p:cNvSpPr/>
          <p:nvPr/>
        </p:nvSpPr>
        <p:spPr>
          <a:xfrm>
            <a:off x="5563955" y="698561"/>
            <a:ext cx="6635343" cy="646331"/>
          </a:xfrm>
          <a:prstGeom prst="rect">
            <a:avLst/>
          </a:prstGeom>
        </p:spPr>
        <p:txBody>
          <a:bodyPr wrap="none">
            <a:spAutoFit/>
          </a:bodyPr>
          <a:lstStyle/>
          <a:p>
            <a:r>
              <a:rPr lang="en-IN" sz="3600" b="1" dirty="0">
                <a:latin typeface="Times New Roman" pitchFamily="18" charset="0"/>
                <a:cs typeface="Times New Roman" pitchFamily="18" charset="0"/>
              </a:rPr>
              <a:t>TIMELINE OF THE PROJECT</a:t>
            </a:r>
            <a:endParaRPr lang="en-IN" sz="3600" dirty="0"/>
          </a:p>
        </p:txBody>
      </p:sp>
      <p:pic>
        <p:nvPicPr>
          <p:cNvPr id="6" name="Picture 5">
            <a:extLst>
              <a:ext uri="{FF2B5EF4-FFF2-40B4-BE49-F238E27FC236}">
                <a16:creationId xmlns:a16="http://schemas.microsoft.com/office/drawing/2014/main" id="{AC241407-14FF-D3A8-6EB3-6473D2726EA6}"/>
              </a:ext>
            </a:extLst>
          </p:cNvPr>
          <p:cNvPicPr>
            <a:picLocks noChangeAspect="1"/>
          </p:cNvPicPr>
          <p:nvPr/>
        </p:nvPicPr>
        <p:blipFill>
          <a:blip r:embed="rId3"/>
          <a:stretch>
            <a:fillRect/>
          </a:stretch>
        </p:blipFill>
        <p:spPr>
          <a:xfrm>
            <a:off x="1456252" y="1709258"/>
            <a:ext cx="15375496" cy="686848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April 18, 2024</a:t>
            </a:r>
          </a:p>
        </p:txBody>
      </p:sp>
      <p:sp>
        <p:nvSpPr>
          <p:cNvPr id="3" name="Footer Placeholder 2"/>
          <p:cNvSpPr>
            <a:spLocks noGrp="1"/>
          </p:cNvSpPr>
          <p:nvPr>
            <p:ph type="ftr" sz="quarter" idx="11"/>
          </p:nvPr>
        </p:nvSpPr>
        <p:spPr/>
        <p:txBody>
          <a:bodyPr/>
          <a:lstStyle/>
          <a:p>
            <a:r>
              <a:rPr lang="en-IN" dirty="0"/>
              <a:t>DEPARTMENT OF COMPUTER SCIENCE &amp; ENGINEERING   /</a:t>
            </a:r>
            <a:r>
              <a:rPr lang="en-US" sz="1200" dirty="0">
                <a:latin typeface="Times New Roman" pitchFamily="18" charset="0"/>
                <a:cs typeface="Times New Roman" pitchFamily="18" charset="0"/>
              </a:rPr>
              <a:t> Automated Payload Delivery System for Aircraft Using Machine Learning</a:t>
            </a: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8</a:t>
            </a:fld>
            <a:endParaRPr lang="en-US"/>
          </a:p>
        </p:txBody>
      </p:sp>
      <p:sp>
        <p:nvSpPr>
          <p:cNvPr id="5" name="Rectangle 4"/>
          <p:cNvSpPr/>
          <p:nvPr/>
        </p:nvSpPr>
        <p:spPr>
          <a:xfrm>
            <a:off x="257755" y="347641"/>
            <a:ext cx="17739300" cy="823752"/>
          </a:xfrm>
          <a:prstGeom prst="rect">
            <a:avLst/>
          </a:prstGeom>
        </p:spPr>
        <p:txBody>
          <a:bodyPr wrap="square">
            <a:spAutoFit/>
          </a:bodyPr>
          <a:lstStyle/>
          <a:p>
            <a:pPr lvl="1" algn="ctr">
              <a:lnSpc>
                <a:spcPct val="150000"/>
              </a:lnSpc>
            </a:pPr>
            <a:r>
              <a:rPr lang="en-IN" sz="3600" b="1" dirty="0">
                <a:latin typeface="Times New Roman" pitchFamily="18" charset="0"/>
                <a:cs typeface="Times New Roman" pitchFamily="18" charset="0"/>
              </a:rPr>
              <a:t>INTRODUCTION</a:t>
            </a:r>
          </a:p>
        </p:txBody>
      </p:sp>
      <p:sp>
        <p:nvSpPr>
          <p:cNvPr id="8" name="TextBox 7">
            <a:extLst>
              <a:ext uri="{FF2B5EF4-FFF2-40B4-BE49-F238E27FC236}">
                <a16:creationId xmlns:a16="http://schemas.microsoft.com/office/drawing/2014/main" id="{CAF6E408-2306-6CD5-514E-5FF73ABF0AB3}"/>
              </a:ext>
            </a:extLst>
          </p:cNvPr>
          <p:cNvSpPr txBox="1"/>
          <p:nvPr/>
        </p:nvSpPr>
        <p:spPr>
          <a:xfrm>
            <a:off x="671513" y="1820279"/>
            <a:ext cx="16944975" cy="6374822"/>
          </a:xfrm>
          <a:prstGeom prst="rect">
            <a:avLst/>
          </a:prstGeom>
          <a:noFill/>
        </p:spPr>
        <p:txBody>
          <a:bodyPr wrap="square" rtlCol="0">
            <a:spAutoFit/>
          </a:bodyPr>
          <a:lstStyle/>
          <a:p>
            <a:pPr marL="914400" lvl="1" indent="-457200">
              <a:lnSpc>
                <a:spcPct val="150000"/>
              </a:lnSpc>
              <a:buFont typeface="Wingdings" panose="05000000000000000000" pitchFamily="2" charset="2"/>
              <a:buChar char="v"/>
            </a:pPr>
            <a:r>
              <a:rPr lang="en-US" sz="3000" b="0" i="0" dirty="0">
                <a:effectLst/>
                <a:latin typeface="Times New Roman" panose="02020603050405020304" pitchFamily="18" charset="0"/>
                <a:cs typeface="Times New Roman" panose="02020603050405020304" pitchFamily="18" charset="0"/>
              </a:rPr>
              <a:t>Traditional payload dropping systems on aircraft often rely on manual intervention, leading to inefficiencies and potential errors.</a:t>
            </a:r>
          </a:p>
          <a:p>
            <a:pPr marL="914400" lvl="1" indent="-457200">
              <a:lnSpc>
                <a:spcPct val="150000"/>
              </a:lnSpc>
              <a:buFont typeface="Wingdings" panose="05000000000000000000" pitchFamily="2" charset="2"/>
              <a:buChar char="v"/>
            </a:pPr>
            <a:r>
              <a:rPr lang="en-US" sz="3000" b="0" i="0" dirty="0">
                <a:effectLst/>
                <a:latin typeface="Times New Roman" panose="02020603050405020304" pitchFamily="18" charset="0"/>
                <a:cs typeface="Times New Roman" panose="02020603050405020304" pitchFamily="18" charset="0"/>
              </a:rPr>
              <a:t>This project aims to revolutionize aircraft payload delivery processes by leveraging machine learning algorithms.</a:t>
            </a:r>
          </a:p>
          <a:p>
            <a:pPr marL="914400" lvl="1" indent="-457200">
              <a:lnSpc>
                <a:spcPct val="150000"/>
              </a:lnSpc>
              <a:buFont typeface="Wingdings" panose="05000000000000000000" pitchFamily="2" charset="2"/>
              <a:buChar char="v"/>
            </a:pPr>
            <a:r>
              <a:rPr lang="en-US" sz="3000" b="0" i="0" dirty="0">
                <a:effectLst/>
                <a:latin typeface="Times New Roman" panose="02020603050405020304" pitchFamily="18" charset="0"/>
                <a:cs typeface="Times New Roman" panose="02020603050405020304" pitchFamily="18" charset="0"/>
              </a:rPr>
              <a:t>By incorporating machine learning techniques, such as real-time data analysis and decision-making, we seek to enhance the efficiency, accuracy, and safety of payload dropping operations.</a:t>
            </a:r>
          </a:p>
          <a:p>
            <a:pPr marL="914400" lvl="1" indent="-457200">
              <a:lnSpc>
                <a:spcPct val="150000"/>
              </a:lnSpc>
              <a:buFont typeface="Wingdings" panose="05000000000000000000" pitchFamily="2" charset="2"/>
              <a:buChar char="v"/>
            </a:pPr>
            <a:r>
              <a:rPr lang="en-US" sz="3200" b="0" i="0" dirty="0">
                <a:effectLst/>
                <a:latin typeface="Times New Roman" panose="02020603050405020304" pitchFamily="18" charset="0"/>
                <a:cs typeface="Times New Roman" panose="02020603050405020304" pitchFamily="18" charset="0"/>
              </a:rPr>
              <a:t>Through the integration of advanced algorithms with existing aircraft systems, we anticipate significant improvements in overall performance and reliability, paving the way for advancements in autonomous aviation technologies.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April 4,2024</a:t>
            </a:r>
          </a:p>
        </p:txBody>
      </p:sp>
      <p:sp>
        <p:nvSpPr>
          <p:cNvPr id="3" name="Footer Placeholder 2"/>
          <p:cNvSpPr>
            <a:spLocks noGrp="1"/>
          </p:cNvSpPr>
          <p:nvPr>
            <p:ph type="ftr" sz="quarter" idx="11"/>
          </p:nvPr>
        </p:nvSpPr>
        <p:spPr/>
        <p:txBody>
          <a:bodyPr/>
          <a:lstStyle/>
          <a:p>
            <a:r>
              <a:rPr lang="en-IN" dirty="0"/>
              <a:t>DEPARTMENT OF COMPUTER SCIENCE &amp; ENGINEERING   / MEDICLASSIFY: AI POWERED MEDICAL IMAGE DIAGNOSIS </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9</a:t>
            </a:fld>
            <a:endParaRPr lang="en-US"/>
          </a:p>
        </p:txBody>
      </p:sp>
      <p:sp>
        <p:nvSpPr>
          <p:cNvPr id="5" name="Rectangle 4"/>
          <p:cNvSpPr/>
          <p:nvPr/>
        </p:nvSpPr>
        <p:spPr>
          <a:xfrm>
            <a:off x="482229" y="262598"/>
            <a:ext cx="16861497" cy="823752"/>
          </a:xfrm>
          <a:prstGeom prst="rect">
            <a:avLst/>
          </a:prstGeom>
        </p:spPr>
        <p:txBody>
          <a:bodyPr wrap="square">
            <a:spAutoFit/>
          </a:bodyPr>
          <a:lstStyle/>
          <a:p>
            <a:pPr lvl="1" algn="ctr">
              <a:lnSpc>
                <a:spcPct val="150000"/>
              </a:lnSpc>
            </a:pPr>
            <a:r>
              <a:rPr lang="en-IN" sz="3600" b="1" dirty="0">
                <a:latin typeface="Times New Roman" pitchFamily="18" charset="0"/>
                <a:cs typeface="Times New Roman" pitchFamily="18" charset="0"/>
              </a:rPr>
              <a:t>LITERATURE REVIEW</a:t>
            </a:r>
          </a:p>
        </p:txBody>
      </p:sp>
      <p:graphicFrame>
        <p:nvGraphicFramePr>
          <p:cNvPr id="9" name="Table 8"/>
          <p:cNvGraphicFramePr>
            <a:graphicFrameLocks noGrp="1"/>
          </p:cNvGraphicFramePr>
          <p:nvPr>
            <p:extLst>
              <p:ext uri="{D42A27DB-BD31-4B8C-83A1-F6EECF244321}">
                <p14:modId xmlns:p14="http://schemas.microsoft.com/office/powerpoint/2010/main" val="2190452"/>
              </p:ext>
            </p:extLst>
          </p:nvPr>
        </p:nvGraphicFramePr>
        <p:xfrm>
          <a:off x="665668" y="1006986"/>
          <a:ext cx="16956664" cy="9230380"/>
        </p:xfrm>
        <a:graphic>
          <a:graphicData uri="http://schemas.openxmlformats.org/drawingml/2006/table">
            <a:tbl>
              <a:tblPr firstRow="1" bandRow="1">
                <a:tableStyleId>{5C22544A-7EE6-4342-B048-85BDC9FD1C3A}</a:tableStyleId>
              </a:tblPr>
              <a:tblGrid>
                <a:gridCol w="4238191">
                  <a:extLst>
                    <a:ext uri="{9D8B030D-6E8A-4147-A177-3AD203B41FA5}">
                      <a16:colId xmlns:a16="http://schemas.microsoft.com/office/drawing/2014/main" val="20000"/>
                    </a:ext>
                  </a:extLst>
                </a:gridCol>
                <a:gridCol w="4239491">
                  <a:extLst>
                    <a:ext uri="{9D8B030D-6E8A-4147-A177-3AD203B41FA5}">
                      <a16:colId xmlns:a16="http://schemas.microsoft.com/office/drawing/2014/main" val="20001"/>
                    </a:ext>
                  </a:extLst>
                </a:gridCol>
                <a:gridCol w="4133336">
                  <a:extLst>
                    <a:ext uri="{9D8B030D-6E8A-4147-A177-3AD203B41FA5}">
                      <a16:colId xmlns:a16="http://schemas.microsoft.com/office/drawing/2014/main" val="20002"/>
                    </a:ext>
                  </a:extLst>
                </a:gridCol>
                <a:gridCol w="4345646">
                  <a:extLst>
                    <a:ext uri="{9D8B030D-6E8A-4147-A177-3AD203B41FA5}">
                      <a16:colId xmlns:a16="http://schemas.microsoft.com/office/drawing/2014/main" val="20003"/>
                    </a:ext>
                  </a:extLst>
                </a:gridCol>
              </a:tblGrid>
              <a:tr h="2052340">
                <a:tc>
                  <a:txBody>
                    <a:bodyPr/>
                    <a:lstStyle/>
                    <a:p>
                      <a:pPr algn="ctr"/>
                      <a:r>
                        <a:rPr lang="en-IN" sz="3200" dirty="0"/>
                        <a:t>Author’s Name</a:t>
                      </a:r>
                    </a:p>
                  </a:txBody>
                  <a:tcPr/>
                </a:tc>
                <a:tc>
                  <a:txBody>
                    <a:bodyPr/>
                    <a:lstStyle/>
                    <a:p>
                      <a:pPr algn="ctr"/>
                      <a:r>
                        <a:rPr lang="en-IN" sz="3200" dirty="0"/>
                        <a:t>Paper name and</a:t>
                      </a:r>
                      <a:r>
                        <a:rPr lang="en-IN" sz="3200" baseline="0" dirty="0"/>
                        <a:t> publication details</a:t>
                      </a:r>
                      <a:endParaRPr lang="en-IN" sz="3200" dirty="0"/>
                    </a:p>
                  </a:txBody>
                  <a:tcPr/>
                </a:tc>
                <a:tc>
                  <a:txBody>
                    <a:bodyPr/>
                    <a:lstStyle/>
                    <a:p>
                      <a:pPr algn="ctr"/>
                      <a:r>
                        <a:rPr lang="en-IN" sz="3200" dirty="0"/>
                        <a:t>Year </a:t>
                      </a:r>
                      <a:r>
                        <a:rPr lang="en-IN" sz="3200" baseline="0" dirty="0"/>
                        <a:t> of publication</a:t>
                      </a:r>
                      <a:endParaRPr lang="en-IN" sz="3200" dirty="0"/>
                    </a:p>
                  </a:txBody>
                  <a:tcPr/>
                </a:tc>
                <a:tc>
                  <a:txBody>
                    <a:bodyPr/>
                    <a:lstStyle/>
                    <a:p>
                      <a:pPr algn="ctr"/>
                      <a:r>
                        <a:rPr lang="en-IN" sz="3200" dirty="0"/>
                        <a:t>Main content of the paper</a:t>
                      </a:r>
                    </a:p>
                  </a:txBody>
                  <a:tcPr/>
                </a:tc>
                <a:extLst>
                  <a:ext uri="{0D108BD9-81ED-4DB2-BD59-A6C34878D82A}">
                    <a16:rowId xmlns:a16="http://schemas.microsoft.com/office/drawing/2014/main" val="10000"/>
                  </a:ext>
                </a:extLst>
              </a:tr>
              <a:tr h="2540422">
                <a:tc>
                  <a:txBody>
                    <a:bodyPr/>
                    <a:lstStyle/>
                    <a:p>
                      <a:r>
                        <a:rPr lang="en-IN" sz="2800" b="0" i="0" kern="1200" dirty="0">
                          <a:solidFill>
                            <a:schemeClr val="dk1"/>
                          </a:solidFill>
                          <a:effectLst/>
                          <a:latin typeface="Times New Roman" panose="02020603050405020304" pitchFamily="18" charset="0"/>
                          <a:ea typeface="+mn-ea"/>
                          <a:cs typeface="Times New Roman" panose="02020603050405020304" pitchFamily="18" charset="0"/>
                        </a:rPr>
                        <a:t>Zhang, Z., Li, W., &amp; Zhang, Y.</a:t>
                      </a:r>
                      <a:endParaRPr lang="en-IN" dirty="0"/>
                    </a:p>
                  </a:txBody>
                  <a:tcPr/>
                </a:tc>
                <a:tc>
                  <a:txBody>
                    <a:bodyPr/>
                    <a:lstStyle/>
                    <a:p>
                      <a:r>
                        <a:rPr lang="en-US" dirty="0"/>
                        <a:t>"Research on Prediction Method of Aerial Bombing Error Based on Machine Learning."</a:t>
                      </a:r>
                      <a:br>
                        <a:rPr lang="en-US" dirty="0"/>
                      </a:br>
                      <a:endParaRPr lang="en-IN" dirty="0"/>
                    </a:p>
                  </a:txBody>
                  <a:tcPr/>
                </a:tc>
                <a:tc>
                  <a:txBody>
                    <a:bodyPr/>
                    <a:lstStyle/>
                    <a:p>
                      <a:r>
                        <a:rPr lang="en-IN" dirty="0"/>
                        <a:t>2019</a:t>
                      </a:r>
                    </a:p>
                  </a:txBody>
                  <a:tcPr/>
                </a:tc>
                <a:tc>
                  <a:txBody>
                    <a:bodyPr/>
                    <a:lstStyle/>
                    <a:p>
                      <a:r>
                        <a:rPr lang="en-US" sz="2700" b="0" i="0" kern="1200" dirty="0">
                          <a:solidFill>
                            <a:schemeClr val="dk1"/>
                          </a:solidFill>
                          <a:effectLst/>
                          <a:latin typeface="Times New Roman" panose="02020603050405020304" pitchFamily="18" charset="0"/>
                          <a:ea typeface="+mn-ea"/>
                          <a:cs typeface="Times New Roman" panose="02020603050405020304" pitchFamily="18" charset="0"/>
                        </a:rPr>
                        <a:t>The paper discusses the application of machine learning methods for predicting aerial bombing error, highlighting the potential for improved accuracy and efficiency in payload delivery operations.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967532">
                <a:tc>
                  <a:txBody>
                    <a:bodyPr/>
                    <a:lstStyle/>
                    <a:p>
                      <a:r>
                        <a:rPr lang="pt-BR" sz="2700" b="0" i="0" kern="1200" dirty="0">
                          <a:solidFill>
                            <a:schemeClr val="dk1"/>
                          </a:solidFill>
                          <a:effectLst/>
                          <a:latin typeface="Times New Roman" panose="02020603050405020304" pitchFamily="18" charset="0"/>
                          <a:ea typeface="+mn-ea"/>
                          <a:cs typeface="Times New Roman" panose="02020603050405020304" pitchFamily="18" charset="0"/>
                        </a:rPr>
                        <a:t>Xiao, W., Ren, Z., &amp; Xu, H.</a:t>
                      </a:r>
                      <a:endParaRPr lang="en-IN" dirty="0">
                        <a:latin typeface="Times New Roman" panose="02020603050405020304" pitchFamily="18" charset="0"/>
                        <a:cs typeface="Times New Roman" panose="02020603050405020304" pitchFamily="18" charset="0"/>
                      </a:endParaRPr>
                    </a:p>
                  </a:txBody>
                  <a:tcPr/>
                </a:tc>
                <a:tc>
                  <a:txBody>
                    <a:bodyPr/>
                    <a:lstStyle/>
                    <a:p>
                      <a:r>
                        <a:rPr lang="en-US" sz="2700" b="0" i="0" kern="1200" dirty="0">
                          <a:solidFill>
                            <a:schemeClr val="dk1"/>
                          </a:solidFill>
                          <a:effectLst/>
                          <a:latin typeface="+mn-lt"/>
                          <a:ea typeface="+mn-ea"/>
                          <a:cs typeface="+mn-cs"/>
                        </a:rPr>
                        <a:t>"Adaptive payload allocation for multi-UAV cooperative search based on machine learning."</a:t>
                      </a:r>
                      <a:endParaRPr lang="en-IN" dirty="0"/>
                    </a:p>
                  </a:txBody>
                  <a:tcPr/>
                </a:tc>
                <a:tc>
                  <a:txBody>
                    <a:bodyPr/>
                    <a:lstStyle/>
                    <a:p>
                      <a:r>
                        <a:rPr lang="en-IN" dirty="0"/>
                        <a:t>2018</a:t>
                      </a:r>
                    </a:p>
                  </a:txBody>
                  <a:tcPr/>
                </a:tc>
                <a:tc>
                  <a:txBody>
                    <a:bodyPr/>
                    <a:lstStyle/>
                    <a:p>
                      <a:r>
                        <a:rPr lang="en-US" sz="2700" b="0" i="0" kern="1200" dirty="0">
                          <a:solidFill>
                            <a:schemeClr val="dk1"/>
                          </a:solidFill>
                          <a:effectLst/>
                          <a:latin typeface="Times New Roman" panose="02020603050405020304" pitchFamily="18" charset="0"/>
                          <a:ea typeface="+mn-ea"/>
                          <a:cs typeface="Times New Roman" panose="02020603050405020304" pitchFamily="18" charset="0"/>
                        </a:rPr>
                        <a:t>This paper explores the use of machine learning algorithms for adaptive payload allocation in multi-UAV (Unmanned Aerial Vehicle) cooperative search missions, demonstrating enhanced adaptability and effectiveness in dynamic environments.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830</TotalTime>
  <Words>2387</Words>
  <Application>Microsoft Office PowerPoint</Application>
  <PresentationFormat>Custom</PresentationFormat>
  <Paragraphs>287</Paragraphs>
  <Slides>37</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Wingdings</vt:lpstr>
      <vt:lpstr>Times New Roman</vt:lpstr>
      <vt:lpstr>Calibri Light</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Sharad</dc:creator>
  <cp:lastModifiedBy>V S</cp:lastModifiedBy>
  <cp:revision>28</cp:revision>
  <dcterms:modified xsi:type="dcterms:W3CDTF">2024-04-17T19:33:28Z</dcterms:modified>
</cp:coreProperties>
</file>