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55697-5899-4F4D-B19F-1D104AA56756}"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8BD3E-654B-4084-860D-D868BE1E7C34}" type="slidenum">
              <a:rPr lang="zh-CN" altLang="en-US" smtClean="0"/>
              <a:t>‹#›</a:t>
            </a:fld>
            <a:endParaRPr lang="zh-CN" altLang="en-US"/>
          </a:p>
        </p:txBody>
      </p:sp>
    </p:spTree>
    <p:extLst>
      <p:ext uri="{BB962C8B-B14F-4D97-AF65-F5344CB8AC3E}">
        <p14:creationId xmlns:p14="http://schemas.microsoft.com/office/powerpoint/2010/main" val="28501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58BD3E-654B-4084-860D-D868BE1E7C34}" type="slidenum">
              <a:rPr lang="zh-CN" altLang="en-US" smtClean="0"/>
              <a:t>7</a:t>
            </a:fld>
            <a:endParaRPr lang="zh-CN" altLang="en-US"/>
          </a:p>
        </p:txBody>
      </p:sp>
    </p:spTree>
    <p:extLst>
      <p:ext uri="{BB962C8B-B14F-4D97-AF65-F5344CB8AC3E}">
        <p14:creationId xmlns:p14="http://schemas.microsoft.com/office/powerpoint/2010/main" val="342367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ACED5-7044-4AC5-8CBD-31B24A8D03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11DA98-260A-40BC-B4BE-24F027527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571BA8-CEB9-4CBB-87F8-58E925312EB5}"/>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0BE79D73-8C41-4964-9E73-BBD8B8DE3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09C8D1-9A0E-4229-B9BE-8546F885678A}"/>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165195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66B8C-95A2-48D9-8804-2F504FC45A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F2B086-B353-46AA-A213-FC0564AF8F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BA6DF0-81E4-47AC-862F-91359EB2190C}"/>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4890557B-5AAF-4DA2-AAF3-31A9713677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36147E-A710-4655-A819-7AAC465705AD}"/>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57405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B37D5A-D133-4AC7-8A7F-67119D14C1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6E128A-85A5-4187-8E65-9D5300451D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625843-836D-465A-BFEC-60B7416A159C}"/>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6DD13ABC-E4A1-4245-A973-0B0362F877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0D1689-189D-42AA-93C5-0C0F71F6572D}"/>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295442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9E378-5357-4E8E-96E7-227B91D414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10D66-9331-4CEE-A1C0-3B797E799A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5EADCB-26E2-4138-B2D6-F061578DFC0F}"/>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128434E3-3EDF-427D-8CA5-8DF6D519A6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3408B4-D390-4CCB-85A7-47F652D91E2F}"/>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317608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81AE9-04DB-405E-BC4D-E397375062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1DD69E-0649-4BB4-9AE7-B0F9AF8CA3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1EFB10-2C29-41FA-9224-04564B887C64}"/>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BD015E66-4BA1-471C-A586-2186EB1235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B9A6D-1C95-4CFF-BADA-0D26622CF7C3}"/>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124531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6EB3-28AD-41B3-99E3-9A53F6072C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CAF905-F28F-44EE-8070-CA07373FBD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C9AA9E-2537-4A76-9DA2-CA14291E4F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E9EA0D-FC08-43F2-81CD-4B5276DC8D01}"/>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168E0BD6-8F11-4181-9FD2-62F0695367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DB7519-6F04-4781-A8E5-51E882013B71}"/>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59186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E55A7-5E38-47D6-A10F-4D88A0C93F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58F450-8EC8-4778-897D-7C690F3D3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0B5724-C89E-4423-8808-A8F9AC5AE7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BB779CE-A2D5-4A66-A8CA-6F49BD050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60B64A-7ED3-4866-B56C-ED0A9314CA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4F98B4-D6AA-4C22-A093-6B039469A44C}"/>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8" name="页脚占位符 7">
            <a:extLst>
              <a:ext uri="{FF2B5EF4-FFF2-40B4-BE49-F238E27FC236}">
                <a16:creationId xmlns:a16="http://schemas.microsoft.com/office/drawing/2014/main" id="{DF00BDE2-96D7-4184-9F93-4D565EE1B6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9173-8733-4D4E-9265-C81ED7FE0A77}"/>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388509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2D8AF-C1A3-4D23-A60B-D276D892AF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863C82-560C-4A3D-B996-417ADCA03281}"/>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4" name="页脚占位符 3">
            <a:extLst>
              <a:ext uri="{FF2B5EF4-FFF2-40B4-BE49-F238E27FC236}">
                <a16:creationId xmlns:a16="http://schemas.microsoft.com/office/drawing/2014/main" id="{3689E892-1A2F-43EA-B85D-B5E2F92237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EF2EB9-AFFF-4A1A-871D-858FE7526C33}"/>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166607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4D984C-FEBD-490F-BAD2-8132AC518561}"/>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3" name="页脚占位符 2">
            <a:extLst>
              <a:ext uri="{FF2B5EF4-FFF2-40B4-BE49-F238E27FC236}">
                <a16:creationId xmlns:a16="http://schemas.microsoft.com/office/drawing/2014/main" id="{6C513F6F-B18E-4879-8D5E-78081BB573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78927A-3525-4A4F-8307-D6A9BB25A607}"/>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77697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08E1B-BE43-49EF-A6EB-88B112390CB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BB186C-6E25-4A51-82F0-528B0BB6A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B8A475-22D8-40E5-BCC5-6D213A32C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A2F3B4-20C2-4B64-91DB-054EE2B0EBCF}"/>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285F2C61-F7FA-4D1A-9A6A-3B09B9090A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1C76A1-0581-4159-8D9F-77A080A84690}"/>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54619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55832-3C1B-4D0F-91DB-4D9F3D52AC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AE4771-8584-4A18-8C9D-01E9CF0AB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3E48CF-25B9-40A4-84AD-D68E5691D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7D5773-FC31-4CBD-86E7-6C8A0D8D2C6D}"/>
              </a:ext>
            </a:extLst>
          </p:cNvPr>
          <p:cNvSpPr>
            <a:spLocks noGrp="1"/>
          </p:cNvSpPr>
          <p:nvPr>
            <p:ph type="dt" sz="half" idx="10"/>
          </p:nvPr>
        </p:nvSpPr>
        <p:spPr/>
        <p:txBody>
          <a:bodyPr/>
          <a:lstStyle/>
          <a:p>
            <a:fld id="{1268CED4-577E-44BA-934B-948D9C53199D}"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EFD483F6-CFD6-4F3B-AB14-5648B9D837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6C1595-DF01-40D0-8033-15B7D9F2BFFA}"/>
              </a:ext>
            </a:extLst>
          </p:cNvPr>
          <p:cNvSpPr>
            <a:spLocks noGrp="1"/>
          </p:cNvSpPr>
          <p:nvPr>
            <p:ph type="sldNum" sz="quarter" idx="12"/>
          </p:nvPr>
        </p:nvSpPr>
        <p:spPr/>
        <p:txBody>
          <a:body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426816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7B365-F47F-4873-80DD-69EE025D3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3682EB-202F-4805-BC5E-EB047AD10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CA009D-0512-43CD-89CE-B0EE5DE44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8CED4-577E-44BA-934B-948D9C53199D}"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17B799F5-3F20-4553-A9E6-070E65B6A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5E2C29-F490-4B74-B7A0-77729CD0D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492D1-2820-4069-8D64-5F3F48162EC9}" type="slidenum">
              <a:rPr lang="zh-CN" altLang="en-US" smtClean="0"/>
              <a:t>‹#›</a:t>
            </a:fld>
            <a:endParaRPr lang="zh-CN" altLang="en-US"/>
          </a:p>
        </p:txBody>
      </p:sp>
    </p:spTree>
    <p:extLst>
      <p:ext uri="{BB962C8B-B14F-4D97-AF65-F5344CB8AC3E}">
        <p14:creationId xmlns:p14="http://schemas.microsoft.com/office/powerpoint/2010/main" val="368761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usyoku/LSGAN" TargetMode="External"/><Relationship Id="rId2" Type="http://schemas.openxmlformats.org/officeDocument/2006/relationships/hyperlink" Target="https://link.zhihu.com/?target=http%3A//arxiv.org/abs/1611.0407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D0737-35F5-42C1-92BF-52E63339ED58}"/>
              </a:ext>
            </a:extLst>
          </p:cNvPr>
          <p:cNvSpPr>
            <a:spLocks noGrp="1"/>
          </p:cNvSpPr>
          <p:nvPr>
            <p:ph type="ctrTitle"/>
          </p:nvPr>
        </p:nvSpPr>
        <p:spPr/>
        <p:txBody>
          <a:bodyPr>
            <a:normAutofit/>
          </a:bodyPr>
          <a:lstStyle/>
          <a:p>
            <a:r>
              <a:rPr lang="en-US" altLang="zh-CN" sz="6600" b="1" dirty="0">
                <a:latin typeface="微软雅黑" panose="020B0503020204020204" pitchFamily="34" charset="-122"/>
                <a:ea typeface="微软雅黑" panose="020B0503020204020204" pitchFamily="34" charset="-122"/>
              </a:rPr>
              <a:t>LSGAN</a:t>
            </a:r>
            <a:endParaRPr lang="zh-CN" altLang="en-US" sz="6600" b="1" dirty="0">
              <a:latin typeface="微软雅黑" panose="020B0503020204020204" pitchFamily="34" charset="-122"/>
              <a:ea typeface="微软雅黑" panose="020B0503020204020204" pitchFamily="34" charset="-122"/>
            </a:endParaRPr>
          </a:p>
        </p:txBody>
      </p:sp>
      <p:sp>
        <p:nvSpPr>
          <p:cNvPr id="8" name="副标题 7">
            <a:extLst>
              <a:ext uri="{FF2B5EF4-FFF2-40B4-BE49-F238E27FC236}">
                <a16:creationId xmlns:a16="http://schemas.microsoft.com/office/drawing/2014/main" id="{3915D858-9875-4D20-AC83-6F4C0D1C98BF}"/>
              </a:ext>
            </a:extLst>
          </p:cNvPr>
          <p:cNvSpPr>
            <a:spLocks noGrp="1"/>
          </p:cNvSpPr>
          <p:nvPr>
            <p:ph type="subTitle" idx="1"/>
          </p:nvPr>
        </p:nvSpPr>
        <p:spPr/>
        <p:txBody>
          <a:bodyPr/>
          <a:lstStyle/>
          <a:p>
            <a:r>
              <a:rPr lang="en-US" altLang="zh-CN" dirty="0">
                <a:latin typeface="微软雅黑" panose="020B0503020204020204" pitchFamily="34" charset="-122"/>
                <a:ea typeface="微软雅黑" panose="020B0503020204020204" pitchFamily="34" charset="-122"/>
              </a:rPr>
              <a:t>Least Squares Generative Adversarial Networks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591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38ADA-1301-492D-8FEB-700AE320776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I. My Work</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73B9417-96E0-45B9-B328-A8487A749A5C}"/>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Reproduce the model code of LSGAN</a:t>
            </a:r>
          </a:p>
          <a:p>
            <a:r>
              <a:rPr lang="en-US" altLang="zh-CN" dirty="0">
                <a:latin typeface="微软雅黑" panose="020B0503020204020204" pitchFamily="34" charset="-122"/>
                <a:ea typeface="微软雅黑" panose="020B0503020204020204" pitchFamily="34" charset="-122"/>
              </a:rPr>
              <a:t>Train it with the MNIST data set</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Reference:</a:t>
            </a:r>
          </a:p>
          <a:p>
            <a:pPr lvl="1"/>
            <a:r>
              <a:rPr lang="en-US" altLang="zh-CN" dirty="0">
                <a:latin typeface="微软雅黑" panose="020B0503020204020204" pitchFamily="34" charset="-122"/>
                <a:ea typeface="微软雅黑" panose="020B0503020204020204" pitchFamily="34" charset="-122"/>
              </a:rPr>
              <a:t>The idea of realization process refers to the paper</a:t>
            </a:r>
          </a:p>
          <a:p>
            <a:pPr marL="457200" lvl="1" indent="0">
              <a:buNone/>
            </a:pPr>
            <a:r>
              <a:rPr lang="en-US" altLang="zh-CN" dirty="0"/>
              <a:t> </a:t>
            </a:r>
            <a:r>
              <a:rPr lang="en-US" altLang="zh-CN" i="1" dirty="0"/>
              <a:t>Least Squares Generative Adversarial Networks, 1–15.</a:t>
            </a:r>
          </a:p>
          <a:p>
            <a:pPr marL="457200" lvl="1" indent="0">
              <a:buNone/>
            </a:pPr>
            <a:r>
              <a:rPr lang="en-US" altLang="zh-CN" dirty="0">
                <a:hlinkClick r:id="rId2"/>
              </a:rPr>
              <a:t>[1611.04076] Least Squares Generative Adversarial Networks</a:t>
            </a:r>
            <a:endParaRPr lang="en-US" altLang="zh-CN" i="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Model building process refers to </a:t>
            </a:r>
            <a:r>
              <a:rPr lang="en-US" altLang="zh-CN" dirty="0" err="1">
                <a:latin typeface="微软雅黑" panose="020B0503020204020204" pitchFamily="34" charset="-122"/>
                <a:ea typeface="微软雅黑" panose="020B0503020204020204" pitchFamily="34" charset="-122"/>
              </a:rPr>
              <a:t>musyoku</a:t>
            </a:r>
            <a:r>
              <a:rPr lang="en-US" altLang="zh-CN" dirty="0">
                <a:latin typeface="微软雅黑" panose="020B0503020204020204" pitchFamily="34" charset="-122"/>
                <a:ea typeface="微软雅黑" panose="020B0503020204020204" pitchFamily="34" charset="-122"/>
              </a:rPr>
              <a:t>-LSGAN </a:t>
            </a:r>
            <a:r>
              <a:rPr lang="en-US" altLang="zh-CN" dirty="0">
                <a:hlinkClick r:id="rId3"/>
              </a:rPr>
              <a:t>https://github.com/musyoku/LSGAN</a:t>
            </a:r>
            <a:endParaRPr lang="en-US" altLang="zh-CN" dirty="0"/>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895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0B0D7-A345-4947-BC69-06ADDEFF3086}"/>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II. Principle</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E6EE931-8249-4442-90E4-9F9CE39D4BD7}"/>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Replace </a:t>
            </a:r>
            <a:r>
              <a:rPr lang="en-US" altLang="zh-CN" u="sng" dirty="0">
                <a:latin typeface="微软雅黑" panose="020B0503020204020204" pitchFamily="34" charset="-122"/>
                <a:ea typeface="微软雅黑" panose="020B0503020204020204" pitchFamily="34" charset="-122"/>
              </a:rPr>
              <a:t>sigmoid cross entropy</a:t>
            </a:r>
            <a:r>
              <a:rPr lang="en-US" altLang="zh-CN" dirty="0">
                <a:latin typeface="微软雅黑" panose="020B0503020204020204" pitchFamily="34" charset="-122"/>
                <a:ea typeface="微软雅黑" panose="020B0503020204020204" pitchFamily="34" charset="-122"/>
              </a:rPr>
              <a:t> with </a:t>
            </a:r>
            <a:r>
              <a:rPr lang="en-US" altLang="zh-CN" u="sng" dirty="0">
                <a:latin typeface="微软雅黑" panose="020B0503020204020204" pitchFamily="34" charset="-122"/>
                <a:ea typeface="微软雅黑" panose="020B0503020204020204" pitchFamily="34" charset="-122"/>
              </a:rPr>
              <a:t>least squares</a:t>
            </a:r>
            <a:r>
              <a:rPr lang="en-US" altLang="zh-CN" dirty="0">
                <a:latin typeface="微软雅黑" panose="020B0503020204020204" pitchFamily="34" charset="-122"/>
                <a:ea typeface="微软雅黑" panose="020B0503020204020204" pitchFamily="34" charset="-122"/>
              </a:rPr>
              <a:t>.</a:t>
            </a:r>
          </a:p>
          <a:p>
            <a:endParaRPr lang="en-US" altLang="zh-CN" dirty="0">
              <a:latin typeface="HGH4_CNKI" panose="02000500000000000000" pitchFamily="2" charset="-122"/>
              <a:ea typeface="HGH4_CNKI" panose="02000500000000000000" pitchFamily="2" charset="-122"/>
            </a:endParaRPr>
          </a:p>
          <a:p>
            <a:endParaRPr lang="en-US" altLang="zh-CN" dirty="0">
              <a:latin typeface="HGH4_CNKI" panose="02000500000000000000" pitchFamily="2" charset="-122"/>
              <a:ea typeface="HGH4_CNKI" panose="02000500000000000000" pitchFamily="2" charset="-122"/>
            </a:endParaRPr>
          </a:p>
          <a:p>
            <a:endParaRPr lang="en-US" altLang="zh-CN" dirty="0">
              <a:latin typeface="HGH4_CNKI" panose="02000500000000000000" pitchFamily="2" charset="-122"/>
              <a:ea typeface="HGH4_CNKI" panose="02000500000000000000" pitchFamily="2" charset="-122"/>
            </a:endParaRPr>
          </a:p>
          <a:p>
            <a:endParaRPr lang="en-US" altLang="zh-CN" dirty="0">
              <a:latin typeface="HGH4_CNKI" panose="02000500000000000000" pitchFamily="2" charset="-122"/>
              <a:ea typeface="HGH4_CNKI" panose="02000500000000000000" pitchFamily="2" charset="-122"/>
            </a:endParaRPr>
          </a:p>
          <a:p>
            <a:endParaRPr lang="en-US" altLang="zh-CN" dirty="0">
              <a:latin typeface="HGH4_CNKI" panose="02000500000000000000" pitchFamily="2" charset="-122"/>
              <a:ea typeface="HGH4_CNKI" panose="02000500000000000000" pitchFamily="2" charset="-122"/>
            </a:endParaRPr>
          </a:p>
          <a:p>
            <a:pPr marL="457200" lvl="1" indent="0">
              <a:buNone/>
            </a:pPr>
            <a:endParaRPr lang="en-US" altLang="zh-CN" u="sng" dirty="0">
              <a:latin typeface="HGH4_CNKI" panose="02000500000000000000" pitchFamily="2" charset="-122"/>
              <a:ea typeface="HGH4_CNKI" panose="02000500000000000000" pitchFamily="2" charset="-122"/>
            </a:endParaRPr>
          </a:p>
        </p:txBody>
      </p:sp>
      <p:pic>
        <p:nvPicPr>
          <p:cNvPr id="4" name="图片 3">
            <a:extLst>
              <a:ext uri="{FF2B5EF4-FFF2-40B4-BE49-F238E27FC236}">
                <a16:creationId xmlns:a16="http://schemas.microsoft.com/office/drawing/2014/main" id="{21EFB06A-52F9-455B-AF5B-7A995BC77BF2}"/>
              </a:ext>
            </a:extLst>
          </p:cNvPr>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315998" y="2730321"/>
            <a:ext cx="7560000" cy="612000"/>
          </a:xfrm>
          <a:prstGeom prst="rect">
            <a:avLst/>
          </a:prstGeom>
          <a:gradFill>
            <a:gsLst>
              <a:gs pos="0">
                <a:schemeClr val="accent3">
                  <a:lumMod val="45000"/>
                  <a:lumOff val="55000"/>
                </a:schemeClr>
              </a:gs>
              <a:gs pos="100000">
                <a:schemeClr val="accent3">
                  <a:lumMod val="30000"/>
                  <a:lumOff val="70000"/>
                </a:schemeClr>
              </a:gs>
            </a:gsLst>
            <a:lin ang="18900000" scaled="1"/>
          </a:gradFill>
          <a:ln>
            <a:noFill/>
          </a:ln>
        </p:spPr>
      </p:pic>
      <p:pic>
        <p:nvPicPr>
          <p:cNvPr id="5" name="图片 4">
            <a:extLst>
              <a:ext uri="{FF2B5EF4-FFF2-40B4-BE49-F238E27FC236}">
                <a16:creationId xmlns:a16="http://schemas.microsoft.com/office/drawing/2014/main" id="{CCA4AD69-AB99-4D8E-8A0E-48B0BE982279}"/>
              </a:ext>
            </a:extLst>
          </p:cNvPr>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315998" y="3882611"/>
            <a:ext cx="7560000" cy="1249865"/>
          </a:xfrm>
          <a:prstGeom prst="rect">
            <a:avLst/>
          </a:prstGeom>
          <a:noFill/>
          <a:ln>
            <a:noFill/>
          </a:ln>
        </p:spPr>
      </p:pic>
    </p:spTree>
    <p:extLst>
      <p:ext uri="{BB962C8B-B14F-4D97-AF65-F5344CB8AC3E}">
        <p14:creationId xmlns:p14="http://schemas.microsoft.com/office/powerpoint/2010/main" val="408265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4CE404-6B61-4C13-AF6A-4CDE40B7C29D}"/>
                  </a:ext>
                </a:extLst>
              </p:cNvPr>
              <p:cNvSpPr>
                <a:spLocks noGrp="1"/>
              </p:cNvSpPr>
              <p:nvPr>
                <p:ph idx="1"/>
              </p:nvPr>
            </p:nvSpPr>
            <p:spPr/>
            <p:txBody>
              <a:bodyPr/>
              <a:lstStyle/>
              <a:p>
                <a:pPr>
                  <a:lnSpc>
                    <a:spcPct val="100000"/>
                  </a:lnSpc>
                </a:pPr>
                <a:r>
                  <a:rPr lang="en-US" altLang="zh-CN" dirty="0">
                    <a:latin typeface="微软雅黑" panose="020B0503020204020204" pitchFamily="34" charset="-122"/>
                    <a:ea typeface="微软雅黑" panose="020B0503020204020204" pitchFamily="34" charset="-122"/>
                  </a:rPr>
                  <a:t>Parameters Selection</a:t>
                </a:r>
              </a:p>
              <a:p>
                <a:pPr lvl="1"/>
                <a:r>
                  <a:rPr lang="en-US" altLang="zh-CN" dirty="0">
                    <a:latin typeface="微软雅黑" panose="020B0503020204020204" pitchFamily="34" charset="-122"/>
                    <a:ea typeface="微软雅黑" panose="020B0503020204020204" pitchFamily="34" charset="-122"/>
                  </a:rPr>
                  <a:t>Scheme I (</a:t>
                </a:r>
                <a14:m>
                  <m:oMath xmlns:m="http://schemas.openxmlformats.org/officeDocument/2006/math">
                    <m:r>
                      <a:rPr lang="en-US" altLang="zh-CN" b="0" i="1" smtClean="0">
                        <a:latin typeface="Cambria Math" panose="02040503050406030204" pitchFamily="18" charset="0"/>
                        <a:ea typeface="HGH4_CNKI" panose="02000500000000000000" pitchFamily="2" charset="-122"/>
                      </a:rPr>
                      <m:t>𝑎</m:t>
                    </m:r>
                    <m:r>
                      <a:rPr lang="en-US" altLang="zh-CN" b="0" i="1" smtClean="0">
                        <a:latin typeface="Cambria Math" panose="02040503050406030204" pitchFamily="18" charset="0"/>
                        <a:ea typeface="HGH4_CNKI" panose="02000500000000000000" pitchFamily="2" charset="-122"/>
                      </a:rPr>
                      <m:t>=−1, </m:t>
                    </m:r>
                    <m:r>
                      <a:rPr lang="en-US" altLang="zh-CN" b="0" i="1" smtClean="0">
                        <a:latin typeface="Cambria Math" panose="02040503050406030204" pitchFamily="18" charset="0"/>
                        <a:ea typeface="HGH4_CNKI" panose="02000500000000000000" pitchFamily="2" charset="-122"/>
                      </a:rPr>
                      <m:t>𝑏</m:t>
                    </m:r>
                    <m:r>
                      <a:rPr lang="en-US" altLang="zh-CN" b="0" i="1" smtClean="0">
                        <a:latin typeface="Cambria Math" panose="02040503050406030204" pitchFamily="18" charset="0"/>
                        <a:ea typeface="HGH4_CNKI" panose="02000500000000000000" pitchFamily="2" charset="-122"/>
                      </a:rPr>
                      <m:t>=1, </m:t>
                    </m:r>
                    <m:r>
                      <a:rPr lang="en-US" altLang="zh-CN" b="0" i="1" smtClean="0">
                        <a:latin typeface="Cambria Math" panose="02040503050406030204" pitchFamily="18" charset="0"/>
                        <a:ea typeface="HGH4_CNKI" panose="02000500000000000000" pitchFamily="2" charset="-122"/>
                      </a:rPr>
                      <m:t>𝑐</m:t>
                    </m:r>
                    <m:r>
                      <a:rPr lang="en-US" altLang="zh-CN" b="0" i="1" smtClean="0">
                        <a:latin typeface="Cambria Math" panose="02040503050406030204" pitchFamily="18" charset="0"/>
                        <a:ea typeface="HGH4_CNKI" panose="02000500000000000000" pitchFamily="2" charset="-122"/>
                      </a:rPr>
                      <m:t>=0</m:t>
                    </m:r>
                  </m:oMath>
                </a14:m>
                <a:r>
                  <a:rPr lang="en-US" altLang="zh-CN" dirty="0">
                    <a:latin typeface="微软雅黑" panose="020B0503020204020204" pitchFamily="34" charset="-122"/>
                    <a:ea typeface="微软雅黑" panose="020B0503020204020204" pitchFamily="34" charset="-122"/>
                  </a:rPr>
                  <a:t>)</a:t>
                </a: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Scheme II </a:t>
                </a:r>
                <a14:m>
                  <m:oMath xmlns:m="http://schemas.openxmlformats.org/officeDocument/2006/math">
                    <m:d>
                      <m:dPr>
                        <m:ctrlPr>
                          <a:rPr lang="en-US" altLang="zh-CN" i="1" smtClean="0">
                            <a:latin typeface="Cambria Math" panose="02040503050406030204" pitchFamily="18" charset="0"/>
                            <a:ea typeface="HGH4_CNKI" panose="02000500000000000000" pitchFamily="2" charset="-122"/>
                          </a:rPr>
                        </m:ctrlPr>
                      </m:dPr>
                      <m:e>
                        <m:r>
                          <a:rPr lang="en-US" altLang="zh-CN" b="0" i="1" smtClean="0">
                            <a:latin typeface="Cambria Math" panose="02040503050406030204" pitchFamily="18" charset="0"/>
                            <a:ea typeface="HGH4_CNKI" panose="02000500000000000000" pitchFamily="2" charset="-122"/>
                          </a:rPr>
                          <m:t>𝑎</m:t>
                        </m:r>
                        <m:r>
                          <a:rPr lang="en-US" altLang="zh-CN" b="0" i="1" smtClean="0">
                            <a:latin typeface="Cambria Math" panose="02040503050406030204" pitchFamily="18" charset="0"/>
                            <a:ea typeface="HGH4_CNKI" panose="02000500000000000000" pitchFamily="2" charset="-122"/>
                          </a:rPr>
                          <m:t>=0, </m:t>
                        </m:r>
                        <m:r>
                          <a:rPr lang="en-US" altLang="zh-CN" b="0" i="1" smtClean="0">
                            <a:latin typeface="Cambria Math" panose="02040503050406030204" pitchFamily="18" charset="0"/>
                            <a:ea typeface="HGH4_CNKI" panose="02000500000000000000" pitchFamily="2" charset="-122"/>
                          </a:rPr>
                          <m:t>𝑏</m:t>
                        </m:r>
                        <m:r>
                          <a:rPr lang="en-US" altLang="zh-CN" b="0" i="1" smtClean="0">
                            <a:latin typeface="Cambria Math" panose="02040503050406030204" pitchFamily="18" charset="0"/>
                            <a:ea typeface="HGH4_CNKI" panose="02000500000000000000" pitchFamily="2" charset="-122"/>
                          </a:rPr>
                          <m:t>=1, </m:t>
                        </m:r>
                        <m:r>
                          <a:rPr lang="en-US" altLang="zh-CN" b="0" i="1" smtClean="0">
                            <a:latin typeface="Cambria Math" panose="02040503050406030204" pitchFamily="18" charset="0"/>
                            <a:ea typeface="HGH4_CNKI" panose="02000500000000000000" pitchFamily="2" charset="-122"/>
                          </a:rPr>
                          <m:t>𝑐</m:t>
                        </m:r>
                        <m:r>
                          <a:rPr lang="en-US" altLang="zh-CN" b="0" i="1" smtClean="0">
                            <a:latin typeface="Cambria Math" panose="02040503050406030204" pitchFamily="18" charset="0"/>
                            <a:ea typeface="HGH4_CNKI" panose="02000500000000000000" pitchFamily="2" charset="-122"/>
                          </a:rPr>
                          <m:t>=1</m:t>
                        </m:r>
                      </m:e>
                    </m:d>
                  </m:oMath>
                </a14:m>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HGH4_CNKI" panose="02000500000000000000" pitchFamily="2" charset="-122"/>
                  <a:ea typeface="HGH4_CNKI" panose="02000500000000000000" pitchFamily="2" charset="-122"/>
                </a:endParaRPr>
              </a:p>
              <a:p>
                <a:pPr lvl="1"/>
                <a:endParaRPr lang="en-US" altLang="zh-CN" dirty="0">
                  <a:latin typeface="HGH4_CNKI" panose="02000500000000000000" pitchFamily="2" charset="-122"/>
                  <a:ea typeface="HGH4_CNKI" panose="02000500000000000000" pitchFamily="2" charset="-122"/>
                </a:endParaRPr>
              </a:p>
              <a:p>
                <a:pPr lvl="1"/>
                <a:endParaRPr lang="en-US" altLang="zh-CN" dirty="0">
                  <a:latin typeface="HGH4_CNKI" panose="02000500000000000000" pitchFamily="2" charset="-122"/>
                  <a:ea typeface="HGH4_CNKI" panose="02000500000000000000" pitchFamily="2" charset="-122"/>
                </a:endParaRPr>
              </a:p>
              <a:p>
                <a:pPr lvl="1"/>
                <a:endParaRPr lang="en-US" altLang="zh-CN" dirty="0">
                  <a:latin typeface="HGH4_CNKI" panose="02000500000000000000" pitchFamily="2" charset="-122"/>
                  <a:ea typeface="HGH4_CNKI" panose="02000500000000000000" pitchFamily="2" charset="-122"/>
                </a:endParaRPr>
              </a:p>
              <a:p>
                <a:pPr marL="457200" lvl="1" indent="0">
                  <a:buNone/>
                </a:pPr>
                <a:endParaRPr lang="en-US" altLang="zh-CN" dirty="0">
                  <a:latin typeface="HGH4_CNKI" panose="02000500000000000000" pitchFamily="2" charset="-122"/>
                  <a:ea typeface="HGH4_CNKI" panose="02000500000000000000" pitchFamily="2" charset="-122"/>
                </a:endParaRPr>
              </a:p>
              <a:p>
                <a:pPr marL="457200" lvl="1" indent="0">
                  <a:buNone/>
                </a:pPr>
                <a:endParaRPr lang="en-US" altLang="zh-CN" dirty="0">
                  <a:latin typeface="HGH4_CNKI" panose="02000500000000000000" pitchFamily="2" charset="-122"/>
                  <a:ea typeface="HGH4_CNKI" panose="02000500000000000000" pitchFamily="2" charset="-122"/>
                </a:endParaRPr>
              </a:p>
              <a:p>
                <a:pPr lvl="1"/>
                <a:endParaRPr lang="zh-CN" altLang="en-US" dirty="0">
                  <a:latin typeface="HGH4_CNKI" panose="02000500000000000000" pitchFamily="2" charset="-122"/>
                  <a:ea typeface="HGH4_CNKI" panose="02000500000000000000" pitchFamily="2" charset="-122"/>
                </a:endParaRPr>
              </a:p>
            </p:txBody>
          </p:sp>
        </mc:Choice>
        <mc:Fallback xmlns="">
          <p:sp>
            <p:nvSpPr>
              <p:cNvPr id="3" name="内容占位符 2">
                <a:extLst>
                  <a:ext uri="{FF2B5EF4-FFF2-40B4-BE49-F238E27FC236}">
                    <a16:creationId xmlns:a16="http://schemas.microsoft.com/office/drawing/2014/main" id="{494CE404-6B61-4C13-AF6A-4CDE40B7C29D}"/>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65DBBDD1-CC8E-4330-B5A1-118526B0800B}"/>
              </a:ext>
            </a:extLst>
          </p:cNvPr>
          <p:cNvSpPr>
            <a:spLocks noGrp="1"/>
          </p:cNvSpPr>
          <p:nvPr>
            <p:ph type="title"/>
          </p:nvPr>
        </p:nvSpPr>
        <p:spPr>
          <a:xfrm>
            <a:off x="838200" y="365125"/>
            <a:ext cx="10515600" cy="1325563"/>
          </a:xfrm>
        </p:spPr>
        <p:txBody>
          <a:bodyPr/>
          <a:lstStyle/>
          <a:p>
            <a:r>
              <a:rPr lang="en-US" altLang="zh-CN" dirty="0">
                <a:latin typeface="微软雅黑" panose="020B0503020204020204" pitchFamily="34" charset="-122"/>
                <a:ea typeface="微软雅黑" panose="020B0503020204020204" pitchFamily="34" charset="-122"/>
              </a:rPr>
              <a:t>I. Principle</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E50E6F3-65EF-4AB5-A895-D6A9BAAAB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503" y="2716090"/>
            <a:ext cx="6684994" cy="1023436"/>
          </a:xfrm>
          <a:prstGeom prst="rect">
            <a:avLst/>
          </a:prstGeom>
        </p:spPr>
      </p:pic>
      <p:pic>
        <p:nvPicPr>
          <p:cNvPr id="8" name="图片 7">
            <a:extLst>
              <a:ext uri="{FF2B5EF4-FFF2-40B4-BE49-F238E27FC236}">
                <a16:creationId xmlns:a16="http://schemas.microsoft.com/office/drawing/2014/main" id="{4406523A-7D65-4EF0-BF69-884566B0B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3503" y="4341744"/>
            <a:ext cx="6684994" cy="1203220"/>
          </a:xfrm>
          <a:prstGeom prst="rect">
            <a:avLst/>
          </a:prstGeom>
        </p:spPr>
      </p:pic>
    </p:spTree>
    <p:extLst>
      <p:ext uri="{BB962C8B-B14F-4D97-AF65-F5344CB8AC3E}">
        <p14:creationId xmlns:p14="http://schemas.microsoft.com/office/powerpoint/2010/main" val="113660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B6F91-D169-40BD-8CC0-71F21AEF1C8D}"/>
              </a:ext>
            </a:extLst>
          </p:cNvPr>
          <p:cNvSpPr>
            <a:spLocks noGrp="1"/>
          </p:cNvSpPr>
          <p:nvPr>
            <p:ph type="title"/>
          </p:nvPr>
        </p:nvSpPr>
        <p:spPr>
          <a:xfrm>
            <a:off x="839788" y="457200"/>
            <a:ext cx="6584921" cy="1026647"/>
          </a:xfrm>
        </p:spPr>
        <p:txBody>
          <a:bodyPr/>
          <a:lstStyle/>
          <a:p>
            <a:r>
              <a:rPr lang="en-US" altLang="zh-CN" dirty="0">
                <a:latin typeface="微软雅黑" panose="020B0503020204020204" pitchFamily="34" charset="-122"/>
                <a:ea typeface="微软雅黑" panose="020B0503020204020204" pitchFamily="34" charset="-122"/>
              </a:rPr>
              <a:t>III. Benefit of LSGAN</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FC70D6D-659C-459F-8850-DC66AC0C849A}"/>
              </a:ext>
            </a:extLst>
          </p:cNvPr>
          <p:cNvSpPr>
            <a:spLocks noGrp="1"/>
          </p:cNvSpPr>
          <p:nvPr>
            <p:ph type="body" sz="half" idx="2"/>
          </p:nvPr>
        </p:nvSpPr>
        <p:spPr/>
        <p:txBody>
          <a:bodyPr>
            <a:normAutofit/>
          </a:bodyPr>
          <a:lstStyle/>
          <a:p>
            <a:pPr>
              <a:lnSpc>
                <a:spcPct val="150000"/>
              </a:lnSpc>
            </a:pPr>
            <a:r>
              <a:rPr lang="zh-CN" altLang="en-US" sz="2400" b="1" dirty="0"/>
              <a:t>提高图片质量：</a:t>
            </a:r>
            <a:endParaRPr lang="en-US" altLang="zh-CN" sz="2400" b="1" dirty="0"/>
          </a:p>
          <a:p>
            <a:pPr marL="457200" lvl="1" indent="0">
              <a:lnSpc>
                <a:spcPct val="150000"/>
              </a:lnSpc>
              <a:buNone/>
            </a:pPr>
            <a:r>
              <a:rPr lang="zh-CN" altLang="en-US" sz="2000" dirty="0"/>
              <a:t>最小二乘损失函数会对处于判别成真的那些远离决策边界的样本进行惩罚，把远离决策边界的假样本拖进决策边界</a:t>
            </a:r>
            <a:endParaRPr lang="en-US" altLang="zh-CN" sz="2000" b="1" dirty="0"/>
          </a:p>
        </p:txBody>
      </p:sp>
      <p:pic>
        <p:nvPicPr>
          <p:cNvPr id="14" name="图片占位符 13">
            <a:extLst>
              <a:ext uri="{FF2B5EF4-FFF2-40B4-BE49-F238E27FC236}">
                <a16:creationId xmlns:a16="http://schemas.microsoft.com/office/drawing/2014/main" id="{CD8566C0-0470-4EAF-9EEA-AE2EDBE6BCB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059244" y="1792258"/>
            <a:ext cx="6791375" cy="4076730"/>
          </a:xfrm>
        </p:spPr>
      </p:pic>
    </p:spTree>
    <p:extLst>
      <p:ext uri="{BB962C8B-B14F-4D97-AF65-F5344CB8AC3E}">
        <p14:creationId xmlns:p14="http://schemas.microsoft.com/office/powerpoint/2010/main" val="211966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7D9CA7C-095C-412C-8A48-E939DDFA4F12}"/>
              </a:ext>
            </a:extLst>
          </p:cNvPr>
          <p:cNvSpPr>
            <a:spLocks noGrp="1"/>
          </p:cNvSpPr>
          <p:nvPr>
            <p:ph type="title"/>
          </p:nvPr>
        </p:nvSpPr>
        <p:spPr>
          <a:xfrm>
            <a:off x="839787" y="401782"/>
            <a:ext cx="6156758" cy="1198418"/>
          </a:xfrm>
        </p:spPr>
        <p:txBody>
          <a:bodyPr/>
          <a:lstStyle/>
          <a:p>
            <a:r>
              <a:rPr lang="en-US" altLang="zh-CN" dirty="0">
                <a:latin typeface="微软雅黑" panose="020B0503020204020204" pitchFamily="34" charset="-122"/>
                <a:ea typeface="微软雅黑" panose="020B0503020204020204" pitchFamily="34" charset="-122"/>
              </a:rPr>
              <a:t>II. Benefit of LSGAN</a:t>
            </a:r>
            <a:endParaRPr lang="zh-CN" altLang="en-US" dirty="0">
              <a:latin typeface="微软雅黑" panose="020B0503020204020204" pitchFamily="34" charset="-122"/>
              <a:ea typeface="微软雅黑" panose="020B0503020204020204" pitchFamily="34" charset="-122"/>
            </a:endParaRPr>
          </a:p>
        </p:txBody>
      </p:sp>
      <p:sp>
        <p:nvSpPr>
          <p:cNvPr id="8" name="内容占位符 7">
            <a:extLst>
              <a:ext uri="{FF2B5EF4-FFF2-40B4-BE49-F238E27FC236}">
                <a16:creationId xmlns:a16="http://schemas.microsoft.com/office/drawing/2014/main" id="{81CCC894-6723-4F75-9432-08AB58769A0C}"/>
              </a:ext>
            </a:extLst>
          </p:cNvPr>
          <p:cNvSpPr>
            <a:spLocks noGrp="1"/>
          </p:cNvSpPr>
          <p:nvPr>
            <p:ph type="body" sz="half" idx="2"/>
          </p:nvPr>
        </p:nvSpPr>
        <p:spPr/>
        <p:txBody>
          <a:bodyPr>
            <a:normAutofit/>
          </a:bodyPr>
          <a:lstStyle/>
          <a:p>
            <a:pPr>
              <a:lnSpc>
                <a:spcPct val="150000"/>
              </a:lnSpc>
            </a:pPr>
            <a:r>
              <a:rPr lang="zh-CN" altLang="en-US" sz="2400" b="1" dirty="0"/>
              <a:t>增强训练稳定性：</a:t>
            </a:r>
            <a:endParaRPr lang="en-US" altLang="zh-CN" sz="2400" b="1" dirty="0"/>
          </a:p>
          <a:p>
            <a:pPr marL="457200" lvl="1" indent="0">
              <a:lnSpc>
                <a:spcPct val="150000"/>
              </a:lnSpc>
              <a:buNone/>
            </a:pPr>
            <a:r>
              <a:rPr lang="zh-CN" altLang="zh-CN" sz="1800" dirty="0"/>
              <a:t>传统</a:t>
            </a:r>
            <a:r>
              <a:rPr lang="en-US" altLang="zh-CN" sz="1800" dirty="0"/>
              <a:t>GAN</a:t>
            </a:r>
            <a:r>
              <a:rPr lang="zh-CN" altLang="zh-CN" sz="1800" dirty="0"/>
              <a:t>的训练过程十分不稳定，在最小化目标函数时可能发生</a:t>
            </a:r>
            <a:r>
              <a:rPr lang="zh-CN" altLang="zh-CN" sz="1800" u="sng" dirty="0"/>
              <a:t>梯度弥散</a:t>
            </a:r>
            <a:r>
              <a:rPr lang="zh-CN" altLang="zh-CN" sz="1800" dirty="0"/>
              <a:t>，很难更新生成器。</a:t>
            </a:r>
            <a:endParaRPr lang="en-US" altLang="zh-CN" sz="1800" dirty="0"/>
          </a:p>
          <a:p>
            <a:pPr marL="457200" lvl="1" indent="0">
              <a:lnSpc>
                <a:spcPct val="150000"/>
              </a:lnSpc>
              <a:buNone/>
            </a:pPr>
            <a:r>
              <a:rPr lang="en-US" altLang="zh-CN" sz="1800" dirty="0"/>
              <a:t> LSGAN </a:t>
            </a:r>
            <a:r>
              <a:rPr lang="zh-CN" altLang="zh-CN" sz="1800" dirty="0"/>
              <a:t>会惩罚那些远离决策边界的样本，这些样本的梯度是梯度下降的决定方向</a:t>
            </a:r>
            <a:r>
              <a:rPr lang="zh-CN" altLang="en-US" sz="1800" dirty="0"/>
              <a:t>。</a:t>
            </a:r>
            <a:endParaRPr lang="zh-CN" altLang="en-US" sz="1800" b="1" dirty="0"/>
          </a:p>
        </p:txBody>
      </p:sp>
      <p:pic>
        <p:nvPicPr>
          <p:cNvPr id="14" name="图片占位符 13">
            <a:extLst>
              <a:ext uri="{FF2B5EF4-FFF2-40B4-BE49-F238E27FC236}">
                <a16:creationId xmlns:a16="http://schemas.microsoft.com/office/drawing/2014/main" id="{CDC2C991-4F5E-45A3-B866-97376A10E7B2}"/>
              </a:ext>
            </a:extLst>
          </p:cNvPr>
          <p:cNvPicPr>
            <a:picLocks noGrp="1"/>
          </p:cNvPicPr>
          <p:nvPr>
            <p:ph type="pic" idx="1"/>
          </p:nvPr>
        </p:nvPicPr>
        <p:blipFill>
          <a:blip r:embed="rId2" cstate="print">
            <a:extLst>
              <a:ext uri="{28A0092B-C50C-407E-A947-70E740481C1C}">
                <a14:useLocalDpi xmlns:a14="http://schemas.microsoft.com/office/drawing/2010/main" val="0"/>
              </a:ext>
            </a:extLst>
          </a:blip>
          <a:stretch>
            <a:fillRect/>
          </a:stretch>
        </p:blipFill>
        <p:spPr bwMode="auto">
          <a:xfrm>
            <a:off x="5195478" y="2057400"/>
            <a:ext cx="6565786" cy="2919783"/>
          </a:xfrm>
          <a:prstGeom prst="rect">
            <a:avLst/>
          </a:prstGeom>
          <a:noFill/>
          <a:ln>
            <a:noFill/>
          </a:ln>
        </p:spPr>
      </p:pic>
    </p:spTree>
    <p:extLst>
      <p:ext uri="{BB962C8B-B14F-4D97-AF65-F5344CB8AC3E}">
        <p14:creationId xmlns:p14="http://schemas.microsoft.com/office/powerpoint/2010/main" val="354521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8D56990-3073-46D4-A015-83ED97F2EF41}"/>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IV. Training Performance On MNIST</a:t>
            </a:r>
            <a:endParaRPr lang="zh-CN" altLang="en-US" dirty="0">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EC7B3C26-7BD7-467A-B39E-481591816A3B}"/>
              </a:ext>
            </a:extLst>
          </p:cNvPr>
          <p:cNvSpPr>
            <a:spLocks noGrp="1"/>
          </p:cNvSpPr>
          <p:nvPr>
            <p:ph idx="1"/>
          </p:nvPr>
        </p:nvSpPr>
        <p:spPr>
          <a:xfrm>
            <a:off x="838200" y="1825625"/>
            <a:ext cx="10515600" cy="3671726"/>
          </a:xfrm>
        </p:spPr>
        <p:txBody>
          <a:bodyPr>
            <a:normAutofit/>
          </a:bodyPr>
          <a:lstStyle/>
          <a:p>
            <a:pPr marL="0" indent="0">
              <a:buNone/>
            </a:pPr>
            <a:endParaRPr lang="en-US" altLang="zh-CN" dirty="0">
              <a:latin typeface="HGH4_CNKI" panose="02000500000000000000" pitchFamily="2" charset="-122"/>
              <a:ea typeface="HGH4_CNKI" panose="02000500000000000000" pitchFamily="2" charset="-122"/>
            </a:endParaRPr>
          </a:p>
          <a:p>
            <a:pPr marL="0" indent="0">
              <a:buNone/>
            </a:pPr>
            <a:endParaRPr lang="en-US" altLang="zh-CN" dirty="0">
              <a:latin typeface="HGH4_CNKI" panose="02000500000000000000" pitchFamily="2" charset="-122"/>
              <a:ea typeface="HGH4_CNKI" panose="02000500000000000000" pitchFamily="2" charset="-122"/>
            </a:endParaRPr>
          </a:p>
          <a:p>
            <a:pPr marL="0" indent="0">
              <a:buNone/>
            </a:pPr>
            <a:endParaRPr lang="en-US" altLang="zh-CN" dirty="0">
              <a:latin typeface="HGH4_CNKI" panose="02000500000000000000" pitchFamily="2" charset="-122"/>
              <a:ea typeface="HGH4_CNKI" panose="02000500000000000000" pitchFamily="2" charset="-122"/>
            </a:endParaRPr>
          </a:p>
          <a:p>
            <a:pPr marL="0" indent="0">
              <a:buNone/>
            </a:pPr>
            <a:endParaRPr lang="en-US" altLang="zh-CN" dirty="0">
              <a:latin typeface="HGH4_CNKI" panose="02000500000000000000" pitchFamily="2" charset="-122"/>
              <a:ea typeface="HGH4_CNKI" panose="02000500000000000000" pitchFamily="2" charset="-122"/>
            </a:endParaRPr>
          </a:p>
        </p:txBody>
      </p:sp>
      <p:pic>
        <p:nvPicPr>
          <p:cNvPr id="4" name="图片 3">
            <a:extLst>
              <a:ext uri="{FF2B5EF4-FFF2-40B4-BE49-F238E27FC236}">
                <a16:creationId xmlns:a16="http://schemas.microsoft.com/office/drawing/2014/main" id="{EB40C841-A138-4103-B1EB-524E3078F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650" y="1690688"/>
            <a:ext cx="3089788" cy="2317341"/>
          </a:xfrm>
          <a:prstGeom prst="rect">
            <a:avLst/>
          </a:prstGeom>
        </p:spPr>
      </p:pic>
      <p:pic>
        <p:nvPicPr>
          <p:cNvPr id="8" name="图片 7">
            <a:extLst>
              <a:ext uri="{FF2B5EF4-FFF2-40B4-BE49-F238E27FC236}">
                <a16:creationId xmlns:a16="http://schemas.microsoft.com/office/drawing/2014/main" id="{1CCBA94F-D319-4034-9837-D756645CB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594" y="1690689"/>
            <a:ext cx="3089788" cy="2317341"/>
          </a:xfrm>
          <a:prstGeom prst="rect">
            <a:avLst/>
          </a:prstGeom>
        </p:spPr>
      </p:pic>
      <p:pic>
        <p:nvPicPr>
          <p:cNvPr id="11" name="图片 10">
            <a:extLst>
              <a:ext uri="{FF2B5EF4-FFF2-40B4-BE49-F238E27FC236}">
                <a16:creationId xmlns:a16="http://schemas.microsoft.com/office/drawing/2014/main" id="{AB926544-4497-454A-8B50-3222026C3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0593" y="4338680"/>
            <a:ext cx="3089789" cy="2317342"/>
          </a:xfrm>
          <a:prstGeom prst="rect">
            <a:avLst/>
          </a:prstGeom>
        </p:spPr>
      </p:pic>
      <p:pic>
        <p:nvPicPr>
          <p:cNvPr id="13" name="图片 12">
            <a:extLst>
              <a:ext uri="{FF2B5EF4-FFF2-40B4-BE49-F238E27FC236}">
                <a16:creationId xmlns:a16="http://schemas.microsoft.com/office/drawing/2014/main" id="{6F5C2770-C7C5-4EBC-A0DB-00ED89989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1650" y="4338680"/>
            <a:ext cx="3089788" cy="2317341"/>
          </a:xfrm>
          <a:prstGeom prst="rect">
            <a:avLst/>
          </a:prstGeom>
        </p:spPr>
      </p:pic>
      <p:cxnSp>
        <p:nvCxnSpPr>
          <p:cNvPr id="15" name="直接箭头连接符 14">
            <a:extLst>
              <a:ext uri="{FF2B5EF4-FFF2-40B4-BE49-F238E27FC236}">
                <a16:creationId xmlns:a16="http://schemas.microsoft.com/office/drawing/2014/main" id="{28439548-1C36-475D-AEDD-8DFC09A9F3EC}"/>
              </a:ext>
            </a:extLst>
          </p:cNvPr>
          <p:cNvCxnSpPr>
            <a:stCxn id="4" idx="3"/>
            <a:endCxn id="8" idx="1"/>
          </p:cNvCxnSpPr>
          <p:nvPr/>
        </p:nvCxnSpPr>
        <p:spPr>
          <a:xfrm>
            <a:off x="4831438" y="2849359"/>
            <a:ext cx="1369156"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F7341C56-D608-4416-9EAD-220CC0114517}"/>
              </a:ext>
            </a:extLst>
          </p:cNvPr>
          <p:cNvCxnSpPr>
            <a:stCxn id="8" idx="2"/>
            <a:endCxn id="11" idx="0"/>
          </p:cNvCxnSpPr>
          <p:nvPr/>
        </p:nvCxnSpPr>
        <p:spPr>
          <a:xfrm>
            <a:off x="7745488" y="4008030"/>
            <a:ext cx="0" cy="3306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直接箭头连接符 20">
            <a:extLst>
              <a:ext uri="{FF2B5EF4-FFF2-40B4-BE49-F238E27FC236}">
                <a16:creationId xmlns:a16="http://schemas.microsoft.com/office/drawing/2014/main" id="{D5822F7F-7C80-481F-AA41-6CB3657E7E3A}"/>
              </a:ext>
            </a:extLst>
          </p:cNvPr>
          <p:cNvCxnSpPr>
            <a:stCxn id="11" idx="1"/>
            <a:endCxn id="13" idx="3"/>
          </p:cNvCxnSpPr>
          <p:nvPr/>
        </p:nvCxnSpPr>
        <p:spPr>
          <a:xfrm flipH="1">
            <a:off x="4831438" y="5497351"/>
            <a:ext cx="136915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367555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201</Words>
  <Application>Microsoft Office PowerPoint</Application>
  <PresentationFormat>宽屏</PresentationFormat>
  <Paragraphs>40</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HGH4_CNKI</vt:lpstr>
      <vt:lpstr>等线</vt:lpstr>
      <vt:lpstr>等线 Light</vt:lpstr>
      <vt:lpstr>微软雅黑</vt:lpstr>
      <vt:lpstr>Arial</vt:lpstr>
      <vt:lpstr>Cambria Math</vt:lpstr>
      <vt:lpstr>Office 主题​​</vt:lpstr>
      <vt:lpstr>LSGAN</vt:lpstr>
      <vt:lpstr>I. My Work</vt:lpstr>
      <vt:lpstr>II. Principle</vt:lpstr>
      <vt:lpstr>I. Principle</vt:lpstr>
      <vt:lpstr>III. Benefit of LSGAN</vt:lpstr>
      <vt:lpstr>II. Benefit of LSGAN</vt:lpstr>
      <vt:lpstr>IV. Training Performance On MNIST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LSGAN</dc:title>
  <dc:creator>汉 西</dc:creator>
  <cp:lastModifiedBy>汉 西</cp:lastModifiedBy>
  <cp:revision>19</cp:revision>
  <dcterms:created xsi:type="dcterms:W3CDTF">2020-06-04T12:30:57Z</dcterms:created>
  <dcterms:modified xsi:type="dcterms:W3CDTF">2020-06-12T14:03:24Z</dcterms:modified>
</cp:coreProperties>
</file>