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4" r:id="rId2"/>
    <p:sldId id="260" r:id="rId3"/>
    <p:sldId id="265" r:id="rId4"/>
    <p:sldId id="259" r:id="rId5"/>
    <p:sldId id="266" r:id="rId6"/>
    <p:sldId id="262" r:id="rId7"/>
    <p:sldId id="267" r:id="rId8"/>
    <p:sldId id="269" r:id="rId9"/>
    <p:sldId id="261" r:id="rId10"/>
    <p:sldId id="268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ll Velovatiy" initials="KV" lastIdx="1" clrIdx="0">
    <p:extLst>
      <p:ext uri="{19B8F6BF-5375-455C-9EA6-DF929625EA0E}">
        <p15:presenceInfo xmlns:p15="http://schemas.microsoft.com/office/powerpoint/2012/main" userId="c08b23a7d8ce37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657A0-B469-434F-AC3F-30D8565CB258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618E6-4A02-4087-9D50-EDEA97010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1B2E0-04D9-A55E-6EEC-FBF22519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BF3053-1439-0A8B-FC32-E4617CC3A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622A3-6C69-CA02-17F0-E5D16CDC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C212-840B-467C-9B47-37AB46143937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18559-B507-A142-3995-62B1B782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8F75F-15D9-B36F-92F6-7358FAC0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78DD7-5A1F-C541-84C6-B1CACFD4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0F213-6142-3BAA-F3F4-D21FEB10B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50793-FA73-6D89-5DD2-46A46485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2F22-80C8-48A7-9DF1-164170C1CC14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C84-3C62-D43C-386B-6C786822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90D17-B8A0-442A-E2D1-D01D3BFC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20878C-2124-2726-A7A1-B8498ED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CDCA54-98AC-BB6E-9D74-38C45FD0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FDA7C-32DF-9BCF-0B83-7ED4E4FC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B05F-18AA-4F00-9ADA-440C4D8AEF48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1C5224-E25A-0859-2708-9A14473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2D738-7310-BAFA-FF19-A7B41B5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6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F8736-8C8B-1C56-AB74-ED30BB79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525BF-52E5-4AF3-55A2-054EDBA6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EAF932-5345-5B1B-E1D8-BA9606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3573-1D04-42A3-BD7C-36C80EDCD9D0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A46D2-EA18-C03D-D553-5F5413B8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33DE8-333C-FDC9-1607-02C19B2A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0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9A703-C758-3E77-EE6D-C13E962B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8715F-77EA-26C5-58F1-BBDDB04C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F991C-B2DC-69DA-EDCA-519C2274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AAB6-6409-4185-B17C-0D913122A99B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448B2-1631-2EB3-338B-ACD11551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0B069A-48A7-4C3E-2F4C-AB53DA22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5AF8F-60EA-52DE-66EC-C5F4F1CF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27FF8-ED97-1F72-490A-C73D98E65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174DB-8F63-7824-6E2D-7E8A3D83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BA1B1-E8CE-29AA-7FEC-C0791445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C5482-E134-44F7-B25A-7F82D1822551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5234C-FBF7-E47F-8C3C-E39FE74E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4F774B-C958-3A3B-F875-18F031F2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8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E0BA1-AADE-7F75-25EE-7D7DDBFC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A67C6B-2CA4-C3DF-9265-6F1F7098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2282C-40C5-4110-CF15-4228A786A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4791B5-18EA-CDFD-9180-CCBF15744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A2555A-9247-C31B-BACE-053C990CE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BD592A-DC2E-53F6-CEB3-76025522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BB43-F4E7-4B3B-B6DB-2446E8789D0D}" type="datetime1">
              <a:rPr lang="ru-RU" smtClean="0"/>
              <a:t>17.05.2023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9E5364-7CA0-2D77-8EAF-7C00723C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A250CC-1E0C-519A-ECDC-80A0882F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0F7FB-9F76-581B-CCC1-E17BBDBB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8C0DF-D9E1-CFB0-18B2-6F341268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42DC-2DE7-46B4-88A0-6837B6723CB4}" type="datetime1">
              <a:rPr lang="ru-RU" smtClean="0"/>
              <a:t>17.05.2023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115C19-4625-5845-1542-2A3B9F13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795D13-DB23-E8BF-211A-6FD9AF57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3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5E2973-4206-7090-CF40-08077477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0FAF-3314-41D7-A723-1F68E60526B4}" type="datetime1">
              <a:rPr lang="ru-RU" smtClean="0"/>
              <a:t>17.05.2023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6F4FEA-30E4-B6DD-04B6-F663296E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4076A0-FDF9-2981-4A34-0BE15C98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FCF13-1EF3-0A35-1C70-869AB4AE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2BCF0-B796-03D1-490E-86A7FBB0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9DE494-5D8C-97A1-EB3D-01E3BC8F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D0B01-1BAF-F8D7-0877-056C7783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3E6A-1D0A-4299-98DE-178D8171F76A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5CC384-14D7-B8E2-9FF8-EB968A78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4FF7C7-41C2-F966-8596-95CFE5C8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9AF1A-68B5-06CD-AAF7-84FB451A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CE81D1-9020-78D0-3AE0-48DC0C43C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33799-F807-0818-5740-14F74CFD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E58938-0B0C-0D23-60A9-5368AD35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D35D-33C2-4B5D-9532-77DB25C67A3C}" type="datetime1">
              <a:rPr lang="ru-RU" smtClean="0"/>
              <a:t>17.05.2023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ED268B-A575-FDFB-9AB8-53BEB586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7567A7-E524-2E90-95A3-4FC90AD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0E0A0-A84D-4D9D-38FB-FFE68AD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BAEA12-A618-41FD-1D1B-6EE22B41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6A1BC-25FD-30A1-3FD5-02812DC19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0EB743-12D2-4B78-85C9-1BF93B581FFC}" type="datetime1">
              <a:rPr lang="ru-RU" smtClean="0"/>
              <a:t>17.05.2023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1CDAD-FB83-8E85-6FE7-972FA1482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20CDA-30AB-B165-DE85-C8755C05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588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E3DFEF-100B-404B-B618-06CDAF35F6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6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4F0422-16F7-4B5E-68A9-604AC9230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D634-F799-5E40-DD67-BCCDDCCC2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111" y="880020"/>
            <a:ext cx="10637520" cy="88039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</a:rPr>
              <a:t>Реверс-инжиниринг системы </a:t>
            </a:r>
            <a:r>
              <a:rPr lang="en-US" sz="4000" dirty="0">
                <a:solidFill>
                  <a:schemeClr val="bg1"/>
                </a:solidFill>
              </a:rPr>
              <a:t>ECM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104F479-F19D-0081-B875-704DA6C05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1" y="2640435"/>
            <a:ext cx="530352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Команда </a:t>
            </a:r>
            <a:r>
              <a:rPr lang="en-US" dirty="0">
                <a:solidFill>
                  <a:schemeClr val="bg1"/>
                </a:solidFill>
              </a:rPr>
              <a:t>NAGOOR BABY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7DB1D-C061-9FD3-EF99-F8E49C24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608" y="161005"/>
            <a:ext cx="2373923" cy="8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AA4B8CCE-A1E7-50BC-0214-796A6B43E358}"/>
              </a:ext>
            </a:extLst>
          </p:cNvPr>
          <p:cNvSpPr txBox="1">
            <a:spLocks/>
          </p:cNvSpPr>
          <p:nvPr/>
        </p:nvSpPr>
        <p:spPr>
          <a:xfrm>
            <a:off x="300111" y="1526151"/>
            <a:ext cx="10637520" cy="880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3200" b="0" dirty="0">
                <a:solidFill>
                  <a:schemeClr val="bg1"/>
                </a:solidFill>
              </a:rPr>
              <a:t>S7 </a:t>
            </a:r>
            <a:r>
              <a:rPr lang="en-US" sz="3200" b="0" dirty="0" err="1">
                <a:solidFill>
                  <a:schemeClr val="bg1"/>
                </a:solidFill>
              </a:rPr>
              <a:t>TechLab</a:t>
            </a:r>
            <a:endParaRPr lang="ru-RU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0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0F13C-8E62-2C7C-D15F-C2D6AB8B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0" y="1076325"/>
            <a:ext cx="4394200" cy="1325563"/>
          </a:xfrm>
        </p:spPr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790B2-F239-B579-8B59-8E5D6CB4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0" y="2861945"/>
            <a:ext cx="4394200" cy="4351338"/>
          </a:xfrm>
        </p:spPr>
        <p:txBody>
          <a:bodyPr/>
          <a:lstStyle/>
          <a:p>
            <a:pPr marL="0" indent="0">
              <a:lnSpc>
                <a:spcPct val="108000"/>
              </a:lnSpc>
              <a:buNone/>
            </a:pPr>
            <a:r>
              <a:rPr lang="ru-RU" dirty="0"/>
              <a:t>Предиктивная аналитика состояния двигателей, обнаружение аномалий и неисправностей, составление расписания технического обслуживания двигателей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495DB8-1B78-2669-07EF-7C94BC24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10</a:t>
            </a:fld>
            <a:endParaRPr lang="ru-RU"/>
          </a:p>
        </p:txBody>
      </p:sp>
      <p:pic>
        <p:nvPicPr>
          <p:cNvPr id="6146" name="Picture 2" descr="S7 engineering - техническое обслуживание самолётов...">
            <a:extLst>
              <a:ext uri="{FF2B5EF4-FFF2-40B4-BE49-F238E27FC236}">
                <a16:creationId xmlns:a16="http://schemas.microsoft.com/office/drawing/2014/main" id="{64D3C4E9-9E38-EF5F-D7E9-50C6919C1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-362" r="1354" b="9781"/>
          <a:stretch/>
        </p:blipFill>
        <p:spPr bwMode="auto">
          <a:xfrm>
            <a:off x="431800" y="1236330"/>
            <a:ext cx="6177280" cy="438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0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B7470FF-0AA7-99E9-D3FA-D60CA2D4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59" y="615460"/>
            <a:ext cx="3184281" cy="31842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D275DA-AA04-6C06-0822-9632D55BC358}"/>
              </a:ext>
            </a:extLst>
          </p:cNvPr>
          <p:cNvSpPr txBox="1"/>
          <p:nvPr/>
        </p:nvSpPr>
        <p:spPr>
          <a:xfrm>
            <a:off x="1115564" y="4950068"/>
            <a:ext cx="229633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Федор Родин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Teamlead</a:t>
            </a:r>
            <a:r>
              <a:rPr lang="en-US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frontend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@ffeeejj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D01775-78AA-2D3B-E92D-1D02F985A3A7}"/>
              </a:ext>
            </a:extLst>
          </p:cNvPr>
          <p:cNvSpPr txBox="1"/>
          <p:nvPr/>
        </p:nvSpPr>
        <p:spPr>
          <a:xfrm>
            <a:off x="3606426" y="4950069"/>
            <a:ext cx="24084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Кирилл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Веловатый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@velovatik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DF25BF-B795-EF00-5090-AD55A93BB239}"/>
              </a:ext>
            </a:extLst>
          </p:cNvPr>
          <p:cNvSpPr txBox="1"/>
          <p:nvPr/>
        </p:nvSpPr>
        <p:spPr>
          <a:xfrm>
            <a:off x="6096000" y="4950068"/>
            <a:ext cx="253466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Игорь Малыш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Datascience</a:t>
            </a:r>
            <a:r>
              <a:rPr lang="en-US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@awesomecosmonaut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9CE7B8-39C3-D5FA-6AAD-8092661BE109}"/>
              </a:ext>
            </a:extLst>
          </p:cNvPr>
          <p:cNvSpPr txBox="1"/>
          <p:nvPr/>
        </p:nvSpPr>
        <p:spPr>
          <a:xfrm>
            <a:off x="8780104" y="4958859"/>
            <a:ext cx="22300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Дмитрий Краснов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@Dm1ttry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0E3F3-AA98-EA27-4E65-074218CEA72E}"/>
              </a:ext>
            </a:extLst>
          </p:cNvPr>
          <p:cNvSpPr txBox="1"/>
          <p:nvPr/>
        </p:nvSpPr>
        <p:spPr>
          <a:xfrm>
            <a:off x="4967004" y="4190238"/>
            <a:ext cx="225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NAGOOR BABY J7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378A6-0074-0254-9289-6E1B13A2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823C3F-16A2-3C3D-72BC-CC2730D8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z="2000" smtClean="0"/>
              <a:t>2</a:t>
            </a:fld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0EC3A-4762-070E-A0EC-054F6B0DB02F}"/>
              </a:ext>
            </a:extLst>
          </p:cNvPr>
          <p:cNvSpPr txBox="1"/>
          <p:nvPr/>
        </p:nvSpPr>
        <p:spPr>
          <a:xfrm>
            <a:off x="838200" y="1881685"/>
            <a:ext cx="4288752" cy="2455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8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Ввиду ограничения поддержки в России систем мониторинга состояния двигателей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собственную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1A7861-D9B8-F5C9-6F89-32A1B3DFD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12" y="1343733"/>
            <a:ext cx="7005376" cy="41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DDCDC-7855-4B10-27A7-65751247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0" y="365125"/>
            <a:ext cx="4770120" cy="1325563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DA568-8D6E-CC15-C6C8-ACAB97A8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0" y="1847850"/>
            <a:ext cx="5060575" cy="4351338"/>
          </a:xfrm>
        </p:spPr>
        <p:txBody>
          <a:bodyPr/>
          <a:lstStyle/>
          <a:p>
            <a:pPr marL="0" indent="0">
              <a:lnSpc>
                <a:spcPct val="108000"/>
              </a:lnSpc>
              <a:buNone/>
            </a:pPr>
            <a:r>
              <a:rPr lang="ru-RU" dirty="0"/>
              <a:t>На основе данных с датчиков двигателей разработать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ML-</a:t>
            </a:r>
            <a:r>
              <a:rPr lang="ru-RU" dirty="0"/>
              <a:t>модели </a:t>
            </a:r>
            <a:r>
              <a:rPr lang="ru-RU" dirty="0" err="1"/>
              <a:t>рассчета</a:t>
            </a:r>
            <a:r>
              <a:rPr lang="ru-RU" dirty="0"/>
              <a:t> параметров, важных для технического обслуживания самолетов, заменяя иностранное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BE8DC-D1B2-52B5-6870-F7918C48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z="2000" smtClean="0"/>
              <a:t>3</a:t>
            </a:fld>
            <a:endParaRPr lang="ru-RU" sz="20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A0ECD1-9535-05DE-F2C4-3922B979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7" y="731520"/>
            <a:ext cx="5535134" cy="52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1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6C80D-CB14-D40E-86E3-46F619C9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ru-RU" dirty="0"/>
              <a:t>Архитектура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8D20A-1215-D673-9973-A5A5D6D5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0065"/>
            <a:ext cx="10688515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Сервис, рассчитывающий показатели характеристик для технического обслуживания на основе выборки входных параметров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C186E11-A605-3193-F137-C225EFE8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7E3DFEF-100B-404B-B618-06CDAF35F634}" type="slidenum">
              <a:rPr lang="ru-RU" sz="2000" smtClean="0"/>
              <a:t>4</a:t>
            </a:fld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018DE0-E51A-5298-7A9C-B9C0CED3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37934"/>
            <a:ext cx="8053753" cy="32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6614F-E452-7763-DFE4-6D7BB62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4677B4-ACC5-79B1-12D8-525D5EC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DFEF-100B-404B-B618-06CDAF35F634}" type="slidenum">
              <a:rPr lang="ru-RU" smtClean="0"/>
              <a:t>5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2184FE-CD1A-DF44-2D61-05E2800B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4" y="1686459"/>
            <a:ext cx="7391400" cy="39497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76C8FA-7880-E02A-6C73-64560753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2306606"/>
            <a:ext cx="985695" cy="10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7761B4-B84A-2731-E4EC-0C40ACD14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11" y="4363324"/>
            <a:ext cx="985695" cy="10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9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9337-5790-92F5-C679-A3A5A2D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ML</a:t>
            </a:r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7CAE8F8-1A0E-FE4A-D9EC-09471962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7E3DFEF-100B-404B-B618-06CDAF35F634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D573-8D6A-5D2F-E451-282B7DA7F299}"/>
              </a:ext>
            </a:extLst>
          </p:cNvPr>
          <p:cNvSpPr txBox="1"/>
          <p:nvPr/>
        </p:nvSpPr>
        <p:spPr>
          <a:xfrm>
            <a:off x="949398" y="2113099"/>
            <a:ext cx="1879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D389D-D354-E82E-2D72-5431976C51D2}"/>
              </a:ext>
            </a:extLst>
          </p:cNvPr>
          <p:cNvSpPr txBox="1"/>
          <p:nvPr/>
        </p:nvSpPr>
        <p:spPr>
          <a:xfrm>
            <a:off x="3415123" y="2405487"/>
            <a:ext cx="1432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бустинг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4" name="Picture 8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4BE94A23-C328-B601-4653-899F609F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46" y="1944115"/>
            <a:ext cx="274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9BD7E5-C040-2872-7C8F-0CAD61B36766}"/>
              </a:ext>
            </a:extLst>
          </p:cNvPr>
          <p:cNvSpPr txBox="1"/>
          <p:nvPr/>
        </p:nvSpPr>
        <p:spPr>
          <a:xfrm>
            <a:off x="949398" y="3561062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4400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CCEFC-487C-5AE3-EF3B-F1E1C4ECDF62}"/>
              </a:ext>
            </a:extLst>
          </p:cNvPr>
          <p:cNvSpPr txBox="1"/>
          <p:nvPr/>
        </p:nvSpPr>
        <p:spPr>
          <a:xfrm>
            <a:off x="3415123" y="3684173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регрессии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41BA45C6-F704-1E9F-7536-D336E87D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98" y="3370314"/>
            <a:ext cx="1555095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FD2AA3-4461-B951-38B4-FEB9F7F4B9C1}"/>
              </a:ext>
            </a:extLst>
          </p:cNvPr>
          <p:cNvSpPr txBox="1"/>
          <p:nvPr/>
        </p:nvSpPr>
        <p:spPr>
          <a:xfrm>
            <a:off x="949398" y="4737725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4400" b="1" dirty="0">
                <a:solidFill>
                  <a:srgbClr val="BE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6F67A-48B1-3B90-121E-FE913FE3E9FF}"/>
              </a:ext>
            </a:extLst>
          </p:cNvPr>
          <p:cNvSpPr txBox="1"/>
          <p:nvPr/>
        </p:nvSpPr>
        <p:spPr>
          <a:xfrm>
            <a:off x="3415123" y="4860836"/>
            <a:ext cx="4395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полносвязные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нейросети</a:t>
            </a:r>
          </a:p>
        </p:txBody>
      </p:sp>
      <p:pic>
        <p:nvPicPr>
          <p:cNvPr id="4108" name="Picture 12" descr="GitHub - keras-team/keras: Deep Learning for humans">
            <a:extLst>
              <a:ext uri="{FF2B5EF4-FFF2-40B4-BE49-F238E27FC236}">
                <a16:creationId xmlns:a16="http://schemas.microsoft.com/office/drawing/2014/main" id="{AFE47F0D-52A7-F4AE-46F8-B81E9AFB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17" y="4814746"/>
            <a:ext cx="2257207" cy="65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9337-5790-92F5-C679-A3A5A2D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параметров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7CAE8F8-1A0E-FE4A-D9EC-09471962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7E3DFEF-100B-404B-B618-06CDAF35F634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0EB5E4-A36D-68AF-AAAE-2163DE38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0028"/>
            <a:ext cx="5455771" cy="40634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49CF78-0C5D-5BAF-671D-86AE13DF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285"/>
            <a:ext cx="4917291" cy="40149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3FB7D7-916E-D0F7-FAF1-F29DBFDCE68D}"/>
              </a:ext>
            </a:extLst>
          </p:cNvPr>
          <p:cNvSpPr txBox="1"/>
          <p:nvPr/>
        </p:nvSpPr>
        <p:spPr>
          <a:xfrm>
            <a:off x="1117600" y="592926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= 0,993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9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9337-5790-92F5-C679-A3A5A2D0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параметров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7CAE8F8-1A0E-FE4A-D9EC-09471962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7E3DFEF-100B-404B-B618-06CDAF35F634}" type="slidenum">
              <a:rPr lang="ru-RU" sz="2000" smtClean="0"/>
              <a:t>8</a:t>
            </a:fld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FB7D7-916E-D0F7-FAF1-F29DBFDCE68D}"/>
              </a:ext>
            </a:extLst>
          </p:cNvPr>
          <p:cNvSpPr txBox="1"/>
          <p:nvPr/>
        </p:nvSpPr>
        <p:spPr>
          <a:xfrm>
            <a:off x="1117600" y="592926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R2 = 0,996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5624D3-84F2-50B4-667D-080BB0B5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1809651"/>
            <a:ext cx="5542280" cy="4109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7E70FC-1149-4B2C-F350-7FEBE9AC6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1826515"/>
            <a:ext cx="5029200" cy="41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8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9337-5790-92F5-C679-A3A5A2D0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640" y="365125"/>
            <a:ext cx="5725160" cy="1325563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3A57EAD-F3F8-7899-26DF-E00874DA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7E3DFEF-100B-404B-B618-06CDAF35F634}" type="slidenum">
              <a:rPr lang="ru-RU" sz="2000" smtClean="0"/>
              <a:t>9</a:t>
            </a:fld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FD482E-C4E6-239B-5E15-105CA0AA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2" y="444895"/>
            <a:ext cx="4198397" cy="591145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8BD1313-B48A-96C1-C3FA-3B798284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640" y="1847850"/>
            <a:ext cx="5060575" cy="4351338"/>
          </a:xfrm>
        </p:spPr>
        <p:txBody>
          <a:bodyPr/>
          <a:lstStyle/>
          <a:p>
            <a:pPr marL="0" indent="0">
              <a:lnSpc>
                <a:spcPct val="108000"/>
              </a:lnSpc>
              <a:buNone/>
            </a:pPr>
            <a:r>
              <a:rPr lang="ru-RU" dirty="0"/>
              <a:t>Пользователю доступен выбор данных по семейству двигателей и самолетов, графики истинных значений параметров и предсказанных моделью</a:t>
            </a:r>
          </a:p>
        </p:txBody>
      </p:sp>
      <p:pic>
        <p:nvPicPr>
          <p:cNvPr id="5122" name="Picture 2" descr="Vue.js — Википедия">
            <a:extLst>
              <a:ext uri="{FF2B5EF4-FFF2-40B4-BE49-F238E27FC236}">
                <a16:creationId xmlns:a16="http://schemas.microsoft.com/office/drawing/2014/main" id="{271E85A2-B968-934F-69F5-AC0CD2A0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528" y="4653280"/>
            <a:ext cx="1008262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E93619D-B01C-464C-80C8-D8817330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627880"/>
            <a:ext cx="899160" cy="8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01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162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Реверс-инжиниринг системы ECM</vt:lpstr>
      <vt:lpstr>Проблема</vt:lpstr>
      <vt:lpstr>Задача</vt:lpstr>
      <vt:lpstr>Архитектура решения</vt:lpstr>
      <vt:lpstr>Сервер системы</vt:lpstr>
      <vt:lpstr>Модуль ML</vt:lpstr>
      <vt:lpstr>Зависимости параметров</vt:lpstr>
      <vt:lpstr>Зависимости параметров</vt:lpstr>
      <vt:lpstr>Интерфейс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  condition  monitoring</dc:title>
  <dc:creator>Kirill Velovatiy</dc:creator>
  <cp:lastModifiedBy>Kirill Velovatiy</cp:lastModifiedBy>
  <cp:revision>50</cp:revision>
  <dcterms:created xsi:type="dcterms:W3CDTF">2023-05-16T18:02:45Z</dcterms:created>
  <dcterms:modified xsi:type="dcterms:W3CDTF">2023-05-17T13:16:20Z</dcterms:modified>
</cp:coreProperties>
</file>