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55" r:id="rId28"/>
    <p:sldId id="456" r:id="rId29"/>
    <p:sldId id="457" r:id="rId30"/>
    <p:sldId id="459" r:id="rId31"/>
    <p:sldId id="460" r:id="rId32"/>
    <p:sldId id="461" r:id="rId33"/>
    <p:sldId id="464" r:id="rId34"/>
    <p:sldId id="361"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Ксения Чебакова" initials="" lastIdx="6" clrIdx="0"/>
  <p:cmAuthor id="1" name="NS" initials="N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73FA9"/>
    <a:srgbClr val="CC0000"/>
    <a:srgbClr val="5A2BFF"/>
    <a:srgbClr val="4F78F1"/>
    <a:srgbClr val="EEDA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77" autoAdjust="0"/>
  </p:normalViewPr>
  <p:slideViewPr>
    <p:cSldViewPr snapToObjects="1">
      <p:cViewPr varScale="1">
        <p:scale>
          <a:sx n="99" d="100"/>
          <a:sy n="99" d="100"/>
        </p:scale>
        <p:origin x="-630"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E6773-BD61-47AF-ACD3-7CB813AF5BC4}" type="doc">
      <dgm:prSet loTypeId="urn:microsoft.com/office/officeart/2005/8/layout/target3" loCatId="relationship" qsTypeId="urn:microsoft.com/office/officeart/2005/8/quickstyle/simple3" qsCatId="simple" csTypeId="urn:microsoft.com/office/officeart/2005/8/colors/accent2_2" csCatId="accent2" phldr="1"/>
      <dgm:spPr/>
      <dgm:t>
        <a:bodyPr/>
        <a:lstStyle/>
        <a:p>
          <a:endParaRPr lang="ru-RU"/>
        </a:p>
      </dgm:t>
    </dgm:pt>
    <dgm:pt modelId="{4A350A61-A77A-4D42-8739-A5FA2F792CFD}">
      <dgm:prSet/>
      <dgm:spPr/>
      <dgm:t>
        <a:bodyPr/>
        <a:lstStyle/>
        <a:p>
          <a:pPr rtl="0"/>
          <a:r>
            <a:rPr lang="ru-RU" b="1" dirty="0" smtClean="0">
              <a:solidFill>
                <a:schemeClr val="accent5">
                  <a:lumMod val="50000"/>
                </a:schemeClr>
              </a:solidFill>
            </a:rPr>
            <a:t>Умение работать в </a:t>
          </a:r>
          <a:r>
            <a:rPr lang="en-US" b="1" dirty="0" smtClean="0">
              <a:solidFill>
                <a:schemeClr val="accent5">
                  <a:lumMod val="50000"/>
                </a:schemeClr>
              </a:solidFill>
            </a:rPr>
            <a:t>IDE</a:t>
          </a:r>
          <a:endParaRPr lang="ru-RU" b="1" dirty="0">
            <a:solidFill>
              <a:schemeClr val="accent5">
                <a:lumMod val="50000"/>
              </a:schemeClr>
            </a:solidFill>
          </a:endParaRPr>
        </a:p>
      </dgm:t>
    </dgm:pt>
    <dgm:pt modelId="{326BE96B-E56D-4F83-9FFA-824D69B378AE}" type="parTrans" cxnId="{A64DB720-D556-4606-8C43-8A7892435290}">
      <dgm:prSet/>
      <dgm:spPr/>
      <dgm:t>
        <a:bodyPr/>
        <a:lstStyle/>
        <a:p>
          <a:endParaRPr lang="ru-RU"/>
        </a:p>
      </dgm:t>
    </dgm:pt>
    <dgm:pt modelId="{C472E51B-C4F3-4027-A821-2E95808C6CDB}" type="sibTrans" cxnId="{A64DB720-D556-4606-8C43-8A7892435290}">
      <dgm:prSet/>
      <dgm:spPr/>
      <dgm:t>
        <a:bodyPr/>
        <a:lstStyle/>
        <a:p>
          <a:endParaRPr lang="ru-RU"/>
        </a:p>
      </dgm:t>
    </dgm:pt>
    <dgm:pt modelId="{FB29ED93-85E5-46E8-99B8-7FEF64A246CB}">
      <dgm:prSet/>
      <dgm:spPr/>
      <dgm:t>
        <a:bodyPr/>
        <a:lstStyle/>
        <a:p>
          <a:pPr rtl="0"/>
          <a:r>
            <a:rPr lang="ru-RU" b="1" dirty="0" smtClean="0">
              <a:solidFill>
                <a:schemeClr val="accent5">
                  <a:lumMod val="50000"/>
                </a:schemeClr>
              </a:solidFill>
            </a:rPr>
            <a:t>Основы </a:t>
          </a:r>
          <a:r>
            <a:rPr lang="en-US" b="1" dirty="0" smtClean="0">
              <a:solidFill>
                <a:schemeClr val="accent5">
                  <a:lumMod val="50000"/>
                </a:schemeClr>
              </a:solidFill>
            </a:rPr>
            <a:t>SQL</a:t>
          </a:r>
          <a:endParaRPr lang="ru-RU" b="1" dirty="0">
            <a:solidFill>
              <a:schemeClr val="accent5">
                <a:lumMod val="50000"/>
              </a:schemeClr>
            </a:solidFill>
          </a:endParaRPr>
        </a:p>
      </dgm:t>
    </dgm:pt>
    <dgm:pt modelId="{6C49B014-0DF7-4259-A9A9-272B44E3C75B}" type="parTrans" cxnId="{DF522367-EEED-422B-92AC-CFDCB47945BD}">
      <dgm:prSet/>
      <dgm:spPr/>
      <dgm:t>
        <a:bodyPr/>
        <a:lstStyle/>
        <a:p>
          <a:endParaRPr lang="ru-RU"/>
        </a:p>
      </dgm:t>
    </dgm:pt>
    <dgm:pt modelId="{34DF80D0-D736-43F8-BBB2-66241714B165}" type="sibTrans" cxnId="{DF522367-EEED-422B-92AC-CFDCB47945BD}">
      <dgm:prSet/>
      <dgm:spPr/>
      <dgm:t>
        <a:bodyPr/>
        <a:lstStyle/>
        <a:p>
          <a:endParaRPr lang="ru-RU"/>
        </a:p>
      </dgm:t>
    </dgm:pt>
    <dgm:pt modelId="{DEEB438D-F700-4B57-BD67-CD94F0868A2F}">
      <dgm:prSet/>
      <dgm:spPr/>
      <dgm:t>
        <a:bodyPr/>
        <a:lstStyle/>
        <a:p>
          <a:pPr rtl="0"/>
          <a:r>
            <a:rPr lang="ru-RU" b="1" dirty="0" smtClean="0">
              <a:solidFill>
                <a:schemeClr val="accent5">
                  <a:lumMod val="50000"/>
                </a:schemeClr>
              </a:solidFill>
            </a:rPr>
            <a:t>Базовые знания ООП</a:t>
          </a:r>
          <a:r>
            <a:rPr lang="en-US" b="1" dirty="0" smtClean="0">
              <a:solidFill>
                <a:schemeClr val="accent5">
                  <a:lumMod val="50000"/>
                </a:schemeClr>
              </a:solidFill>
            </a:rPr>
            <a:t> </a:t>
          </a:r>
          <a:endParaRPr lang="ru-RU" b="1" dirty="0">
            <a:solidFill>
              <a:schemeClr val="accent5">
                <a:lumMod val="50000"/>
              </a:schemeClr>
            </a:solidFill>
          </a:endParaRPr>
        </a:p>
      </dgm:t>
    </dgm:pt>
    <dgm:pt modelId="{DBF4D8F9-30DC-4D8D-9145-1A9E27F5887B}" type="parTrans" cxnId="{8AF4D221-EBB3-4EE5-8A08-0988A93B6BAE}">
      <dgm:prSet/>
      <dgm:spPr/>
      <dgm:t>
        <a:bodyPr/>
        <a:lstStyle/>
        <a:p>
          <a:endParaRPr lang="ru-RU"/>
        </a:p>
      </dgm:t>
    </dgm:pt>
    <dgm:pt modelId="{8A746ED5-F342-4251-B9BC-A04DA0E65789}" type="sibTrans" cxnId="{8AF4D221-EBB3-4EE5-8A08-0988A93B6BAE}">
      <dgm:prSet/>
      <dgm:spPr/>
      <dgm:t>
        <a:bodyPr/>
        <a:lstStyle/>
        <a:p>
          <a:endParaRPr lang="ru-RU"/>
        </a:p>
      </dgm:t>
    </dgm:pt>
    <dgm:pt modelId="{DCA88C21-BACE-46F1-B5EE-E0BD6710EBA9}">
      <dgm:prSet/>
      <dgm:spPr/>
      <dgm:t>
        <a:bodyPr/>
        <a:lstStyle/>
        <a:p>
          <a:pPr rtl="0"/>
          <a:r>
            <a:rPr lang="ru-RU" b="1" dirty="0" smtClean="0">
              <a:solidFill>
                <a:schemeClr val="accent5">
                  <a:lumMod val="50000"/>
                </a:schemeClr>
              </a:solidFill>
            </a:rPr>
            <a:t>Основы программирования</a:t>
          </a:r>
          <a:endParaRPr lang="ru-RU" b="1" dirty="0">
            <a:solidFill>
              <a:schemeClr val="accent5">
                <a:lumMod val="50000"/>
              </a:schemeClr>
            </a:solidFill>
          </a:endParaRPr>
        </a:p>
      </dgm:t>
    </dgm:pt>
    <dgm:pt modelId="{EC71255A-7DA2-453C-A5DF-0E2BFA16C02C}" type="parTrans" cxnId="{F2735AF7-AB98-476D-8F1F-59C7A9D19E99}">
      <dgm:prSet/>
      <dgm:spPr/>
      <dgm:t>
        <a:bodyPr/>
        <a:lstStyle/>
        <a:p>
          <a:endParaRPr lang="ru-RU"/>
        </a:p>
      </dgm:t>
    </dgm:pt>
    <dgm:pt modelId="{5560AD0A-FD97-41AB-9FB1-0CD94166F025}" type="sibTrans" cxnId="{F2735AF7-AB98-476D-8F1F-59C7A9D19E99}">
      <dgm:prSet/>
      <dgm:spPr/>
      <dgm:t>
        <a:bodyPr/>
        <a:lstStyle/>
        <a:p>
          <a:endParaRPr lang="ru-RU"/>
        </a:p>
      </dgm:t>
    </dgm:pt>
    <dgm:pt modelId="{38C85872-F1E0-4EC0-903A-295B57AB5B34}" type="pres">
      <dgm:prSet presAssocID="{414E6773-BD61-47AF-ACD3-7CB813AF5BC4}" presName="Name0" presStyleCnt="0">
        <dgm:presLayoutVars>
          <dgm:chMax val="7"/>
          <dgm:dir/>
          <dgm:animLvl val="lvl"/>
          <dgm:resizeHandles val="exact"/>
        </dgm:presLayoutVars>
      </dgm:prSet>
      <dgm:spPr/>
      <dgm:t>
        <a:bodyPr/>
        <a:lstStyle/>
        <a:p>
          <a:endParaRPr lang="ru-RU"/>
        </a:p>
      </dgm:t>
    </dgm:pt>
    <dgm:pt modelId="{137C672E-4691-4767-BC0C-461E54867769}" type="pres">
      <dgm:prSet presAssocID="{DCA88C21-BACE-46F1-B5EE-E0BD6710EBA9}" presName="circle1" presStyleLbl="node1" presStyleIdx="0" presStyleCnt="4"/>
      <dgm:spPr/>
    </dgm:pt>
    <dgm:pt modelId="{2043B395-7726-48A4-A6D8-9CC1E38716EF}" type="pres">
      <dgm:prSet presAssocID="{DCA88C21-BACE-46F1-B5EE-E0BD6710EBA9}" presName="space" presStyleCnt="0"/>
      <dgm:spPr/>
    </dgm:pt>
    <dgm:pt modelId="{C94C78DF-8BFA-41E7-9A8A-EC66394E1E7B}" type="pres">
      <dgm:prSet presAssocID="{DCA88C21-BACE-46F1-B5EE-E0BD6710EBA9}" presName="rect1" presStyleLbl="alignAcc1" presStyleIdx="0" presStyleCnt="4"/>
      <dgm:spPr/>
      <dgm:t>
        <a:bodyPr/>
        <a:lstStyle/>
        <a:p>
          <a:endParaRPr lang="ru-RU"/>
        </a:p>
      </dgm:t>
    </dgm:pt>
    <dgm:pt modelId="{B940F1E5-025E-4005-9D96-BD64CD52BDCB}" type="pres">
      <dgm:prSet presAssocID="{DEEB438D-F700-4B57-BD67-CD94F0868A2F}" presName="vertSpace2" presStyleLbl="node1" presStyleIdx="0" presStyleCnt="4"/>
      <dgm:spPr/>
    </dgm:pt>
    <dgm:pt modelId="{00717404-B1C5-4774-84DA-391E1BF5E66E}" type="pres">
      <dgm:prSet presAssocID="{DEEB438D-F700-4B57-BD67-CD94F0868A2F}" presName="circle2" presStyleLbl="node1" presStyleIdx="1" presStyleCnt="4"/>
      <dgm:spPr/>
    </dgm:pt>
    <dgm:pt modelId="{389316DC-18F6-4FAB-BA78-6285775CC45C}" type="pres">
      <dgm:prSet presAssocID="{DEEB438D-F700-4B57-BD67-CD94F0868A2F}" presName="rect2" presStyleLbl="alignAcc1" presStyleIdx="1" presStyleCnt="4"/>
      <dgm:spPr/>
      <dgm:t>
        <a:bodyPr/>
        <a:lstStyle/>
        <a:p>
          <a:endParaRPr lang="ru-RU"/>
        </a:p>
      </dgm:t>
    </dgm:pt>
    <dgm:pt modelId="{547AF352-A1F5-4CE5-ADA7-06A0D656794E}" type="pres">
      <dgm:prSet presAssocID="{4A350A61-A77A-4D42-8739-A5FA2F792CFD}" presName="vertSpace3" presStyleLbl="node1" presStyleIdx="1" presStyleCnt="4"/>
      <dgm:spPr/>
    </dgm:pt>
    <dgm:pt modelId="{391DCA93-E9A0-415B-899A-CD747A8709B0}" type="pres">
      <dgm:prSet presAssocID="{4A350A61-A77A-4D42-8739-A5FA2F792CFD}" presName="circle3" presStyleLbl="node1" presStyleIdx="2" presStyleCnt="4"/>
      <dgm:spPr/>
    </dgm:pt>
    <dgm:pt modelId="{AB529C8D-41CD-4C76-9CE1-4AE6972DF188}" type="pres">
      <dgm:prSet presAssocID="{4A350A61-A77A-4D42-8739-A5FA2F792CFD}" presName="rect3" presStyleLbl="alignAcc1" presStyleIdx="2" presStyleCnt="4"/>
      <dgm:spPr/>
      <dgm:t>
        <a:bodyPr/>
        <a:lstStyle/>
        <a:p>
          <a:endParaRPr lang="ru-RU"/>
        </a:p>
      </dgm:t>
    </dgm:pt>
    <dgm:pt modelId="{30459A8F-EAC7-4783-A680-58AE69469834}" type="pres">
      <dgm:prSet presAssocID="{FB29ED93-85E5-46E8-99B8-7FEF64A246CB}" presName="vertSpace4" presStyleLbl="node1" presStyleIdx="2" presStyleCnt="4"/>
      <dgm:spPr/>
    </dgm:pt>
    <dgm:pt modelId="{58FF7F04-D9DF-49E7-9AE4-ACC47F12F311}" type="pres">
      <dgm:prSet presAssocID="{FB29ED93-85E5-46E8-99B8-7FEF64A246CB}" presName="circle4" presStyleLbl="node1" presStyleIdx="3" presStyleCnt="4"/>
      <dgm:spPr/>
    </dgm:pt>
    <dgm:pt modelId="{72619339-9C1D-4135-A09D-41F188B856BB}" type="pres">
      <dgm:prSet presAssocID="{FB29ED93-85E5-46E8-99B8-7FEF64A246CB}" presName="rect4" presStyleLbl="alignAcc1" presStyleIdx="3" presStyleCnt="4" custLinFactNeighborY="-3220"/>
      <dgm:spPr/>
      <dgm:t>
        <a:bodyPr/>
        <a:lstStyle/>
        <a:p>
          <a:endParaRPr lang="ru-RU"/>
        </a:p>
      </dgm:t>
    </dgm:pt>
    <dgm:pt modelId="{6E5DBB7C-F52F-49E3-8559-AF380FB3F2E1}" type="pres">
      <dgm:prSet presAssocID="{DCA88C21-BACE-46F1-B5EE-E0BD6710EBA9}" presName="rect1ParTxNoCh" presStyleLbl="alignAcc1" presStyleIdx="3" presStyleCnt="4">
        <dgm:presLayoutVars>
          <dgm:chMax val="1"/>
          <dgm:bulletEnabled val="1"/>
        </dgm:presLayoutVars>
      </dgm:prSet>
      <dgm:spPr/>
      <dgm:t>
        <a:bodyPr/>
        <a:lstStyle/>
        <a:p>
          <a:endParaRPr lang="ru-RU"/>
        </a:p>
      </dgm:t>
    </dgm:pt>
    <dgm:pt modelId="{1BD21096-B737-4226-B663-2F50092EA738}" type="pres">
      <dgm:prSet presAssocID="{DEEB438D-F700-4B57-BD67-CD94F0868A2F}" presName="rect2ParTxNoCh" presStyleLbl="alignAcc1" presStyleIdx="3" presStyleCnt="4">
        <dgm:presLayoutVars>
          <dgm:chMax val="1"/>
          <dgm:bulletEnabled val="1"/>
        </dgm:presLayoutVars>
      </dgm:prSet>
      <dgm:spPr/>
      <dgm:t>
        <a:bodyPr/>
        <a:lstStyle/>
        <a:p>
          <a:endParaRPr lang="ru-RU"/>
        </a:p>
      </dgm:t>
    </dgm:pt>
    <dgm:pt modelId="{E81FA691-7525-41A2-A73D-9A7F4D2EA32A}" type="pres">
      <dgm:prSet presAssocID="{4A350A61-A77A-4D42-8739-A5FA2F792CFD}" presName="rect3ParTxNoCh" presStyleLbl="alignAcc1" presStyleIdx="3" presStyleCnt="4">
        <dgm:presLayoutVars>
          <dgm:chMax val="1"/>
          <dgm:bulletEnabled val="1"/>
        </dgm:presLayoutVars>
      </dgm:prSet>
      <dgm:spPr/>
      <dgm:t>
        <a:bodyPr/>
        <a:lstStyle/>
        <a:p>
          <a:endParaRPr lang="ru-RU"/>
        </a:p>
      </dgm:t>
    </dgm:pt>
    <dgm:pt modelId="{80369D69-5F74-427E-96F2-D470616D5717}" type="pres">
      <dgm:prSet presAssocID="{FB29ED93-85E5-46E8-99B8-7FEF64A246CB}" presName="rect4ParTxNoCh" presStyleLbl="alignAcc1" presStyleIdx="3" presStyleCnt="4">
        <dgm:presLayoutVars>
          <dgm:chMax val="1"/>
          <dgm:bulletEnabled val="1"/>
        </dgm:presLayoutVars>
      </dgm:prSet>
      <dgm:spPr/>
      <dgm:t>
        <a:bodyPr/>
        <a:lstStyle/>
        <a:p>
          <a:endParaRPr lang="ru-RU"/>
        </a:p>
      </dgm:t>
    </dgm:pt>
  </dgm:ptLst>
  <dgm:cxnLst>
    <dgm:cxn modelId="{8AF4D221-EBB3-4EE5-8A08-0988A93B6BAE}" srcId="{414E6773-BD61-47AF-ACD3-7CB813AF5BC4}" destId="{DEEB438D-F700-4B57-BD67-CD94F0868A2F}" srcOrd="1" destOrd="0" parTransId="{DBF4D8F9-30DC-4D8D-9145-1A9E27F5887B}" sibTransId="{8A746ED5-F342-4251-B9BC-A04DA0E65789}"/>
    <dgm:cxn modelId="{A64DB720-D556-4606-8C43-8A7892435290}" srcId="{414E6773-BD61-47AF-ACD3-7CB813AF5BC4}" destId="{4A350A61-A77A-4D42-8739-A5FA2F792CFD}" srcOrd="2" destOrd="0" parTransId="{326BE96B-E56D-4F83-9FFA-824D69B378AE}" sibTransId="{C472E51B-C4F3-4027-A821-2E95808C6CDB}"/>
    <dgm:cxn modelId="{B6E5FE14-E5CA-4AC6-88D2-0E1D34C6347A}" type="presOf" srcId="{DEEB438D-F700-4B57-BD67-CD94F0868A2F}" destId="{389316DC-18F6-4FAB-BA78-6285775CC45C}" srcOrd="0" destOrd="0" presId="urn:microsoft.com/office/officeart/2005/8/layout/target3"/>
    <dgm:cxn modelId="{22968D91-888F-45A9-85F4-59A4F79E3FA1}" type="presOf" srcId="{DCA88C21-BACE-46F1-B5EE-E0BD6710EBA9}" destId="{C94C78DF-8BFA-41E7-9A8A-EC66394E1E7B}" srcOrd="0" destOrd="0" presId="urn:microsoft.com/office/officeart/2005/8/layout/target3"/>
    <dgm:cxn modelId="{DF522367-EEED-422B-92AC-CFDCB47945BD}" srcId="{414E6773-BD61-47AF-ACD3-7CB813AF5BC4}" destId="{FB29ED93-85E5-46E8-99B8-7FEF64A246CB}" srcOrd="3" destOrd="0" parTransId="{6C49B014-0DF7-4259-A9A9-272B44E3C75B}" sibTransId="{34DF80D0-D736-43F8-BBB2-66241714B165}"/>
    <dgm:cxn modelId="{52872002-346A-4089-949F-04CDCFDE5AEA}" type="presOf" srcId="{414E6773-BD61-47AF-ACD3-7CB813AF5BC4}" destId="{38C85872-F1E0-4EC0-903A-295B57AB5B34}" srcOrd="0" destOrd="0" presId="urn:microsoft.com/office/officeart/2005/8/layout/target3"/>
    <dgm:cxn modelId="{773713F4-A200-46F8-B976-94A39E65AD23}" type="presOf" srcId="{4A350A61-A77A-4D42-8739-A5FA2F792CFD}" destId="{AB529C8D-41CD-4C76-9CE1-4AE6972DF188}" srcOrd="0" destOrd="0" presId="urn:microsoft.com/office/officeart/2005/8/layout/target3"/>
    <dgm:cxn modelId="{BEC08510-66CB-458F-9723-B135AABA394C}" type="presOf" srcId="{FB29ED93-85E5-46E8-99B8-7FEF64A246CB}" destId="{72619339-9C1D-4135-A09D-41F188B856BB}" srcOrd="0" destOrd="0" presId="urn:microsoft.com/office/officeart/2005/8/layout/target3"/>
    <dgm:cxn modelId="{48B3F883-C348-4678-8867-C1EAA22BB682}" type="presOf" srcId="{DCA88C21-BACE-46F1-B5EE-E0BD6710EBA9}" destId="{6E5DBB7C-F52F-49E3-8559-AF380FB3F2E1}" srcOrd="1" destOrd="0" presId="urn:microsoft.com/office/officeart/2005/8/layout/target3"/>
    <dgm:cxn modelId="{06E52FAD-E7EF-4492-B0C6-8F37CB81CDBC}" type="presOf" srcId="{FB29ED93-85E5-46E8-99B8-7FEF64A246CB}" destId="{80369D69-5F74-427E-96F2-D470616D5717}" srcOrd="1" destOrd="0" presId="urn:microsoft.com/office/officeart/2005/8/layout/target3"/>
    <dgm:cxn modelId="{47613C21-E4DC-4E8E-BCD9-8A441F10FF92}" type="presOf" srcId="{4A350A61-A77A-4D42-8739-A5FA2F792CFD}" destId="{E81FA691-7525-41A2-A73D-9A7F4D2EA32A}" srcOrd="1" destOrd="0" presId="urn:microsoft.com/office/officeart/2005/8/layout/target3"/>
    <dgm:cxn modelId="{D0B48A2A-B6AD-4F3D-8571-E99D98A73961}" type="presOf" srcId="{DEEB438D-F700-4B57-BD67-CD94F0868A2F}" destId="{1BD21096-B737-4226-B663-2F50092EA738}" srcOrd="1" destOrd="0" presId="urn:microsoft.com/office/officeart/2005/8/layout/target3"/>
    <dgm:cxn modelId="{F2735AF7-AB98-476D-8F1F-59C7A9D19E99}" srcId="{414E6773-BD61-47AF-ACD3-7CB813AF5BC4}" destId="{DCA88C21-BACE-46F1-B5EE-E0BD6710EBA9}" srcOrd="0" destOrd="0" parTransId="{EC71255A-7DA2-453C-A5DF-0E2BFA16C02C}" sibTransId="{5560AD0A-FD97-41AB-9FB1-0CD94166F025}"/>
    <dgm:cxn modelId="{5E10EF06-D6CD-4B3D-9D3B-7411FA410A78}" type="presParOf" srcId="{38C85872-F1E0-4EC0-903A-295B57AB5B34}" destId="{137C672E-4691-4767-BC0C-461E54867769}" srcOrd="0" destOrd="0" presId="urn:microsoft.com/office/officeart/2005/8/layout/target3"/>
    <dgm:cxn modelId="{B7082548-3DE6-4510-A790-DC829A138716}" type="presParOf" srcId="{38C85872-F1E0-4EC0-903A-295B57AB5B34}" destId="{2043B395-7726-48A4-A6D8-9CC1E38716EF}" srcOrd="1" destOrd="0" presId="urn:microsoft.com/office/officeart/2005/8/layout/target3"/>
    <dgm:cxn modelId="{774ABBBD-F71F-4CD9-8D80-373F318F8BB8}" type="presParOf" srcId="{38C85872-F1E0-4EC0-903A-295B57AB5B34}" destId="{C94C78DF-8BFA-41E7-9A8A-EC66394E1E7B}" srcOrd="2" destOrd="0" presId="urn:microsoft.com/office/officeart/2005/8/layout/target3"/>
    <dgm:cxn modelId="{97E06FB8-6A95-49C2-B31C-92EBE13EBC32}" type="presParOf" srcId="{38C85872-F1E0-4EC0-903A-295B57AB5B34}" destId="{B940F1E5-025E-4005-9D96-BD64CD52BDCB}" srcOrd="3" destOrd="0" presId="urn:microsoft.com/office/officeart/2005/8/layout/target3"/>
    <dgm:cxn modelId="{F73A891F-87D2-4197-BD71-C759931A1CE9}" type="presParOf" srcId="{38C85872-F1E0-4EC0-903A-295B57AB5B34}" destId="{00717404-B1C5-4774-84DA-391E1BF5E66E}" srcOrd="4" destOrd="0" presId="urn:microsoft.com/office/officeart/2005/8/layout/target3"/>
    <dgm:cxn modelId="{1E8FF56E-3927-4B43-A163-81514BCF5B21}" type="presParOf" srcId="{38C85872-F1E0-4EC0-903A-295B57AB5B34}" destId="{389316DC-18F6-4FAB-BA78-6285775CC45C}" srcOrd="5" destOrd="0" presId="urn:microsoft.com/office/officeart/2005/8/layout/target3"/>
    <dgm:cxn modelId="{FCED8345-9B46-4681-A71D-F86936E83E48}" type="presParOf" srcId="{38C85872-F1E0-4EC0-903A-295B57AB5B34}" destId="{547AF352-A1F5-4CE5-ADA7-06A0D656794E}" srcOrd="6" destOrd="0" presId="urn:microsoft.com/office/officeart/2005/8/layout/target3"/>
    <dgm:cxn modelId="{D6F25968-AB3F-44B0-8774-1546C6A1229F}" type="presParOf" srcId="{38C85872-F1E0-4EC0-903A-295B57AB5B34}" destId="{391DCA93-E9A0-415B-899A-CD747A8709B0}" srcOrd="7" destOrd="0" presId="urn:microsoft.com/office/officeart/2005/8/layout/target3"/>
    <dgm:cxn modelId="{CBC038DA-E267-458B-8C70-DE7504DAB5DC}" type="presParOf" srcId="{38C85872-F1E0-4EC0-903A-295B57AB5B34}" destId="{AB529C8D-41CD-4C76-9CE1-4AE6972DF188}" srcOrd="8" destOrd="0" presId="urn:microsoft.com/office/officeart/2005/8/layout/target3"/>
    <dgm:cxn modelId="{29BFAA14-2E88-480D-9D02-B607F4AFF7F0}" type="presParOf" srcId="{38C85872-F1E0-4EC0-903A-295B57AB5B34}" destId="{30459A8F-EAC7-4783-A680-58AE69469834}" srcOrd="9" destOrd="0" presId="urn:microsoft.com/office/officeart/2005/8/layout/target3"/>
    <dgm:cxn modelId="{292F2B1D-EB54-41AB-97B7-A547534CF963}" type="presParOf" srcId="{38C85872-F1E0-4EC0-903A-295B57AB5B34}" destId="{58FF7F04-D9DF-49E7-9AE4-ACC47F12F311}" srcOrd="10" destOrd="0" presId="urn:microsoft.com/office/officeart/2005/8/layout/target3"/>
    <dgm:cxn modelId="{703A4512-2AE3-4451-8171-6A50D50FA65A}" type="presParOf" srcId="{38C85872-F1E0-4EC0-903A-295B57AB5B34}" destId="{72619339-9C1D-4135-A09D-41F188B856BB}" srcOrd="11" destOrd="0" presId="urn:microsoft.com/office/officeart/2005/8/layout/target3"/>
    <dgm:cxn modelId="{6B7BFD43-4050-4A79-B271-A1F98E40CA8E}" type="presParOf" srcId="{38C85872-F1E0-4EC0-903A-295B57AB5B34}" destId="{6E5DBB7C-F52F-49E3-8559-AF380FB3F2E1}" srcOrd="12" destOrd="0" presId="urn:microsoft.com/office/officeart/2005/8/layout/target3"/>
    <dgm:cxn modelId="{9BE1DB60-B0F3-441F-9561-BCBF22092CD9}" type="presParOf" srcId="{38C85872-F1E0-4EC0-903A-295B57AB5B34}" destId="{1BD21096-B737-4226-B663-2F50092EA738}" srcOrd="13" destOrd="0" presId="urn:microsoft.com/office/officeart/2005/8/layout/target3"/>
    <dgm:cxn modelId="{F3161ABB-3910-4EF9-80C8-368185419083}" type="presParOf" srcId="{38C85872-F1E0-4EC0-903A-295B57AB5B34}" destId="{E81FA691-7525-41A2-A73D-9A7F4D2EA32A}" srcOrd="14" destOrd="0" presId="urn:microsoft.com/office/officeart/2005/8/layout/target3"/>
    <dgm:cxn modelId="{74146645-D64D-4674-B16D-96D5828AA866}" type="presParOf" srcId="{38C85872-F1E0-4EC0-903A-295B57AB5B34}" destId="{80369D69-5F74-427E-96F2-D470616D5717}" srcOrd="15" destOrd="0" presId="urn:microsoft.com/office/officeart/2005/8/layout/targe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7C672E-4691-4767-BC0C-461E54867769}">
      <dsp:nvSpPr>
        <dsp:cNvPr id="0" name=""/>
        <dsp:cNvSpPr/>
      </dsp:nvSpPr>
      <dsp:spPr>
        <a:xfrm>
          <a:off x="0" y="0"/>
          <a:ext cx="3384376" cy="3384376"/>
        </a:xfrm>
        <a:prstGeom prst="pie">
          <a:avLst>
            <a:gd name="adj1" fmla="val 5400000"/>
            <a:gd name="adj2" fmla="val 1620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4C78DF-8BFA-41E7-9A8A-EC66394E1E7B}">
      <dsp:nvSpPr>
        <dsp:cNvPr id="0" name=""/>
        <dsp:cNvSpPr/>
      </dsp:nvSpPr>
      <dsp:spPr>
        <a:xfrm>
          <a:off x="1692188" y="0"/>
          <a:ext cx="5298828" cy="3384376"/>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ru-RU" sz="2900" b="1" kern="1200" dirty="0" smtClean="0">
              <a:solidFill>
                <a:schemeClr val="accent5">
                  <a:lumMod val="50000"/>
                </a:schemeClr>
              </a:solidFill>
            </a:rPr>
            <a:t>Основы программирования</a:t>
          </a:r>
          <a:endParaRPr lang="ru-RU" sz="2900" b="1" kern="1200" dirty="0">
            <a:solidFill>
              <a:schemeClr val="accent5">
                <a:lumMod val="50000"/>
              </a:schemeClr>
            </a:solidFill>
          </a:endParaRPr>
        </a:p>
      </dsp:txBody>
      <dsp:txXfrm>
        <a:off x="1692188" y="0"/>
        <a:ext cx="5298828" cy="719179"/>
      </dsp:txXfrm>
    </dsp:sp>
    <dsp:sp modelId="{00717404-B1C5-4774-84DA-391E1BF5E66E}">
      <dsp:nvSpPr>
        <dsp:cNvPr id="0" name=""/>
        <dsp:cNvSpPr/>
      </dsp:nvSpPr>
      <dsp:spPr>
        <a:xfrm>
          <a:off x="444199" y="719179"/>
          <a:ext cx="2495977" cy="2495977"/>
        </a:xfrm>
        <a:prstGeom prst="pie">
          <a:avLst>
            <a:gd name="adj1" fmla="val 5400000"/>
            <a:gd name="adj2" fmla="val 1620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89316DC-18F6-4FAB-BA78-6285775CC45C}">
      <dsp:nvSpPr>
        <dsp:cNvPr id="0" name=""/>
        <dsp:cNvSpPr/>
      </dsp:nvSpPr>
      <dsp:spPr>
        <a:xfrm>
          <a:off x="1692188" y="719179"/>
          <a:ext cx="5298828" cy="2495977"/>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ru-RU" sz="2900" b="1" kern="1200" dirty="0" smtClean="0">
              <a:solidFill>
                <a:schemeClr val="accent5">
                  <a:lumMod val="50000"/>
                </a:schemeClr>
              </a:solidFill>
            </a:rPr>
            <a:t>Базовые знания ООП</a:t>
          </a:r>
          <a:r>
            <a:rPr lang="en-US" sz="2900" b="1" kern="1200" dirty="0" smtClean="0">
              <a:solidFill>
                <a:schemeClr val="accent5">
                  <a:lumMod val="50000"/>
                </a:schemeClr>
              </a:solidFill>
            </a:rPr>
            <a:t> </a:t>
          </a:r>
          <a:endParaRPr lang="ru-RU" sz="2900" b="1" kern="1200" dirty="0">
            <a:solidFill>
              <a:schemeClr val="accent5">
                <a:lumMod val="50000"/>
              </a:schemeClr>
            </a:solidFill>
          </a:endParaRPr>
        </a:p>
      </dsp:txBody>
      <dsp:txXfrm>
        <a:off x="1692188" y="719179"/>
        <a:ext cx="5298828" cy="719179"/>
      </dsp:txXfrm>
    </dsp:sp>
    <dsp:sp modelId="{391DCA93-E9A0-415B-899A-CD747A8709B0}">
      <dsp:nvSpPr>
        <dsp:cNvPr id="0" name=""/>
        <dsp:cNvSpPr/>
      </dsp:nvSpPr>
      <dsp:spPr>
        <a:xfrm>
          <a:off x="888398" y="1438359"/>
          <a:ext cx="1607578" cy="1607578"/>
        </a:xfrm>
        <a:prstGeom prst="pie">
          <a:avLst>
            <a:gd name="adj1" fmla="val 5400000"/>
            <a:gd name="adj2" fmla="val 1620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B529C8D-41CD-4C76-9CE1-4AE6972DF188}">
      <dsp:nvSpPr>
        <dsp:cNvPr id="0" name=""/>
        <dsp:cNvSpPr/>
      </dsp:nvSpPr>
      <dsp:spPr>
        <a:xfrm>
          <a:off x="1692188" y="1438359"/>
          <a:ext cx="5298828" cy="1607578"/>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ru-RU" sz="2900" b="1" kern="1200" dirty="0" smtClean="0">
              <a:solidFill>
                <a:schemeClr val="accent5">
                  <a:lumMod val="50000"/>
                </a:schemeClr>
              </a:solidFill>
            </a:rPr>
            <a:t>Умение работать в </a:t>
          </a:r>
          <a:r>
            <a:rPr lang="en-US" sz="2900" b="1" kern="1200" dirty="0" smtClean="0">
              <a:solidFill>
                <a:schemeClr val="accent5">
                  <a:lumMod val="50000"/>
                </a:schemeClr>
              </a:solidFill>
            </a:rPr>
            <a:t>IDE</a:t>
          </a:r>
          <a:endParaRPr lang="ru-RU" sz="2900" b="1" kern="1200" dirty="0">
            <a:solidFill>
              <a:schemeClr val="accent5">
                <a:lumMod val="50000"/>
              </a:schemeClr>
            </a:solidFill>
          </a:endParaRPr>
        </a:p>
      </dsp:txBody>
      <dsp:txXfrm>
        <a:off x="1692188" y="1438359"/>
        <a:ext cx="5298828" cy="719179"/>
      </dsp:txXfrm>
    </dsp:sp>
    <dsp:sp modelId="{58FF7F04-D9DF-49E7-9AE4-ACC47F12F311}">
      <dsp:nvSpPr>
        <dsp:cNvPr id="0" name=""/>
        <dsp:cNvSpPr/>
      </dsp:nvSpPr>
      <dsp:spPr>
        <a:xfrm>
          <a:off x="1332598" y="2157539"/>
          <a:ext cx="719179" cy="719179"/>
        </a:xfrm>
        <a:prstGeom prst="pie">
          <a:avLst>
            <a:gd name="adj1" fmla="val 5400000"/>
            <a:gd name="adj2" fmla="val 1620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2619339-9C1D-4135-A09D-41F188B856BB}">
      <dsp:nvSpPr>
        <dsp:cNvPr id="0" name=""/>
        <dsp:cNvSpPr/>
      </dsp:nvSpPr>
      <dsp:spPr>
        <a:xfrm>
          <a:off x="1692188" y="2134382"/>
          <a:ext cx="5298828" cy="719179"/>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ru-RU" sz="2900" b="1" kern="1200" dirty="0" smtClean="0">
              <a:solidFill>
                <a:schemeClr val="accent5">
                  <a:lumMod val="50000"/>
                </a:schemeClr>
              </a:solidFill>
            </a:rPr>
            <a:t>Основы </a:t>
          </a:r>
          <a:r>
            <a:rPr lang="en-US" sz="2900" b="1" kern="1200" dirty="0" smtClean="0">
              <a:solidFill>
                <a:schemeClr val="accent5">
                  <a:lumMod val="50000"/>
                </a:schemeClr>
              </a:solidFill>
            </a:rPr>
            <a:t>SQL</a:t>
          </a:r>
          <a:endParaRPr lang="ru-RU" sz="2900" b="1" kern="1200" dirty="0">
            <a:solidFill>
              <a:schemeClr val="accent5">
                <a:lumMod val="50000"/>
              </a:schemeClr>
            </a:solidFill>
          </a:endParaRPr>
        </a:p>
      </dsp:txBody>
      <dsp:txXfrm>
        <a:off x="1692188" y="2134382"/>
        <a:ext cx="5298828" cy="71917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E0B89D-6618-47DE-94DF-E12A3FDA08CA}" type="datetimeFigureOut">
              <a:rPr lang="ru-RU" smtClean="0"/>
              <a:pPr/>
              <a:t>04.12.2016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4973E-6F17-4822-8A32-8BE9D44A9420}" type="slidenum">
              <a:rPr lang="ru-RU" smtClean="0"/>
              <a:pPr/>
              <a:t>‹#›</a:t>
            </a:fld>
            <a:endParaRPr lang="ru-RU"/>
          </a:p>
        </p:txBody>
      </p:sp>
    </p:spTree>
    <p:extLst>
      <p:ext uri="{BB962C8B-B14F-4D97-AF65-F5344CB8AC3E}">
        <p14:creationId xmlns:p14="http://schemas.microsoft.com/office/powerpoint/2010/main" xmlns="" val="101506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err="1" smtClean="0">
                <a:solidFill>
                  <a:schemeClr val="tx1"/>
                </a:solidFill>
                <a:effectLst/>
                <a:latin typeface="+mn-lt"/>
                <a:ea typeface="+mn-ea"/>
                <a:cs typeface="+mn-cs"/>
              </a:rPr>
              <a:t>Краудсорсинг</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 технология, позволяющая решать конкретные задачи силами множества добровольцев, которые координируют свою деятельность с помощью информационных технологий.</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Один из примеров </a:t>
            </a:r>
            <a:r>
              <a:rPr lang="ru-RU" sz="1200" kern="1200" dirty="0" err="1" smtClean="0">
                <a:solidFill>
                  <a:schemeClr val="tx1"/>
                </a:solidFill>
                <a:effectLst/>
                <a:latin typeface="+mn-lt"/>
                <a:ea typeface="+mn-ea"/>
                <a:cs typeface="+mn-cs"/>
              </a:rPr>
              <a:t>краудсорсинга</a:t>
            </a:r>
            <a:r>
              <a:rPr lang="ru-RU" sz="1200" kern="1200" dirty="0" smtClean="0">
                <a:solidFill>
                  <a:schemeClr val="tx1"/>
                </a:solidFill>
                <a:effectLst/>
                <a:latin typeface="+mn-lt"/>
                <a:ea typeface="+mn-ea"/>
                <a:cs typeface="+mn-cs"/>
              </a:rPr>
              <a:t> – </a:t>
            </a:r>
            <a:r>
              <a:rPr lang="ru-RU" sz="1200" i="1" kern="1200" dirty="0" smtClean="0">
                <a:solidFill>
                  <a:schemeClr val="tx1"/>
                </a:solidFill>
                <a:effectLst/>
                <a:latin typeface="+mn-lt"/>
                <a:ea typeface="+mn-ea"/>
                <a:cs typeface="+mn-cs"/>
              </a:rPr>
              <a:t>Википедия.</a:t>
            </a:r>
            <a:r>
              <a:rPr lang="ru-RU" sz="1200" kern="1200" dirty="0" smtClean="0">
                <a:solidFill>
                  <a:schemeClr val="tx1"/>
                </a:solidFill>
                <a:effectLst/>
                <a:latin typeface="+mn-lt"/>
                <a:ea typeface="+mn-ea"/>
                <a:cs typeface="+mn-cs"/>
              </a:rPr>
              <a:t> Это свободная общедоступная универсальная интернет-энциклопедия. Предлагает пользователям самим готовить и править статьи. </a:t>
            </a:r>
          </a:p>
          <a:p>
            <a:r>
              <a:rPr lang="ru-RU" sz="1200" kern="1200" dirty="0" smtClean="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2</a:t>
            </a:fld>
            <a:endParaRPr lang="ru-RU"/>
          </a:p>
        </p:txBody>
      </p:sp>
    </p:spTree>
    <p:extLst>
      <p:ext uri="{BB962C8B-B14F-4D97-AF65-F5344CB8AC3E}">
        <p14:creationId xmlns:p14="http://schemas.microsoft.com/office/powerpoint/2010/main" xmlns="" val="1286885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4343400"/>
            <a:ext cx="5486400" cy="4114800"/>
          </a:xfrm>
          <a:prstGeom prst="rect">
            <a:avLst/>
          </a:prstGeom>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EC35ABC4-4CA9-4DA4-B645-AECDF777AF24}" type="slidenum">
              <a:rPr lang="ru-RU" smtClean="0"/>
              <a:pPr/>
              <a:t>12</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4343400"/>
            <a:ext cx="5486400" cy="4114800"/>
          </a:xfrm>
          <a:prstGeom prst="rect">
            <a:avLst/>
          </a:prstGeom>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EC35ABC4-4CA9-4DA4-B645-AECDF777AF24}" type="slidenum">
              <a:rPr lang="ru-RU" smtClean="0"/>
              <a:pPr/>
              <a:t>28</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C2C4973E-6F17-4822-8A32-8BE9D44A9420}" type="slidenum">
              <a:rPr lang="ru-RU" smtClean="0"/>
              <a:pPr/>
              <a:t>34</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11340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93084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80904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50444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4447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76639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1943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150047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413741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161956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3F16E36-C00C-4A3C-BEE6-6136130CE138}" type="datetimeFigureOut">
              <a:rPr lang="ru-RU" smtClean="0"/>
              <a:pPr/>
              <a:t>04.12.2016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119198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16E36-C00C-4A3C-BEE6-6136130CE138}" type="datetimeFigureOut">
              <a:rPr lang="ru-RU" smtClean="0"/>
              <a:pPr/>
              <a:t>04.12.2016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83045-9E35-42F1-B967-C7E03E365386}" type="slidenum">
              <a:rPr lang="ru-RU" smtClean="0"/>
              <a:pPr/>
              <a:t>‹#›</a:t>
            </a:fld>
            <a:endParaRPr lang="ru-RU"/>
          </a:p>
        </p:txBody>
      </p:sp>
    </p:spTree>
    <p:extLst>
      <p:ext uri="{BB962C8B-B14F-4D97-AF65-F5344CB8AC3E}">
        <p14:creationId xmlns:p14="http://schemas.microsoft.com/office/powerpoint/2010/main" xmlns="" val="261339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2" Type="http://schemas.openxmlformats.org/officeDocument/2006/relationships/hyperlink" Target="http://ru.wikipedia.org/wiki/%D0%9C%D0%B5%D0%B6%D0%B4%D1%83%D0%BD%D0%B0%D1%80%D0%BE%D0%B4%D0%BD%D1%8B%D0%B9_%D1%84%D0%BE%D0%BD%D0%B5%D1%82%D0%B8%D1%87%D0%B5%D1%81%D0%BA%D0%B8%D0%B9_%D0%B0%D0%BB%D1%84%D0%B0%D0%B2%D0%B8%D1%82" TargetMode="External"/><Relationship Id="rId1" Type="http://schemas.openxmlformats.org/officeDocument/2006/relationships/slideLayout" Target="../slideLayouts/slideLayout2.xml"/><Relationship Id="rId6" Type="http://schemas.openxmlformats.org/officeDocument/2006/relationships/hyperlink" Target="http://ru.wikipedia.org/wiki/%D0%A1%D0%A3%D0%91%D0%94" TargetMode="External"/><Relationship Id="rId5" Type="http://schemas.openxmlformats.org/officeDocument/2006/relationships/hyperlink" Target="http://ru.wikipedia.org/wiki/%D0%A0%D0%B5%D0%BB%D1%8F%D1%86%D0%B8%D0%BE%D0%BD%D0%BD%D1%8B%D0%B5_%D0%B1%D0%B0%D0%B7%D1%8B_%D0%B4%D0%B0%D0%BD%D0%BD%D1%8B%D1%85" TargetMode="External"/><Relationship Id="rId4" Type="http://schemas.openxmlformats.org/officeDocument/2006/relationships/hyperlink" Target="http://ru.wikipedia.org/wiki/%D0%A4%D0%BE%D1%80%D0%BC%D0%B0%D0%BB%D1%8C%D0%BD%D1%8B%D0%B9_%D1%8F%D0%B7%D1%8B%D0%B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zametkinapolyah.ru/zametki-po-html/html-spiski-sozdanie-spiskov-html-vidy-html-spiskov-numerovannyj-spisok-ol-li-markirovannyj-spisok-ul-li-spisok-opredelenij-dl-dt-dd-spisok-direktorij-dir-spisok-menyu-menu.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zametkinapolyah.ru/zametki-po-html/html-spiski.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zametkinapolyah.ru/zametki-o-mysql/mysql-server-fajl-konfiguracij-my-ini-nastrojka-kodirovki-mysql-servera-tablicy-perekodirovok.html" TargetMode="External"/><Relationship Id="rId2" Type="http://schemas.openxmlformats.org/officeDocument/2006/relationships/hyperlink" Target="http://zametkinapolyah.ru/zametki-o-mysql/sistema-upravleniya-bazami-dannyx-relyacionnye-bazy-dannyx-gde-skachat-mysql-server-kak-nastroit-i-ustanovit.html"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ru.wikipedia.org/wiki/Java" TargetMode="External"/><Relationship Id="rId2" Type="http://schemas.openxmlformats.org/officeDocument/2006/relationships/hyperlink" Target="http://ru.wikipedia.org/wiki/%D0%90%D0%BD%D0%B3%D0%BB%D0%B8%D0%B9%D1%81%D0%BA%D0%B8%D0%B9_%D1%8F%D0%B7%D1%8B%D0%BA" TargetMode="External"/><Relationship Id="rId1" Type="http://schemas.openxmlformats.org/officeDocument/2006/relationships/slideLayout" Target="../slideLayouts/slideLayout2.xml"/><Relationship Id="rId6" Type="http://schemas.openxmlformats.org/officeDocument/2006/relationships/hyperlink" Target="http://ru.wikipedia.org/wiki/URL" TargetMode="External"/><Relationship Id="rId5" Type="http://schemas.openxmlformats.org/officeDocument/2006/relationships/hyperlink" Target="http://ru.wikipedia.org/wiki/Java_SE" TargetMode="External"/><Relationship Id="rId4" Type="http://schemas.openxmlformats.org/officeDocument/2006/relationships/hyperlink" Target="http://ru.wikipedia.org/wiki/%D0%A1%D0%A3%D0%91%D0%94"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xmlns=""/>
              </a:ext>
            </a:extLst>
          </a:blip>
          <a:srcRect l="3138" r="2707"/>
          <a:stretch>
            <a:fillRect/>
          </a:stretch>
        </p:blipFill>
        <p:spPr>
          <a:xfrm>
            <a:off x="0" y="1348365"/>
            <a:ext cx="9144000" cy="2971800"/>
          </a:xfrm>
          <a:prstGeom prst="rect">
            <a:avLst/>
          </a:prstGeom>
        </p:spPr>
      </p:pic>
      <p:sp>
        <p:nvSpPr>
          <p:cNvPr id="2" name="Заголовок 1"/>
          <p:cNvSpPr>
            <a:spLocks noGrp="1"/>
          </p:cNvSpPr>
          <p:nvPr>
            <p:ph type="ctrTitle"/>
          </p:nvPr>
        </p:nvSpPr>
        <p:spPr>
          <a:xfrm>
            <a:off x="611560" y="2276872"/>
            <a:ext cx="8280920" cy="3274435"/>
          </a:xfrm>
        </p:spPr>
        <p:txBody>
          <a:bodyPr lIns="0" tIns="0" rIns="0" bIns="0">
            <a:noAutofit/>
          </a:bodyPr>
          <a:lstStyle/>
          <a:p>
            <a:pPr algn="l"/>
            <a:r>
              <a:rPr lang="ru-RU" sz="3600" b="1" dirty="0" smtClean="0">
                <a:solidFill>
                  <a:schemeClr val="bg1"/>
                </a:solidFill>
                <a:latin typeface="Verdana" pitchFamily="34" charset="0"/>
                <a:ea typeface="Verdana" pitchFamily="34" charset="0"/>
                <a:cs typeface="Verdana" pitchFamily="34" charset="0"/>
                <a:sym typeface="Lucida Grande" charset="0"/>
              </a:rPr>
              <a:t>Открытый урок </a:t>
            </a:r>
            <a:r>
              <a:rPr lang="ru-RU" sz="3200" b="1" dirty="0" smtClean="0">
                <a:latin typeface="Verdana" pitchFamily="34" charset="0"/>
                <a:ea typeface="Verdana" pitchFamily="34" charset="0"/>
                <a:cs typeface="Verdana" pitchFamily="34" charset="0"/>
                <a:sym typeface="Lucida Grande" charset="0"/>
              </a:rPr>
              <a:t/>
            </a:r>
            <a:br>
              <a:rPr lang="ru-RU" sz="3200" b="1" dirty="0" smtClean="0">
                <a:latin typeface="Verdana" pitchFamily="34" charset="0"/>
                <a:ea typeface="Verdana" pitchFamily="34" charset="0"/>
                <a:cs typeface="Verdana" pitchFamily="34" charset="0"/>
                <a:sym typeface="Lucida Grande" charset="0"/>
              </a:rPr>
            </a:br>
            <a:r>
              <a:rPr lang="ru-RU" sz="3200" b="1" dirty="0" smtClean="0">
                <a:solidFill>
                  <a:schemeClr val="bg1"/>
                </a:solidFill>
                <a:latin typeface="Verdana" pitchFamily="34" charset="0"/>
                <a:ea typeface="Verdana" pitchFamily="34" charset="0"/>
                <a:cs typeface="Verdana" pitchFamily="34" charset="0"/>
                <a:sym typeface="Lucida Grande" charset="0"/>
              </a:rPr>
              <a:t>Тема</a:t>
            </a:r>
            <a:r>
              <a:rPr lang="ru-RU" sz="3200" b="1" dirty="0" smtClean="0">
                <a:solidFill>
                  <a:schemeClr val="bg1"/>
                </a:solidFill>
                <a:latin typeface="Verdana" pitchFamily="34" charset="0"/>
                <a:ea typeface="Verdana" pitchFamily="34" charset="0"/>
                <a:cs typeface="Verdana" pitchFamily="34" charset="0"/>
                <a:sym typeface="Lucida Grande" charset="0"/>
              </a:rPr>
              <a:t>: </a:t>
            </a:r>
            <a:r>
              <a:rPr lang="ru-RU" sz="3600" b="1" dirty="0" smtClean="0">
                <a:solidFill>
                  <a:schemeClr val="bg1"/>
                </a:solidFill>
                <a:sym typeface="Lucida Grande" charset="0"/>
              </a:rPr>
              <a:t>Разработка бизнес </a:t>
            </a:r>
            <a:r>
              <a:rPr lang="en-US" sz="3600" b="1" dirty="0" smtClean="0">
                <a:solidFill>
                  <a:schemeClr val="bg1"/>
                </a:solidFill>
                <a:sym typeface="Lucida Grande" charset="0"/>
              </a:rPr>
              <a:t>			      </a:t>
            </a:r>
            <a:r>
              <a:rPr lang="ru-RU" sz="3600" b="1" dirty="0" smtClean="0">
                <a:solidFill>
                  <a:schemeClr val="bg1"/>
                </a:solidFill>
                <a:sym typeface="Lucida Grande" charset="0"/>
              </a:rPr>
              <a:t>приложений в </a:t>
            </a:r>
            <a:r>
              <a:rPr lang="en-US" sz="3600" b="1" dirty="0" smtClean="0">
                <a:solidFill>
                  <a:schemeClr val="bg1"/>
                </a:solidFill>
                <a:sym typeface="Lucida Grande" charset="0"/>
              </a:rPr>
              <a:t>Java. </a:t>
            </a:r>
            <a:r>
              <a:rPr lang="ru-RU" sz="3600" b="1" dirty="0" smtClean="0">
                <a:solidFill>
                  <a:schemeClr val="bg1"/>
                </a:solidFill>
                <a:sym typeface="Lucida Grande" charset="0"/>
              </a:rPr>
              <a:t>Урок </a:t>
            </a:r>
            <a:r>
              <a:rPr lang="ru-RU" sz="3600" b="1" dirty="0" smtClean="0">
                <a:solidFill>
                  <a:schemeClr val="bg1"/>
                </a:solidFill>
                <a:sym typeface="Lucida Grande" charset="0"/>
              </a:rPr>
              <a:t>№</a:t>
            </a:r>
            <a:r>
              <a:rPr lang="en-US" sz="3600" b="1" dirty="0" smtClean="0">
                <a:solidFill>
                  <a:schemeClr val="bg1"/>
                </a:solidFill>
                <a:sym typeface="Lucida Grande" charset="0"/>
              </a:rPr>
              <a:t>2</a:t>
            </a:r>
            <a:r>
              <a:rPr lang="ru-RU" sz="3600" b="1" dirty="0" smtClean="0">
                <a:solidFill>
                  <a:schemeClr val="bg1"/>
                </a:solidFill>
                <a:sym typeface="Lucida Grande" charset="0"/>
              </a:rPr>
              <a:t>. </a:t>
            </a:r>
            <a:r>
              <a:rPr lang="en-US" sz="3600" b="1" dirty="0" smtClean="0">
                <a:solidFill>
                  <a:schemeClr val="bg1"/>
                </a:solidFill>
                <a:sym typeface="Lucida Grande" charset="0"/>
              </a:rPr>
              <a:t>JDBC</a:t>
            </a:r>
            <a:r>
              <a:rPr lang="en-US" sz="1400" b="1" dirty="0" smtClean="0">
                <a:ea typeface="Lucida Grande" charset="0"/>
                <a:cs typeface="Lucida Grande" charset="0"/>
                <a:sym typeface="Lucida Grande" charset="0"/>
              </a:rPr>
              <a:t/>
            </a:r>
            <a:br>
              <a:rPr lang="en-US" sz="1400" b="1" dirty="0" smtClean="0">
                <a:ea typeface="Lucida Grande" charset="0"/>
                <a:cs typeface="Lucida Grande" charset="0"/>
                <a:sym typeface="Lucida Grande" charset="0"/>
              </a:rPr>
            </a:br>
            <a:r>
              <a:rPr lang="en-US" sz="1400" b="1" dirty="0" smtClean="0">
                <a:ea typeface="Lucida Grande" charset="0"/>
                <a:cs typeface="Lucida Grande" charset="0"/>
                <a:sym typeface="Lucida Grande" charset="0"/>
              </a:rPr>
              <a:t/>
            </a:r>
            <a:br>
              <a:rPr lang="en-US" sz="1400" b="1" dirty="0" smtClean="0">
                <a:ea typeface="Lucida Grande" charset="0"/>
                <a:cs typeface="Lucida Grande" charset="0"/>
                <a:sym typeface="Lucida Grande" charset="0"/>
              </a:rPr>
            </a:br>
            <a:r>
              <a:rPr lang="en-US" sz="1400" b="1" dirty="0" smtClean="0">
                <a:ea typeface="Lucida Grande" charset="0"/>
                <a:cs typeface="Lucida Grande" charset="0"/>
                <a:sym typeface="Lucida Grande" charset="0"/>
              </a:rPr>
              <a:t/>
            </a:r>
            <a:br>
              <a:rPr lang="en-US" sz="1400" b="1" dirty="0" smtClean="0">
                <a:ea typeface="Lucida Grande" charset="0"/>
                <a:cs typeface="Lucida Grande" charset="0"/>
                <a:sym typeface="Lucida Grande" charset="0"/>
              </a:rPr>
            </a:br>
            <a:r>
              <a:rPr lang="en-US" sz="1400" b="1" dirty="0" smtClean="0">
                <a:ea typeface="Lucida Grande" charset="0"/>
                <a:cs typeface="Lucida Grande" charset="0"/>
                <a:sym typeface="Lucida Grande" charset="0"/>
              </a:rPr>
              <a:t/>
            </a:r>
            <a:br>
              <a:rPr lang="en-US" sz="1400" b="1" dirty="0" smtClean="0">
                <a:ea typeface="Lucida Grande" charset="0"/>
                <a:cs typeface="Lucida Grande" charset="0"/>
                <a:sym typeface="Lucida Grande" charset="0"/>
              </a:rPr>
            </a:br>
            <a:r>
              <a:rPr lang="ru-RU" sz="2000" dirty="0" smtClean="0">
                <a:latin typeface="Verdana" pitchFamily="34" charset="0"/>
                <a:ea typeface="Verdana" pitchFamily="34" charset="0"/>
                <a:cs typeface="Verdana" pitchFamily="34" charset="0"/>
                <a:sym typeface="Lucida Grande" charset="0"/>
              </a:rPr>
              <a:t>Герасименко Сергей Валерьевич</a:t>
            </a:r>
            <a:r>
              <a:rPr lang="ru-RU" sz="2500" dirty="0" smtClean="0">
                <a:ea typeface="Lucida Grande" charset="0"/>
                <a:cs typeface="Lucida Grande" charset="0"/>
                <a:sym typeface="Lucida Grande" charset="0"/>
              </a:rPr>
              <a:t/>
            </a:r>
            <a:br>
              <a:rPr lang="ru-RU" sz="2500" dirty="0" smtClean="0">
                <a:ea typeface="Lucida Grande" charset="0"/>
                <a:cs typeface="Lucida Grande" charset="0"/>
                <a:sym typeface="Lucida Grande" charset="0"/>
              </a:rPr>
            </a:br>
            <a:r>
              <a:rPr lang="en-US" sz="2500" dirty="0" smtClean="0">
                <a:ea typeface="Lucida Grande" charset="0"/>
                <a:cs typeface="Lucida Grande" charset="0"/>
                <a:sym typeface="Lucida Grande" charset="0"/>
              </a:rPr>
              <a:t>04</a:t>
            </a:r>
            <a:r>
              <a:rPr lang="ru-RU" sz="1778" dirty="0" smtClean="0">
                <a:latin typeface="Verdana" pitchFamily="34" charset="0"/>
                <a:ea typeface="Verdana" pitchFamily="34" charset="0"/>
                <a:cs typeface="Verdana" pitchFamily="34" charset="0"/>
              </a:rPr>
              <a:t> </a:t>
            </a:r>
            <a:r>
              <a:rPr lang="ru-RU" sz="1778" dirty="0" smtClean="0">
                <a:latin typeface="Verdana" pitchFamily="34" charset="0"/>
                <a:ea typeface="Verdana" pitchFamily="34" charset="0"/>
                <a:cs typeface="Verdana" pitchFamily="34" charset="0"/>
              </a:rPr>
              <a:t>декабря 2016г.</a:t>
            </a:r>
            <a:endParaRPr lang="ru-RU" sz="25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826666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Таблицы</a:t>
            </a:r>
            <a:endParaRPr lang="ru-RU" b="1" dirty="0"/>
          </a:p>
        </p:txBody>
      </p:sp>
      <p:sp>
        <p:nvSpPr>
          <p:cNvPr id="3" name="Содержимое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algn="just"/>
            <a:r>
              <a:rPr lang="ru-RU" dirty="0" smtClean="0"/>
              <a:t>Когда вы храните информацию в шкафу для документов, вы стараетесь не перемешивать их. Напротив, все документы хранятся в соответствующих папках. В мире баз данных такая папка называется таблицей. Таблица — это структурированный файл, в котором могут храниться данные определенного типа. В таблице может находиться список клиентов, каталог продукции и любая другая информация.</a:t>
            </a:r>
          </a:p>
          <a:p>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ru-RU" b="1" dirty="0" smtClean="0"/>
              <a:t>Первичный ключ</a:t>
            </a:r>
            <a:endParaRPr lang="ru-RU" b="1" dirty="0"/>
          </a:p>
        </p:txBody>
      </p:sp>
      <p:sp>
        <p:nvSpPr>
          <p:cNvPr id="4" name="Прямоугольник 3"/>
          <p:cNvSpPr/>
          <p:nvPr/>
        </p:nvSpPr>
        <p:spPr>
          <a:xfrm>
            <a:off x="251520" y="1556792"/>
            <a:ext cx="8677472" cy="449353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2200" dirty="0" smtClean="0">
                <a:latin typeface="Times New Roman" pitchFamily="18" charset="0"/>
                <a:cs typeface="Times New Roman" pitchFamily="18" charset="0"/>
              </a:rPr>
              <a:t>В каждой строке таблицы должно быть несколько столбцов, которые уникальным образом идентифицируют ее. В таблице с клиентами для этого может использоваться столбец с номером клиента, тогда как в таблице, содержащей заказы, таким столбцом может быть идентификатор заказа. В таблице со списком служащих может использоваться номер служащего или столбец с номерами карточек социального страхования.</a:t>
            </a:r>
          </a:p>
          <a:p>
            <a:pPr algn="just"/>
            <a:r>
              <a:rPr lang="ru-RU" sz="2200" b="1" u="sng" dirty="0" smtClean="0">
                <a:latin typeface="Times New Roman" pitchFamily="18" charset="0"/>
                <a:cs typeface="Times New Roman" pitchFamily="18" charset="0"/>
              </a:rPr>
              <a:t>Первичный ключ </a:t>
            </a:r>
            <a:r>
              <a:rPr lang="ru-RU" sz="2200" dirty="0" smtClean="0">
                <a:latin typeface="Times New Roman" pitchFamily="18" charset="0"/>
                <a:cs typeface="Times New Roman" pitchFamily="18" charset="0"/>
              </a:rPr>
              <a:t>- столбец (или набор столбцов), значения которого уникально идентифицируют каждую строку таблицы.</a:t>
            </a:r>
          </a:p>
          <a:p>
            <a:pPr algn="just"/>
            <a:r>
              <a:rPr lang="ru-RU" sz="2200" dirty="0" smtClean="0">
                <a:latin typeface="Times New Roman" pitchFamily="18" charset="0"/>
                <a:cs typeface="Times New Roman" pitchFamily="18" charset="0"/>
              </a:rPr>
              <a:t>Первичный ключ используется для определения конкретной строки. Без него выполнять обновление или удаление строк таблицы было бы очень затруднительно, так как не было бы никакой гарантии, что мы изменяем нужные строки.</a:t>
            </a:r>
            <a:endParaRPr lang="ru-RU"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74638"/>
            <a:ext cx="8928992" cy="1143000"/>
          </a:xfrm>
        </p:spPr>
        <p:style>
          <a:lnRef idx="2">
            <a:schemeClr val="accent1"/>
          </a:lnRef>
          <a:fillRef idx="1">
            <a:schemeClr val="lt1"/>
          </a:fillRef>
          <a:effectRef idx="0">
            <a:schemeClr val="accent1"/>
          </a:effectRef>
          <a:fontRef idx="minor">
            <a:schemeClr val="dk1"/>
          </a:fontRef>
        </p:style>
        <p:txBody>
          <a:bodyPr/>
          <a:lstStyle/>
          <a:p>
            <a:r>
              <a:rPr lang="ru-RU" b="1" dirty="0" smtClean="0"/>
              <a:t>Пример базы данных</a:t>
            </a:r>
            <a:endParaRPr lang="ru-RU" b="1" dirty="0"/>
          </a:p>
        </p:txBody>
      </p:sp>
      <p:sp>
        <p:nvSpPr>
          <p:cNvPr id="5" name="Прямоугольник 4"/>
          <p:cNvSpPr/>
          <p:nvPr/>
        </p:nvSpPr>
        <p:spPr>
          <a:xfrm>
            <a:off x="215008" y="1628800"/>
            <a:ext cx="8821488"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Рассмотрим, например, базу данных "Компьютер", которая содержит перечень объектов (компьютеров), каждый из которых имеет </a:t>
            </a:r>
            <a:r>
              <a:rPr lang="ru-RU" b="1" dirty="0" smtClean="0"/>
              <a:t>имя (название)</a:t>
            </a:r>
            <a:r>
              <a:rPr lang="ru-RU" dirty="0" smtClean="0"/>
              <a:t>. В качестве характеристик (свойств) можно рассмотреть </a:t>
            </a:r>
            <a:r>
              <a:rPr lang="ru-RU" b="1" dirty="0" smtClean="0"/>
              <a:t>тип установленного процессора </a:t>
            </a:r>
            <a:r>
              <a:rPr lang="ru-RU" dirty="0" smtClean="0"/>
              <a:t>и </a:t>
            </a:r>
            <a:r>
              <a:rPr lang="ru-RU" b="1" dirty="0" smtClean="0"/>
              <a:t>объем оперативной памяти</a:t>
            </a:r>
            <a:r>
              <a:rPr lang="ru-RU" dirty="0" smtClean="0"/>
              <a:t>. Поля </a:t>
            </a:r>
            <a:r>
              <a:rPr lang="ru-RU" i="1" dirty="0" smtClean="0"/>
              <a:t>Название</a:t>
            </a:r>
            <a:r>
              <a:rPr lang="ru-RU" dirty="0" smtClean="0"/>
              <a:t> и </a:t>
            </a:r>
            <a:r>
              <a:rPr lang="ru-RU" i="1" dirty="0" smtClean="0"/>
              <a:t>Тип процессора</a:t>
            </a:r>
            <a:r>
              <a:rPr lang="ru-RU" dirty="0" smtClean="0"/>
              <a:t> являются текстовыми, </a:t>
            </a:r>
            <a:r>
              <a:rPr lang="ru-RU" i="1" dirty="0" smtClean="0"/>
              <a:t>Оперативная память</a:t>
            </a:r>
            <a:r>
              <a:rPr lang="ru-RU" dirty="0" smtClean="0"/>
              <a:t> - числовым, а поле </a:t>
            </a:r>
            <a:r>
              <a:rPr lang="ru-RU" i="1" dirty="0" smtClean="0"/>
              <a:t>№ </a:t>
            </a:r>
            <a:r>
              <a:rPr lang="ru-RU" i="1" dirty="0" err="1" smtClean="0"/>
              <a:t>п</a:t>
            </a:r>
            <a:r>
              <a:rPr lang="ru-RU" i="1" dirty="0" smtClean="0"/>
              <a:t>/</a:t>
            </a:r>
            <a:r>
              <a:rPr lang="ru-RU" i="1" dirty="0" err="1" smtClean="0"/>
              <a:t>п</a:t>
            </a:r>
            <a:r>
              <a:rPr lang="ru-RU" dirty="0" smtClean="0"/>
              <a:t> - счетчиком</a:t>
            </a:r>
          </a:p>
          <a:p>
            <a:pPr algn="just"/>
            <a:r>
              <a:rPr lang="ru-RU" dirty="0" smtClean="0"/>
              <a:t>При этом каждое поле обладает определенным набором свойств. Например, для поля </a:t>
            </a:r>
            <a:r>
              <a:rPr lang="ru-RU" i="1" dirty="0" smtClean="0"/>
              <a:t>Оперативная память</a:t>
            </a:r>
            <a:r>
              <a:rPr lang="ru-RU" dirty="0" smtClean="0"/>
              <a:t> задан формат данных </a:t>
            </a:r>
            <a:r>
              <a:rPr lang="ru-RU" i="1" dirty="0" smtClean="0"/>
              <a:t>целое число</a:t>
            </a:r>
            <a:r>
              <a:rPr lang="ru-RU" dirty="0" smtClean="0"/>
              <a:t>.</a:t>
            </a:r>
            <a:endParaRPr lang="ru-RU" dirty="0"/>
          </a:p>
        </p:txBody>
      </p:sp>
      <p:pic>
        <p:nvPicPr>
          <p:cNvPr id="5121" name="Picture 1" descr="C:\Users\Сергей\YandexDisk\Скриншоты\2014-04-26 20-12-04 Скриншот экрана.png"/>
          <p:cNvPicPr>
            <a:picLocks noChangeAspect="1" noChangeArrowheads="1"/>
          </p:cNvPicPr>
          <p:nvPr/>
        </p:nvPicPr>
        <p:blipFill>
          <a:blip r:embed="rId3" cstate="print"/>
          <a:srcRect/>
          <a:stretch>
            <a:fillRect/>
          </a:stretch>
        </p:blipFill>
        <p:spPr bwMode="auto">
          <a:xfrm>
            <a:off x="2195736" y="3789040"/>
            <a:ext cx="5106022" cy="1152128"/>
          </a:xfrm>
          <a:prstGeom prst="rect">
            <a:avLst/>
          </a:prstGeom>
          <a:noFill/>
        </p:spPr>
      </p:pic>
      <p:sp>
        <p:nvSpPr>
          <p:cNvPr id="7" name="Прямоугольник 6"/>
          <p:cNvSpPr/>
          <p:nvPr/>
        </p:nvSpPr>
        <p:spPr>
          <a:xfrm>
            <a:off x="179512" y="5157192"/>
            <a:ext cx="8856984"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ru-RU" sz="2400" dirty="0" smtClean="0"/>
              <a:t>1. В чем заключается разница между записью и полем в табличной базе данных?</a:t>
            </a:r>
          </a:p>
          <a:p>
            <a:r>
              <a:rPr lang="ru-RU" sz="2400" dirty="0" smtClean="0"/>
              <a:t>2. Поля каких типов полей могут присутствовать в базе данных?</a:t>
            </a:r>
          </a:p>
          <a:p>
            <a:r>
              <a:rPr lang="ru-RU" sz="2400" dirty="0" smtClean="0"/>
              <a:t>3. Чем отличается ключевое поле от остальных полей?</a:t>
            </a:r>
            <a:endParaRPr lang="ru-RU"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Подготовка к работе с СУБД </a:t>
            </a:r>
            <a:r>
              <a:rPr lang="en-US" b="1" dirty="0" smtClean="0"/>
              <a:t>	</a:t>
            </a:r>
            <a:r>
              <a:rPr lang="en-US" b="1" dirty="0" err="1" smtClean="0"/>
              <a:t>MySQL</a:t>
            </a:r>
            <a:endParaRPr lang="ru-RU" b="1" dirty="0"/>
          </a:p>
        </p:txBody>
      </p:sp>
      <p:sp>
        <p:nvSpPr>
          <p:cNvPr id="3" name="Содержимое 2"/>
          <p:cNvSpPr>
            <a:spLocks noGrp="1"/>
          </p:cNvSpPr>
          <p:nvPr>
            <p:ph idx="1"/>
          </p:nvPr>
        </p:nvSpPr>
        <p:spPr>
          <a:xfrm>
            <a:off x="323528" y="1772816"/>
            <a:ext cx="8579296" cy="2304256"/>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914400" lvl="1" indent="-514350">
              <a:buNone/>
            </a:pPr>
            <a:r>
              <a:rPr lang="en-US" dirty="0" smtClean="0"/>
              <a:t>1) </a:t>
            </a:r>
            <a:r>
              <a:rPr lang="ru-RU" dirty="0" smtClean="0"/>
              <a:t>Устанавливаем СУБД</a:t>
            </a:r>
            <a:r>
              <a:rPr lang="en-US" dirty="0" smtClean="0"/>
              <a:t> </a:t>
            </a:r>
            <a:r>
              <a:rPr lang="en-US" dirty="0" err="1" smtClean="0"/>
              <a:t>MySQL</a:t>
            </a:r>
            <a:r>
              <a:rPr lang="en-US" dirty="0" smtClean="0"/>
              <a:t>:</a:t>
            </a:r>
            <a:r>
              <a:rPr lang="ru-RU" dirty="0" smtClean="0"/>
              <a:t> </a:t>
            </a:r>
            <a:r>
              <a:rPr lang="en-US" dirty="0" smtClean="0"/>
              <a:t>http://www.mysql.ru/download/</a:t>
            </a:r>
            <a:endParaRPr lang="ru-RU" dirty="0" smtClean="0"/>
          </a:p>
          <a:p>
            <a:pPr marL="914400" lvl="1" indent="-514350">
              <a:buNone/>
            </a:pPr>
            <a:r>
              <a:rPr lang="ru-RU" dirty="0" smtClean="0"/>
              <a:t>2) Устанавливаем клиентскую часть для работы с СУБД</a:t>
            </a:r>
            <a:r>
              <a:rPr lang="en-US" dirty="0" smtClean="0"/>
              <a:t>: http://www.heidisql.com/download.php</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ru-RU" b="1" dirty="0" smtClean="0"/>
              <a:t>Язык запросов </a:t>
            </a:r>
            <a:r>
              <a:rPr lang="en-US" b="1" dirty="0" smtClean="0"/>
              <a:t>SQL</a:t>
            </a:r>
            <a:endParaRPr lang="ru-RU" b="1" dirty="0"/>
          </a:p>
        </p:txBody>
      </p:sp>
      <p:sp>
        <p:nvSpPr>
          <p:cNvPr id="3" name="Содержимое 2"/>
          <p:cNvSpPr>
            <a:spLocks noGrp="1"/>
          </p:cNvSpPr>
          <p:nvPr>
            <p:ph idx="1"/>
          </p:nvPr>
        </p:nvSpPr>
        <p:spPr>
          <a:xfrm>
            <a:off x="107504" y="1600200"/>
            <a:ext cx="8928992" cy="4525963"/>
          </a:xfrm>
        </p:spPr>
        <p:style>
          <a:lnRef idx="1">
            <a:schemeClr val="accent5"/>
          </a:lnRef>
          <a:fillRef idx="2">
            <a:schemeClr val="accent5"/>
          </a:fillRef>
          <a:effectRef idx="1">
            <a:schemeClr val="accent5"/>
          </a:effectRef>
          <a:fontRef idx="minor">
            <a:schemeClr val="dk1"/>
          </a:fontRef>
        </p:style>
        <p:txBody>
          <a:bodyPr/>
          <a:lstStyle/>
          <a:p>
            <a:pPr>
              <a:buNone/>
            </a:pPr>
            <a:r>
              <a:rPr lang="en-US" b="1" dirty="0" smtClean="0"/>
              <a:t>    </a:t>
            </a:r>
            <a:r>
              <a:rPr lang="ru-RU" b="1" dirty="0" smtClean="0"/>
              <a:t>SQL</a:t>
            </a:r>
            <a:r>
              <a:rPr lang="ru-RU" dirty="0" smtClean="0"/>
              <a:t> (</a:t>
            </a:r>
            <a:r>
              <a:rPr lang="ru-RU" dirty="0" smtClean="0">
                <a:hlinkClick r:id="rId2" tooltip="Международный фонетический алфавит"/>
              </a:rPr>
              <a:t>ˈ</a:t>
            </a:r>
            <a:r>
              <a:rPr lang="ru-RU" dirty="0" err="1" smtClean="0">
                <a:hlinkClick r:id="rId2" tooltip="Международный фонетический алфавит"/>
              </a:rPr>
              <a:t>ɛs</a:t>
            </a:r>
            <a:r>
              <a:rPr lang="ru-RU" dirty="0" smtClean="0">
                <a:hlinkClick r:id="rId2" tooltip="Международный фонетический алфавит"/>
              </a:rPr>
              <a:t>ˈkjuˈ</a:t>
            </a:r>
            <a:r>
              <a:rPr lang="ru-RU" dirty="0" err="1" smtClean="0">
                <a:hlinkClick r:id="rId2" tooltip="Международный фонетический алфавит"/>
              </a:rPr>
              <a:t>ɛl</a:t>
            </a:r>
            <a:r>
              <a:rPr lang="ru-RU" dirty="0" smtClean="0"/>
              <a:t>; </a:t>
            </a:r>
            <a:r>
              <a:rPr lang="ru-RU" dirty="0" smtClean="0">
                <a:hlinkClick r:id="rId3" tooltip="Английский язык"/>
              </a:rPr>
              <a:t>англ.</a:t>
            </a:r>
            <a:r>
              <a:rPr lang="ru-RU" dirty="0" smtClean="0"/>
              <a:t> </a:t>
            </a:r>
            <a:r>
              <a:rPr lang="ru-RU" i="1" dirty="0" err="1" smtClean="0"/>
              <a:t>structured</a:t>
            </a:r>
            <a:r>
              <a:rPr lang="ru-RU" i="1" dirty="0" smtClean="0"/>
              <a:t> </a:t>
            </a:r>
            <a:r>
              <a:rPr lang="ru-RU" i="1" dirty="0" err="1" smtClean="0"/>
              <a:t>query</a:t>
            </a:r>
            <a:r>
              <a:rPr lang="ru-RU" i="1" dirty="0" smtClean="0"/>
              <a:t> </a:t>
            </a:r>
            <a:r>
              <a:rPr lang="ru-RU" i="1" dirty="0" err="1" smtClean="0"/>
              <a:t>language</a:t>
            </a:r>
            <a:r>
              <a:rPr lang="ru-RU" dirty="0" smtClean="0"/>
              <a:t> — «структурированный язык запросов») —</a:t>
            </a:r>
            <a:r>
              <a:rPr lang="ru-RU" dirty="0" smtClean="0">
                <a:hlinkClick r:id="rId4" tooltip="Формальный язык"/>
              </a:rPr>
              <a:t>формальный</a:t>
            </a:r>
            <a:r>
              <a:rPr lang="ru-RU" dirty="0" smtClean="0"/>
              <a:t> непроцедурный язык программирования, применяемый для создания, модификации и управления данными в произвольной </a:t>
            </a:r>
            <a:r>
              <a:rPr lang="ru-RU" dirty="0" smtClean="0">
                <a:hlinkClick r:id="rId5" tooltip="Реляционные базы данных"/>
              </a:rPr>
              <a:t>реляционной базе данных</a:t>
            </a:r>
            <a:r>
              <a:rPr lang="ru-RU" dirty="0" smtClean="0"/>
              <a:t>, управляемой соответствующей системой управления базами данных (</a:t>
            </a:r>
            <a:r>
              <a:rPr lang="ru-RU" dirty="0" smtClean="0">
                <a:hlinkClick r:id="rId6" tooltip="СУБД"/>
              </a:rPr>
              <a:t>СУБД</a:t>
            </a:r>
            <a:r>
              <a:rPr lang="ru-RU" dirty="0" smtClean="0"/>
              <a:t>)</a:t>
            </a: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Выборка данных</a:t>
            </a:r>
            <a:endParaRPr lang="ru-RU" b="1" dirty="0"/>
          </a:p>
        </p:txBody>
      </p:sp>
      <p:sp>
        <p:nvSpPr>
          <p:cNvPr id="3" name="Содержимое 2"/>
          <p:cNvSpPr>
            <a:spLocks noGrp="1"/>
          </p:cNvSpPr>
          <p:nvPr>
            <p:ph idx="1"/>
          </p:nvPr>
        </p:nvSpPr>
        <p:spPr>
          <a:xfrm>
            <a:off x="457200" y="1600201"/>
            <a:ext cx="8229600" cy="2620888"/>
          </a:xfrm>
        </p:spPr>
        <p:style>
          <a:lnRef idx="1">
            <a:schemeClr val="accent1"/>
          </a:lnRef>
          <a:fillRef idx="2">
            <a:schemeClr val="accent1"/>
          </a:fillRef>
          <a:effectRef idx="1">
            <a:schemeClr val="accent1"/>
          </a:effectRef>
          <a:fontRef idx="minor">
            <a:schemeClr val="dk1"/>
          </a:fontRef>
        </p:style>
        <p:txBody>
          <a:bodyPr/>
          <a:lstStyle/>
          <a:p>
            <a:pPr algn="just">
              <a:buNone/>
            </a:pPr>
            <a:r>
              <a:rPr lang="en-US" dirty="0" smtClean="0"/>
              <a:t>	</a:t>
            </a:r>
            <a:r>
              <a:rPr lang="ru-RU" dirty="0" smtClean="0">
                <a:latin typeface="Times New Roman" pitchFamily="18" charset="0"/>
                <a:cs typeface="Times New Roman" pitchFamily="18" charset="0"/>
              </a:rPr>
              <a:t>Для получения данных из таблицы базы данных используется оператор «</a:t>
            </a:r>
            <a:r>
              <a:rPr lang="en-US" b="1" dirty="0" smtClean="0">
                <a:latin typeface="Times New Roman" pitchFamily="18" charset="0"/>
                <a:cs typeface="Times New Roman" pitchFamily="18" charset="0"/>
              </a:rPr>
              <a:t>SELECT</a:t>
            </a:r>
            <a:r>
              <a:rPr lang="ru-RU"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r>
              <a:rPr lang="ru-RU" dirty="0" smtClean="0">
                <a:latin typeface="Times New Roman" pitchFamily="18" charset="0"/>
                <a:cs typeface="Times New Roman" pitchFamily="18" charset="0"/>
              </a:rPr>
              <a:t> Чтобы с помощью данного оператора извлечь данные, нужно указать - что мы хотим выбрать и откуда.</a:t>
            </a:r>
            <a:endParaRPr lang="ru-RU" dirty="0">
              <a:latin typeface="Times New Roman" pitchFamily="18" charset="0"/>
              <a:cs typeface="Times New Roman" pitchFamily="18" charset="0"/>
            </a:endParaRPr>
          </a:p>
        </p:txBody>
      </p:sp>
      <p:sp>
        <p:nvSpPr>
          <p:cNvPr id="4" name="TextBox 3"/>
          <p:cNvSpPr txBox="1"/>
          <p:nvPr/>
        </p:nvSpPr>
        <p:spPr>
          <a:xfrm>
            <a:off x="467544" y="4509120"/>
            <a:ext cx="8496944"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600" b="1" dirty="0" smtClean="0">
                <a:latin typeface="Times New Roman" pitchFamily="18" charset="0"/>
                <a:cs typeface="Times New Roman" pitchFamily="18" charset="0"/>
              </a:rPr>
              <a:t>SELECT </a:t>
            </a:r>
            <a:r>
              <a:rPr lang="en-US" sz="3600" b="1" dirty="0" err="1" smtClean="0">
                <a:latin typeface="Times New Roman" pitchFamily="18" charset="0"/>
                <a:cs typeface="Times New Roman" pitchFamily="18" charset="0"/>
              </a:rPr>
              <a:t>name_field</a:t>
            </a:r>
            <a:r>
              <a:rPr lang="en-US" sz="3600" b="1" dirty="0" smtClean="0">
                <a:latin typeface="Times New Roman" pitchFamily="18" charset="0"/>
                <a:cs typeface="Times New Roman" pitchFamily="18" charset="0"/>
              </a:rPr>
              <a:t> FROM </a:t>
            </a:r>
            <a:r>
              <a:rPr lang="en-US" sz="3600" b="1" dirty="0" err="1" smtClean="0">
                <a:latin typeface="Times New Roman" pitchFamily="18" charset="0"/>
                <a:cs typeface="Times New Roman" pitchFamily="18" charset="0"/>
              </a:rPr>
              <a:t>name_table</a:t>
            </a:r>
            <a:endParaRPr lang="ru-RU" sz="3600" b="1" dirty="0" smtClean="0">
              <a:latin typeface="Times New Roman" pitchFamily="18" charset="0"/>
              <a:cs typeface="Times New Roman" pitchFamily="18" charset="0"/>
            </a:endParaRPr>
          </a:p>
        </p:txBody>
      </p:sp>
      <p:sp>
        <p:nvSpPr>
          <p:cNvPr id="5" name="TextBox 4"/>
          <p:cNvSpPr txBox="1"/>
          <p:nvPr/>
        </p:nvSpPr>
        <p:spPr>
          <a:xfrm>
            <a:off x="467544" y="5589240"/>
            <a:ext cx="8496944" cy="954107"/>
          </a:xfrm>
          <a:prstGeom prst="rect">
            <a:avLst/>
          </a:prstGeom>
          <a:solidFill>
            <a:schemeClr val="accent6">
              <a:lumMod val="60000"/>
              <a:lumOff val="40000"/>
            </a:schemeClr>
          </a:solidFill>
        </p:spPr>
        <p:txBody>
          <a:bodyPr wrap="square" rtlCol="0">
            <a:spAutoFit/>
          </a:bodyPr>
          <a:lstStyle/>
          <a:p>
            <a:pPr algn="ctr"/>
            <a:r>
              <a:rPr lang="ru-RU" sz="2800" b="1" i="1" dirty="0" smtClean="0">
                <a:latin typeface="Times New Roman" pitchFamily="18" charset="0"/>
                <a:cs typeface="Times New Roman" pitchFamily="18" charset="0"/>
              </a:rPr>
              <a:t>Чтобы выбрать все столбцы из таблицы, вместо названий столбцов указывается «*»</a:t>
            </a:r>
            <a:endParaRPr lang="ru-RU" sz="28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latin typeface="Times New Roman" pitchFamily="18" charset="0"/>
                <a:cs typeface="Times New Roman" pitchFamily="18" charset="0"/>
              </a:rPr>
              <a:t>Сортировка выбранных данных</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a:xfrm>
            <a:off x="457200" y="1600201"/>
            <a:ext cx="8229600" cy="3556992"/>
          </a:xfrm>
        </p:spPr>
        <p:style>
          <a:lnRef idx="1">
            <a:schemeClr val="accent5"/>
          </a:lnRef>
          <a:fillRef idx="2">
            <a:schemeClr val="accent5"/>
          </a:fillRef>
          <a:effectRef idx="1">
            <a:schemeClr val="accent5"/>
          </a:effectRef>
          <a:fontRef idx="minor">
            <a:schemeClr val="dk1"/>
          </a:fontRef>
        </p:style>
        <p:txBody>
          <a:bodyPr/>
          <a:lstStyle/>
          <a:p>
            <a:pPr algn="just">
              <a:buNone/>
            </a:pPr>
            <a:r>
              <a:rPr lang="ru-RU" dirty="0" smtClean="0"/>
              <a:t>	</a:t>
            </a:r>
            <a:r>
              <a:rPr lang="ru-RU" dirty="0" smtClean="0">
                <a:latin typeface="Times New Roman" pitchFamily="18" charset="0"/>
                <a:cs typeface="Times New Roman" pitchFamily="18" charset="0"/>
              </a:rPr>
              <a:t>По умолчанию выбранные данные выводятся в том порядке, в котором они находятся в таблице. Для точной сортировки данных используется оператор </a:t>
            </a:r>
            <a:r>
              <a:rPr lang="en-US" dirty="0" smtClean="0">
                <a:latin typeface="Times New Roman" pitchFamily="18" charset="0"/>
                <a:cs typeface="Times New Roman" pitchFamily="18" charset="0"/>
              </a:rPr>
              <a:t>ORDER BY. </a:t>
            </a:r>
            <a:r>
              <a:rPr lang="ru-RU" dirty="0" smtClean="0">
                <a:latin typeface="Times New Roman" pitchFamily="18" charset="0"/>
                <a:cs typeface="Times New Roman" pitchFamily="18" charset="0"/>
              </a:rPr>
              <a:t>После оператора</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указывается имя одного или нескольких столбцов, по которым и сортируются результаты</a:t>
            </a:r>
            <a:endParaRPr lang="ru-RU" dirty="0">
              <a:latin typeface="Times New Roman" pitchFamily="18" charset="0"/>
              <a:cs typeface="Times New Roman" pitchFamily="18" charset="0"/>
            </a:endParaRPr>
          </a:p>
        </p:txBody>
      </p:sp>
      <p:sp>
        <p:nvSpPr>
          <p:cNvPr id="4" name="Прямоугольник 3"/>
          <p:cNvSpPr/>
          <p:nvPr/>
        </p:nvSpPr>
        <p:spPr>
          <a:xfrm>
            <a:off x="323528" y="5517232"/>
            <a:ext cx="8712968"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latin typeface="Times New Roman" pitchFamily="18" charset="0"/>
                <a:cs typeface="Times New Roman" pitchFamily="18" charset="0"/>
              </a:rPr>
              <a:t>SELECT </a:t>
            </a:r>
            <a:r>
              <a:rPr lang="en-US" sz="2400" b="1" dirty="0" err="1" smtClean="0">
                <a:latin typeface="Times New Roman" pitchFamily="18" charset="0"/>
                <a:cs typeface="Times New Roman" pitchFamily="18" charset="0"/>
              </a:rPr>
              <a:t>prod_name</a:t>
            </a:r>
            <a:r>
              <a:rPr lang="en-US" sz="2400" b="1" dirty="0" smtClean="0">
                <a:latin typeface="Times New Roman" pitchFamily="18" charset="0"/>
                <a:cs typeface="Times New Roman" pitchFamily="18" charset="0"/>
              </a:rPr>
              <a:t> FROM Products ORDER BY </a:t>
            </a:r>
            <a:r>
              <a:rPr lang="en-US" sz="2400" b="1" dirty="0" err="1" smtClean="0">
                <a:latin typeface="Times New Roman" pitchFamily="18" charset="0"/>
                <a:cs typeface="Times New Roman" pitchFamily="18" charset="0"/>
              </a:rPr>
              <a:t>prod_name</a:t>
            </a:r>
            <a:r>
              <a:rPr lang="en-US" sz="2400" b="1" dirty="0" smtClean="0">
                <a:latin typeface="Times New Roman" pitchFamily="18" charset="0"/>
                <a:cs typeface="Times New Roman" pitchFamily="18" charset="0"/>
              </a:rPr>
              <a:t>; </a:t>
            </a:r>
            <a:endParaRPr lang="ru-RU"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Указание направления сортировки</a:t>
            </a:r>
            <a:endParaRPr lang="ru-RU" b="1" dirty="0"/>
          </a:p>
        </p:txBody>
      </p:sp>
      <p:sp>
        <p:nvSpPr>
          <p:cNvPr id="3" name="Содержимое 2"/>
          <p:cNvSpPr>
            <a:spLocks noGrp="1"/>
          </p:cNvSpPr>
          <p:nvPr>
            <p:ph idx="1"/>
          </p:nvPr>
        </p:nvSpPr>
        <p:spPr>
          <a:xfrm>
            <a:off x="179512" y="1600201"/>
            <a:ext cx="8507288" cy="3196952"/>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algn="just">
              <a:buNone/>
            </a:pPr>
            <a:r>
              <a:rPr lang="ru-RU" dirty="0" smtClean="0"/>
              <a:t>	Сортировка данных не ограничена порядком по возрастанию (от А до Я). Несмотря на то что этот порядок является порядком по умолчанию, в предложении ORDER BY также можно использовать порядок по убыванию (от Я до А). Для этого необходимо указать </a:t>
            </a:r>
            <a:r>
              <a:rPr lang="ru-RU" b="1" u="sng" dirty="0" smtClean="0"/>
              <a:t>ключевое слово DESC</a:t>
            </a:r>
            <a:r>
              <a:rPr lang="ru-RU" dirty="0" smtClean="0"/>
              <a:t>. Если столбец содержит числовое значение то аналогично </a:t>
            </a:r>
            <a:r>
              <a:rPr lang="ru-RU" b="1" i="1" dirty="0" smtClean="0"/>
              <a:t>с помощью ключевого слова </a:t>
            </a:r>
            <a:r>
              <a:rPr lang="en-US" b="1" i="1" dirty="0" smtClean="0"/>
              <a:t>DESC </a:t>
            </a:r>
            <a:r>
              <a:rPr lang="ru-RU" b="1" i="1" dirty="0" smtClean="0"/>
              <a:t>– сортируем данные по убыванию, а с помощью ключ. слова </a:t>
            </a:r>
            <a:r>
              <a:rPr lang="en-US" b="1" i="1" dirty="0" smtClean="0"/>
              <a:t>ASC</a:t>
            </a:r>
            <a:r>
              <a:rPr lang="ru-RU" b="1" i="1" dirty="0" smtClean="0"/>
              <a:t> – по возрастанию</a:t>
            </a:r>
            <a:r>
              <a:rPr lang="ru-RU" dirty="0" smtClean="0"/>
              <a:t>.</a:t>
            </a:r>
            <a:endParaRPr lang="ru-RU" dirty="0"/>
          </a:p>
        </p:txBody>
      </p:sp>
      <p:sp>
        <p:nvSpPr>
          <p:cNvPr id="4" name="Прямоугольник 3"/>
          <p:cNvSpPr/>
          <p:nvPr/>
        </p:nvSpPr>
        <p:spPr>
          <a:xfrm>
            <a:off x="395536" y="5157192"/>
            <a:ext cx="8352928" cy="954107"/>
          </a:xfrm>
          <a:prstGeom prst="rect">
            <a:avLst/>
          </a:prstGeom>
          <a:solidFill>
            <a:schemeClr val="accent6">
              <a:lumMod val="60000"/>
              <a:lumOff val="40000"/>
            </a:schemeClr>
          </a:solidFill>
        </p:spPr>
        <p:txBody>
          <a:bodyPr wrap="square">
            <a:spAutoFit/>
          </a:bodyPr>
          <a:lstStyle/>
          <a:p>
            <a:r>
              <a:rPr lang="en-US" sz="2800" b="1" dirty="0" smtClean="0">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prod_id</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prod_price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prod_name</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FROM </a:t>
            </a:r>
            <a:r>
              <a:rPr lang="en-US" sz="2800" dirty="0" smtClean="0">
                <a:latin typeface="Times New Roman" pitchFamily="18" charset="0"/>
                <a:cs typeface="Times New Roman" pitchFamily="18" charset="0"/>
              </a:rPr>
              <a:t>Products</a:t>
            </a:r>
            <a:r>
              <a:rPr lang="en-US" sz="2800" b="1" dirty="0" smtClean="0">
                <a:latin typeface="Times New Roman" pitchFamily="18" charset="0"/>
                <a:cs typeface="Times New Roman" pitchFamily="18" charset="0"/>
              </a:rPr>
              <a:t> ORDER BY </a:t>
            </a:r>
            <a:r>
              <a:rPr lang="en-US" sz="2800" dirty="0" err="1" smtClean="0">
                <a:latin typeface="Times New Roman" pitchFamily="18" charset="0"/>
                <a:cs typeface="Times New Roman" pitchFamily="18" charset="0"/>
              </a:rPr>
              <a:t>prod_price</a:t>
            </a:r>
            <a:r>
              <a:rPr lang="en-US" sz="2800" b="1" dirty="0" smtClean="0">
                <a:latin typeface="Times New Roman" pitchFamily="18" charset="0"/>
                <a:cs typeface="Times New Roman" pitchFamily="18" charset="0"/>
              </a:rPr>
              <a:t> DESC; </a:t>
            </a:r>
            <a:endParaRPr lang="ru-RU"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latin typeface="Times New Roman" pitchFamily="18" charset="0"/>
                <a:cs typeface="Times New Roman" pitchFamily="18" charset="0"/>
              </a:rPr>
              <a:t>Фильтрация данных</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a:xfrm>
            <a:off x="107504" y="1600201"/>
            <a:ext cx="8856984" cy="2764904"/>
          </a:xfrm>
        </p:spPr>
        <p:style>
          <a:lnRef idx="1">
            <a:schemeClr val="accent1"/>
          </a:lnRef>
          <a:fillRef idx="2">
            <a:schemeClr val="accent1"/>
          </a:fillRef>
          <a:effectRef idx="1">
            <a:schemeClr val="accent1"/>
          </a:effectRef>
          <a:fontRef idx="minor">
            <a:schemeClr val="dk1"/>
          </a:fontRef>
        </p:style>
        <p:txBody>
          <a:bodyPr>
            <a:normAutofit/>
          </a:bodyPr>
          <a:lstStyle/>
          <a:p>
            <a:pPr algn="just">
              <a:buNone/>
            </a:pPr>
            <a:r>
              <a:rPr lang="ru-RU" dirty="0" smtClean="0"/>
              <a:t>	В операторе SELECT данные фильтруются путем указания критерия поиска оператора </a:t>
            </a:r>
            <a:r>
              <a:rPr lang="ru-RU" b="1" dirty="0" smtClean="0"/>
              <a:t>WHERE</a:t>
            </a:r>
            <a:r>
              <a:rPr lang="ru-RU" dirty="0" smtClean="0"/>
              <a:t>. Оператор </a:t>
            </a:r>
            <a:r>
              <a:rPr lang="ru-RU" b="1" i="1" dirty="0" smtClean="0"/>
              <a:t>WHERE указывается сразу после названия таблицы </a:t>
            </a:r>
            <a:r>
              <a:rPr lang="ru-RU" dirty="0" smtClean="0"/>
              <a:t>(оператора </a:t>
            </a:r>
            <a:r>
              <a:rPr lang="ru-RU" b="1" dirty="0" smtClean="0"/>
              <a:t>FROM</a:t>
            </a:r>
            <a:r>
              <a:rPr lang="ru-RU" dirty="0" smtClean="0"/>
              <a:t>) следующим образом: </a:t>
            </a:r>
            <a:endParaRPr lang="ru-RU" dirty="0"/>
          </a:p>
        </p:txBody>
      </p:sp>
      <p:sp>
        <p:nvSpPr>
          <p:cNvPr id="4" name="Прямоугольник 3"/>
          <p:cNvSpPr/>
          <p:nvPr/>
        </p:nvSpPr>
        <p:spPr>
          <a:xfrm>
            <a:off x="251520" y="4797152"/>
            <a:ext cx="8712968" cy="1200329"/>
          </a:xfrm>
          <a:prstGeom prst="rect">
            <a:avLst/>
          </a:prstGeom>
        </p:spPr>
        <p:txBody>
          <a:bodyPr wrap="square">
            <a:spAutoFit/>
          </a:bodyPr>
          <a:lstStyle/>
          <a:p>
            <a:r>
              <a:rPr lang="en-US" sz="3600" b="1" dirty="0" smtClean="0">
                <a:latin typeface="Times New Roman" pitchFamily="18" charset="0"/>
                <a:cs typeface="Times New Roman" pitchFamily="18" charset="0"/>
              </a:rPr>
              <a:t>SELECT </a:t>
            </a:r>
            <a:r>
              <a:rPr lang="en-US" sz="3600" dirty="0" err="1" smtClean="0">
                <a:latin typeface="Times New Roman" pitchFamily="18" charset="0"/>
                <a:cs typeface="Times New Roman" pitchFamily="18" charset="0"/>
              </a:rPr>
              <a:t>prod_name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prod_price</a:t>
            </a: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FROM </a:t>
            </a:r>
            <a:r>
              <a:rPr lang="en-US" sz="3600" dirty="0" smtClean="0">
                <a:latin typeface="Times New Roman" pitchFamily="18" charset="0"/>
                <a:cs typeface="Times New Roman" pitchFamily="18" charset="0"/>
              </a:rPr>
              <a:t>Products </a:t>
            </a:r>
            <a:r>
              <a:rPr lang="en-US" sz="3600" b="1" dirty="0" smtClean="0">
                <a:latin typeface="Times New Roman" pitchFamily="18" charset="0"/>
                <a:cs typeface="Times New Roman" pitchFamily="18" charset="0"/>
              </a:rPr>
              <a:t>WHERE </a:t>
            </a:r>
            <a:r>
              <a:rPr lang="en-US" sz="3600" dirty="0" err="1" smtClean="0">
                <a:latin typeface="Times New Roman" pitchFamily="18" charset="0"/>
                <a:cs typeface="Times New Roman" pitchFamily="18" charset="0"/>
              </a:rPr>
              <a:t>prod_price</a:t>
            </a:r>
            <a:r>
              <a:rPr lang="en-US" sz="3600" dirty="0" smtClean="0">
                <a:latin typeface="Times New Roman" pitchFamily="18" charset="0"/>
                <a:cs typeface="Times New Roman" pitchFamily="18" charset="0"/>
              </a:rPr>
              <a:t> = 3.49</a:t>
            </a:r>
            <a:r>
              <a:rPr lang="en-US" sz="3600" b="1" dirty="0" smtClean="0">
                <a:latin typeface="Times New Roman" pitchFamily="18" charset="0"/>
                <a:cs typeface="Times New Roman" pitchFamily="18" charset="0"/>
              </a:rPr>
              <a:t>; </a:t>
            </a:r>
            <a:endParaRPr lang="ru-RU"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Расширенная фильтрация БД</a:t>
            </a:r>
            <a:endParaRPr lang="ru-RU" b="1" dirty="0"/>
          </a:p>
        </p:txBody>
      </p:sp>
      <p:sp>
        <p:nvSpPr>
          <p:cNvPr id="7" name="Прямоугольник 6"/>
          <p:cNvSpPr/>
          <p:nvPr/>
        </p:nvSpPr>
        <p:spPr>
          <a:xfrm>
            <a:off x="467544" y="1556792"/>
            <a:ext cx="8208912"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000" b="1" dirty="0" smtClean="0">
                <a:latin typeface="Times New Roman" pitchFamily="18" charset="0"/>
                <a:cs typeface="Times New Roman" pitchFamily="18" charset="0"/>
              </a:rPr>
              <a:t>Чтобы увеличить уровень контроля над фильтром, можно использовать несколько предложений </a:t>
            </a:r>
            <a:r>
              <a:rPr lang="en-US" sz="2000" b="1" dirty="0" smtClean="0">
                <a:latin typeface="Times New Roman" pitchFamily="18" charset="0"/>
                <a:cs typeface="Times New Roman" pitchFamily="18" charset="0"/>
              </a:rPr>
              <a:t>WHERE</a:t>
            </a:r>
            <a:r>
              <a:rPr lang="ru-RU" sz="2000" b="1" dirty="0" smtClean="0">
                <a:latin typeface="Times New Roman" pitchFamily="18" charset="0"/>
                <a:cs typeface="Times New Roman" pitchFamily="18" charset="0"/>
              </a:rPr>
              <a:t>, которые можно использовать в виде логических операторов </a:t>
            </a:r>
            <a:r>
              <a:rPr lang="en-US" sz="2000" b="1" dirty="0" smtClean="0">
                <a:latin typeface="Times New Roman" pitchFamily="18" charset="0"/>
                <a:cs typeface="Times New Roman" pitchFamily="18" charset="0"/>
              </a:rPr>
              <a:t>AND </a:t>
            </a:r>
            <a:r>
              <a:rPr lang="ru-RU" sz="2000" b="1" dirty="0" smtClean="0">
                <a:latin typeface="Times New Roman" pitchFamily="18" charset="0"/>
                <a:cs typeface="Times New Roman" pitchFamily="18" charset="0"/>
              </a:rPr>
              <a:t>или </a:t>
            </a:r>
            <a:r>
              <a:rPr lang="en-US" sz="2000" b="1" dirty="0" smtClean="0">
                <a:latin typeface="Times New Roman" pitchFamily="18" charset="0"/>
                <a:cs typeface="Times New Roman" pitchFamily="18" charset="0"/>
              </a:rPr>
              <a:t>OR.</a:t>
            </a:r>
            <a:endParaRPr lang="ru-RU" sz="2000" dirty="0">
              <a:latin typeface="Times New Roman" pitchFamily="18" charset="0"/>
              <a:cs typeface="Times New Roman" pitchFamily="18" charset="0"/>
            </a:endParaRPr>
          </a:p>
        </p:txBody>
      </p:sp>
      <p:pic>
        <p:nvPicPr>
          <p:cNvPr id="1026" name="Picture 2" descr="C:\Users\Сергей\YandexDisk\Скриншоты\2014-05-04 10-32-42 Скриншот экрана.png"/>
          <p:cNvPicPr>
            <a:picLocks noChangeAspect="1" noChangeArrowheads="1"/>
          </p:cNvPicPr>
          <p:nvPr/>
        </p:nvPicPr>
        <p:blipFill>
          <a:blip r:embed="rId2" cstate="print"/>
          <a:srcRect/>
          <a:stretch>
            <a:fillRect/>
          </a:stretch>
        </p:blipFill>
        <p:spPr bwMode="auto">
          <a:xfrm>
            <a:off x="0" y="2924944"/>
            <a:ext cx="9144000" cy="259228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8208912" cy="400110"/>
          </a:xfrm>
          <a:prstGeom prst="rect">
            <a:avLst/>
          </a:prstGeom>
          <a:noFill/>
        </p:spPr>
        <p:txBody>
          <a:bodyPr wrap="square" rtlCol="0">
            <a:spAutoFit/>
          </a:bodyPr>
          <a:lstStyle/>
          <a:p>
            <a:r>
              <a:rPr lang="ru-RU" sz="2000" b="1" dirty="0" smtClean="0">
                <a:solidFill>
                  <a:srgbClr val="773FA9"/>
                </a:solidFill>
                <a:latin typeface="Verdana" pitchFamily="34" charset="0"/>
                <a:ea typeface="Verdana" pitchFamily="34" charset="0"/>
                <a:cs typeface="Verdana" pitchFamily="34" charset="0"/>
              </a:rPr>
              <a:t>НЕОБХОДИМЫЕ ДЛЯ УРОКА ЗНАНИЯ</a:t>
            </a:r>
            <a:endParaRPr lang="en-US" sz="2000" b="1" dirty="0" smtClean="0">
              <a:solidFill>
                <a:srgbClr val="773FA9"/>
              </a:solidFill>
              <a:latin typeface="Verdana" pitchFamily="34" charset="0"/>
              <a:ea typeface="Verdana" pitchFamily="34" charset="0"/>
              <a:cs typeface="Verdana" pitchFamily="34" charset="0"/>
            </a:endParaRPr>
          </a:p>
        </p:txBody>
      </p:sp>
      <p:pic>
        <p:nvPicPr>
          <p:cNvPr id="5" name="Picture 10"/>
          <p:cNvPicPr>
            <a:picLocks noChangeAspect="1"/>
          </p:cNvPicPr>
          <p:nvPr/>
        </p:nvPicPr>
        <p:blipFill>
          <a:blip r:embed="rId3" cstate="print">
            <a:extLst>
              <a:ext uri="{28A0092B-C50C-407E-A947-70E740481C1C}">
                <a14:useLocalDpi xmlns:a14="http://schemas.microsoft.com/office/drawing/2010/main" xmlns=""/>
              </a:ext>
            </a:extLst>
          </a:blip>
          <a:srcRect b="-20000"/>
          <a:stretch>
            <a:fillRect/>
          </a:stretch>
        </p:blipFill>
        <p:spPr>
          <a:xfrm>
            <a:off x="0" y="0"/>
            <a:ext cx="9144000" cy="304800"/>
          </a:xfrm>
          <a:prstGeom prst="rect">
            <a:avLst/>
          </a:prstGeom>
        </p:spPr>
      </p:pic>
      <p:sp>
        <p:nvSpPr>
          <p:cNvPr id="39" name="Line 13"/>
          <p:cNvSpPr>
            <a:spLocks noChangeShapeType="1"/>
          </p:cNvSpPr>
          <p:nvPr/>
        </p:nvSpPr>
        <p:spPr bwMode="auto">
          <a:xfrm flipV="1">
            <a:off x="251520" y="980728"/>
            <a:ext cx="8676456" cy="0"/>
          </a:xfrm>
          <a:prstGeom prst="line">
            <a:avLst/>
          </a:prstGeom>
          <a:noFill/>
          <a:ln w="19050">
            <a:solidFill>
              <a:srgbClr val="FF0000"/>
            </a:solidFill>
            <a:round/>
            <a:headEnd/>
            <a:tailEnd/>
          </a:ln>
        </p:spPr>
        <p:txBody>
          <a:bodyPr/>
          <a:lstStyle/>
          <a:p>
            <a:endParaRPr lang="ru-RU"/>
          </a:p>
        </p:txBody>
      </p:sp>
      <p:graphicFrame>
        <p:nvGraphicFramePr>
          <p:cNvPr id="8" name="Схема 7"/>
          <p:cNvGraphicFramePr/>
          <p:nvPr/>
        </p:nvGraphicFramePr>
        <p:xfrm>
          <a:off x="539552" y="1484784"/>
          <a:ext cx="6991016" cy="338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Ключевое слово </a:t>
            </a:r>
            <a:r>
              <a:rPr lang="en-US" b="1" dirty="0" smtClean="0"/>
              <a:t>DISTINCT</a:t>
            </a:r>
            <a:endParaRPr lang="ru-RU" b="1" dirty="0"/>
          </a:p>
        </p:txBody>
      </p:sp>
      <p:sp>
        <p:nvSpPr>
          <p:cNvPr id="5" name="Прямоугольник 4"/>
          <p:cNvSpPr/>
          <p:nvPr/>
        </p:nvSpPr>
        <p:spPr>
          <a:xfrm>
            <a:off x="179512" y="1772816"/>
            <a:ext cx="8856984"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400" dirty="0" smtClean="0"/>
              <a:t>Ключевое слово </a:t>
            </a:r>
            <a:r>
              <a:rPr lang="ru-RU" sz="2400" b="1" dirty="0" smtClean="0"/>
              <a:t>DISTINCT</a:t>
            </a:r>
            <a:r>
              <a:rPr lang="ru-RU" sz="2400" dirty="0" smtClean="0"/>
              <a:t> используется, когда нужно получить только различающиеся значения.</a:t>
            </a:r>
            <a:endParaRPr lang="en-US" sz="2400" dirty="0" smtClean="0"/>
          </a:p>
          <a:p>
            <a:pPr algn="just"/>
            <a:r>
              <a:rPr lang="en-US" sz="2400" b="1" dirty="0" smtClean="0"/>
              <a:t>_______________________________________________________</a:t>
            </a:r>
            <a:endParaRPr lang="en-US" sz="2400" b="1" u="sng" dirty="0" smtClean="0"/>
          </a:p>
          <a:p>
            <a:pPr algn="just"/>
            <a:r>
              <a:rPr lang="en-US" sz="2400" b="1" u="sng" dirty="0" smtClean="0"/>
              <a:t>SELECT DISTINCT </a:t>
            </a:r>
            <a:r>
              <a:rPr lang="ru-RU" sz="2400" b="1" u="sng" dirty="0" smtClean="0"/>
              <a:t>имя(имена)</a:t>
            </a:r>
            <a:r>
              <a:rPr lang="ru-RU" sz="2400" b="1" u="sng" dirty="0" err="1" smtClean="0"/>
              <a:t>_колонки</a:t>
            </a:r>
            <a:r>
              <a:rPr lang="ru-RU" sz="2400" b="1" u="sng" dirty="0" smtClean="0"/>
              <a:t> </a:t>
            </a:r>
            <a:r>
              <a:rPr lang="en-US" sz="2400" b="1" u="sng" dirty="0" smtClean="0"/>
              <a:t>FROM </a:t>
            </a:r>
            <a:r>
              <a:rPr lang="ru-RU" sz="2400" b="1" u="sng" dirty="0" err="1" smtClean="0"/>
              <a:t>имя_таблицы</a:t>
            </a:r>
            <a:r>
              <a:rPr lang="en-US" sz="2400" u="sng" dirty="0" smtClean="0"/>
              <a:t>_____ </a:t>
            </a:r>
            <a:endParaRPr lang="ru-RU" sz="2400" u="sng" dirty="0">
              <a:latin typeface="Times New Roman" pitchFamily="18" charset="0"/>
              <a:cs typeface="Times New Roman" pitchFamily="18" charset="0"/>
            </a:endParaRPr>
          </a:p>
        </p:txBody>
      </p:sp>
      <p:pic>
        <p:nvPicPr>
          <p:cNvPr id="2050" name="Picture 2" descr="C:\Users\Сергей\YandexDisk\Скриншоты\2014-05-04 10-42-38 Скриншот экрана.png"/>
          <p:cNvPicPr>
            <a:picLocks noChangeAspect="1" noChangeArrowheads="1"/>
          </p:cNvPicPr>
          <p:nvPr/>
        </p:nvPicPr>
        <p:blipFill>
          <a:blip r:embed="rId2" cstate="print"/>
          <a:srcRect/>
          <a:stretch>
            <a:fillRect/>
          </a:stretch>
        </p:blipFill>
        <p:spPr bwMode="auto">
          <a:xfrm>
            <a:off x="1115616" y="3501008"/>
            <a:ext cx="6953915" cy="2016224"/>
          </a:xfrm>
          <a:prstGeom prst="rect">
            <a:avLst/>
          </a:prstGeom>
          <a:noFill/>
        </p:spPr>
      </p:pic>
      <p:pic>
        <p:nvPicPr>
          <p:cNvPr id="2051" name="Picture 3" descr="C:\Users\Сергей\YandexDisk\Скриншоты\2014-05-04 10-43-27 Скриншот экрана.png"/>
          <p:cNvPicPr>
            <a:picLocks noChangeAspect="1" noChangeArrowheads="1"/>
          </p:cNvPicPr>
          <p:nvPr/>
        </p:nvPicPr>
        <p:blipFill>
          <a:blip r:embed="rId3" cstate="print"/>
          <a:srcRect/>
          <a:stretch>
            <a:fillRect/>
          </a:stretch>
        </p:blipFill>
        <p:spPr bwMode="auto">
          <a:xfrm>
            <a:off x="1187624" y="5661248"/>
            <a:ext cx="6720747" cy="86409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Вставка новых рядов</a:t>
            </a:r>
            <a:endParaRPr lang="ru-RU" b="1" dirty="0"/>
          </a:p>
        </p:txBody>
      </p:sp>
      <p:pic>
        <p:nvPicPr>
          <p:cNvPr id="3074" name="Picture 2" descr="C:\Users\Сергей\YandexDisk\Скриншоты\2014-05-04 10-46-07 Скриншот экрана.png"/>
          <p:cNvPicPr>
            <a:picLocks noChangeAspect="1" noChangeArrowheads="1"/>
          </p:cNvPicPr>
          <p:nvPr/>
        </p:nvPicPr>
        <p:blipFill>
          <a:blip r:embed="rId2" cstate="print"/>
          <a:srcRect/>
          <a:stretch>
            <a:fillRect/>
          </a:stretch>
        </p:blipFill>
        <p:spPr bwMode="auto">
          <a:xfrm>
            <a:off x="395536" y="1556791"/>
            <a:ext cx="8352928" cy="322453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Сергей\YandexDisk\Скриншоты\2014-05-04 10-49-28 Скриншот экрана.png"/>
          <p:cNvPicPr>
            <a:picLocks noChangeAspect="1" noChangeArrowheads="1"/>
          </p:cNvPicPr>
          <p:nvPr/>
        </p:nvPicPr>
        <p:blipFill>
          <a:blip r:embed="rId2" cstate="print"/>
          <a:srcRect/>
          <a:stretch>
            <a:fillRect/>
          </a:stretch>
        </p:blipFill>
        <p:spPr bwMode="auto">
          <a:xfrm>
            <a:off x="1979712" y="0"/>
            <a:ext cx="5702572" cy="676937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922114"/>
          </a:xfrm>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Обновление рядов БД</a:t>
            </a:r>
            <a:endParaRPr lang="ru-RU" b="1" dirty="0"/>
          </a:p>
        </p:txBody>
      </p:sp>
      <p:pic>
        <p:nvPicPr>
          <p:cNvPr id="5122" name="Picture 2" descr="C:\Users\Сергей\YandexDisk\Скриншоты\2014-05-04 10-51-56 Скриншот экрана.png"/>
          <p:cNvPicPr>
            <a:picLocks noChangeAspect="1" noChangeArrowheads="1"/>
          </p:cNvPicPr>
          <p:nvPr/>
        </p:nvPicPr>
        <p:blipFill>
          <a:blip r:embed="rId2" cstate="print"/>
          <a:srcRect/>
          <a:stretch>
            <a:fillRect/>
          </a:stretch>
        </p:blipFill>
        <p:spPr bwMode="auto">
          <a:xfrm>
            <a:off x="2195736" y="1094071"/>
            <a:ext cx="5400600" cy="576393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Удаление рядов из таблицы БД</a:t>
            </a:r>
            <a:endParaRPr lang="ru-RU" b="1" dirty="0"/>
          </a:p>
        </p:txBody>
      </p:sp>
      <p:sp>
        <p:nvSpPr>
          <p:cNvPr id="3" name="Содержимое 2"/>
          <p:cNvSpPr>
            <a:spLocks noGrp="1"/>
          </p:cNvSpPr>
          <p:nvPr>
            <p:ph idx="1"/>
          </p:nvPr>
        </p:nvSpPr>
        <p:spPr>
          <a:xfrm>
            <a:off x="107504" y="1700808"/>
            <a:ext cx="9036496" cy="1224136"/>
          </a:xfrm>
        </p:spPr>
        <p:style>
          <a:lnRef idx="1">
            <a:schemeClr val="accent1"/>
          </a:lnRef>
          <a:fillRef idx="2">
            <a:schemeClr val="accent1"/>
          </a:fillRef>
          <a:effectRef idx="1">
            <a:schemeClr val="accent1"/>
          </a:effectRef>
          <a:fontRef idx="minor">
            <a:schemeClr val="dk1"/>
          </a:fontRef>
        </p:style>
        <p:txBody>
          <a:bodyPr>
            <a:normAutofit/>
          </a:bodyPr>
          <a:lstStyle/>
          <a:p>
            <a:pPr marL="514350" indent="-514350">
              <a:buNone/>
            </a:pPr>
            <a:r>
              <a:rPr lang="ru-RU" dirty="0" smtClean="0"/>
              <a:t>	Выражение </a:t>
            </a:r>
            <a:r>
              <a:rPr lang="en-US" b="1" dirty="0" smtClean="0"/>
              <a:t>DELETE</a:t>
            </a:r>
            <a:r>
              <a:rPr lang="en-US" dirty="0" smtClean="0"/>
              <a:t> </a:t>
            </a:r>
            <a:r>
              <a:rPr lang="ru-RU" dirty="0" smtClean="0"/>
              <a:t>позволяет удалить ряды(т.е. строки таблицы) из таблицы</a:t>
            </a:r>
            <a:endParaRPr lang="ru-RU" b="1" dirty="0"/>
          </a:p>
        </p:txBody>
      </p:sp>
      <p:pic>
        <p:nvPicPr>
          <p:cNvPr id="6147" name="Picture 3" descr="C:\Users\Сергей\YandexDisk\Скриншоты\2014-05-04 10-59-34 Скриншот экрана.png"/>
          <p:cNvPicPr>
            <a:picLocks noChangeAspect="1" noChangeArrowheads="1"/>
          </p:cNvPicPr>
          <p:nvPr/>
        </p:nvPicPr>
        <p:blipFill>
          <a:blip r:embed="rId2" cstate="print"/>
          <a:srcRect/>
          <a:stretch>
            <a:fillRect/>
          </a:stretch>
        </p:blipFill>
        <p:spPr bwMode="auto">
          <a:xfrm>
            <a:off x="827584" y="3140968"/>
            <a:ext cx="7488833" cy="504056"/>
          </a:xfrm>
          <a:prstGeom prst="rect">
            <a:avLst/>
          </a:prstGeom>
          <a:noFill/>
        </p:spPr>
      </p:pic>
      <p:pic>
        <p:nvPicPr>
          <p:cNvPr id="6148" name="Picture 4" descr="C:\Users\Сергей\YandexDisk\Скриншоты\2014-05-04 11-00-43 Скриншот экрана.png"/>
          <p:cNvPicPr>
            <a:picLocks noChangeAspect="1" noChangeArrowheads="1"/>
          </p:cNvPicPr>
          <p:nvPr/>
        </p:nvPicPr>
        <p:blipFill>
          <a:blip r:embed="rId3" cstate="print"/>
          <a:srcRect/>
          <a:stretch>
            <a:fillRect/>
          </a:stretch>
        </p:blipFill>
        <p:spPr bwMode="auto">
          <a:xfrm>
            <a:off x="1547664" y="3861048"/>
            <a:ext cx="5544616" cy="285559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Функция в </a:t>
            </a:r>
            <a:r>
              <a:rPr lang="en-US" sz="3600" b="1" dirty="0" smtClean="0"/>
              <a:t>SQL </a:t>
            </a:r>
            <a:r>
              <a:rPr lang="ru-RU" sz="3600" b="1" dirty="0" smtClean="0"/>
              <a:t>для подсчета записей</a:t>
            </a:r>
            <a:endParaRPr lang="ru-RU" sz="3600" b="1" dirty="0"/>
          </a:p>
        </p:txBody>
      </p:sp>
      <p:sp>
        <p:nvSpPr>
          <p:cNvPr id="4" name="Содержимое 3"/>
          <p:cNvSpPr>
            <a:spLocks noGrp="1"/>
          </p:cNvSpPr>
          <p:nvPr>
            <p:ph idx="1"/>
          </p:nvPr>
        </p:nvSpPr>
        <p:spPr>
          <a:xfrm>
            <a:off x="457200" y="1600200"/>
            <a:ext cx="8229600" cy="2620888"/>
          </a:xfr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algn="just">
              <a:buNone/>
            </a:pPr>
            <a:r>
              <a:rPr lang="ru-RU" sz="2800" dirty="0" smtClean="0">
                <a:latin typeface="Times New Roman" pitchFamily="18" charset="0"/>
                <a:cs typeface="Times New Roman" pitchFamily="18" charset="0"/>
              </a:rPr>
              <a:t>	Для подсчета количества записей в базе данных используется функция </a:t>
            </a:r>
            <a:r>
              <a:rPr lang="en-US" sz="2800" b="1" dirty="0" smtClean="0">
                <a:latin typeface="Times New Roman" pitchFamily="18" charset="0"/>
                <a:cs typeface="Times New Roman" pitchFamily="18" charset="0"/>
              </a:rPr>
              <a:t>COUNT</a:t>
            </a:r>
            <a:r>
              <a:rPr lang="ru-RU" sz="2800" b="1" dirty="0" smtClean="0">
                <a:latin typeface="Times New Roman" pitchFamily="18" charset="0"/>
                <a:cs typeface="Times New Roman" pitchFamily="18" charset="0"/>
              </a:rPr>
              <a:t>. </a:t>
            </a:r>
            <a:r>
              <a:rPr lang="ru-RU" sz="2800" dirty="0" smtClean="0">
                <a:latin typeface="Times New Roman" pitchFamily="18" charset="0"/>
                <a:cs typeface="Times New Roman" pitchFamily="18" charset="0"/>
              </a:rPr>
              <a:t>Данная функция возвращает число выбранных строк(рядов) в результате запроса. </a:t>
            </a:r>
            <a:endParaRPr lang="ru-RU" sz="3000" b="1" dirty="0" smtClean="0">
              <a:latin typeface="Times New Roman" pitchFamily="18" charset="0"/>
              <a:cs typeface="Times New Roman" pitchFamily="18" charset="0"/>
            </a:endParaRPr>
          </a:p>
          <a:p>
            <a:pPr algn="just">
              <a:buNone/>
            </a:pPr>
            <a:endParaRPr lang="ru-RU" sz="2800" dirty="0">
              <a:latin typeface="Times New Roman" pitchFamily="18" charset="0"/>
              <a:cs typeface="Times New Roman" pitchFamily="18" charset="0"/>
            </a:endParaRPr>
          </a:p>
        </p:txBody>
      </p:sp>
      <p:pic>
        <p:nvPicPr>
          <p:cNvPr id="7170" name="Picture 2" descr="C:\Users\Сергей\YandexDisk\Скриншоты\2014-05-04 11-10-17 Скриншот экрана.png"/>
          <p:cNvPicPr>
            <a:picLocks noChangeAspect="1" noChangeArrowheads="1"/>
          </p:cNvPicPr>
          <p:nvPr/>
        </p:nvPicPr>
        <p:blipFill>
          <a:blip r:embed="rId2" cstate="print"/>
          <a:srcRect/>
          <a:stretch>
            <a:fillRect/>
          </a:stretch>
        </p:blipFill>
        <p:spPr bwMode="auto">
          <a:xfrm>
            <a:off x="1763688" y="3356992"/>
            <a:ext cx="5616624" cy="631721"/>
          </a:xfrm>
          <a:prstGeom prst="rect">
            <a:avLst/>
          </a:prstGeom>
          <a:noFill/>
        </p:spPr>
      </p:pic>
      <p:pic>
        <p:nvPicPr>
          <p:cNvPr id="7171" name="Picture 3" descr="C:\Users\Сергей\YandexDisk\Скриншоты\2014-05-04 11-11-15 Скриншот экрана.png"/>
          <p:cNvPicPr>
            <a:picLocks noChangeAspect="1" noChangeArrowheads="1"/>
          </p:cNvPicPr>
          <p:nvPr/>
        </p:nvPicPr>
        <p:blipFill>
          <a:blip r:embed="rId3" cstate="print"/>
          <a:srcRect/>
          <a:stretch>
            <a:fillRect/>
          </a:stretch>
        </p:blipFill>
        <p:spPr bwMode="auto">
          <a:xfrm>
            <a:off x="1331640" y="4365104"/>
            <a:ext cx="6504586" cy="230425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Создание базы данных через оператор </a:t>
            </a:r>
            <a:r>
              <a:rPr lang="en-US" b="1" dirty="0" smtClean="0"/>
              <a:t>SQL</a:t>
            </a:r>
            <a:endParaRPr lang="ru-RU" b="1" dirty="0"/>
          </a:p>
        </p:txBody>
      </p:sp>
      <p:pic>
        <p:nvPicPr>
          <p:cNvPr id="2050" name="Picture 2" descr="C:\Users\Сергей\YandexDisk\Скриншоты\2014-06-07 12-57-42 Скриншот экрана.png"/>
          <p:cNvPicPr>
            <a:picLocks noChangeAspect="1" noChangeArrowheads="1"/>
          </p:cNvPicPr>
          <p:nvPr/>
        </p:nvPicPr>
        <p:blipFill>
          <a:blip r:embed="rId2" cstate="print"/>
          <a:srcRect/>
          <a:stretch>
            <a:fillRect/>
          </a:stretch>
        </p:blipFill>
        <p:spPr bwMode="auto">
          <a:xfrm>
            <a:off x="323528" y="1700808"/>
            <a:ext cx="8308110" cy="4242052"/>
          </a:xfrm>
          <a:prstGeom prst="rect">
            <a:avLst/>
          </a:prstGeom>
        </p:spPr>
        <p:style>
          <a:lnRef idx="2">
            <a:schemeClr val="accent1"/>
          </a:lnRef>
          <a:fillRef idx="1">
            <a:schemeClr val="lt1"/>
          </a:fillRef>
          <a:effectRef idx="0">
            <a:schemeClr val="accent1"/>
          </a:effectRef>
          <a:fontRef idx="minor">
            <a:schemeClr val="dk1"/>
          </a:fontRef>
        </p:style>
      </p:pic>
      <p:pic>
        <p:nvPicPr>
          <p:cNvPr id="2051" name="Picture 3" descr="C:\Users\Сергей\YandexDisk\Скриншоты\2014-06-07 12-59-20 Скриншот экрана.png"/>
          <p:cNvPicPr>
            <a:picLocks noChangeAspect="1" noChangeArrowheads="1"/>
          </p:cNvPicPr>
          <p:nvPr/>
        </p:nvPicPr>
        <p:blipFill>
          <a:blip r:embed="rId3" cstate="print"/>
          <a:srcRect/>
          <a:stretch>
            <a:fillRect/>
          </a:stretch>
        </p:blipFill>
        <p:spPr bwMode="auto">
          <a:xfrm>
            <a:off x="611560" y="6165304"/>
            <a:ext cx="7734300" cy="4286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ru-RU" b="1" dirty="0" smtClean="0"/>
              <a:t>Избыточность базы данных</a:t>
            </a:r>
            <a:endParaRPr lang="ru-RU" b="1" dirty="0"/>
          </a:p>
        </p:txBody>
      </p:sp>
      <p:sp>
        <p:nvSpPr>
          <p:cNvPr id="4" name="Прямоугольник 3"/>
          <p:cNvSpPr/>
          <p:nvPr/>
        </p:nvSpPr>
        <p:spPr>
          <a:xfrm>
            <a:off x="251520" y="1556792"/>
            <a:ext cx="8677472" cy="523220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ru-RU" sz="2400" dirty="0" smtClean="0"/>
              <a:t>Любая база данных предназначена для хранения информации. И при </a:t>
            </a:r>
            <a:r>
              <a:rPr lang="ru-RU" sz="2400" b="1" dirty="0" smtClean="0"/>
              <a:t>проектирование базы данных</a:t>
            </a:r>
            <a:r>
              <a:rPr lang="ru-RU" sz="2400" dirty="0" smtClean="0"/>
              <a:t> следует учесть то, что какая-то информация может повторяться несколько раз. А каждая повторяющаяся запись – это занятое место на диске. То есть превышение количества информации необходимого для хранения данных. Но </a:t>
            </a:r>
            <a:r>
              <a:rPr lang="ru-RU" sz="2400" b="1" dirty="0" smtClean="0"/>
              <a:t>информационная избыточность</a:t>
            </a:r>
            <a:r>
              <a:rPr lang="ru-RU" sz="2400" dirty="0" smtClean="0"/>
              <a:t> ведет не только к увеличению требуемого объема памяти для хранения информации содержащейся в базе данных.</a:t>
            </a:r>
          </a:p>
          <a:p>
            <a:r>
              <a:rPr lang="ru-RU" sz="2400" b="1" dirty="0" smtClean="0"/>
              <a:t>Избыточность данных в базе данных</a:t>
            </a:r>
            <a:r>
              <a:rPr lang="ru-RU" sz="2400" dirty="0" smtClean="0"/>
              <a:t> – это нежелательное явление еще и потому, что при работе с таблицами базы </a:t>
            </a:r>
            <a:r>
              <a:rPr lang="ru-RU" sz="2400" dirty="0" smtClean="0">
                <a:solidFill>
                  <a:schemeClr val="tx1"/>
                </a:solidFill>
              </a:rPr>
              <a:t>данных</a:t>
            </a:r>
            <a:r>
              <a:rPr lang="ru-RU" sz="2400" dirty="0" smtClean="0"/>
              <a:t> (которые еще называют отношениями), содержащими избыточные данные возникают проблемы связанные с обработкой информации</a:t>
            </a:r>
          </a:p>
          <a:p>
            <a:pPr algn="just"/>
            <a:endParaRPr lang="ru-RU"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74638"/>
            <a:ext cx="8928992" cy="11430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Пример информационной избыточности</a:t>
            </a:r>
            <a:endParaRPr lang="ru-RU" b="1" dirty="0"/>
          </a:p>
        </p:txBody>
      </p:sp>
      <p:sp>
        <p:nvSpPr>
          <p:cNvPr id="5" name="Прямоугольник 4"/>
          <p:cNvSpPr/>
          <p:nvPr/>
        </p:nvSpPr>
        <p:spPr>
          <a:xfrm>
            <a:off x="215008" y="1628800"/>
            <a:ext cx="882148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t>Допустим, у нас есть таблица, в которой хранятся данные </a:t>
            </a:r>
            <a:r>
              <a:rPr lang="ru-RU" dirty="0" smtClean="0">
                <a:hlinkClick r:id="rId3" tooltip="HTML списки. Создание списков HTML. Виды HTML списков. Нумерованный список OL, LI; маркированный список UL, LI; список определений DL, DT, DD, список директорий DIR, список меню MENU"/>
              </a:rPr>
              <a:t>список</a:t>
            </a:r>
            <a:r>
              <a:rPr lang="ru-RU" dirty="0" smtClean="0"/>
              <a:t> преподавателей и </a:t>
            </a:r>
            <a:r>
              <a:rPr lang="ru-RU" dirty="0" smtClean="0">
                <a:hlinkClick r:id="rId4" tooltip="HTML списки"/>
              </a:rPr>
              <a:t>список</a:t>
            </a:r>
            <a:r>
              <a:rPr lang="ru-RU" dirty="0" smtClean="0"/>
              <a:t> предметов, которые они ведут. Естественно, в этой таблице присутствует информационная избыточность.</a:t>
            </a:r>
            <a:endParaRPr lang="ru-RU" dirty="0"/>
          </a:p>
        </p:txBody>
      </p:sp>
      <p:pic>
        <p:nvPicPr>
          <p:cNvPr id="18434" name="Picture 2" descr="http://zametkinapolyah.ru/wp-content/uploads/2012/10/bdd1.png"/>
          <p:cNvPicPr>
            <a:picLocks noChangeAspect="1" noChangeArrowheads="1"/>
          </p:cNvPicPr>
          <p:nvPr/>
        </p:nvPicPr>
        <p:blipFill>
          <a:blip r:embed="rId5" cstate="print"/>
          <a:srcRect/>
          <a:stretch>
            <a:fillRect/>
          </a:stretch>
        </p:blipFill>
        <p:spPr bwMode="auto">
          <a:xfrm>
            <a:off x="971600" y="2780928"/>
            <a:ext cx="7106053" cy="1800200"/>
          </a:xfrm>
          <a:prstGeom prst="rect">
            <a:avLst/>
          </a:prstGeom>
          <a:noFill/>
        </p:spPr>
      </p:pic>
      <p:sp>
        <p:nvSpPr>
          <p:cNvPr id="8" name="Прямоугольник 7"/>
          <p:cNvSpPr/>
          <p:nvPr/>
        </p:nvSpPr>
        <p:spPr>
          <a:xfrm>
            <a:off x="251520" y="4797152"/>
            <a:ext cx="8784976"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dirty="0" smtClean="0">
                <a:latin typeface="+mj-lt"/>
                <a:cs typeface="Times New Roman" pitchFamily="18" charset="0"/>
              </a:rPr>
              <a:t>Избыточность данных в этой таблице заключается в том, что любой преподаватель может вести несколько предметов, как преподаватель Иванов и для каждого нового предмета приходится добавлять новые записи в таблицу.</a:t>
            </a:r>
            <a:r>
              <a:rPr lang="en-US" dirty="0" smtClean="0">
                <a:latin typeface="+mj-lt"/>
                <a:cs typeface="Times New Roman" pitchFamily="18" charset="0"/>
              </a:rPr>
              <a:t> </a:t>
            </a:r>
            <a:r>
              <a:rPr lang="ru-RU" dirty="0" smtClean="0">
                <a:latin typeface="+mj-lt"/>
                <a:cs typeface="Times New Roman" pitchFamily="18" charset="0"/>
              </a:rPr>
              <a:t>Один преподаватель может вести разные предметы, а разные предметы могут вести разные преподаватели. Давайте посмотрим, какие аномалии могут произойти в данном конкретном случае и как можно избавиться от аномалий в конкретном случае.</a:t>
            </a:r>
            <a:r>
              <a:rPr lang="en-US" dirty="0" smtClean="0">
                <a:latin typeface="+mj-lt"/>
                <a:cs typeface="Times New Roman" pitchFamily="18" charset="0"/>
              </a:rPr>
              <a:t> </a:t>
            </a:r>
            <a:endParaRPr lang="ru-RU"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Пример информационной избыточности - продолжение</a:t>
            </a:r>
            <a:endParaRPr lang="ru-RU" b="1" dirty="0"/>
          </a:p>
        </p:txBody>
      </p:sp>
      <p:sp>
        <p:nvSpPr>
          <p:cNvPr id="5" name="Прямоугольник 4"/>
          <p:cNvSpPr/>
          <p:nvPr/>
        </p:nvSpPr>
        <p:spPr>
          <a:xfrm>
            <a:off x="179512" y="1628800"/>
            <a:ext cx="8784976"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1600" dirty="0" smtClean="0"/>
              <a:t>    Допустим, в нашей школе появился новый предмет и мы хотим его добавить в существующую таблицу базы данных, но мы еще не нашли преподавателя для этого предмета. А вписать в таблицу предмет нужно уже сейчас.</a:t>
            </a:r>
          </a:p>
          <a:p>
            <a:pPr algn="just"/>
            <a:r>
              <a:rPr lang="ru-RU" sz="1600" dirty="0" smtClean="0"/>
              <a:t>    В этом случае мы должны присвоить значение NULL каждому атрибуту преподавателя, но делать это никак нельзя, так как атрибут «Код преподавателя» является первичным ключом отношения (первичным ключом таблицы). Результатом попытки создания такой записи будет нарушение целостности данных базы данных, а любая </a:t>
            </a:r>
            <a:r>
              <a:rPr lang="ru-RU" sz="1600" dirty="0" smtClean="0">
                <a:hlinkClick r:id="rId2" tooltip="Система управления базами данных. Реляционные базы данных. Где скачать MySQL сервер, как настроить и установить"/>
              </a:rPr>
              <a:t>СУБД</a:t>
            </a:r>
            <a:r>
              <a:rPr lang="ru-RU" sz="1600" dirty="0" smtClean="0"/>
              <a:t>, в том числе и </a:t>
            </a:r>
            <a:r>
              <a:rPr lang="ru-RU" sz="1600" dirty="0" smtClean="0">
                <a:hlinkClick r:id="rId3" tooltip="MySQL сервер. Файл конфигураций my.ini. Настройка кодировки MySQL сервера. Таблицы перекодировок"/>
              </a:rPr>
              <a:t>СУБД </a:t>
            </a:r>
            <a:r>
              <a:rPr lang="ru-RU" sz="1600" dirty="0" err="1" smtClean="0">
                <a:hlinkClick r:id="rId3" tooltip="MySQL сервер. Файл конфигураций my.ini. Настройка кодировки MySQL сервера. Таблицы перекодировок"/>
              </a:rPr>
              <a:t>MySQL</a:t>
            </a:r>
            <a:r>
              <a:rPr lang="ru-RU" sz="1600" dirty="0" smtClean="0"/>
              <a:t> отклонит подобную попытку создания такой записи. Чтобы избавиться от возможных проблем нужно разбить таблицу на две: таблица преподавателей и таблица предметов. </a:t>
            </a:r>
            <a:endParaRPr lang="ru-RU" sz="1600" dirty="0"/>
          </a:p>
        </p:txBody>
      </p:sp>
      <p:pic>
        <p:nvPicPr>
          <p:cNvPr id="16386" name="Picture 2" descr="http://zametkinapolyah.ru/wp-content/uploads/2012/10/bdd2.png"/>
          <p:cNvPicPr>
            <a:picLocks noChangeAspect="1" noChangeArrowheads="1"/>
          </p:cNvPicPr>
          <p:nvPr/>
        </p:nvPicPr>
        <p:blipFill>
          <a:blip r:embed="rId4" cstate="print"/>
          <a:srcRect/>
          <a:stretch>
            <a:fillRect/>
          </a:stretch>
        </p:blipFill>
        <p:spPr bwMode="auto">
          <a:xfrm>
            <a:off x="2051720" y="4048124"/>
            <a:ext cx="4762500" cy="28098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Базы данных</a:t>
            </a:r>
            <a:endParaRPr lang="ru-RU" b="1" dirty="0"/>
          </a:p>
        </p:txBody>
      </p:sp>
      <p:sp>
        <p:nvSpPr>
          <p:cNvPr id="7" name="Прямоугольник 6"/>
          <p:cNvSpPr/>
          <p:nvPr/>
        </p:nvSpPr>
        <p:spPr>
          <a:xfrm>
            <a:off x="467544" y="1556792"/>
            <a:ext cx="8208912"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000" b="1" dirty="0" smtClean="0">
                <a:latin typeface="Times New Roman" pitchFamily="18" charset="0"/>
                <a:cs typeface="Times New Roman" pitchFamily="18" charset="0"/>
              </a:rPr>
              <a:t>База данных </a:t>
            </a:r>
            <a:r>
              <a:rPr lang="ru-RU" sz="2000" dirty="0" smtClean="0">
                <a:latin typeface="Times New Roman" pitchFamily="18" charset="0"/>
                <a:cs typeface="Times New Roman" pitchFamily="18" charset="0"/>
              </a:rPr>
              <a:t>- это информационная модель, позволяющая упорядоченно хранить данные о группе объектов, обладающих одинаковым набором свойств. Пожалуй, одним из самых банальных примеров баз данных может быть записная книжка с телефонами ваших знакомых. Этот список фамилий владельцев телефонов и их телефонных номеров, представленный в вашей записной книжке в алфавитном порядке, представляет собой, вообще говоря, проиндексированную базу данных. Использование индекса - в данном случае фамилии (или имени) позволяет вам достаточно быстро отыскать требуемый номер телефона.</a:t>
            </a:r>
            <a:endParaRPr lang="ru-RU" sz="2000" dirty="0">
              <a:latin typeface="Times New Roman" pitchFamily="18" charset="0"/>
              <a:cs typeface="Times New Roman" pitchFamily="18" charset="0"/>
            </a:endParaRPr>
          </a:p>
        </p:txBody>
      </p:sp>
      <p:pic>
        <p:nvPicPr>
          <p:cNvPr id="12290" name="Picture 2" descr="http://www.codenet.ru/np-includes/upload/2003/10/24/129611.gif"/>
          <p:cNvPicPr>
            <a:picLocks noChangeAspect="1" noChangeArrowheads="1"/>
          </p:cNvPicPr>
          <p:nvPr/>
        </p:nvPicPr>
        <p:blipFill>
          <a:blip r:embed="rId2" cstate="print"/>
          <a:srcRect/>
          <a:stretch>
            <a:fillRect/>
          </a:stretch>
        </p:blipFill>
        <p:spPr bwMode="auto">
          <a:xfrm>
            <a:off x="2051720" y="4581128"/>
            <a:ext cx="4933950" cy="2276872"/>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en-US" b="1" dirty="0" smtClean="0"/>
              <a:t>JDBC</a:t>
            </a:r>
            <a:endParaRPr lang="ru-RU" b="1" dirty="0"/>
          </a:p>
        </p:txBody>
      </p:sp>
      <p:sp>
        <p:nvSpPr>
          <p:cNvPr id="3" name="Содержимое 2"/>
          <p:cNvSpPr>
            <a:spLocks noGrp="1"/>
          </p:cNvSpPr>
          <p:nvPr>
            <p:ph idx="1"/>
          </p:nvPr>
        </p:nvSpPr>
        <p:spPr>
          <a:xfrm>
            <a:off x="107504" y="1600200"/>
            <a:ext cx="8928992" cy="4525963"/>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lgn="just"/>
            <a:r>
              <a:rPr lang="en-US" b="1" dirty="0" smtClean="0"/>
              <a:t> </a:t>
            </a:r>
            <a:r>
              <a:rPr lang="ru-RU" b="1" dirty="0" smtClean="0"/>
              <a:t>JDBC</a:t>
            </a:r>
            <a:r>
              <a:rPr lang="ru-RU" dirty="0" smtClean="0"/>
              <a:t> (</a:t>
            </a:r>
            <a:r>
              <a:rPr lang="ru-RU" dirty="0" smtClean="0">
                <a:hlinkClick r:id="rId2" tooltip="Английский язык"/>
              </a:rPr>
              <a:t>англ.</a:t>
            </a:r>
            <a:r>
              <a:rPr lang="ru-RU" dirty="0" smtClean="0"/>
              <a:t> </a:t>
            </a:r>
            <a:r>
              <a:rPr lang="ru-RU" dirty="0" err="1" smtClean="0"/>
              <a:t>Java</a:t>
            </a:r>
            <a:r>
              <a:rPr lang="ru-RU" dirty="0" smtClean="0"/>
              <a:t> </a:t>
            </a:r>
            <a:r>
              <a:rPr lang="ru-RU" dirty="0" err="1" smtClean="0"/>
              <a:t>DataBase</a:t>
            </a:r>
            <a:r>
              <a:rPr lang="ru-RU" dirty="0" smtClean="0"/>
              <a:t> </a:t>
            </a:r>
            <a:r>
              <a:rPr lang="ru-RU" dirty="0" err="1" smtClean="0"/>
              <a:t>Connectivity</a:t>
            </a:r>
            <a:r>
              <a:rPr lang="ru-RU" dirty="0" smtClean="0"/>
              <a:t> — </a:t>
            </a:r>
            <a:r>
              <a:rPr lang="ru-RU" i="1" dirty="0" smtClean="0"/>
              <a:t>соединение с базами данных на </a:t>
            </a:r>
            <a:r>
              <a:rPr lang="ru-RU" i="1" dirty="0" err="1" smtClean="0">
                <a:hlinkClick r:id="rId3" tooltip="Java"/>
              </a:rPr>
              <a:t>Java</a:t>
            </a:r>
            <a:r>
              <a:rPr lang="ru-RU" dirty="0" smtClean="0"/>
              <a:t>) — </a:t>
            </a:r>
            <a:r>
              <a:rPr lang="ru-RU" dirty="0" err="1" smtClean="0"/>
              <a:t>платформенно-независимый</a:t>
            </a:r>
            <a:r>
              <a:rPr lang="ru-RU" dirty="0" smtClean="0"/>
              <a:t> промышленный стандарт взаимодействия Java-приложений с различными </a:t>
            </a:r>
            <a:r>
              <a:rPr lang="ru-RU" dirty="0" smtClean="0">
                <a:hlinkClick r:id="rId4" tooltip="СУБД"/>
              </a:rPr>
              <a:t>СУБД</a:t>
            </a:r>
            <a:r>
              <a:rPr lang="ru-RU" dirty="0" smtClean="0"/>
              <a:t>, реализованный в виде пакета </a:t>
            </a:r>
            <a:r>
              <a:rPr lang="ru-RU" dirty="0" err="1" smtClean="0"/>
              <a:t>java.sql</a:t>
            </a:r>
            <a:r>
              <a:rPr lang="ru-RU" dirty="0" smtClean="0"/>
              <a:t>, входящего в состав </a:t>
            </a:r>
            <a:r>
              <a:rPr lang="ru-RU" dirty="0" err="1" smtClean="0">
                <a:hlinkClick r:id="rId5" tooltip="Java SE"/>
              </a:rPr>
              <a:t>Java</a:t>
            </a:r>
            <a:r>
              <a:rPr lang="ru-RU" dirty="0" smtClean="0">
                <a:hlinkClick r:id="rId5" tooltip="Java SE"/>
              </a:rPr>
              <a:t> SE</a:t>
            </a:r>
            <a:r>
              <a:rPr lang="ru-RU" dirty="0" smtClean="0"/>
              <a:t>.</a:t>
            </a:r>
          </a:p>
          <a:p>
            <a:pPr algn="just"/>
            <a:r>
              <a:rPr lang="ru-RU" dirty="0" smtClean="0"/>
              <a:t>JDBC основан на концепции так называемых драйверов, позволяющих получать соединение с базой данных по специально описанному </a:t>
            </a:r>
            <a:r>
              <a:rPr lang="ru-RU" dirty="0" smtClean="0">
                <a:hlinkClick r:id="rId6" tooltip="URL"/>
              </a:rPr>
              <a:t>URL</a:t>
            </a:r>
            <a:r>
              <a:rPr lang="ru-RU" dirty="0" smtClean="0"/>
              <a:t>. Драйверы могут загружаться динамически (во время работы программы). Загрузившись, драйвер сам регистрирует себя и вызывается автоматически, когда программа требует </a:t>
            </a:r>
            <a:r>
              <a:rPr lang="ru-RU" dirty="0" smtClean="0">
                <a:hlinkClick r:id="rId6" tooltip="URL"/>
              </a:rPr>
              <a:t>URL</a:t>
            </a:r>
            <a:r>
              <a:rPr lang="ru-RU" dirty="0" smtClean="0"/>
              <a:t>, содержащий протокол, за который драйвер отвечает.</a:t>
            </a:r>
          </a:p>
          <a:p>
            <a:pPr algn="just">
              <a:buNone/>
            </a:pPr>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Преимущества </a:t>
            </a:r>
            <a:r>
              <a:rPr lang="en-US" b="1" dirty="0" smtClean="0"/>
              <a:t>JDBC</a:t>
            </a:r>
            <a:endParaRPr lang="ru-RU" b="1" dirty="0"/>
          </a:p>
        </p:txBody>
      </p:sp>
      <p:pic>
        <p:nvPicPr>
          <p:cNvPr id="38915" name="Picture 3" descr="C:\Users\Сергей\YandexDisk\Скриншоты\2014-05-04 11-54-59 Скриншот экрана.png"/>
          <p:cNvPicPr>
            <a:picLocks noGrp="1" noChangeAspect="1" noChangeArrowheads="1"/>
          </p:cNvPicPr>
          <p:nvPr>
            <p:ph idx="1"/>
          </p:nvPr>
        </p:nvPicPr>
        <p:blipFill>
          <a:blip r:embed="rId2" cstate="print"/>
          <a:srcRect/>
          <a:stretch>
            <a:fillRect/>
          </a:stretch>
        </p:blipFill>
        <p:spPr bwMode="auto">
          <a:xfrm>
            <a:off x="107504" y="1628800"/>
            <a:ext cx="8748464" cy="1333771"/>
          </a:xfrm>
          <a:prstGeom prst="rect">
            <a:avLst/>
          </a:prstGeom>
        </p:spPr>
        <p:style>
          <a:lnRef idx="1">
            <a:schemeClr val="accent6"/>
          </a:lnRef>
          <a:fillRef idx="2">
            <a:schemeClr val="accent6"/>
          </a:fillRef>
          <a:effectRef idx="1">
            <a:schemeClr val="accent6"/>
          </a:effectRef>
          <a:fontRef idx="minor">
            <a:schemeClr val="dk1"/>
          </a:fontRef>
        </p:style>
      </p:pic>
      <p:sp>
        <p:nvSpPr>
          <p:cNvPr id="7" name="Прямоугольник 6"/>
          <p:cNvSpPr/>
          <p:nvPr/>
        </p:nvSpPr>
        <p:spPr>
          <a:xfrm>
            <a:off x="179512" y="3501008"/>
            <a:ext cx="8712968" cy="646331"/>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r>
              <a:rPr lang="ru-RU" dirty="0" smtClean="0"/>
              <a:t>Любая программа, которая предполагает использовать JDBC должна импортировать пакеты </a:t>
            </a:r>
            <a:r>
              <a:rPr lang="ru-RU" dirty="0" err="1" smtClean="0"/>
              <a:t>java.sql</a:t>
            </a:r>
            <a:r>
              <a:rPr lang="ru-RU" dirty="0" smtClean="0"/>
              <a:t>.*:</a:t>
            </a:r>
            <a:endParaRPr lang="ru-RU" dirty="0"/>
          </a:p>
        </p:txBody>
      </p:sp>
      <p:sp>
        <p:nvSpPr>
          <p:cNvPr id="8" name="Прямоугольник 7"/>
          <p:cNvSpPr/>
          <p:nvPr/>
        </p:nvSpPr>
        <p:spPr>
          <a:xfrm>
            <a:off x="2843808" y="4437112"/>
            <a:ext cx="237626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b="1" dirty="0" smtClean="0"/>
              <a:t>import</a:t>
            </a:r>
            <a:r>
              <a:rPr lang="en-US" dirty="0" smtClean="0"/>
              <a:t> java.sql.*;</a:t>
            </a:r>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Подключение драйвера для СУБД</a:t>
            </a:r>
            <a:endParaRPr lang="ru-RU" b="1" dirty="0"/>
          </a:p>
        </p:txBody>
      </p:sp>
      <p:sp>
        <p:nvSpPr>
          <p:cNvPr id="7" name="TextBox 6"/>
          <p:cNvSpPr txBox="1"/>
          <p:nvPr/>
        </p:nvSpPr>
        <p:spPr>
          <a:xfrm>
            <a:off x="251520" y="1700808"/>
            <a:ext cx="850695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ru-RU" dirty="0" smtClean="0"/>
              <a:t>Для связи нашей программы с «определенной» СУБД необходимо использовать</a:t>
            </a:r>
          </a:p>
          <a:p>
            <a:pPr algn="ctr"/>
            <a:r>
              <a:rPr lang="ru-RU" dirty="0" smtClean="0"/>
              <a:t>драйвер для данной СУБД</a:t>
            </a:r>
            <a:r>
              <a:rPr lang="en-US" dirty="0" smtClean="0"/>
              <a:t>:</a:t>
            </a:r>
            <a:endParaRPr lang="ru-RU" dirty="0"/>
          </a:p>
        </p:txBody>
      </p:sp>
      <p:sp>
        <p:nvSpPr>
          <p:cNvPr id="8" name="Прямоугольник 7"/>
          <p:cNvSpPr/>
          <p:nvPr/>
        </p:nvSpPr>
        <p:spPr>
          <a:xfrm>
            <a:off x="1547664" y="2780928"/>
            <a:ext cx="574238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b="1" dirty="0" smtClean="0"/>
              <a:t>http://dev.mysql.com/downloads/connector/j/3.0.html</a:t>
            </a:r>
            <a:endParaRPr lang="ru-RU" b="1" dirty="0"/>
          </a:p>
        </p:txBody>
      </p:sp>
      <p:sp>
        <p:nvSpPr>
          <p:cNvPr id="9" name="Прямоугольник 8"/>
          <p:cNvSpPr/>
          <p:nvPr/>
        </p:nvSpPr>
        <p:spPr>
          <a:xfrm>
            <a:off x="251520" y="3429000"/>
            <a:ext cx="864096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ru-RU" dirty="0" smtClean="0"/>
              <a:t>Следующей строчкой мы загружаем драйвер, и он автоматически зарегистрирует себя для использования вместе с JDBC</a:t>
            </a:r>
            <a:r>
              <a:rPr lang="en-US" dirty="0" smtClean="0"/>
              <a:t>:  </a:t>
            </a:r>
          </a:p>
          <a:p>
            <a:pPr algn="ctr"/>
            <a:r>
              <a:rPr lang="en-US" dirty="0" smtClean="0"/>
              <a:t> </a:t>
            </a:r>
            <a:endParaRPr lang="ru-RU" b="1" dirty="0"/>
          </a:p>
        </p:txBody>
      </p:sp>
      <p:sp>
        <p:nvSpPr>
          <p:cNvPr id="10" name="Прямоугольник 9"/>
          <p:cNvSpPr/>
          <p:nvPr/>
        </p:nvSpPr>
        <p:spPr>
          <a:xfrm>
            <a:off x="2267744" y="4581128"/>
            <a:ext cx="4109458"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en-US" b="1" dirty="0" err="1" smtClean="0"/>
              <a:t>Class.</a:t>
            </a:r>
            <a:r>
              <a:rPr lang="en-US" b="1" i="1" dirty="0" err="1" smtClean="0"/>
              <a:t>forName</a:t>
            </a:r>
            <a:r>
              <a:rPr lang="en-US" b="1" i="1" dirty="0" smtClean="0"/>
              <a:t>("</a:t>
            </a:r>
            <a:r>
              <a:rPr lang="en-US" b="1" i="1" dirty="0" err="1" smtClean="0"/>
              <a:t>com.mysql.jdbc.Driver</a:t>
            </a:r>
            <a:r>
              <a:rPr lang="en-US" b="1" i="1" dirty="0" smtClean="0"/>
              <a:t>");</a:t>
            </a:r>
            <a:endParaRPr lang="ru-RU" dirty="0"/>
          </a:p>
        </p:txBody>
      </p:sp>
      <p:sp>
        <p:nvSpPr>
          <p:cNvPr id="11" name="Прямоугольник 10"/>
          <p:cNvSpPr/>
          <p:nvPr/>
        </p:nvSpPr>
        <p:spPr>
          <a:xfrm>
            <a:off x="251520" y="5229200"/>
            <a:ext cx="864096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ru-RU" dirty="0" smtClean="0"/>
              <a:t>Для соединения с базой данных используют класс </a:t>
            </a:r>
            <a:r>
              <a:rPr lang="ru-RU" dirty="0" err="1" smtClean="0"/>
              <a:t>Connection</a:t>
            </a:r>
            <a:r>
              <a:rPr lang="ru-RU" dirty="0" smtClean="0"/>
              <a:t>:</a:t>
            </a:r>
            <a:endParaRPr lang="ru-RU" dirty="0"/>
          </a:p>
        </p:txBody>
      </p:sp>
      <p:sp>
        <p:nvSpPr>
          <p:cNvPr id="13" name="Прямоугольник 12"/>
          <p:cNvSpPr/>
          <p:nvPr/>
        </p:nvSpPr>
        <p:spPr>
          <a:xfrm>
            <a:off x="899592" y="5805264"/>
            <a:ext cx="705678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fontAlgn="base">
              <a:spcBef>
                <a:spcPct val="0"/>
              </a:spcBef>
              <a:spcAft>
                <a:spcPct val="0"/>
              </a:spcAft>
            </a:pPr>
            <a:r>
              <a:rPr lang="ru-RU" b="1" dirty="0" err="1" smtClean="0">
                <a:solidFill>
                  <a:srgbClr val="00008B"/>
                </a:solidFill>
                <a:latin typeface="Arial Unicode MS" pitchFamily="34" charset="-128"/>
                <a:cs typeface="Arial" pitchFamily="34" charset="0"/>
              </a:rPr>
              <a:t>Connection</a:t>
            </a:r>
            <a:r>
              <a:rPr lang="ru-RU" dirty="0" smtClean="0">
                <a:solidFill>
                  <a:srgbClr val="0000FF"/>
                </a:solidFill>
                <a:latin typeface="Arial Unicode MS" pitchFamily="34" charset="-128"/>
                <a:cs typeface="Arial" pitchFamily="34" charset="0"/>
              </a:rPr>
              <a:t> </a:t>
            </a:r>
            <a:r>
              <a:rPr lang="ru-RU" dirty="0" err="1" smtClean="0">
                <a:solidFill>
                  <a:srgbClr val="0000FF"/>
                </a:solidFill>
                <a:latin typeface="Arial Unicode MS" pitchFamily="34" charset="-128"/>
                <a:cs typeface="Arial" pitchFamily="34" charset="0"/>
              </a:rPr>
              <a:t>dbh</a:t>
            </a:r>
            <a:r>
              <a:rPr lang="ru-RU" dirty="0" smtClean="0">
                <a:solidFill>
                  <a:srgbClr val="0000FF"/>
                </a:solidFill>
                <a:latin typeface="Arial Unicode MS" pitchFamily="34" charset="-128"/>
                <a:cs typeface="Arial" pitchFamily="34" charset="0"/>
              </a:rPr>
              <a:t> </a:t>
            </a:r>
            <a:r>
              <a:rPr lang="ru-RU" dirty="0" smtClean="0">
                <a:solidFill>
                  <a:srgbClr val="FF0000"/>
                </a:solidFill>
                <a:latin typeface="Arial Unicode MS" pitchFamily="34" charset="-128"/>
                <a:cs typeface="Arial" pitchFamily="34" charset="0"/>
              </a:rPr>
              <a:t>=</a:t>
            </a:r>
            <a:r>
              <a:rPr lang="ru-RU" dirty="0" smtClean="0">
                <a:solidFill>
                  <a:srgbClr val="0000FF"/>
                </a:solidFill>
                <a:latin typeface="Arial Unicode MS" pitchFamily="34" charset="-128"/>
                <a:cs typeface="Arial" pitchFamily="34" charset="0"/>
              </a:rPr>
              <a:t> </a:t>
            </a:r>
            <a:r>
              <a:rPr lang="ru-RU" dirty="0" err="1" smtClean="0">
                <a:solidFill>
                  <a:srgbClr val="0000FF"/>
                </a:solidFill>
                <a:latin typeface="Arial Unicode MS" pitchFamily="34" charset="-128"/>
                <a:cs typeface="Arial" pitchFamily="34" charset="0"/>
              </a:rPr>
              <a:t>DriverManager.getConnection</a:t>
            </a:r>
            <a:r>
              <a:rPr lang="ru-RU" dirty="0" smtClean="0">
                <a:solidFill>
                  <a:srgbClr val="0000FF"/>
                </a:solidFill>
                <a:latin typeface="Arial Unicode MS" pitchFamily="34" charset="-128"/>
                <a:cs typeface="Arial" pitchFamily="34" charset="0"/>
              </a:rPr>
              <a:t>(</a:t>
            </a:r>
            <a:r>
              <a:rPr lang="ru-RU" dirty="0" err="1" smtClean="0">
                <a:solidFill>
                  <a:srgbClr val="0000FF"/>
                </a:solidFill>
                <a:latin typeface="Arial Unicode MS" pitchFamily="34" charset="-128"/>
                <a:cs typeface="Arial" pitchFamily="34" charset="0"/>
              </a:rPr>
              <a:t>url</a:t>
            </a:r>
            <a:r>
              <a:rPr lang="ru-RU" dirty="0" smtClean="0">
                <a:solidFill>
                  <a:srgbClr val="0000FF"/>
                </a:solidFill>
                <a:latin typeface="Arial Unicode MS" pitchFamily="34" charset="-128"/>
                <a:cs typeface="Arial" pitchFamily="34" charset="0"/>
              </a:rPr>
              <a:t>, </a:t>
            </a:r>
            <a:r>
              <a:rPr lang="ru-RU" dirty="0" err="1" smtClean="0">
                <a:solidFill>
                  <a:srgbClr val="0000FF"/>
                </a:solidFill>
                <a:latin typeface="Arial Unicode MS" pitchFamily="34" charset="-128"/>
                <a:cs typeface="Arial" pitchFamily="34" charset="0"/>
              </a:rPr>
              <a:t>user</a:t>
            </a:r>
            <a:r>
              <a:rPr lang="ru-RU" dirty="0" smtClean="0">
                <a:solidFill>
                  <a:srgbClr val="0000FF"/>
                </a:solidFill>
                <a:latin typeface="Arial Unicode MS" pitchFamily="34" charset="-128"/>
                <a:cs typeface="Arial" pitchFamily="34" charset="0"/>
              </a:rPr>
              <a:t>, </a:t>
            </a:r>
            <a:r>
              <a:rPr lang="ru-RU" dirty="0" err="1" smtClean="0">
                <a:solidFill>
                  <a:srgbClr val="0000FF"/>
                </a:solidFill>
                <a:latin typeface="Arial Unicode MS" pitchFamily="34" charset="-128"/>
                <a:cs typeface="Arial" pitchFamily="34" charset="0"/>
              </a:rPr>
              <a:t>passwd</a:t>
            </a:r>
            <a:r>
              <a:rPr lang="ru-RU" dirty="0" smtClean="0">
                <a:solidFill>
                  <a:srgbClr val="0000FF"/>
                </a:solidFill>
                <a:latin typeface="Arial Unicode MS" pitchFamily="34" charset="-128"/>
                <a:cs typeface="Arial" pitchFamily="34" charset="0"/>
              </a:rPr>
              <a:t>);</a:t>
            </a:r>
            <a:r>
              <a:rPr lang="ru-RU" sz="800" dirty="0" smtClean="0">
                <a:latin typeface="Arial" pitchFamily="34" charset="0"/>
                <a:cs typeface="Arial" pitchFamily="34" charset="0"/>
              </a:rPr>
              <a:t> </a:t>
            </a:r>
            <a:endParaRPr lang="ru-RU" sz="4000" dirty="0" smtClean="0">
              <a:latin typeface="Arial" pitchFamily="34" charset="0"/>
              <a:cs typeface="Arial" pitchFamily="34" charset="0"/>
            </a:endParaRPr>
          </a:p>
        </p:txBody>
      </p:sp>
      <p:sp>
        <p:nvSpPr>
          <p:cNvPr id="14" name="Прямоугольник 13"/>
          <p:cNvSpPr/>
          <p:nvPr/>
        </p:nvSpPr>
        <p:spPr>
          <a:xfrm>
            <a:off x="251520" y="6381328"/>
            <a:ext cx="864096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ru-RU" dirty="0" smtClean="0"/>
              <a:t>Где </a:t>
            </a:r>
            <a:r>
              <a:rPr lang="en-US" dirty="0" err="1" smtClean="0"/>
              <a:t>url</a:t>
            </a:r>
            <a:r>
              <a:rPr lang="en-US" dirty="0" smtClean="0"/>
              <a:t> </a:t>
            </a:r>
            <a:r>
              <a:rPr lang="ru-RU" dirty="0" smtClean="0"/>
              <a:t>имеет формат </a:t>
            </a:r>
            <a:r>
              <a:rPr lang="en-US" b="1" dirty="0" err="1" smtClean="0"/>
              <a:t>jdbc:mysql</a:t>
            </a:r>
            <a:r>
              <a:rPr lang="en-US" b="1" dirty="0" smtClean="0"/>
              <a:t>://</a:t>
            </a:r>
            <a:r>
              <a:rPr lang="ru-RU" b="1" dirty="0" smtClean="0"/>
              <a:t>сервер/</a:t>
            </a:r>
            <a:r>
              <a:rPr lang="ru-RU" b="1" dirty="0" err="1" smtClean="0"/>
              <a:t>база_данных</a:t>
            </a:r>
            <a:endParaRPr lang="ru-RU"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style>
          <a:lnRef idx="2">
            <a:schemeClr val="accent1"/>
          </a:lnRef>
          <a:fillRef idx="1">
            <a:schemeClr val="lt1"/>
          </a:fillRef>
          <a:effectRef idx="0">
            <a:schemeClr val="accent1"/>
          </a:effectRef>
          <a:fontRef idx="minor">
            <a:schemeClr val="dk1"/>
          </a:fontRef>
        </p:style>
        <p:txBody>
          <a:bodyPr/>
          <a:lstStyle/>
          <a:p>
            <a:r>
              <a:rPr lang="ru-RU" b="1" dirty="0" smtClean="0"/>
              <a:t>Методы класса </a:t>
            </a:r>
            <a:r>
              <a:rPr lang="en-US" b="1" dirty="0" smtClean="0"/>
              <a:t>Statement</a:t>
            </a:r>
            <a:endParaRPr lang="ru-RU" b="1" dirty="0"/>
          </a:p>
        </p:txBody>
      </p:sp>
      <p:sp>
        <p:nvSpPr>
          <p:cNvPr id="7" name="Прямоугольник 6"/>
          <p:cNvSpPr/>
          <p:nvPr/>
        </p:nvSpPr>
        <p:spPr>
          <a:xfrm>
            <a:off x="467544" y="1556792"/>
            <a:ext cx="8208912" cy="30839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fontAlgn="base">
              <a:lnSpc>
                <a:spcPct val="200000"/>
              </a:lnSpc>
            </a:pPr>
            <a:r>
              <a:rPr lang="ru-RU" sz="2000" dirty="0" smtClean="0"/>
              <a:t>Метод </a:t>
            </a:r>
            <a:r>
              <a:rPr lang="ru-RU" sz="2000" b="1" dirty="0" err="1" smtClean="0"/>
              <a:t>executeQuery</a:t>
            </a:r>
            <a:r>
              <a:rPr lang="ru-RU" sz="2000" b="1" dirty="0" smtClean="0"/>
              <a:t>()</a:t>
            </a:r>
            <a:r>
              <a:rPr lang="ru-RU" sz="2000" dirty="0" smtClean="0"/>
              <a:t> удобен лишь в том случае, когда мы ожидаем ответа от базы данных. Специально для запросов, на которые ответ не обязателен в JDBC был введен еще один метод класса </a:t>
            </a:r>
            <a:r>
              <a:rPr lang="ru-RU" sz="2000" dirty="0" err="1" smtClean="0"/>
              <a:t>Statement</a:t>
            </a:r>
            <a:r>
              <a:rPr lang="ru-RU" sz="2000" dirty="0" smtClean="0"/>
              <a:t>. Это – </a:t>
            </a:r>
            <a:r>
              <a:rPr lang="ru-RU" sz="2000" b="1" dirty="0" err="1" smtClean="0"/>
              <a:t>executeUpdate</a:t>
            </a:r>
            <a:r>
              <a:rPr lang="ru-RU" sz="2000" b="1" dirty="0" smtClean="0"/>
              <a:t>(). </a:t>
            </a:r>
            <a:r>
              <a:rPr lang="ru-RU" sz="2000" dirty="0" smtClean="0"/>
              <a:t>К запросам такого типа относится UPDATE, CREATE, INSERT и пр.</a:t>
            </a:r>
            <a:endParaRPr lang="ru-RU" sz="2000"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xmlns=""/>
              </a:ext>
            </a:extLst>
          </a:blip>
          <a:srcRect l="3138" r="7414"/>
          <a:stretch>
            <a:fillRect/>
          </a:stretch>
        </p:blipFill>
        <p:spPr>
          <a:xfrm>
            <a:off x="0" y="1348365"/>
            <a:ext cx="8686800" cy="2971800"/>
          </a:xfrm>
          <a:prstGeom prst="rect">
            <a:avLst/>
          </a:prstGeom>
        </p:spPr>
      </p:pic>
      <p:sp>
        <p:nvSpPr>
          <p:cNvPr id="10" name="Заголовок 1"/>
          <p:cNvSpPr txBox="1">
            <a:spLocks/>
          </p:cNvSpPr>
          <p:nvPr/>
        </p:nvSpPr>
        <p:spPr>
          <a:xfrm>
            <a:off x="609600" y="1752600"/>
            <a:ext cx="7772400" cy="990599"/>
          </a:xfrm>
          <a:prstGeom prst="rect">
            <a:avLst/>
          </a:prstGeom>
        </p:spPr>
        <p:txBody>
          <a:bodyPr vert="horz" wrap="none" lIns="0" tIns="0" rIns="0" bIns="0" rtlCol="0" anchor="ctr">
            <a:noAutofit/>
          </a:bodyPr>
          <a:lstStyle/>
          <a:p>
            <a:pPr lvl="0">
              <a:spcBef>
                <a:spcPct val="0"/>
              </a:spcBef>
            </a:pPr>
            <a:r>
              <a:rPr lang="ru-RU" sz="3200" b="1" noProof="0" dirty="0" smtClean="0">
                <a:solidFill>
                  <a:srgbClr val="FFFFFF"/>
                </a:solidFill>
                <a:ea typeface="+mj-ea"/>
                <a:cs typeface="+mj-cs"/>
                <a:sym typeface="Lucida Grande" charset="0"/>
              </a:rPr>
              <a:t>Благодарю за внимание!</a:t>
            </a:r>
            <a:endParaRPr kumimoji="0" lang="ru-RU" sz="2500" b="0" i="0" u="none" strike="noStrike" kern="1200" cap="none" spc="0" normalizeH="0" baseline="0" noProof="0" dirty="0">
              <a:ln>
                <a:noFill/>
              </a:ln>
              <a:solidFill>
                <a:srgbClr val="FFFFFF"/>
              </a:solidFill>
              <a:effectLst/>
              <a:uLnTx/>
              <a:uFillTx/>
              <a:latin typeface="+mj-lt"/>
              <a:ea typeface="+mj-ea"/>
              <a:cs typeface="+mj-cs"/>
            </a:endParaRPr>
          </a:p>
        </p:txBody>
      </p:sp>
    </p:spTree>
    <p:extLst>
      <p:ext uri="{BB962C8B-B14F-4D97-AF65-F5344CB8AC3E}">
        <p14:creationId xmlns:p14="http://schemas.microsoft.com/office/powerpoint/2010/main" xmlns="" val="472838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СУБД	</a:t>
            </a:r>
            <a:endParaRPr lang="ru-RU" b="1" dirty="0"/>
          </a:p>
        </p:txBody>
      </p:sp>
      <p:sp>
        <p:nvSpPr>
          <p:cNvPr id="5" name="Прямоугольник 4"/>
          <p:cNvSpPr/>
          <p:nvPr/>
        </p:nvSpPr>
        <p:spPr>
          <a:xfrm>
            <a:off x="179512" y="1772816"/>
            <a:ext cx="8856984"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Программное обеспечение, предназначенное для работы с базами данных, называется система управления базами данных (СУБД). СУБД используются для упорядоченного хранения и обработки больших объемов информации.</a:t>
            </a:r>
          </a:p>
          <a:p>
            <a:r>
              <a:rPr lang="ru-RU" sz="2000" b="1" dirty="0" smtClean="0">
                <a:latin typeface="Times New Roman" pitchFamily="18" charset="0"/>
                <a:cs typeface="Times New Roman" pitchFamily="18" charset="0"/>
              </a:rPr>
              <a:t>СУБД организует хранение информации таким образом, чтобы ее было удобно:</a:t>
            </a:r>
          </a:p>
          <a:p>
            <a:pPr>
              <a:buFont typeface="Arial" pitchFamily="34" charset="0"/>
              <a:buChar char="•"/>
            </a:pPr>
            <a:r>
              <a:rPr lang="ru-RU"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просматривать,</a:t>
            </a:r>
          </a:p>
          <a:p>
            <a:pPr>
              <a:buFont typeface="Arial" pitchFamily="34" charset="0"/>
              <a:buChar char="•"/>
            </a:pPr>
            <a:r>
              <a:rPr lang="ru-RU" sz="2400" dirty="0" smtClean="0">
                <a:latin typeface="Times New Roman" pitchFamily="18" charset="0"/>
                <a:cs typeface="Times New Roman" pitchFamily="18" charset="0"/>
              </a:rPr>
              <a:t> пополнять,</a:t>
            </a:r>
          </a:p>
          <a:p>
            <a:pPr>
              <a:buFont typeface="Arial" pitchFamily="34" charset="0"/>
              <a:buChar char="•"/>
            </a:pPr>
            <a:r>
              <a:rPr lang="ru-RU" sz="2400" dirty="0" smtClean="0">
                <a:latin typeface="Times New Roman" pitchFamily="18" charset="0"/>
                <a:cs typeface="Times New Roman" pitchFamily="18" charset="0"/>
              </a:rPr>
              <a:t> изменять,</a:t>
            </a:r>
          </a:p>
          <a:p>
            <a:pPr>
              <a:buFont typeface="Arial" pitchFamily="34" charset="0"/>
              <a:buChar char="•"/>
            </a:pPr>
            <a:r>
              <a:rPr lang="ru-RU" sz="2400" dirty="0" smtClean="0">
                <a:latin typeface="Times New Roman" pitchFamily="18" charset="0"/>
                <a:cs typeface="Times New Roman" pitchFamily="18" charset="0"/>
              </a:rPr>
              <a:t> искать нужные сведения,</a:t>
            </a:r>
          </a:p>
          <a:p>
            <a:pPr>
              <a:buFont typeface="Arial" pitchFamily="34" charset="0"/>
              <a:buChar char="•"/>
            </a:pPr>
            <a:r>
              <a:rPr lang="ru-RU" sz="2400" dirty="0" smtClean="0">
                <a:latin typeface="Times New Roman" pitchFamily="18" charset="0"/>
                <a:cs typeface="Times New Roman" pitchFamily="18" charset="0"/>
              </a:rPr>
              <a:t> делать любые выборки,</a:t>
            </a:r>
          </a:p>
          <a:p>
            <a:pPr>
              <a:buFont typeface="Arial" pitchFamily="34" charset="0"/>
              <a:buChar char="•"/>
            </a:pPr>
            <a:r>
              <a:rPr lang="ru-RU" sz="2400" dirty="0" smtClean="0">
                <a:latin typeface="Times New Roman" pitchFamily="18" charset="0"/>
                <a:cs typeface="Times New Roman" pitchFamily="18" charset="0"/>
              </a:rPr>
              <a:t> осуществлять сортировку в любом порядке.</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Реляционная база данных</a:t>
            </a:r>
            <a:endParaRPr lang="ru-RU" b="1" dirty="0"/>
          </a:p>
        </p:txBody>
      </p:sp>
      <p:sp>
        <p:nvSpPr>
          <p:cNvPr id="3" name="Содержимое 2"/>
          <p:cNvSpPr>
            <a:spLocks noGrp="1"/>
          </p:cNvSpPr>
          <p:nvPr>
            <p:ph idx="1"/>
          </p:nvPr>
        </p:nvSpPr>
        <p:spPr>
          <a:xfrm>
            <a:off x="179512" y="1556793"/>
            <a:ext cx="8686800" cy="2016224"/>
          </a:xfrm>
        </p:spPr>
        <p:style>
          <a:lnRef idx="0">
            <a:schemeClr val="accent1"/>
          </a:lnRef>
          <a:fillRef idx="3">
            <a:schemeClr val="accent1"/>
          </a:fillRef>
          <a:effectRef idx="3">
            <a:schemeClr val="accent1"/>
          </a:effectRef>
          <a:fontRef idx="minor">
            <a:schemeClr val="lt1"/>
          </a:fontRef>
        </p:style>
        <p:txBody>
          <a:bodyPr>
            <a:normAutofit fontScale="77500" lnSpcReduction="20000"/>
          </a:bodyPr>
          <a:lstStyle/>
          <a:p>
            <a:pPr algn="just">
              <a:buNone/>
            </a:pPr>
            <a:r>
              <a:rPr lang="ru-RU" i="1" dirty="0" smtClean="0">
                <a:latin typeface="Times New Roman" pitchFamily="18" charset="0"/>
                <a:cs typeface="Times New Roman" pitchFamily="18" charset="0"/>
              </a:rPr>
              <a:t>    </a:t>
            </a:r>
            <a:r>
              <a:rPr lang="ru-RU" b="1" dirty="0" smtClean="0">
                <a:latin typeface="Times New Roman" pitchFamily="18" charset="0"/>
                <a:cs typeface="Times New Roman" pitchFamily="18" charset="0"/>
              </a:rPr>
              <a:t>По структуре организации данных базы данных бывают иерархическими и реляционными. </a:t>
            </a:r>
            <a:r>
              <a:rPr lang="ru-RU" i="1" u="sng" dirty="0" smtClean="0">
                <a:latin typeface="Times New Roman" pitchFamily="18" charset="0"/>
                <a:cs typeface="Times New Roman" pitchFamily="18" charset="0"/>
              </a:rPr>
              <a:t>В иерархической базе данных</a:t>
            </a:r>
            <a:r>
              <a:rPr lang="ru-RU" i="1"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записи упорядочиваются в определенную последовательность, как ступеньки лестницы, и поиск данных может осуществляться последовательным «спуском» со ступени на ступень. </a:t>
            </a:r>
            <a:endParaRPr lang="ru-RU" i="1" dirty="0" smtClean="0">
              <a:latin typeface="Times New Roman" pitchFamily="18" charset="0"/>
              <a:cs typeface="Times New Roman" pitchFamily="18" charset="0"/>
            </a:endParaRPr>
          </a:p>
        </p:txBody>
      </p:sp>
      <p:sp>
        <p:nvSpPr>
          <p:cNvPr id="4" name="Прямоугольник 3"/>
          <p:cNvSpPr/>
          <p:nvPr/>
        </p:nvSpPr>
        <p:spPr>
          <a:xfrm>
            <a:off x="179512" y="3933056"/>
            <a:ext cx="8712968"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None/>
            </a:pPr>
            <a:r>
              <a:rPr lang="ru-RU" sz="2800" b="1" i="1" dirty="0" smtClean="0">
                <a:latin typeface="Times New Roman" pitchFamily="18" charset="0"/>
                <a:cs typeface="Times New Roman" pitchFamily="18" charset="0"/>
              </a:rPr>
              <a:t>Реляционная</a:t>
            </a:r>
            <a:r>
              <a:rPr lang="ru-RU" sz="2800" b="1" dirty="0" smtClean="0">
                <a:latin typeface="Times New Roman" pitchFamily="18" charset="0"/>
                <a:cs typeface="Times New Roman" pitchFamily="18" charset="0"/>
              </a:rPr>
              <a:t> база данных</a:t>
            </a:r>
            <a:r>
              <a:rPr lang="ru-RU" sz="2800" dirty="0" smtClean="0">
                <a:latin typeface="Times New Roman" pitchFamily="18" charset="0"/>
                <a:cs typeface="Times New Roman" pitchFamily="18" charset="0"/>
              </a:rPr>
              <a:t>, по сути, представляет собой двумерную </a:t>
            </a:r>
            <a:r>
              <a:rPr lang="ru-RU" sz="2800" i="1" dirty="0" smtClean="0">
                <a:latin typeface="Times New Roman" pitchFamily="18" charset="0"/>
                <a:cs typeface="Times New Roman" pitchFamily="18" charset="0"/>
              </a:rPr>
              <a:t>таблицу</a:t>
            </a:r>
            <a:r>
              <a:rPr lang="ru-RU" sz="2800" dirty="0" smtClean="0">
                <a:latin typeface="Times New Roman" pitchFamily="18" charset="0"/>
                <a:cs typeface="Times New Roman" pitchFamily="18" charset="0"/>
              </a:rPr>
              <a:t>. Столбцы таблицы называются </a:t>
            </a:r>
            <a:r>
              <a:rPr lang="ru-RU" sz="2800" b="1" dirty="0" smtClean="0">
                <a:latin typeface="Times New Roman" pitchFamily="18" charset="0"/>
                <a:cs typeface="Times New Roman" pitchFamily="18" charset="0"/>
              </a:rPr>
              <a:t>полями</a:t>
            </a:r>
            <a:r>
              <a:rPr lang="ru-RU" sz="2800" dirty="0" smtClean="0">
                <a:latin typeface="Times New Roman" pitchFamily="18" charset="0"/>
                <a:cs typeface="Times New Roman" pitchFamily="18" charset="0"/>
              </a:rPr>
              <a:t>: каждое поле характеризуется своим именем и типом данных. </a:t>
            </a:r>
            <a:r>
              <a:rPr lang="ru-RU" sz="2800" b="1" dirty="0" smtClean="0">
                <a:latin typeface="Times New Roman" pitchFamily="18" charset="0"/>
                <a:cs typeface="Times New Roman" pitchFamily="18" charset="0"/>
              </a:rPr>
              <a:t>Поле БД</a:t>
            </a:r>
            <a:r>
              <a:rPr lang="ru-RU" sz="2800" dirty="0" smtClean="0">
                <a:latin typeface="Times New Roman" pitchFamily="18" charset="0"/>
                <a:cs typeface="Times New Roman" pitchFamily="18" charset="0"/>
              </a:rPr>
              <a:t> – это столбец таблицы, содержащий значения определенного свойства.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ru-RU" b="1" dirty="0" smtClean="0"/>
              <a:t>Типы полей реляционной БД</a:t>
            </a:r>
            <a:endParaRPr lang="ru-RU" b="1" dirty="0"/>
          </a:p>
        </p:txBody>
      </p:sp>
      <p:sp>
        <p:nvSpPr>
          <p:cNvPr id="4" name="Прямоугольник 3"/>
          <p:cNvSpPr/>
          <p:nvPr/>
        </p:nvSpPr>
        <p:spPr>
          <a:xfrm>
            <a:off x="395536" y="1700808"/>
            <a:ext cx="8352928"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Font typeface="Wingdings" pitchFamily="2" charset="2"/>
              <a:buChar char="ü"/>
            </a:pPr>
            <a:r>
              <a:rPr lang="ru-RU" sz="3200" b="1" dirty="0" smtClean="0">
                <a:latin typeface="Times New Roman" pitchFamily="18" charset="0"/>
                <a:cs typeface="Times New Roman" pitchFamily="18" charset="0"/>
              </a:rPr>
              <a:t>Числовой</a:t>
            </a:r>
          </a:p>
          <a:p>
            <a:pPr>
              <a:buFont typeface="Wingdings" pitchFamily="2" charset="2"/>
              <a:buChar char="ü"/>
            </a:pPr>
            <a:r>
              <a:rPr lang="ru-RU" sz="3200" b="1" dirty="0" smtClean="0">
                <a:latin typeface="Times New Roman" pitchFamily="18" charset="0"/>
                <a:cs typeface="Times New Roman" pitchFamily="18" charset="0"/>
              </a:rPr>
              <a:t>Символьный</a:t>
            </a:r>
            <a:r>
              <a:rPr lang="ru-RU" sz="3200" dirty="0" smtClean="0">
                <a:latin typeface="Times New Roman" pitchFamily="18" charset="0"/>
                <a:cs typeface="Times New Roman" pitchFamily="18" charset="0"/>
              </a:rPr>
              <a:t> (слова, тексты, коды и т.д.)</a:t>
            </a:r>
          </a:p>
          <a:p>
            <a:pPr>
              <a:buFont typeface="Wingdings" pitchFamily="2" charset="2"/>
              <a:buChar char="ü"/>
            </a:pPr>
            <a:r>
              <a:rPr lang="ru-RU" sz="3200" b="1" dirty="0" smtClean="0">
                <a:latin typeface="Times New Roman" pitchFamily="18" charset="0"/>
                <a:cs typeface="Times New Roman" pitchFamily="18" charset="0"/>
              </a:rPr>
              <a:t>Дата</a:t>
            </a:r>
            <a:r>
              <a:rPr lang="ru-RU" sz="3200" dirty="0" smtClean="0">
                <a:latin typeface="Times New Roman" pitchFamily="18" charset="0"/>
                <a:cs typeface="Times New Roman" pitchFamily="18" charset="0"/>
              </a:rPr>
              <a:t> (календарные даты в форме «день/месяц/год»)</a:t>
            </a:r>
          </a:p>
          <a:p>
            <a:pPr>
              <a:buFont typeface="Wingdings" pitchFamily="2" charset="2"/>
              <a:buChar char="ü"/>
            </a:pPr>
            <a:r>
              <a:rPr lang="ru-RU" sz="3200" b="1" dirty="0" smtClean="0">
                <a:latin typeface="Times New Roman" pitchFamily="18" charset="0"/>
                <a:cs typeface="Times New Roman" pitchFamily="18" charset="0"/>
              </a:rPr>
              <a:t>Логический</a:t>
            </a:r>
            <a:r>
              <a:rPr lang="ru-RU" sz="3200" dirty="0" smtClean="0">
                <a:latin typeface="Times New Roman" pitchFamily="18" charset="0"/>
                <a:cs typeface="Times New Roman" pitchFamily="18" charset="0"/>
              </a:rPr>
              <a:t> (принимает два значения: «да» - «нет» или «истина» - «ложь»)</a:t>
            </a:r>
            <a:endParaRPr lang="ru-RU"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ru-RU" b="1" dirty="0" smtClean="0"/>
              <a:t>Числовые типы данных БД</a:t>
            </a:r>
            <a:endParaRPr lang="ru-RU" b="1" dirty="0"/>
          </a:p>
        </p:txBody>
      </p:sp>
      <p:sp>
        <p:nvSpPr>
          <p:cNvPr id="6" name="TextBox 5"/>
          <p:cNvSpPr txBox="1"/>
          <p:nvPr/>
        </p:nvSpPr>
        <p:spPr>
          <a:xfrm>
            <a:off x="179512" y="1556792"/>
            <a:ext cx="8784976"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ru-RU" sz="2400" b="1" u="sng" dirty="0" smtClean="0">
                <a:latin typeface="Times New Roman" pitchFamily="18" charset="0"/>
                <a:cs typeface="Times New Roman" pitchFamily="18" charset="0"/>
              </a:rPr>
              <a:t>Целые числа</a:t>
            </a:r>
            <a:r>
              <a:rPr lang="en-US" sz="2400" b="1" u="sng" dirty="0" smtClean="0">
                <a:latin typeface="Times New Roman" pitchFamily="18" charset="0"/>
                <a:cs typeface="Times New Roman" pitchFamily="18" charset="0"/>
              </a:rPr>
              <a:t>:</a:t>
            </a:r>
          </a:p>
          <a:p>
            <a:r>
              <a:rPr lang="ru-RU" sz="2400" b="1" dirty="0" smtClean="0">
                <a:latin typeface="Times New Roman" pitchFamily="18" charset="0"/>
                <a:cs typeface="Times New Roman" pitchFamily="18" charset="0"/>
              </a:rPr>
              <a:t>TINYINT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Может хранить числа от -128 до 127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SMALLINT</a:t>
            </a:r>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Диапазон от -32 768 до 32 767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MEDIUMINT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Диапазон от -8 388 608 до 8 388 607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Диапазон от -2 147 483 648 до 2 147 483 647</a:t>
            </a:r>
            <a:endParaRPr lang="en-US" sz="24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BIGINT</a:t>
            </a:r>
            <a:r>
              <a:rPr lang="en-US" sz="2400" dirty="0" smtClean="0">
                <a:latin typeface="Times New Roman" pitchFamily="18" charset="0"/>
                <a:cs typeface="Times New Roman" pitchFamily="18" charset="0"/>
              </a:rPr>
              <a:t> - </a:t>
            </a:r>
            <a:r>
              <a:rPr lang="ru-RU" sz="2400" dirty="0" smtClean="0">
                <a:latin typeface="Times New Roman" pitchFamily="18" charset="0"/>
                <a:cs typeface="Times New Roman" pitchFamily="18" charset="0"/>
              </a:rPr>
              <a:t>Диапазон от -9 223 372 036 854 775 808 до 9 223 372 036 854 775 807</a:t>
            </a:r>
            <a:endParaRPr lang="ru-RU" sz="2400" dirty="0">
              <a:latin typeface="Times New Roman" pitchFamily="18" charset="0"/>
              <a:cs typeface="Times New Roman" pitchFamily="18" charset="0"/>
            </a:endParaRPr>
          </a:p>
        </p:txBody>
      </p:sp>
      <p:sp>
        <p:nvSpPr>
          <p:cNvPr id="7" name="TextBox 6"/>
          <p:cNvSpPr txBox="1"/>
          <p:nvPr/>
        </p:nvSpPr>
        <p:spPr>
          <a:xfrm>
            <a:off x="179512" y="4437112"/>
            <a:ext cx="878497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ru-RU" sz="2400" b="1" u="sng" dirty="0" smtClean="0">
                <a:latin typeface="Times New Roman" pitchFamily="18" charset="0"/>
                <a:cs typeface="Times New Roman" pitchFamily="18" charset="0"/>
              </a:rPr>
              <a:t>Дробные числа</a:t>
            </a:r>
            <a:r>
              <a:rPr lang="en-US" sz="2400" b="1" u="sng" dirty="0" smtClean="0">
                <a:latin typeface="Times New Roman" pitchFamily="18" charset="0"/>
                <a:cs typeface="Times New Roman" pitchFamily="18" charset="0"/>
              </a:rPr>
              <a:t>:</a:t>
            </a:r>
          </a:p>
          <a:p>
            <a:r>
              <a:rPr lang="ru-RU" sz="2400" b="1" dirty="0" smtClean="0">
                <a:latin typeface="Times New Roman" pitchFamily="18" charset="0"/>
                <a:cs typeface="Times New Roman" pitchFamily="18" charset="0"/>
              </a:rPr>
              <a:t>FLOAT</a:t>
            </a:r>
            <a:r>
              <a:rPr lang="ru-RU" sz="2400" dirty="0" smtClean="0">
                <a:latin typeface="Times New Roman" pitchFamily="18" charset="0"/>
                <a:cs typeface="Times New Roman" pitchFamily="18" charset="0"/>
              </a:rPr>
              <a:t> - Число с плавающей точкой небольшой точности</a:t>
            </a:r>
          </a:p>
          <a:p>
            <a:r>
              <a:rPr lang="ru-RU" sz="2400" b="1" dirty="0" smtClean="0">
                <a:latin typeface="Times New Roman" pitchFamily="18" charset="0"/>
                <a:cs typeface="Times New Roman" pitchFamily="18" charset="0"/>
              </a:rPr>
              <a:t>DOUBLE</a:t>
            </a:r>
            <a:r>
              <a:rPr lang="ru-RU" sz="2400" dirty="0" smtClean="0">
                <a:latin typeface="Times New Roman" pitchFamily="18" charset="0"/>
                <a:cs typeface="Times New Roman" pitchFamily="18" charset="0"/>
              </a:rPr>
              <a:t> - Число с плавающей точкой двойной точности </a:t>
            </a:r>
          </a:p>
          <a:p>
            <a:r>
              <a:rPr lang="ru-RU" sz="2400" b="1" dirty="0" smtClean="0">
                <a:latin typeface="Times New Roman" pitchFamily="18" charset="0"/>
                <a:cs typeface="Times New Roman" pitchFamily="18" charset="0"/>
              </a:rPr>
              <a:t>REAL</a:t>
            </a:r>
            <a:r>
              <a:rPr lang="ru-RU" sz="2400" dirty="0" smtClean="0">
                <a:latin typeface="Times New Roman" pitchFamily="18" charset="0"/>
                <a:cs typeface="Times New Roman" pitchFamily="18" charset="0"/>
              </a:rPr>
              <a:t> - Синоним для DOUBLE.</a:t>
            </a:r>
          </a:p>
          <a:p>
            <a:r>
              <a:rPr lang="ru-RU" sz="2400" b="1" dirty="0" smtClean="0">
                <a:latin typeface="Times New Roman" pitchFamily="18" charset="0"/>
                <a:cs typeface="Times New Roman" pitchFamily="18" charset="0"/>
              </a:rPr>
              <a:t>DECIMAL</a:t>
            </a:r>
            <a:r>
              <a:rPr lang="ru-RU" sz="2400" dirty="0" smtClean="0">
                <a:latin typeface="Times New Roman" pitchFamily="18" charset="0"/>
                <a:cs typeface="Times New Roman" pitchFamily="18" charset="0"/>
              </a:rPr>
              <a:t> - Дробное число, хранящееся в виде строки. 	   </a:t>
            </a:r>
            <a:r>
              <a:rPr lang="ru-RU" sz="2400" b="1" dirty="0" smtClean="0">
                <a:latin typeface="Times New Roman" pitchFamily="18" charset="0"/>
                <a:cs typeface="Times New Roman" pitchFamily="18" charset="0"/>
              </a:rPr>
              <a:t>NUMERIC </a:t>
            </a:r>
            <a:r>
              <a:rPr lang="ru-RU" sz="2400" dirty="0" smtClean="0">
                <a:latin typeface="Times New Roman" pitchFamily="18" charset="0"/>
                <a:cs typeface="Times New Roman" pitchFamily="18" charset="0"/>
              </a:rPr>
              <a:t>- Синоним для DECIMAL.</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ru-RU" b="1" dirty="0" smtClean="0"/>
              <a:t>Строковые и временные </a:t>
            </a:r>
            <a:br>
              <a:rPr lang="ru-RU" b="1" dirty="0" smtClean="0"/>
            </a:br>
            <a:r>
              <a:rPr lang="ru-RU" b="1" dirty="0" smtClean="0"/>
              <a:t>типы данных БД</a:t>
            </a:r>
            <a:endParaRPr lang="ru-RU" b="1" dirty="0"/>
          </a:p>
        </p:txBody>
      </p:sp>
      <p:sp>
        <p:nvSpPr>
          <p:cNvPr id="3" name="Содержимое 2"/>
          <p:cNvSpPr>
            <a:spLocks noGrp="1"/>
          </p:cNvSpPr>
          <p:nvPr>
            <p:ph idx="1"/>
          </p:nvPr>
        </p:nvSpPr>
        <p:spPr>
          <a:xfrm>
            <a:off x="215008" y="1700808"/>
            <a:ext cx="8928992" cy="2016224"/>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marL="514350" indent="-514350" algn="ctr">
              <a:buNone/>
            </a:pPr>
            <a:r>
              <a:rPr lang="en-US" b="1" dirty="0" smtClean="0"/>
              <a:t>	</a:t>
            </a:r>
            <a:r>
              <a:rPr lang="ru-RU" sz="4100" b="1" u="sng" dirty="0" err="1" smtClean="0"/>
              <a:t>Строковы</a:t>
            </a:r>
            <a:r>
              <a:rPr lang="ru-RU" sz="4100" b="1" u="sng" dirty="0" smtClean="0"/>
              <a:t> типы данных</a:t>
            </a:r>
            <a:r>
              <a:rPr lang="en-US" sz="4100" b="1" dirty="0" smtClean="0"/>
              <a:t>:</a:t>
            </a:r>
          </a:p>
          <a:p>
            <a:pPr marL="514350" indent="-514350">
              <a:buNone/>
            </a:pPr>
            <a:r>
              <a:rPr lang="ru-RU" dirty="0" smtClean="0"/>
              <a:t>	</a:t>
            </a:r>
            <a:r>
              <a:rPr lang="ru-RU" b="1" dirty="0" smtClean="0"/>
              <a:t>VARCHAR</a:t>
            </a:r>
            <a:r>
              <a:rPr lang="en-US" dirty="0" smtClean="0"/>
              <a:t> -</a:t>
            </a:r>
            <a:r>
              <a:rPr lang="ru-RU" dirty="0" smtClean="0"/>
              <a:t> может хранить не более 255 символов. </a:t>
            </a:r>
          </a:p>
          <a:p>
            <a:pPr marL="514350" indent="-514350">
              <a:buNone/>
            </a:pPr>
            <a:r>
              <a:rPr lang="ru-RU" dirty="0" smtClean="0"/>
              <a:t>	</a:t>
            </a:r>
            <a:r>
              <a:rPr lang="ru-RU" b="1" dirty="0" smtClean="0"/>
              <a:t>TEXT</a:t>
            </a:r>
            <a:r>
              <a:rPr lang="ru-RU" dirty="0" smtClean="0"/>
              <a:t> - может хранить не более 65 535 символов.</a:t>
            </a:r>
          </a:p>
          <a:p>
            <a:pPr marL="514350" indent="-514350">
              <a:buNone/>
            </a:pPr>
            <a:r>
              <a:rPr lang="ru-RU" dirty="0" smtClean="0"/>
              <a:t>	</a:t>
            </a:r>
            <a:r>
              <a:rPr lang="en-US" b="1" dirty="0" smtClean="0"/>
              <a:t>MEDIUMTEXT</a:t>
            </a:r>
            <a:r>
              <a:rPr lang="ru-RU" dirty="0" smtClean="0"/>
              <a:t> - может хранить не более 16 777 215 символов</a:t>
            </a:r>
            <a:endParaRPr lang="ru-RU" b="1" dirty="0"/>
          </a:p>
        </p:txBody>
      </p:sp>
      <p:sp>
        <p:nvSpPr>
          <p:cNvPr id="5" name="Содержимое 2"/>
          <p:cNvSpPr txBox="1">
            <a:spLocks/>
          </p:cNvSpPr>
          <p:nvPr/>
        </p:nvSpPr>
        <p:spPr>
          <a:xfrm>
            <a:off x="107504" y="4077072"/>
            <a:ext cx="8928992" cy="259228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marL="514350" marR="0" lvl="0" indent="-51435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	</a:t>
            </a:r>
            <a:r>
              <a:rPr kumimoji="0" lang="ru-RU" sz="3200" b="1" i="0" u="sng" strike="noStrike" kern="1200" cap="none" spc="0" normalizeH="0" baseline="0" noProof="0" dirty="0" smtClean="0">
                <a:ln>
                  <a:noFill/>
                </a:ln>
                <a:solidFill>
                  <a:schemeClr val="dk1"/>
                </a:solidFill>
                <a:effectLst/>
                <a:uLnTx/>
                <a:uFillTx/>
                <a:latin typeface="+mn-lt"/>
                <a:ea typeface="+mn-ea"/>
                <a:cs typeface="+mn-cs"/>
              </a:rPr>
              <a:t>Дата и время</a:t>
            </a:r>
            <a:r>
              <a:rPr kumimoji="0" lang="en-US" sz="3200" b="1" i="0" u="none" strike="noStrike" kern="1200" cap="none" spc="0" normalizeH="0" baseline="0" noProof="0" dirty="0" smtClean="0">
                <a:ln>
                  <a:noFill/>
                </a:ln>
                <a:solidFill>
                  <a:schemeClr val="dk1"/>
                </a:solidFill>
                <a:effectLst/>
                <a:uLnTx/>
                <a:uFillTx/>
                <a:latin typeface="+mn-lt"/>
                <a:ea typeface="+mn-ea"/>
                <a:cs typeface="+mn-cs"/>
              </a:rPr>
              <a:t>:</a:t>
            </a:r>
          </a:p>
          <a:p>
            <a:pPr marL="514350" lvl="0" indent="-514350">
              <a:spcBef>
                <a:spcPct val="20000"/>
              </a:spcBef>
            </a:pPr>
            <a:r>
              <a:rPr kumimoji="0" lang="ru-RU" sz="3200" b="0" i="0" u="none" strike="noStrike" kern="1200" cap="none" spc="0" normalizeH="0" baseline="0" noProof="0" dirty="0" smtClean="0">
                <a:ln>
                  <a:noFill/>
                </a:ln>
                <a:solidFill>
                  <a:schemeClr val="dk1"/>
                </a:solidFill>
                <a:effectLst/>
                <a:uLnTx/>
                <a:uFillTx/>
                <a:latin typeface="+mn-lt"/>
                <a:ea typeface="+mn-ea"/>
                <a:cs typeface="+mn-cs"/>
              </a:rPr>
              <a:t>	</a:t>
            </a:r>
            <a:r>
              <a:rPr lang="ru-RU" sz="3200" b="1" dirty="0" smtClean="0"/>
              <a:t>DATE</a:t>
            </a:r>
            <a:r>
              <a:rPr lang="ru-RU" sz="3200" dirty="0" smtClean="0"/>
              <a:t> - дата в формате ГГГГ-ММ-ДД</a:t>
            </a:r>
          </a:p>
          <a:p>
            <a:pPr marL="514350" lvl="0" indent="-514350">
              <a:spcBef>
                <a:spcPct val="20000"/>
              </a:spcBef>
            </a:pPr>
            <a:r>
              <a:rPr lang="ru-RU" sz="3200" dirty="0" smtClean="0"/>
              <a:t> 	</a:t>
            </a:r>
            <a:r>
              <a:rPr lang="ru-RU" sz="3200" b="1" dirty="0" smtClean="0"/>
              <a:t>TIME</a:t>
            </a:r>
            <a:r>
              <a:rPr lang="ru-RU" sz="3200" dirty="0" smtClean="0"/>
              <a:t> - время в формате ЧЧ:ММ:СС</a:t>
            </a:r>
          </a:p>
          <a:p>
            <a:pPr marL="514350" lvl="0" indent="-514350">
              <a:spcBef>
                <a:spcPct val="20000"/>
              </a:spcBef>
            </a:pPr>
            <a:r>
              <a:rPr lang="ru-RU" sz="3200" dirty="0" smtClean="0"/>
              <a:t>	</a:t>
            </a:r>
            <a:r>
              <a:rPr lang="ru-RU" sz="3200" b="1" dirty="0" smtClean="0"/>
              <a:t>DATETIME</a:t>
            </a:r>
            <a:r>
              <a:rPr lang="ru-RU" sz="3200" dirty="0" smtClean="0"/>
              <a:t> - дата и время в формате ГГГГ-ММ-ДД ЧЧ:ММ:СС</a:t>
            </a:r>
            <a:endParaRPr kumimoji="0" lang="ru-RU" sz="32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style>
          <a:lnRef idx="2">
            <a:schemeClr val="accent1"/>
          </a:lnRef>
          <a:fillRef idx="1">
            <a:schemeClr val="lt1"/>
          </a:fillRef>
          <a:effectRef idx="0">
            <a:schemeClr val="accent1"/>
          </a:effectRef>
          <a:fontRef idx="minor">
            <a:schemeClr val="dk1"/>
          </a:fontRef>
        </p:style>
        <p:txBody>
          <a:bodyPr>
            <a:normAutofit/>
          </a:bodyPr>
          <a:lstStyle/>
          <a:p>
            <a:r>
              <a:rPr lang="ru-RU" sz="3600" b="1" dirty="0" smtClean="0"/>
              <a:t>Основные понятия БД</a:t>
            </a:r>
            <a:endParaRPr lang="ru-RU" sz="3600" b="1" dirty="0"/>
          </a:p>
        </p:txBody>
      </p:sp>
      <p:sp>
        <p:nvSpPr>
          <p:cNvPr id="4" name="Содержимое 3"/>
          <p:cNvSpPr>
            <a:spLocks noGrp="1"/>
          </p:cNvSpPr>
          <p:nvPr>
            <p:ph idx="1"/>
          </p:nvPr>
        </p:nvSpPr>
        <p:spPr>
          <a:xfrm>
            <a:off x="457200" y="1600200"/>
            <a:ext cx="8229600" cy="4565104"/>
          </a:xfr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just">
              <a:buNone/>
            </a:pPr>
            <a:r>
              <a:rPr lang="ru-RU" sz="2800" b="1" i="1" dirty="0" smtClean="0">
                <a:latin typeface="Times New Roman" pitchFamily="18" charset="0"/>
                <a:cs typeface="Times New Roman" pitchFamily="18" charset="0"/>
              </a:rPr>
              <a:t>	</a:t>
            </a:r>
            <a:r>
              <a:rPr lang="ru-RU" sz="2800" b="1" i="1" u="sng" dirty="0" smtClean="0">
                <a:latin typeface="Times New Roman" pitchFamily="18" charset="0"/>
                <a:cs typeface="Times New Roman" pitchFamily="18" charset="0"/>
              </a:rPr>
              <a:t>Поле базы данных</a:t>
            </a:r>
            <a:r>
              <a:rPr lang="ru-RU" sz="2800" i="1"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это столбец таблицы, содержащий значения определенного свойства.</a:t>
            </a:r>
          </a:p>
          <a:p>
            <a:pPr algn="just">
              <a:buNone/>
            </a:pPr>
            <a:r>
              <a:rPr lang="ru-RU" sz="2800" dirty="0" smtClean="0">
                <a:latin typeface="Times New Roman" pitchFamily="18" charset="0"/>
                <a:cs typeface="Times New Roman" pitchFamily="18" charset="0"/>
              </a:rPr>
              <a:t>	</a:t>
            </a:r>
            <a:r>
              <a:rPr lang="ru-RU" sz="2800" b="1" i="1" u="sng" dirty="0" smtClean="0">
                <a:latin typeface="Times New Roman" pitchFamily="18" charset="0"/>
                <a:cs typeface="Times New Roman" pitchFamily="18" charset="0"/>
              </a:rPr>
              <a:t>Запись базы данных</a:t>
            </a:r>
            <a:r>
              <a:rPr lang="ru-RU" sz="2800" i="1" dirty="0" smtClean="0">
                <a:latin typeface="Times New Roman" pitchFamily="18" charset="0"/>
                <a:cs typeface="Times New Roman" pitchFamily="18" charset="0"/>
              </a:rPr>
              <a:t> - </a:t>
            </a:r>
            <a:r>
              <a:rPr lang="ru-RU" sz="2800" dirty="0" smtClean="0">
                <a:latin typeface="Times New Roman" pitchFamily="18" charset="0"/>
                <a:cs typeface="Times New Roman" pitchFamily="18" charset="0"/>
              </a:rPr>
              <a:t>это строка таблицы, содержащая набор значений свойств, размещенный в полях базы данных.</a:t>
            </a:r>
          </a:p>
          <a:p>
            <a:pPr algn="just">
              <a:buNone/>
            </a:pPr>
            <a:endParaRPr lang="ru-RU" sz="2800" dirty="0" smtClean="0">
              <a:latin typeface="Times New Roman" pitchFamily="18" charset="0"/>
              <a:cs typeface="Times New Roman" pitchFamily="18" charset="0"/>
            </a:endParaRPr>
          </a:p>
          <a:p>
            <a:pPr algn="just">
              <a:buNone/>
            </a:pPr>
            <a:r>
              <a:rPr lang="ru-RU" sz="2800" dirty="0" smtClean="0">
                <a:latin typeface="Times New Roman" pitchFamily="18" charset="0"/>
                <a:cs typeface="Times New Roman" pitchFamily="18" charset="0"/>
              </a:rPr>
              <a:t>	Каждая таблица должна содержать, по крайней мере, одно </a:t>
            </a:r>
            <a:r>
              <a:rPr lang="ru-RU" sz="2800" i="1" dirty="0" smtClean="0">
                <a:latin typeface="Times New Roman" pitchFamily="18" charset="0"/>
                <a:cs typeface="Times New Roman" pitchFamily="18" charset="0"/>
              </a:rPr>
              <a:t>ключевое поле</a:t>
            </a:r>
            <a:r>
              <a:rPr lang="ru-RU" sz="2800" dirty="0" smtClean="0">
                <a:latin typeface="Times New Roman" pitchFamily="18" charset="0"/>
                <a:cs typeface="Times New Roman" pitchFamily="18" charset="0"/>
              </a:rPr>
              <a:t>, содержимое которого уникально для каждой записи в этой таблице. Ключевое поле позволяет однозначно идентифицировать каждую запись в таблице.</a:t>
            </a:r>
          </a:p>
          <a:p>
            <a:pPr algn="just"/>
            <a:r>
              <a:rPr lang="ru-RU" sz="3000" b="1" i="1" u="sng" dirty="0" smtClean="0">
                <a:latin typeface="Times New Roman" pitchFamily="18" charset="0"/>
                <a:cs typeface="Times New Roman" pitchFamily="18" charset="0"/>
              </a:rPr>
              <a:t>Ключевое поле</a:t>
            </a:r>
            <a:r>
              <a:rPr lang="ru-RU" sz="3000" i="1" dirty="0" smtClean="0">
                <a:latin typeface="Times New Roman" pitchFamily="18" charset="0"/>
                <a:cs typeface="Times New Roman" pitchFamily="18" charset="0"/>
              </a:rPr>
              <a:t> - это поле, значение которого </a:t>
            </a:r>
          </a:p>
          <a:p>
            <a:pPr algn="just">
              <a:buNone/>
            </a:pPr>
            <a:r>
              <a:rPr lang="ru-RU" sz="3000" i="1" dirty="0" smtClean="0">
                <a:latin typeface="Times New Roman" pitchFamily="18" charset="0"/>
                <a:cs typeface="Times New Roman" pitchFamily="18" charset="0"/>
              </a:rPr>
              <a:t>	однозначно определяет запись в таблице.</a:t>
            </a:r>
            <a:endParaRPr lang="ru-RU" sz="3000" dirty="0" smtClean="0">
              <a:latin typeface="Times New Roman" pitchFamily="18" charset="0"/>
              <a:cs typeface="Times New Roman" pitchFamily="18" charset="0"/>
            </a:endParaRPr>
          </a:p>
          <a:p>
            <a:pPr algn="just">
              <a:buNone/>
            </a:pPr>
            <a:endParaRPr lang="ru-RU" sz="2800" dirty="0">
              <a:latin typeface="Times New Roman" pitchFamily="18" charset="0"/>
              <a:cs typeface="Times New Roman" pitchFamily="18" charset="0"/>
            </a:endParaRPr>
          </a:p>
        </p:txBody>
      </p:sp>
      <p:cxnSp>
        <p:nvCxnSpPr>
          <p:cNvPr id="7" name="Прямая соединительная линия 6"/>
          <p:cNvCxnSpPr/>
          <p:nvPr/>
        </p:nvCxnSpPr>
        <p:spPr>
          <a:xfrm>
            <a:off x="899592" y="3501008"/>
            <a:ext cx="748883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4032</TotalTime>
  <Words>1136</Words>
  <Application>Microsoft Office PowerPoint</Application>
  <PresentationFormat>Экран (4:3)</PresentationFormat>
  <Paragraphs>133</Paragraphs>
  <Slides>34</Slides>
  <Notes>5</Notes>
  <HiddenSlides>0</HiddenSlides>
  <MMClips>0</MMClips>
  <ScaleCrop>false</ScaleCrop>
  <HeadingPairs>
    <vt:vector size="4" baseType="variant">
      <vt:variant>
        <vt:lpstr>Тема</vt:lpstr>
      </vt:variant>
      <vt:variant>
        <vt:i4>1</vt:i4>
      </vt:variant>
      <vt:variant>
        <vt:lpstr>Заголовки слайдов</vt:lpstr>
      </vt:variant>
      <vt:variant>
        <vt:i4>34</vt:i4>
      </vt:variant>
    </vt:vector>
  </HeadingPairs>
  <TitlesOfParts>
    <vt:vector size="35" baseType="lpstr">
      <vt:lpstr>Тема Office</vt:lpstr>
      <vt:lpstr>Открытый урок  Тема: Разработка бизнес          приложений в Java. Урок №2. JDBC    Герасименко Сергей Валерьевич 04 декабря 2016г.</vt:lpstr>
      <vt:lpstr>Слайд 2</vt:lpstr>
      <vt:lpstr>Базы данных</vt:lpstr>
      <vt:lpstr>СУБД </vt:lpstr>
      <vt:lpstr>Реляционная база данных</vt:lpstr>
      <vt:lpstr>Типы полей реляционной БД</vt:lpstr>
      <vt:lpstr>Числовые типы данных БД</vt:lpstr>
      <vt:lpstr>Строковые и временные  типы данных БД</vt:lpstr>
      <vt:lpstr>Основные понятия БД</vt:lpstr>
      <vt:lpstr>Таблицы</vt:lpstr>
      <vt:lpstr>Первичный ключ</vt:lpstr>
      <vt:lpstr>Пример базы данных</vt:lpstr>
      <vt:lpstr>Подготовка к работе с СУБД  MySQL</vt:lpstr>
      <vt:lpstr>Язык запросов SQL</vt:lpstr>
      <vt:lpstr>Выборка данных</vt:lpstr>
      <vt:lpstr>Сортировка выбранных данных</vt:lpstr>
      <vt:lpstr>Указание направления сортировки</vt:lpstr>
      <vt:lpstr>Фильтрация данных</vt:lpstr>
      <vt:lpstr>Расширенная фильтрация БД</vt:lpstr>
      <vt:lpstr>Ключевое слово DISTINCT</vt:lpstr>
      <vt:lpstr>Вставка новых рядов</vt:lpstr>
      <vt:lpstr>Слайд 22</vt:lpstr>
      <vt:lpstr>Обновление рядов БД</vt:lpstr>
      <vt:lpstr>Удаление рядов из таблицы БД</vt:lpstr>
      <vt:lpstr>Функция в SQL для подсчета записей</vt:lpstr>
      <vt:lpstr>Создание базы данных через оператор SQL</vt:lpstr>
      <vt:lpstr>Избыточность базы данных</vt:lpstr>
      <vt:lpstr>Пример информационной избыточности</vt:lpstr>
      <vt:lpstr>Пример информационной избыточности - продолжение</vt:lpstr>
      <vt:lpstr>JDBC</vt:lpstr>
      <vt:lpstr>Преимущества JDBC</vt:lpstr>
      <vt:lpstr>Подключение драйвера для СУБД</vt:lpstr>
      <vt:lpstr>Методы класса Statement</vt:lpstr>
      <vt:lpstr>Слайд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Отчет по итогам  первого проекта  краудсорсинговой платформы  «Бренд 2020»</dc:title>
  <dc:creator>user</dc:creator>
  <cp:lastModifiedBy>Сергей</cp:lastModifiedBy>
  <cp:revision>428</cp:revision>
  <dcterms:created xsi:type="dcterms:W3CDTF">2013-08-07T14:23:10Z</dcterms:created>
  <dcterms:modified xsi:type="dcterms:W3CDTF">2016-12-04T07:31:11Z</dcterms:modified>
</cp:coreProperties>
</file>