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31"/>
  </p:notesMasterIdLst>
  <p:sldIdLst>
    <p:sldId id="449" r:id="rId3"/>
    <p:sldId id="347" r:id="rId4"/>
    <p:sldId id="450" r:id="rId5"/>
    <p:sldId id="451" r:id="rId6"/>
    <p:sldId id="294" r:id="rId7"/>
    <p:sldId id="295" r:id="rId8"/>
    <p:sldId id="296" r:id="rId9"/>
    <p:sldId id="307" r:id="rId10"/>
    <p:sldId id="300" r:id="rId11"/>
    <p:sldId id="308" r:id="rId12"/>
    <p:sldId id="301" r:id="rId13"/>
    <p:sldId id="302" r:id="rId14"/>
    <p:sldId id="303" r:id="rId15"/>
    <p:sldId id="453" r:id="rId16"/>
    <p:sldId id="452" r:id="rId17"/>
    <p:sldId id="311" r:id="rId18"/>
    <p:sldId id="312" r:id="rId19"/>
    <p:sldId id="313" r:id="rId20"/>
    <p:sldId id="314" r:id="rId21"/>
    <p:sldId id="321" r:id="rId22"/>
    <p:sldId id="315" r:id="rId23"/>
    <p:sldId id="316" r:id="rId24"/>
    <p:sldId id="317" r:id="rId25"/>
    <p:sldId id="318" r:id="rId26"/>
    <p:sldId id="319" r:id="rId27"/>
    <p:sldId id="292" r:id="rId28"/>
    <p:sldId id="320"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004B"/>
    <a:srgbClr val="461C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9456"/>
  </p:normalViewPr>
  <p:slideViewPr>
    <p:cSldViewPr snapToGrid="0">
      <p:cViewPr varScale="1">
        <p:scale>
          <a:sx n="90" d="100"/>
          <a:sy n="90" d="100"/>
        </p:scale>
        <p:origin x="1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D858A-F326-4B88-B3E6-A8CA66764E9C}" type="datetimeFigureOut">
              <a:rPr lang="en-GB" smtClean="0"/>
              <a:t>28/04/2021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03D08-4703-452B-A2E9-95100EB368F6}" type="slidenum">
              <a:rPr lang="en-GB" smtClean="0"/>
              <a:t>‹#›</a:t>
            </a:fld>
            <a:endParaRPr lang="en-GB"/>
          </a:p>
        </p:txBody>
      </p:sp>
    </p:spTree>
    <p:extLst>
      <p:ext uri="{BB962C8B-B14F-4D97-AF65-F5344CB8AC3E}">
        <p14:creationId xmlns:p14="http://schemas.microsoft.com/office/powerpoint/2010/main" val="405248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Linux_distribu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Linux_distribu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75315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537941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Ask what</a:t>
            </a:r>
            <a:r>
              <a:rPr lang="en-US" baseline="0" dirty="0"/>
              <a:t> they think the difference is between these four commands, what output it does produce and why?</a:t>
            </a:r>
          </a:p>
          <a:p>
            <a:endParaRPr lang="en-US" baseline="0" dirty="0"/>
          </a:p>
          <a:p>
            <a:r>
              <a:rPr lang="en-US" baseline="0" dirty="0"/>
              <a:t>Explain the difference between a full path, no path given, ./ and ../</a:t>
            </a:r>
          </a:p>
          <a:p>
            <a:endParaRPr lang="en-US" baseline="0" dirty="0"/>
          </a:p>
          <a:p>
            <a:r>
              <a:rPr lang="en-US" dirty="0"/>
              <a:t>ls /home/</a:t>
            </a:r>
            <a:r>
              <a:rPr lang="en-US" dirty="0" err="1"/>
              <a:t>ssm</a:t>
            </a:r>
            <a:r>
              <a:rPr lang="en-US" dirty="0"/>
              <a:t>-user</a:t>
            </a:r>
          </a:p>
          <a:p>
            <a:endParaRPr lang="en-US" dirty="0"/>
          </a:p>
          <a:p>
            <a:r>
              <a:rPr lang="en-US" dirty="0"/>
              <a:t>ls</a:t>
            </a:r>
          </a:p>
          <a:p>
            <a:endParaRPr lang="en-US" dirty="0"/>
          </a:p>
          <a:p>
            <a:r>
              <a:rPr lang="en-US" dirty="0"/>
              <a:t>ls ./</a:t>
            </a:r>
          </a:p>
          <a:p>
            <a:endParaRPr lang="en-US" dirty="0"/>
          </a:p>
          <a:p>
            <a:r>
              <a:rPr lang="en-US" dirty="0"/>
              <a:t>ls ../ec2-user</a:t>
            </a:r>
          </a:p>
          <a:p>
            <a:endParaRPr lang="en-US" baseline="0" dirty="0"/>
          </a:p>
          <a:p>
            <a:endParaRPr lang="en-US" baseline="0" dirty="0"/>
          </a:p>
          <a:p>
            <a:r>
              <a:rPr lang="en-US" baseline="0" dirty="0"/>
              <a:t>Give practical example on command line</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4222746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 little question round to see what basic commands they already know</a:t>
            </a:r>
          </a:p>
          <a:p>
            <a:endParaRPr lang="en-US" baseline="0" dirty="0"/>
          </a:p>
          <a:p>
            <a:r>
              <a:rPr lang="en-US" baseline="0" dirty="0"/>
              <a:t>There are many cheat sheet with the basic Linux commands, but you might want to make your own little text file to start with</a:t>
            </a:r>
          </a:p>
          <a:p>
            <a:endParaRPr lang="en-US" baseline="0" dirty="0"/>
          </a:p>
          <a:p>
            <a:r>
              <a:rPr lang="en-US" dirty="0"/>
              <a:t>https://www.google.com/search?q=linux+command+cheat+sheet</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948862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 7 glob</a:t>
            </a:r>
          </a:p>
        </p:txBody>
      </p:sp>
      <p:sp>
        <p:nvSpPr>
          <p:cNvPr id="4" name="Slide Number Placeholder 3"/>
          <p:cNvSpPr>
            <a:spLocks noGrp="1"/>
          </p:cNvSpPr>
          <p:nvPr>
            <p:ph type="sldNum" sz="quarter" idx="5"/>
          </p:nvPr>
        </p:nvSpPr>
        <p:spPr/>
        <p:txBody>
          <a:bodyPr/>
          <a:lstStyle/>
          <a:p>
            <a:fld id="{2FC03D08-4703-452B-A2E9-95100EB368F6}" type="slidenum">
              <a:rPr lang="en-GB" smtClean="0"/>
              <a:t>16</a:t>
            </a:fld>
            <a:endParaRPr lang="en-GB"/>
          </a:p>
        </p:txBody>
      </p:sp>
    </p:spTree>
    <p:extLst>
      <p:ext uri="{BB962C8B-B14F-4D97-AF65-F5344CB8AC3E}">
        <p14:creationId xmlns:p14="http://schemas.microsoft.com/office/powerpoint/2010/main" val="3517418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audience if they know what variables are?</a:t>
            </a:r>
          </a:p>
          <a:p>
            <a:endParaRPr lang="en-US" dirty="0"/>
          </a:p>
          <a:p>
            <a:r>
              <a:rPr lang="en-US" dirty="0"/>
              <a:t>Explain variables and capital letter naming convention</a:t>
            </a:r>
          </a:p>
          <a:p>
            <a:endParaRPr lang="en-US" dirty="0"/>
          </a:p>
          <a:p>
            <a:r>
              <a:rPr lang="en-US" dirty="0"/>
              <a:t>Environment variables are all displayed via “env”</a:t>
            </a:r>
          </a:p>
          <a:p>
            <a:r>
              <a:rPr lang="en-US" dirty="0"/>
              <a:t>Common are variable = value</a:t>
            </a:r>
          </a:p>
          <a:p>
            <a:r>
              <a:rPr lang="en-US" dirty="0"/>
              <a:t>Global are exported variables</a:t>
            </a:r>
          </a:p>
          <a:p>
            <a:endParaRPr lang="en-US" dirty="0"/>
          </a:p>
          <a:p>
            <a:r>
              <a:rPr lang="en-US" dirty="0"/>
              <a:t>explain $PATH</a:t>
            </a:r>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1140649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 </a:t>
            </a:r>
            <a:r>
              <a:rPr lang="en-IE" i="1" dirty="0"/>
              <a:t>alias</a:t>
            </a:r>
            <a:r>
              <a:rPr lang="en-IE" dirty="0"/>
              <a:t> is a (usually short) name that the shell translates into another (usually longer) name or command. </a:t>
            </a:r>
          </a:p>
          <a:p>
            <a:r>
              <a:rPr lang="en-IE" dirty="0"/>
              <a:t>Aliases allow you to define new commands by substituting a string for the first token of a simple command. </a:t>
            </a:r>
          </a:p>
          <a:p>
            <a:r>
              <a:rPr lang="en-IE" dirty="0"/>
              <a:t>They are typically placed in the ~/.</a:t>
            </a:r>
            <a:r>
              <a:rPr lang="en-IE" dirty="0" err="1"/>
              <a:t>bashrc</a:t>
            </a:r>
            <a:r>
              <a:rPr lang="en-IE" dirty="0"/>
              <a:t> (bash) or ~/.</a:t>
            </a:r>
            <a:r>
              <a:rPr lang="en-IE" dirty="0" err="1"/>
              <a:t>tcshrc</a:t>
            </a:r>
            <a:r>
              <a:rPr lang="en-IE" dirty="0"/>
              <a:t> (</a:t>
            </a:r>
            <a:r>
              <a:rPr lang="en-IE" dirty="0" err="1"/>
              <a:t>tcsh</a:t>
            </a:r>
            <a:r>
              <a:rPr lang="en-IE" dirty="0"/>
              <a:t>) </a:t>
            </a:r>
            <a:r>
              <a:rPr lang="en-IE" dirty="0" err="1"/>
              <a:t>startup</a:t>
            </a:r>
            <a:r>
              <a:rPr lang="en-IE" dirty="0"/>
              <a:t> files so that they are available to interactive subshells. </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3458918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Bash </a:t>
            </a:r>
            <a:r>
              <a:rPr lang="en-IE" dirty="0" err="1"/>
              <a:t>builtin</a:t>
            </a:r>
            <a:r>
              <a:rPr lang="en-IE" dirty="0"/>
              <a:t> commands (also known as "internal command") are part of the shell itself. </a:t>
            </a:r>
          </a:p>
          <a:p>
            <a:r>
              <a:rPr lang="en-IE" dirty="0"/>
              <a:t>Each </a:t>
            </a:r>
            <a:r>
              <a:rPr lang="en-IE" dirty="0" err="1"/>
              <a:t>builtin</a:t>
            </a:r>
            <a:r>
              <a:rPr lang="en-IE" dirty="0"/>
              <a:t> command is executed directly in the shell itself, instead of an external programme which the bash would load and run. </a:t>
            </a:r>
          </a:p>
          <a:p>
            <a:r>
              <a:rPr lang="en-IE" dirty="0"/>
              <a:t>For example, the top is an external command, and echo is an internal or </a:t>
            </a:r>
            <a:r>
              <a:rPr lang="en-IE" dirty="0" err="1"/>
              <a:t>builtin</a:t>
            </a:r>
            <a:r>
              <a:rPr lang="en-IE" dirty="0"/>
              <a:t> command. </a:t>
            </a:r>
          </a:p>
          <a:p>
            <a:endParaRPr lang="en-IE" dirty="0"/>
          </a:p>
          <a:p>
            <a:r>
              <a:rPr lang="en-IE" dirty="0"/>
              <a:t>echo explanation:</a:t>
            </a:r>
          </a:p>
          <a:p>
            <a:r>
              <a:rPr lang="en-IE" dirty="0"/>
              <a:t>You're not always using a shell. Under a variety of circumstances, you run an executable directly and not through a shell.</a:t>
            </a:r>
          </a:p>
          <a:p>
            <a:endParaRPr lang="en-IE" dirty="0"/>
          </a:p>
          <a:p>
            <a:r>
              <a:rPr lang="en-IE" dirty="0"/>
              <a:t>At least in theory, some shells don't have an echo </a:t>
            </a:r>
            <a:r>
              <a:rPr lang="en-IE" dirty="0" err="1"/>
              <a:t>builtin</a:t>
            </a:r>
            <a:r>
              <a:rPr lang="en-IE" dirty="0"/>
              <a:t>. This is not actually required.</a:t>
            </a:r>
          </a:p>
          <a:p>
            <a:endParaRPr lang="en-US" dirty="0"/>
          </a:p>
          <a:p>
            <a:r>
              <a:rPr lang="en-IE" dirty="0"/>
              <a:t>find </a:t>
            </a:r>
            <a:r>
              <a:rPr lang="en-IE" dirty="0" err="1"/>
              <a:t>src</a:t>
            </a:r>
            <a:r>
              <a:rPr lang="en-IE" dirty="0"/>
              <a:t> -name '</a:t>
            </a:r>
            <a:r>
              <a:rPr lang="en-IE" dirty="0" err="1"/>
              <a:t>abc</a:t>
            </a:r>
            <a:r>
              <a:rPr lang="en-IE" dirty="0"/>
              <a:t>*' -type f -exec echo mv -</a:t>
            </a:r>
            <a:r>
              <a:rPr lang="en-IE" dirty="0" err="1"/>
              <a:t>nv</a:t>
            </a:r>
            <a:r>
              <a:rPr lang="en-IE" dirty="0"/>
              <a:t> {} </a:t>
            </a:r>
            <a:r>
              <a:rPr lang="en-IE" dirty="0" err="1"/>
              <a:t>dest</a:t>
            </a:r>
            <a:r>
              <a:rPr lang="en-IE" dirty="0"/>
              <a:t>/ \;</a:t>
            </a:r>
          </a:p>
          <a:p>
            <a:endParaRPr lang="en-IE" dirty="0"/>
          </a:p>
          <a:p>
            <a:r>
              <a:rPr lang="en-US" dirty="0"/>
              <a:t>https://</a:t>
            </a:r>
            <a:r>
              <a:rPr lang="en-US" dirty="0" err="1"/>
              <a:t>www.gnu.org</a:t>
            </a:r>
            <a:r>
              <a:rPr lang="en-US" dirty="0"/>
              <a:t>/software/bash/manual/</a:t>
            </a:r>
            <a:r>
              <a:rPr lang="en-US" dirty="0" err="1"/>
              <a:t>html_node</a:t>
            </a:r>
            <a:r>
              <a:rPr lang="en-US" dirty="0"/>
              <a:t>/Bash-</a:t>
            </a:r>
            <a:r>
              <a:rPr lang="en-US" dirty="0" err="1"/>
              <a:t>Builtins.html</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3184219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Brace expansions, for example for creating a lot of files </a:t>
            </a:r>
          </a:p>
          <a:p>
            <a:r>
              <a:rPr lang="en-US" dirty="0"/>
              <a:t>Touch test{1..10000}</a:t>
            </a:r>
          </a:p>
          <a:p>
            <a:endParaRPr lang="en-US" dirty="0"/>
          </a:p>
          <a:p>
            <a:r>
              <a:rPr lang="en-US" dirty="0"/>
              <a:t>https://</a:t>
            </a:r>
            <a:r>
              <a:rPr lang="en-US" dirty="0" err="1"/>
              <a:t>www.gnu.org</a:t>
            </a:r>
            <a:r>
              <a:rPr lang="en-US" dirty="0"/>
              <a:t>/software/bash/manual/</a:t>
            </a:r>
            <a:r>
              <a:rPr lang="en-US" dirty="0" err="1"/>
              <a:t>html_node</a:t>
            </a:r>
            <a:r>
              <a:rPr lang="en-US" dirty="0"/>
              <a:t>/</a:t>
            </a:r>
            <a:r>
              <a:rPr lang="en-US" dirty="0" err="1"/>
              <a:t>Shell-Parameter-Expansion.html#Shell-Parameter-Expansion</a:t>
            </a:r>
            <a:endParaRPr lang="en-US" dirty="0"/>
          </a:p>
          <a:p>
            <a:endParaRPr lang="en-US" dirty="0"/>
          </a:p>
          <a:p>
            <a:r>
              <a:rPr lang="en-US" dirty="0"/>
              <a:t>Do examples from manual for further expansions</a:t>
            </a:r>
          </a:p>
        </p:txBody>
      </p:sp>
      <p:sp>
        <p:nvSpPr>
          <p:cNvPr id="4" name="Slide Number Placeholder 3"/>
          <p:cNvSpPr>
            <a:spLocks noGrp="1"/>
          </p:cNvSpPr>
          <p:nvPr>
            <p:ph type="sldNum" sz="quarter" idx="5"/>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1989519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 live demo to illustrate different quoting techniques</a:t>
            </a:r>
          </a:p>
          <a:p>
            <a:endParaRPr lang="en-US" dirty="0"/>
          </a:p>
          <a:p>
            <a:r>
              <a:rPr lang="en-US" dirty="0"/>
              <a:t>Also common </a:t>
            </a:r>
            <a:r>
              <a:rPr lang="en-US" dirty="0" err="1"/>
              <a:t>pitfills</a:t>
            </a:r>
            <a:r>
              <a:rPr lang="en-US" dirty="0"/>
              <a:t>: http://</a:t>
            </a:r>
            <a:r>
              <a:rPr lang="en-US" dirty="0" err="1"/>
              <a:t>mywiki.wooledge.org</a:t>
            </a:r>
            <a:r>
              <a:rPr lang="en-US" dirty="0"/>
              <a:t>/BashPitfalls#echo%5f.24foo</a:t>
            </a:r>
          </a:p>
        </p:txBody>
      </p:sp>
      <p:sp>
        <p:nvSpPr>
          <p:cNvPr id="4" name="Slide Number Placeholder 3"/>
          <p:cNvSpPr>
            <a:spLocks noGrp="1"/>
          </p:cNvSpPr>
          <p:nvPr>
            <p:ph type="sldNum" sz="quarter" idx="5"/>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4131019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There are always three default </a:t>
            </a:r>
            <a:r>
              <a:rPr lang="en-IE" i="1" dirty="0"/>
              <a:t>files</a:t>
            </a:r>
            <a:r>
              <a:rPr lang="en-IE" dirty="0"/>
              <a:t> open, stdin (the keyboard), </a:t>
            </a:r>
            <a:r>
              <a:rPr lang="en-IE" dirty="0" err="1"/>
              <a:t>stdout</a:t>
            </a:r>
            <a:r>
              <a:rPr lang="en-IE" dirty="0"/>
              <a:t> (the screen), and stderr (error messages output to the screen). </a:t>
            </a:r>
          </a:p>
          <a:p>
            <a:r>
              <a:rPr lang="en-IE" dirty="0"/>
              <a:t>These, and any other open files, can be redirected. Redirection simply means capturing output from a file, command, program, script, or even code block within a script and sending it as input to another file, command, program, or script.</a:t>
            </a:r>
          </a:p>
          <a:p>
            <a:r>
              <a:rPr lang="en-IE" dirty="0"/>
              <a:t>Each open file gets assigned a file descriptor. The file descriptors for stdin, </a:t>
            </a:r>
            <a:r>
              <a:rPr lang="en-IE" dirty="0" err="1"/>
              <a:t>stdout</a:t>
            </a:r>
            <a:r>
              <a:rPr lang="en-IE" dirty="0"/>
              <a:t>, and stderr are 0, 1, and 2, respectively. </a:t>
            </a:r>
          </a:p>
          <a:p>
            <a:endParaRPr lang="en-IE" dirty="0"/>
          </a:p>
          <a:p>
            <a:r>
              <a:rPr lang="en-IE" dirty="0"/>
              <a:t>do practical demo or explain redirects of </a:t>
            </a:r>
            <a:r>
              <a:rPr lang="en-IE" dirty="0" err="1"/>
              <a:t>stdin,stdout</a:t>
            </a:r>
            <a:r>
              <a:rPr lang="en-IE" dirty="0"/>
              <a:t> and stderr</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508856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900" b="1" dirty="0">
                <a:latin typeface="Amazon Ember Regular"/>
              </a:rPr>
              <a:t>***</a:t>
            </a:r>
            <a:r>
              <a:rPr lang="en-US" sz="1900" dirty="0">
                <a:latin typeface="Amazon Ember Regular"/>
              </a:rPr>
              <a:t>Please ensure you have your headset plugged in so we can avoid echoing and maintain audio quality</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Throughout the session, please</a:t>
            </a:r>
            <a:r>
              <a:rPr lang="en-US" sz="1900" baseline="0" dirty="0">
                <a:latin typeface="Amazon Ember Regular"/>
              </a:rPr>
              <a:t> </a:t>
            </a:r>
            <a:r>
              <a:rPr lang="en-US" sz="1900" dirty="0">
                <a:latin typeface="Amazon Ember Regular"/>
              </a:rPr>
              <a:t>keep your mic on mute to avoid</a:t>
            </a:r>
            <a:r>
              <a:rPr lang="en-US" sz="1900" baseline="0" dirty="0">
                <a:latin typeface="Amazon Ember Regular"/>
              </a:rPr>
              <a:t> background noise during the presentation portions</a:t>
            </a:r>
            <a:r>
              <a:rPr lang="en-US" sz="1900" dirty="0">
                <a:latin typeface="Amazon Ember Regular"/>
              </a:rPr>
              <a:t>.</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Please be aware you will be asked to participate and engage throughout the session. We ask that you are fully active in the chat box, and are also ready to be called on and unmute if needed. We’ll also have you click on some links to view videos, participate in polls and at some point during the session, we’ll be sending you to specific break out rooms depending on which service you’ll be shadowing.</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20" b="0" i="0" kern="1200" dirty="0">
                <a:solidFill>
                  <a:schemeClr val="tx1"/>
                </a:solidFill>
                <a:effectLst/>
                <a:latin typeface="Amazon Ember Regular" charset="0"/>
                <a:ea typeface="+mn-ea"/>
                <a:cs typeface="+mn-cs"/>
              </a:rPr>
              <a:t>Lastly, we ask that you’re fully present. Keeping engaged is even more difficult in a virtual setting, so make sure you turn off notifications, maybe set an out of office in your email. Minimize distractions </a:t>
            </a: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932178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https://docs.aws.amazon.com/AWSEC2/latest/UserGuide/AccessingInstances.html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3459948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https://docs.aws.amazon.com/AWSEC2/latest/UserGuide/AccessingInstances.html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307388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Actually ask the question to the audience</a:t>
            </a:r>
          </a:p>
          <a:p>
            <a:endParaRPr lang="en-GB" dirty="0"/>
          </a:p>
        </p:txBody>
      </p:sp>
      <p:sp>
        <p:nvSpPr>
          <p:cNvPr id="4" name="Slide Number Placeholder 3"/>
          <p:cNvSpPr>
            <a:spLocks noGrp="1"/>
          </p:cNvSpPr>
          <p:nvPr>
            <p:ph type="sldNum" sz="quarter" idx="5"/>
          </p:nvPr>
        </p:nvSpPr>
        <p:spPr/>
        <p:txBody>
          <a:bodyPr/>
          <a:lstStyle/>
          <a:p>
            <a:fld id="{2FC03D08-4703-452B-A2E9-95100EB368F6}" type="slidenum">
              <a:rPr lang="en-GB" smtClean="0"/>
              <a:t>4</a:t>
            </a:fld>
            <a:endParaRPr lang="en-GB"/>
          </a:p>
        </p:txBody>
      </p:sp>
    </p:spTree>
    <p:extLst>
      <p:ext uri="{BB962C8B-B14F-4D97-AF65-F5344CB8AC3E}">
        <p14:creationId xmlns:p14="http://schemas.microsoft.com/office/powerpoint/2010/main" val="1523608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dirty="0"/>
              <a:t>1- The moment you google “What is Linux”? This  is the first definition you’re going to see.</a:t>
            </a:r>
          </a:p>
          <a:p>
            <a:r>
              <a:rPr lang="en-US" sz="800" dirty="0"/>
              <a:t>Ask the audience if they think this is the right definition?</a:t>
            </a:r>
          </a:p>
          <a:p>
            <a:endParaRPr lang="en-US" sz="800" dirty="0"/>
          </a:p>
          <a:p>
            <a:r>
              <a:rPr lang="en-GB" sz="800" dirty="0"/>
              <a:t>Linux is the best-known and most-used open source operating system. As an operating system, Linux is software that sits underneath all of the other software on a computer, receiving requests from those programs and relaying these requests to the computer’s hardware.</a:t>
            </a:r>
          </a:p>
          <a:p>
            <a:endParaRPr lang="en-GB" sz="8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sz="800" dirty="0"/>
              <a:t>Originally developed as free open source operating system kernel 1991 by Linus Torvalds.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800" dirty="0"/>
          </a:p>
          <a:p>
            <a:r>
              <a:rPr lang="en-US" sz="800" dirty="0"/>
              <a:t>Based on Unix, which is even older (early 1970s)</a:t>
            </a:r>
          </a:p>
          <a:p>
            <a:r>
              <a:rPr lang="en-US" sz="800" dirty="0"/>
              <a:t>All operating system but Windows do derive from Unix, for example:</a:t>
            </a:r>
          </a:p>
          <a:p>
            <a:r>
              <a:rPr lang="en-US" sz="800" dirty="0"/>
              <a:t>Mac OS, FreeBSD, </a:t>
            </a:r>
            <a:r>
              <a:rPr lang="en-US" sz="800" dirty="0" err="1"/>
              <a:t>OpenBSD,AIX,Solaris,HP</a:t>
            </a:r>
            <a:r>
              <a:rPr lang="en-US" sz="800" dirty="0"/>
              <a:t>-UX and many more</a:t>
            </a:r>
            <a:endParaRPr lang="en-GB" sz="8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800" dirty="0"/>
          </a:p>
          <a:p>
            <a:endParaRPr lang="en-GB" sz="800" dirty="0"/>
          </a:p>
          <a:p>
            <a:endParaRPr lang="en-US" sz="800" b="1"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4170357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used as a quick overview to show the impact of</a:t>
            </a:r>
            <a:r>
              <a:rPr lang="en-US" baseline="0" dirty="0"/>
              <a:t> Unix. </a:t>
            </a:r>
          </a:p>
          <a:p>
            <a:r>
              <a:rPr lang="en-US" baseline="0" dirty="0"/>
              <a:t>Thankfully we only have to care about the very small Linux </a:t>
            </a:r>
            <a:r>
              <a:rPr lang="en-US" baseline="0" dirty="0" err="1"/>
              <a:t>partion</a:t>
            </a:r>
            <a:r>
              <a:rPr lang="en-US" baseline="0" dirty="0"/>
              <a:t> of this diagram (</a:t>
            </a:r>
            <a:r>
              <a:rPr lang="en-US" baseline="0" dirty="0" err="1"/>
              <a:t>linux</a:t>
            </a:r>
            <a:r>
              <a:rPr lang="en-US" baseline="0" dirty="0"/>
              <a:t> 2.x to 5.x)</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25123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even this kind of bare "GNU/Linux" system is not very useful without the software you want to run on it.</a:t>
            </a:r>
          </a:p>
          <a:p>
            <a:r>
              <a:rPr lang="en-US" dirty="0"/>
              <a:t>Therefore some </a:t>
            </a:r>
            <a:r>
              <a:rPr lang="en-US" dirty="0">
                <a:hlinkClick r:id="rId3"/>
              </a:rPr>
              <a:t>distributions</a:t>
            </a:r>
            <a:r>
              <a:rPr lang="en-US" dirty="0"/>
              <a:t> (like </a:t>
            </a:r>
            <a:r>
              <a:rPr lang="en-US" dirty="0" err="1"/>
              <a:t>Debian</a:t>
            </a:r>
            <a:r>
              <a:rPr lang="en-US" dirty="0"/>
              <a:t>, </a:t>
            </a:r>
            <a:r>
              <a:rPr lang="en-US" dirty="0" err="1"/>
              <a:t>RedHat</a:t>
            </a:r>
            <a:r>
              <a:rPr lang="en-US" dirty="0"/>
              <a:t>, </a:t>
            </a:r>
            <a:r>
              <a:rPr lang="en-US" dirty="0" err="1"/>
              <a:t>SuSE</a:t>
            </a:r>
            <a:r>
              <a:rPr lang="en-US" dirty="0"/>
              <a:t>, Arch, etc.) went to package a Linux kernel, the GNU tools, and all kind of applications together for easy installation and maintenance.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All Linux distributions are based on the Linux kernel but have their own collection of software which make up the Linux operating system</a:t>
            </a:r>
          </a:p>
          <a:p>
            <a:endParaRPr lang="en-US" dirty="0"/>
          </a:p>
          <a:p>
            <a:endParaRPr lang="en-US" dirty="0"/>
          </a:p>
          <a:p>
            <a:r>
              <a:rPr lang="en-US" b="1" dirty="0"/>
              <a:t>Q. What are the different distributions/Flavors of Linux?</a:t>
            </a:r>
          </a:p>
          <a:p>
            <a:r>
              <a:rPr lang="en-US" b="1" dirty="0"/>
              <a:t>Q. How many of these distributions have you worked with? </a:t>
            </a:r>
          </a:p>
          <a:p>
            <a:endParaRPr lang="en-US" dirty="0"/>
          </a:p>
          <a:p>
            <a:r>
              <a:rPr lang="en-US" dirty="0"/>
              <a:t>Talk about the various distributions, mention the most common ones – Apt-get, Yum based, </a:t>
            </a:r>
            <a:r>
              <a:rPr lang="en-US" dirty="0" err="1"/>
              <a:t>Debian</a:t>
            </a:r>
            <a:r>
              <a:rPr lang="en-US" dirty="0"/>
              <a:t>, </a:t>
            </a:r>
            <a:r>
              <a:rPr lang="en-US" dirty="0" err="1"/>
              <a:t>Zypper</a:t>
            </a:r>
            <a:br>
              <a:rPr lang="en-US" dirty="0"/>
            </a:br>
            <a:r>
              <a:rPr lang="en-US" dirty="0"/>
              <a:t>Talk about CentOS, </a:t>
            </a:r>
            <a:r>
              <a:rPr lang="en-US" dirty="0" err="1"/>
              <a:t>Raspbarrian</a:t>
            </a:r>
            <a:r>
              <a:rPr lang="en-US" dirty="0"/>
              <a:t> etc.</a:t>
            </a:r>
          </a:p>
          <a:p>
            <a:endParaRPr lang="en-US" dirty="0"/>
          </a:p>
          <a:p>
            <a:endParaRPr lang="en-US" dirty="0"/>
          </a:p>
          <a:p>
            <a:r>
              <a:rPr lang="en-US" dirty="0"/>
              <a:t>Before moving to next slide:</a:t>
            </a:r>
          </a:p>
          <a:p>
            <a:r>
              <a:rPr lang="en-US" b="1" dirty="0"/>
              <a:t>Q. Have you installed Linux before? On a VM or on bare-metal?</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417586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even this kind of bare "GNU/Linux" system is not very useful without the software you want to run on it.</a:t>
            </a:r>
          </a:p>
          <a:p>
            <a:r>
              <a:rPr lang="en-US" dirty="0"/>
              <a:t>Therefore some </a:t>
            </a:r>
            <a:r>
              <a:rPr lang="en-US" dirty="0">
                <a:hlinkClick r:id="rId3"/>
              </a:rPr>
              <a:t>distributions</a:t>
            </a:r>
            <a:r>
              <a:rPr lang="en-US" dirty="0"/>
              <a:t> (like </a:t>
            </a:r>
            <a:r>
              <a:rPr lang="en-US" dirty="0" err="1"/>
              <a:t>Debian</a:t>
            </a:r>
            <a:r>
              <a:rPr lang="en-US" dirty="0"/>
              <a:t>, </a:t>
            </a:r>
            <a:r>
              <a:rPr lang="en-US" dirty="0" err="1"/>
              <a:t>RedHat</a:t>
            </a:r>
            <a:r>
              <a:rPr lang="en-US" dirty="0"/>
              <a:t>, </a:t>
            </a:r>
            <a:r>
              <a:rPr lang="en-US" dirty="0" err="1"/>
              <a:t>SuSE</a:t>
            </a:r>
            <a:r>
              <a:rPr lang="en-US" dirty="0"/>
              <a:t>, Arch, etc.) went to package a Linux kernel, the GNU tools, and all kind of applications together for easy installation and maintenance.</a:t>
            </a:r>
          </a:p>
          <a:p>
            <a:endParaRPr lang="en-US" dirty="0"/>
          </a:p>
          <a:p>
            <a:r>
              <a:rPr lang="en-US" b="1" dirty="0"/>
              <a:t>Q. What are the different distributions/Flavors of Linux?</a:t>
            </a:r>
          </a:p>
          <a:p>
            <a:r>
              <a:rPr lang="en-US" b="1" dirty="0"/>
              <a:t>Q. How many of these distributions have you worked with? </a:t>
            </a:r>
          </a:p>
          <a:p>
            <a:endParaRPr lang="en-US" dirty="0"/>
          </a:p>
          <a:p>
            <a:r>
              <a:rPr lang="en-US" dirty="0"/>
              <a:t>Talk about the various distributions, mention the most common ones – Apt-get, Yum based, </a:t>
            </a:r>
            <a:r>
              <a:rPr lang="en-US" dirty="0" err="1"/>
              <a:t>Debian</a:t>
            </a:r>
            <a:r>
              <a:rPr lang="en-US" dirty="0"/>
              <a:t>, </a:t>
            </a:r>
            <a:r>
              <a:rPr lang="en-US" dirty="0" err="1"/>
              <a:t>Zypper</a:t>
            </a:r>
            <a:br>
              <a:rPr lang="en-US" dirty="0"/>
            </a:br>
            <a:r>
              <a:rPr lang="en-US" dirty="0"/>
              <a:t>Talk about CentOS, </a:t>
            </a:r>
            <a:r>
              <a:rPr lang="en-US" dirty="0" err="1"/>
              <a:t>Raspbarrian</a:t>
            </a:r>
            <a:r>
              <a:rPr lang="en-US" dirty="0"/>
              <a:t> etc.</a:t>
            </a:r>
          </a:p>
          <a:p>
            <a:endParaRPr lang="en-US" dirty="0"/>
          </a:p>
          <a:p>
            <a:endParaRPr lang="en-US" dirty="0"/>
          </a:p>
          <a:p>
            <a:r>
              <a:rPr lang="en-US" dirty="0"/>
              <a:t>Before moving to next slide:</a:t>
            </a:r>
          </a:p>
          <a:p>
            <a:r>
              <a:rPr lang="en-US" b="1" dirty="0"/>
              <a:t>Q. Have you installed Linux before? On a VM or on bare-metal?</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3291867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I interact with the Linux Shell?</a:t>
            </a:r>
          </a:p>
          <a:p>
            <a:r>
              <a:rPr lang="en-US" dirty="0"/>
              <a:t>What kind of command structure does it support, what is the minimum and what is optional?</a:t>
            </a:r>
          </a:p>
          <a:p>
            <a:endParaRPr lang="en-US" dirty="0"/>
          </a:p>
          <a:p>
            <a:r>
              <a:rPr lang="en-US" dirty="0"/>
              <a:t>Q: Can somebody</a:t>
            </a:r>
            <a:r>
              <a:rPr lang="en-US" baseline="0" dirty="0"/>
              <a:t> name a few common </a:t>
            </a:r>
            <a:r>
              <a:rPr lang="en-US" baseline="0" dirty="0" err="1"/>
              <a:t>linux</a:t>
            </a:r>
            <a:r>
              <a:rPr lang="en-US" baseline="0" dirty="0"/>
              <a:t> commands?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2651611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is a file in </a:t>
            </a:r>
            <a:r>
              <a:rPr lang="en-US" dirty="0" err="1"/>
              <a:t>linux</a:t>
            </a:r>
            <a:r>
              <a:rPr lang="en-US" dirty="0"/>
              <a:t>…even directories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3142284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37398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25016227"/>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5755930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49817210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7132895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8706875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0788372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72707830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6878818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68367536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63975270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1049796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62783431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2119249246"/>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405129847"/>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14809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29409630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6213" y="217812"/>
            <a:ext cx="11570987" cy="671189"/>
          </a:xfrm>
          <a:prstGeom prst="rect">
            <a:avLst/>
          </a:prstGeom>
        </p:spPr>
        <p:txBody>
          <a:bodyPr anchor="t" anchorCtr="0"/>
          <a:lstStyle>
            <a:lvl1pPr>
              <a:defRPr sz="3200">
                <a:solidFill>
                  <a:srgbClr val="F5930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04800" y="1092200"/>
            <a:ext cx="11535051" cy="4994475"/>
          </a:xfrm>
          <a:prstGeom prst="rect">
            <a:avLst/>
          </a:prstGeom>
        </p:spPr>
        <p:txBody>
          <a:bodyPr/>
          <a:lstStyle>
            <a:lvl1pPr marL="262460" indent="-262460">
              <a:buClr>
                <a:srgbClr val="F59300"/>
              </a:buClr>
              <a:buSzPct val="80000"/>
              <a:buFont typeface="Wingdings 2" pitchFamily="18" charset="2"/>
              <a:buChar char="®"/>
              <a:defRPr sz="2133">
                <a:solidFill>
                  <a:srgbClr val="535353"/>
                </a:solidFill>
                <a:latin typeface="Arial" pitchFamily="34" charset="0"/>
                <a:cs typeface="Arial" pitchFamily="34" charset="0"/>
              </a:defRPr>
            </a:lvl1pPr>
            <a:lvl2pPr marL="910144" indent="-300559">
              <a:buClr>
                <a:schemeClr val="tx1">
                  <a:lumMod val="50000"/>
                  <a:lumOff val="50000"/>
                </a:schemeClr>
              </a:buClr>
              <a:buSzPct val="70000"/>
              <a:buFont typeface="Wingdings 2" pitchFamily="18" charset="2"/>
              <a:buChar char="®"/>
              <a:defRPr sz="2400">
                <a:solidFill>
                  <a:schemeClr val="tx1">
                    <a:lumMod val="50000"/>
                    <a:lumOff val="50000"/>
                  </a:schemeClr>
                </a:solidFill>
                <a:latin typeface="Arial" pitchFamily="34" charset="0"/>
                <a:cs typeface="Arial" pitchFamily="34" charset="0"/>
              </a:defRPr>
            </a:lvl2pPr>
            <a:lvl3pPr marL="1466814" indent="-247644">
              <a:buClr>
                <a:schemeClr val="tx1">
                  <a:lumMod val="50000"/>
                  <a:lumOff val="50000"/>
                </a:schemeClr>
              </a:buClr>
              <a:buSzPct val="70000"/>
              <a:buFont typeface="Wingdings 2" pitchFamily="18" charset="2"/>
              <a:buChar char="®"/>
              <a:defRPr sz="2133">
                <a:solidFill>
                  <a:schemeClr val="tx1">
                    <a:lumMod val="50000"/>
                    <a:lumOff val="50000"/>
                  </a:schemeClr>
                </a:solidFill>
                <a:latin typeface="Arial" pitchFamily="34" charset="0"/>
                <a:cs typeface="Arial" pitchFamily="34" charset="0"/>
              </a:defRPr>
            </a:lvl3pPr>
            <a:lvl4pPr marL="2067932" indent="-239178">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4pPr>
            <a:lvl5pPr marL="2685984" indent="-247644">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2734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Tree>
    <p:extLst>
      <p:ext uri="{BB962C8B-B14F-4D97-AF65-F5344CB8AC3E}">
        <p14:creationId xmlns:p14="http://schemas.microsoft.com/office/powerpoint/2010/main" val="25623097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9574343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4595461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3900199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815134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_Slide">
    <p:bg>
      <p:bgPr>
        <a:solidFill>
          <a:schemeClr val="bg2"/>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5765719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ivider_Slide">
    <p:bg>
      <p:bgPr>
        <a:solidFill>
          <a:schemeClr val="bg2"/>
        </a:solidFill>
        <a:effectLst/>
      </p:bgPr>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42843826"/>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_Slide_SquidInk">
    <p:bg>
      <p:bgPr>
        <a:solidFill>
          <a:schemeClr val="bg2"/>
        </a:solidFill>
        <a:effectLst/>
      </p:bgPr>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7607477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28384759"/>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4579759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20111628"/>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38941234"/>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59491916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93277834"/>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6110751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095537533"/>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414511337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529690090"/>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39070037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10259134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06119412"/>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21834656"/>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92829558"/>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1147870231"/>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951799403"/>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23074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190472130"/>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9997353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1916190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5031288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5333962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71349113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heme" Target="../theme/theme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270183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711" r:id="rId26"/>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1784642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D5221DA7-3967-4332-A84F-2E51D0B894AF}"/>
              </a:ext>
            </a:extLst>
          </p:cNvPr>
          <p:cNvSpPr txBox="1">
            <a:spLocks/>
          </p:cNvSpPr>
          <p:nvPr/>
        </p:nvSpPr>
        <p:spPr>
          <a:xfrm>
            <a:off x="381000" y="2120254"/>
            <a:ext cx="8138876" cy="827263"/>
          </a:xfrm>
          <a:prstGeom prst="rect">
            <a:avLst/>
          </a:prstGeom>
        </p:spPr>
        <p:txBody>
          <a:bodyPr vert="horz" lIns="76200" tIns="38100" rIns="76200" bIns="38100" rtlCol="0">
            <a:noAutofit/>
          </a:bodyPr>
          <a:lstStyle>
            <a:lvl1pPr marL="0" indent="0" algn="l" defTabSz="609576" rtl="0" eaLnBrk="1" latinLnBrk="0" hangingPunct="1">
              <a:spcBef>
                <a:spcPct val="20000"/>
              </a:spcBef>
              <a:buFontTx/>
              <a:buNone/>
              <a:defRPr sz="5333" b="1"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4444" dirty="0">
                <a:solidFill>
                  <a:srgbClr val="232F3E"/>
                </a:solidFill>
              </a:rPr>
              <a:t>Intro to Linux 1</a:t>
            </a:r>
          </a:p>
        </p:txBody>
      </p:sp>
      <p:sp>
        <p:nvSpPr>
          <p:cNvPr id="14" name="Text Placeholder 1">
            <a:extLst>
              <a:ext uri="{FF2B5EF4-FFF2-40B4-BE49-F238E27FC236}">
                <a16:creationId xmlns:a16="http://schemas.microsoft.com/office/drawing/2014/main" id="{5D06A379-02FA-418E-B9D2-B074C0AF4CC1}"/>
              </a:ext>
            </a:extLst>
          </p:cNvPr>
          <p:cNvSpPr txBox="1">
            <a:spLocks/>
          </p:cNvSpPr>
          <p:nvPr/>
        </p:nvSpPr>
        <p:spPr>
          <a:xfrm>
            <a:off x="508000" y="3666854"/>
            <a:ext cx="4092223" cy="423935"/>
          </a:xfrm>
          <a:prstGeom prst="rect">
            <a:avLst/>
          </a:prstGeom>
        </p:spPr>
        <p:txBody>
          <a:bodyPr vert="horz" lIns="76200" tIns="38100" rIns="76200" bIns="38100" rtlCol="0">
            <a:normAutofit/>
          </a:bodyPr>
          <a:lstStyle>
            <a:lvl1pPr marL="0" indent="0" algn="l" defTabSz="609576" rtl="0" eaLnBrk="1" latinLnBrk="0" hangingPunct="1">
              <a:spcBef>
                <a:spcPct val="20000"/>
              </a:spcBef>
              <a:buFontTx/>
              <a:buNone/>
              <a:defRPr sz="2167" b="0"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1806">
                <a:solidFill>
                  <a:srgbClr val="232F3E"/>
                </a:solidFill>
              </a:rPr>
              <a:t>Team or presenters name</a:t>
            </a:r>
            <a:endParaRPr lang="en-US" sz="1806" dirty="0">
              <a:solidFill>
                <a:srgbClr val="232F3E"/>
              </a:solidFill>
            </a:endParaRPr>
          </a:p>
        </p:txBody>
      </p:sp>
      <p:sp>
        <p:nvSpPr>
          <p:cNvPr id="15" name="Text Placeholder 2">
            <a:extLst>
              <a:ext uri="{FF2B5EF4-FFF2-40B4-BE49-F238E27FC236}">
                <a16:creationId xmlns:a16="http://schemas.microsoft.com/office/drawing/2014/main" id="{9CAC3EFF-54FE-46E8-90A4-B129DCDCD682}"/>
              </a:ext>
            </a:extLst>
          </p:cNvPr>
          <p:cNvSpPr txBox="1">
            <a:spLocks/>
          </p:cNvSpPr>
          <p:nvPr/>
        </p:nvSpPr>
        <p:spPr>
          <a:xfrm>
            <a:off x="507999" y="4342693"/>
            <a:ext cx="4092223" cy="410986"/>
          </a:xfrm>
          <a:prstGeom prst="rect">
            <a:avLst/>
          </a:prstGeom>
        </p:spPr>
        <p:txBody>
          <a:bodyPr vert="horz" lIns="101600" tIns="50800" rIns="101600" bIns="50800" rtlCol="0">
            <a:noAutofit/>
          </a:bodyPr>
          <a:lstStyle>
            <a:lvl1pPr marL="0" indent="0" algn="l" defTabSz="457200" rtl="0" eaLnBrk="1" latinLnBrk="0" hangingPunct="1">
              <a:spcBef>
                <a:spcPct val="20000"/>
              </a:spcBef>
              <a:buFontTx/>
              <a:buNone/>
              <a:defRPr sz="18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17475"/>
            <a:r>
              <a:rPr lang="en-US" sz="1319" dirty="0">
                <a:solidFill>
                  <a:srgbClr val="232F3E"/>
                </a:solidFill>
              </a:rPr>
              <a:t>Date:</a:t>
            </a:r>
          </a:p>
          <a:p>
            <a:pPr defTabSz="317475"/>
            <a:endParaRPr lang="en-US" sz="1319" dirty="0">
              <a:solidFill>
                <a:srgbClr val="232F3E"/>
              </a:solidFill>
            </a:endParaRPr>
          </a:p>
          <a:p>
            <a:pPr defTabSz="317475"/>
            <a:r>
              <a:rPr lang="en-US" sz="1319" dirty="0">
                <a:solidFill>
                  <a:srgbClr val="232F3E"/>
                </a:solidFill>
              </a:rPr>
              <a:t>Location: DUB</a:t>
            </a:r>
          </a:p>
        </p:txBody>
      </p:sp>
    </p:spTree>
    <p:extLst>
      <p:ext uri="{BB962C8B-B14F-4D97-AF65-F5344CB8AC3E}">
        <p14:creationId xmlns:p14="http://schemas.microsoft.com/office/powerpoint/2010/main" val="1922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32888" y="920457"/>
            <a:ext cx="5268085" cy="1938992"/>
          </a:xfrm>
          <a:prstGeom prst="rect">
            <a:avLst/>
          </a:prstGeom>
          <a:noFill/>
        </p:spPr>
        <p:txBody>
          <a:bodyPr wrap="square" rtlCol="0">
            <a:spAutoFit/>
          </a:bodyPr>
          <a:lstStyle/>
          <a:p>
            <a:r>
              <a:rPr lang="en-US" sz="2400" dirty="0">
                <a:solidFill>
                  <a:schemeClr val="bg1"/>
                </a:solidFill>
                <a:ea typeface="Amazon Ember" panose="020B0603020204020204" pitchFamily="34" charset="0"/>
                <a:cs typeface="Amazon Ember" panose="020B0603020204020204" pitchFamily="34" charset="0"/>
              </a:rPr>
              <a:t>- regular file</a:t>
            </a:r>
          </a:p>
          <a:p>
            <a:r>
              <a:rPr lang="en-US" sz="2400" dirty="0">
                <a:solidFill>
                  <a:schemeClr val="bg1"/>
                </a:solidFill>
                <a:ea typeface="Amazon Ember" panose="020B0603020204020204" pitchFamily="34" charset="0"/>
                <a:cs typeface="Amazon Ember" panose="020B0603020204020204" pitchFamily="34" charset="0"/>
              </a:rPr>
              <a:t>d directory</a:t>
            </a:r>
          </a:p>
          <a:p>
            <a:r>
              <a:rPr lang="en-US" sz="2400" dirty="0">
                <a:solidFill>
                  <a:schemeClr val="bg1"/>
                </a:solidFill>
                <a:ea typeface="Amazon Ember" panose="020B0603020204020204" pitchFamily="34" charset="0"/>
                <a:cs typeface="Amazon Ember" panose="020B0603020204020204" pitchFamily="34" charset="0"/>
              </a:rPr>
              <a:t>l symbolic links</a:t>
            </a:r>
          </a:p>
          <a:p>
            <a:endParaRPr lang="en-US" sz="2400" dirty="0">
              <a:solidFill>
                <a:schemeClr val="bg1"/>
              </a:solidFill>
              <a:ea typeface="Amazon Ember" panose="020B0603020204020204" pitchFamily="34" charset="0"/>
              <a:cs typeface="Amazon Ember" panose="020B0603020204020204" pitchFamily="34" charset="0"/>
            </a:endParaRPr>
          </a:p>
          <a:p>
            <a:endParaRPr lang="en-US" sz="2400" dirty="0">
              <a:solidFill>
                <a:schemeClr val="bg1"/>
              </a:solidFill>
              <a:ea typeface="Amazon Ember" panose="020B0603020204020204" pitchFamily="34" charset="0"/>
              <a:cs typeface="Amazon Ember" panose="020B0603020204020204" pitchFamily="34" charset="0"/>
            </a:endParaRPr>
          </a:p>
        </p:txBody>
      </p:sp>
      <p:sp>
        <p:nvSpPr>
          <p:cNvPr id="6" name="Title 1">
            <a:extLst>
              <a:ext uri="{FF2B5EF4-FFF2-40B4-BE49-F238E27FC236}">
                <a16:creationId xmlns:a16="http://schemas.microsoft.com/office/drawing/2014/main" id="{1F0B9064-ECD9-174D-8BE5-B7F28ED72082}"/>
              </a:ext>
            </a:extLst>
          </p:cNvPr>
          <p:cNvSpPr txBox="1">
            <a:spLocks/>
          </p:cNvSpPr>
          <p:nvPr/>
        </p:nvSpPr>
        <p:spPr>
          <a:xfrm>
            <a:off x="509260" y="193535"/>
            <a:ext cx="10940405" cy="726923"/>
          </a:xfrm>
          <a:prstGeom prst="rect">
            <a:avLst/>
          </a:prstGeom>
        </p:spPr>
        <p:txBody>
          <a:bodyPr vert="horz" lIns="121920" tIns="60960" rIns="121920" bIns="60960" rtlCol="0" anchor="t">
            <a:noAutofit/>
          </a:bodyPr>
          <a:lstStyle>
            <a:lvl1pPr algn="l" defTabSz="457200" rtl="0" eaLnBrk="1" latinLnBrk="0" hangingPunct="1">
              <a:spcBef>
                <a:spcPct val="0"/>
              </a:spcBef>
              <a:buNone/>
              <a:defRPr sz="2800" b="0" i="0" kern="1200">
                <a:solidFill>
                  <a:srgbClr val="0E2735"/>
                </a:solidFill>
                <a:latin typeface="Amazon Ember Regular" charset="0"/>
                <a:ea typeface="+mj-ea"/>
                <a:cs typeface="Amazon Ember Regular" charset="0"/>
              </a:defRPr>
            </a:lvl1pPr>
          </a:lstStyle>
          <a:p>
            <a:pPr algn="ctr"/>
            <a:r>
              <a:rPr lang="en-US" sz="3733" dirty="0"/>
              <a:t>Basic file system objects</a:t>
            </a:r>
          </a:p>
        </p:txBody>
      </p:sp>
      <p:pic>
        <p:nvPicPr>
          <p:cNvPr id="5" name="Picture 4">
            <a:extLst>
              <a:ext uri="{FF2B5EF4-FFF2-40B4-BE49-F238E27FC236}">
                <a16:creationId xmlns:a16="http://schemas.microsoft.com/office/drawing/2014/main" id="{59758E71-1FBD-EE4A-A2C6-D522DC94F3CD}"/>
              </a:ext>
            </a:extLst>
          </p:cNvPr>
          <p:cNvPicPr>
            <a:picLocks noChangeAspect="1"/>
          </p:cNvPicPr>
          <p:nvPr/>
        </p:nvPicPr>
        <p:blipFill>
          <a:blip r:embed="rId3"/>
          <a:stretch>
            <a:fillRect/>
          </a:stretch>
        </p:blipFill>
        <p:spPr>
          <a:xfrm>
            <a:off x="0" y="2695096"/>
            <a:ext cx="12192000" cy="2641853"/>
          </a:xfrm>
          <a:prstGeom prst="rect">
            <a:avLst/>
          </a:prstGeom>
        </p:spPr>
      </p:pic>
    </p:spTree>
    <p:extLst>
      <p:ext uri="{BB962C8B-B14F-4D97-AF65-F5344CB8AC3E}">
        <p14:creationId xmlns:p14="http://schemas.microsoft.com/office/powerpoint/2010/main" val="4048543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File system structure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197" y="880171"/>
            <a:ext cx="9886604" cy="5054428"/>
          </a:xfrm>
          <a:prstGeom prst="rect">
            <a:avLst/>
          </a:prstGeom>
        </p:spPr>
      </p:pic>
    </p:spTree>
    <p:extLst>
      <p:ext uri="{BB962C8B-B14F-4D97-AF65-F5344CB8AC3E}">
        <p14:creationId xmlns:p14="http://schemas.microsoft.com/office/powerpoint/2010/main" val="1843762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pPr algn="ctr"/>
            <a:r>
              <a:rPr lang="en-US" dirty="0"/>
              <a:t>Relative and Full File paths</a:t>
            </a:r>
          </a:p>
        </p:txBody>
      </p:sp>
      <p:sp>
        <p:nvSpPr>
          <p:cNvPr id="4" name="TextBox 3"/>
          <p:cNvSpPr txBox="1"/>
          <p:nvPr/>
        </p:nvSpPr>
        <p:spPr>
          <a:xfrm>
            <a:off x="2796337" y="1573193"/>
            <a:ext cx="6245836" cy="830997"/>
          </a:xfrm>
          <a:prstGeom prst="rect">
            <a:avLst/>
          </a:prstGeom>
          <a:noFill/>
        </p:spPr>
        <p:txBody>
          <a:bodyPr wrap="square" rtlCol="0">
            <a:spAutoFit/>
          </a:bodyPr>
          <a:lstStyle/>
          <a:p>
            <a:r>
              <a:rPr lang="en-US" sz="2400" dirty="0">
                <a:solidFill>
                  <a:schemeClr val="bg1"/>
                </a:solidFill>
                <a:ea typeface="Amazon Ember" panose="020B0603020204020204" pitchFamily="34" charset="0"/>
                <a:cs typeface="Amazon Ember" panose="020B0603020204020204" pitchFamily="34" charset="0"/>
              </a:rPr>
              <a:t>All files and directories can be referenced either with the full path or the relative path </a:t>
            </a:r>
          </a:p>
        </p:txBody>
      </p:sp>
      <p:sp>
        <p:nvSpPr>
          <p:cNvPr id="6" name="TextBox 5"/>
          <p:cNvSpPr txBox="1"/>
          <p:nvPr/>
        </p:nvSpPr>
        <p:spPr>
          <a:xfrm>
            <a:off x="1555778" y="3627385"/>
            <a:ext cx="6412333" cy="1200329"/>
          </a:xfrm>
          <a:prstGeom prst="rect">
            <a:avLst/>
          </a:prstGeom>
          <a:noFill/>
        </p:spPr>
        <p:txBody>
          <a:bodyPr wrap="none" rtlCol="0">
            <a:spAutoFit/>
          </a:bodyPr>
          <a:lstStyle/>
          <a:p>
            <a:r>
              <a:rPr lang="en-US" sz="2400" dirty="0">
                <a:solidFill>
                  <a:schemeClr val="bg1"/>
                </a:solidFill>
              </a:rPr>
              <a:t>Full path start with a /</a:t>
            </a:r>
          </a:p>
          <a:p>
            <a:endParaRPr lang="en-US" sz="2400" dirty="0">
              <a:solidFill>
                <a:schemeClr val="bg1"/>
              </a:solidFill>
            </a:endParaRPr>
          </a:p>
          <a:p>
            <a:r>
              <a:rPr lang="en-US" sz="2400" dirty="0">
                <a:solidFill>
                  <a:schemeClr val="bg1"/>
                </a:solidFill>
              </a:rPr>
              <a:t>Everything else is a relative path like ls, ./, ../</a:t>
            </a:r>
          </a:p>
        </p:txBody>
      </p:sp>
    </p:spTree>
    <p:extLst>
      <p:ext uri="{BB962C8B-B14F-4D97-AF65-F5344CB8AC3E}">
        <p14:creationId xmlns:p14="http://schemas.microsoft.com/office/powerpoint/2010/main" val="44463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1332853" cy="726923"/>
          </a:xfrm>
        </p:spPr>
        <p:txBody>
          <a:bodyPr/>
          <a:lstStyle/>
          <a:p>
            <a:pPr algn="ctr"/>
            <a:r>
              <a:rPr lang="en-US" dirty="0"/>
              <a:t>Basic commands for Files </a:t>
            </a:r>
          </a:p>
        </p:txBody>
      </p:sp>
      <p:graphicFrame>
        <p:nvGraphicFramePr>
          <p:cNvPr id="5" name="Table 5">
            <a:extLst>
              <a:ext uri="{FF2B5EF4-FFF2-40B4-BE49-F238E27FC236}">
                <a16:creationId xmlns:a16="http://schemas.microsoft.com/office/drawing/2014/main" id="{D7623D49-9968-8145-9665-D77DADFA132B}"/>
              </a:ext>
            </a:extLst>
          </p:cNvPr>
          <p:cNvGraphicFramePr>
            <a:graphicFrameLocks noGrp="1"/>
          </p:cNvGraphicFramePr>
          <p:nvPr>
            <p:extLst>
              <p:ext uri="{D42A27DB-BD31-4B8C-83A1-F6EECF244321}">
                <p14:modId xmlns:p14="http://schemas.microsoft.com/office/powerpoint/2010/main" val="3914707674"/>
              </p:ext>
            </p:extLst>
          </p:nvPr>
        </p:nvGraphicFramePr>
        <p:xfrm>
          <a:off x="1789112" y="1691216"/>
          <a:ext cx="8127999" cy="22860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2280651"/>
                    </a:ext>
                  </a:extLst>
                </a:gridCol>
                <a:gridCol w="2709333">
                  <a:extLst>
                    <a:ext uri="{9D8B030D-6E8A-4147-A177-3AD203B41FA5}">
                      <a16:colId xmlns:a16="http://schemas.microsoft.com/office/drawing/2014/main" val="671299603"/>
                    </a:ext>
                  </a:extLst>
                </a:gridCol>
                <a:gridCol w="2709333">
                  <a:extLst>
                    <a:ext uri="{9D8B030D-6E8A-4147-A177-3AD203B41FA5}">
                      <a16:colId xmlns:a16="http://schemas.microsoft.com/office/drawing/2014/main" val="3344648866"/>
                    </a:ext>
                  </a:extLst>
                </a:gridCol>
              </a:tblGrid>
              <a:tr h="370840">
                <a:tc>
                  <a:txBody>
                    <a:bodyPr/>
                    <a:lstStyle/>
                    <a:p>
                      <a:endParaRPr lang="en-US" dirty="0"/>
                    </a:p>
                  </a:txBody>
                  <a:tcPr/>
                </a:tc>
                <a:tc>
                  <a:txBody>
                    <a:bodyPr/>
                    <a:lstStyle/>
                    <a:p>
                      <a:r>
                        <a:rPr lang="en-US" dirty="0"/>
                        <a:t>Regular file</a:t>
                      </a:r>
                    </a:p>
                  </a:txBody>
                  <a:tcPr/>
                </a:tc>
                <a:tc>
                  <a:txBody>
                    <a:bodyPr/>
                    <a:lstStyle/>
                    <a:p>
                      <a:r>
                        <a:rPr lang="en-US" dirty="0"/>
                        <a:t>Directory</a:t>
                      </a:r>
                    </a:p>
                  </a:txBody>
                  <a:tcPr/>
                </a:tc>
                <a:extLst>
                  <a:ext uri="{0D108BD9-81ED-4DB2-BD59-A6C34878D82A}">
                    <a16:rowId xmlns:a16="http://schemas.microsoft.com/office/drawing/2014/main" val="2372273059"/>
                  </a:ext>
                </a:extLst>
              </a:tr>
              <a:tr h="370840">
                <a:tc>
                  <a:txBody>
                    <a:bodyPr/>
                    <a:lstStyle/>
                    <a:p>
                      <a:r>
                        <a:rPr lang="en-US" dirty="0"/>
                        <a:t>Create</a:t>
                      </a:r>
                    </a:p>
                  </a:txBody>
                  <a:tcPr/>
                </a:tc>
                <a:tc>
                  <a:txBody>
                    <a:bodyPr/>
                    <a:lstStyle/>
                    <a:p>
                      <a:r>
                        <a:rPr lang="en-US" dirty="0"/>
                        <a:t>touch/vi</a:t>
                      </a:r>
                    </a:p>
                  </a:txBody>
                  <a:tcPr/>
                </a:tc>
                <a:tc>
                  <a:txBody>
                    <a:bodyPr/>
                    <a:lstStyle/>
                    <a:p>
                      <a:r>
                        <a:rPr lang="en-US" dirty="0" err="1"/>
                        <a:t>mkdir</a:t>
                      </a:r>
                      <a:endParaRPr lang="en-US" dirty="0"/>
                    </a:p>
                  </a:txBody>
                  <a:tcPr/>
                </a:tc>
                <a:extLst>
                  <a:ext uri="{0D108BD9-81ED-4DB2-BD59-A6C34878D82A}">
                    <a16:rowId xmlns:a16="http://schemas.microsoft.com/office/drawing/2014/main" val="607166209"/>
                  </a:ext>
                </a:extLst>
              </a:tr>
              <a:tr h="370840">
                <a:tc>
                  <a:txBody>
                    <a:bodyPr/>
                    <a:lstStyle/>
                    <a:p>
                      <a:r>
                        <a:rPr lang="en-US" dirty="0"/>
                        <a:t>Copy</a:t>
                      </a:r>
                    </a:p>
                  </a:txBody>
                  <a:tcPr/>
                </a:tc>
                <a:tc>
                  <a:txBody>
                    <a:bodyPr/>
                    <a:lstStyle/>
                    <a:p>
                      <a:r>
                        <a:rPr lang="en-US" dirty="0"/>
                        <a:t>cp</a:t>
                      </a:r>
                    </a:p>
                  </a:txBody>
                  <a:tcPr/>
                </a:tc>
                <a:tc>
                  <a:txBody>
                    <a:bodyPr/>
                    <a:lstStyle/>
                    <a:p>
                      <a:r>
                        <a:rPr lang="en-US" dirty="0"/>
                        <a:t>cp -R </a:t>
                      </a:r>
                    </a:p>
                  </a:txBody>
                  <a:tcPr/>
                </a:tc>
                <a:extLst>
                  <a:ext uri="{0D108BD9-81ED-4DB2-BD59-A6C34878D82A}">
                    <a16:rowId xmlns:a16="http://schemas.microsoft.com/office/drawing/2014/main" val="2667359279"/>
                  </a:ext>
                </a:extLst>
              </a:tr>
              <a:tr h="370840">
                <a:tc>
                  <a:txBody>
                    <a:bodyPr/>
                    <a:lstStyle/>
                    <a:p>
                      <a:r>
                        <a:rPr lang="en-US" dirty="0"/>
                        <a:t>Move/rename</a:t>
                      </a:r>
                    </a:p>
                  </a:txBody>
                  <a:tcPr/>
                </a:tc>
                <a:tc>
                  <a:txBody>
                    <a:bodyPr/>
                    <a:lstStyle/>
                    <a:p>
                      <a:r>
                        <a:rPr lang="en-US" dirty="0"/>
                        <a:t>mv</a:t>
                      </a:r>
                    </a:p>
                  </a:txBody>
                  <a:tcPr/>
                </a:tc>
                <a:tc>
                  <a:txBody>
                    <a:bodyPr/>
                    <a:lstStyle/>
                    <a:p>
                      <a:r>
                        <a:rPr lang="en-US" dirty="0"/>
                        <a:t>mv</a:t>
                      </a:r>
                    </a:p>
                  </a:txBody>
                  <a:tcPr/>
                </a:tc>
                <a:extLst>
                  <a:ext uri="{0D108BD9-81ED-4DB2-BD59-A6C34878D82A}">
                    <a16:rowId xmlns:a16="http://schemas.microsoft.com/office/drawing/2014/main" val="472233135"/>
                  </a:ext>
                </a:extLst>
              </a:tr>
              <a:tr h="370840">
                <a:tc>
                  <a:txBody>
                    <a:bodyPr/>
                    <a:lstStyle/>
                    <a:p>
                      <a:r>
                        <a:rPr lang="en-US" dirty="0"/>
                        <a:t>Delete</a:t>
                      </a:r>
                    </a:p>
                  </a:txBody>
                  <a:tcPr/>
                </a:tc>
                <a:tc>
                  <a:txBody>
                    <a:bodyPr/>
                    <a:lstStyle/>
                    <a:p>
                      <a:r>
                        <a:rPr lang="en-US" dirty="0"/>
                        <a:t>rm</a:t>
                      </a:r>
                    </a:p>
                  </a:txBody>
                  <a:tcPr/>
                </a:tc>
                <a:tc>
                  <a:txBody>
                    <a:bodyPr/>
                    <a:lstStyle/>
                    <a:p>
                      <a:r>
                        <a:rPr lang="en-US" dirty="0" err="1"/>
                        <a:t>rmdir</a:t>
                      </a:r>
                      <a:r>
                        <a:rPr lang="en-US" dirty="0"/>
                        <a:t>/rm -r</a:t>
                      </a:r>
                    </a:p>
                  </a:txBody>
                  <a:tcPr/>
                </a:tc>
                <a:extLst>
                  <a:ext uri="{0D108BD9-81ED-4DB2-BD59-A6C34878D82A}">
                    <a16:rowId xmlns:a16="http://schemas.microsoft.com/office/drawing/2014/main" val="3570704377"/>
                  </a:ext>
                </a:extLst>
              </a:tr>
            </a:tbl>
          </a:graphicData>
        </a:graphic>
      </p:graphicFrame>
    </p:spTree>
    <p:extLst>
      <p:ext uri="{BB962C8B-B14F-4D97-AF65-F5344CB8AC3E}">
        <p14:creationId xmlns:p14="http://schemas.microsoft.com/office/powerpoint/2010/main" val="204932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4F65-42F8-8A4B-936C-93C901E27576}"/>
              </a:ext>
            </a:extLst>
          </p:cNvPr>
          <p:cNvSpPr>
            <a:spLocks noGrp="1"/>
          </p:cNvSpPr>
          <p:nvPr>
            <p:ph type="title"/>
          </p:nvPr>
        </p:nvSpPr>
        <p:spPr/>
        <p:txBody>
          <a:bodyPr/>
          <a:lstStyle/>
          <a:p>
            <a:pPr algn="ctr"/>
            <a:r>
              <a:rPr lang="en-US" dirty="0"/>
              <a:t>File Permissions and Ownership</a:t>
            </a:r>
          </a:p>
        </p:txBody>
      </p:sp>
      <p:sp>
        <p:nvSpPr>
          <p:cNvPr id="3" name="TextBox 2">
            <a:extLst>
              <a:ext uri="{FF2B5EF4-FFF2-40B4-BE49-F238E27FC236}">
                <a16:creationId xmlns:a16="http://schemas.microsoft.com/office/drawing/2014/main" id="{7A43B33F-B019-E14F-A182-D5602F466DA5}"/>
              </a:ext>
            </a:extLst>
          </p:cNvPr>
          <p:cNvSpPr txBox="1"/>
          <p:nvPr/>
        </p:nvSpPr>
        <p:spPr>
          <a:xfrm>
            <a:off x="650080" y="1699127"/>
            <a:ext cx="6958013" cy="646331"/>
          </a:xfrm>
          <a:prstGeom prst="rect">
            <a:avLst/>
          </a:prstGeom>
          <a:noFill/>
        </p:spPr>
        <p:txBody>
          <a:bodyPr wrap="square" rtlCol="0">
            <a:spAutoFit/>
          </a:bodyPr>
          <a:lstStyle/>
          <a:p>
            <a:r>
              <a:rPr lang="en-IE" dirty="0">
                <a:solidFill>
                  <a:schemeClr val="bg1"/>
                </a:solidFill>
              </a:rPr>
              <a:t>ls -l </a:t>
            </a:r>
            <a:r>
              <a:rPr lang="en-IE" dirty="0" err="1">
                <a:solidFill>
                  <a:schemeClr val="bg1"/>
                </a:solidFill>
              </a:rPr>
              <a:t>data_file</a:t>
            </a:r>
            <a:r>
              <a:rPr lang="en-IE" dirty="0">
                <a:solidFill>
                  <a:schemeClr val="bg1"/>
                </a:solidFill>
              </a:rPr>
              <a:t> </a:t>
            </a:r>
          </a:p>
          <a:p>
            <a:r>
              <a:rPr lang="en-IE" dirty="0">
                <a:solidFill>
                  <a:schemeClr val="bg1"/>
                </a:solidFill>
              </a:rPr>
              <a:t>-</a:t>
            </a:r>
            <a:r>
              <a:rPr lang="en-IE" dirty="0" err="1">
                <a:solidFill>
                  <a:schemeClr val="bg1"/>
                </a:solidFill>
              </a:rPr>
              <a:t>rwxrw</a:t>
            </a:r>
            <a:r>
              <a:rPr lang="en-IE" dirty="0">
                <a:solidFill>
                  <a:schemeClr val="bg1"/>
                </a:solidFill>
              </a:rPr>
              <a:t>-r-- 1 ec2-user staff 3 Apr 15 16:59 </a:t>
            </a:r>
            <a:r>
              <a:rPr lang="en-IE" dirty="0" err="1">
                <a:solidFill>
                  <a:schemeClr val="bg1"/>
                </a:solidFill>
              </a:rPr>
              <a:t>data_file</a:t>
            </a:r>
            <a:endParaRPr lang="en-IE" dirty="0">
              <a:solidFill>
                <a:schemeClr val="bg1"/>
              </a:solidFill>
            </a:endParaRPr>
          </a:p>
        </p:txBody>
      </p:sp>
      <p:sp>
        <p:nvSpPr>
          <p:cNvPr id="4" name="TextBox 3">
            <a:extLst>
              <a:ext uri="{FF2B5EF4-FFF2-40B4-BE49-F238E27FC236}">
                <a16:creationId xmlns:a16="http://schemas.microsoft.com/office/drawing/2014/main" id="{9AA29E85-16F1-E340-A71C-FFD293477033}"/>
              </a:ext>
            </a:extLst>
          </p:cNvPr>
          <p:cNvSpPr txBox="1"/>
          <p:nvPr/>
        </p:nvSpPr>
        <p:spPr>
          <a:xfrm>
            <a:off x="1000124" y="2505670"/>
            <a:ext cx="4171950" cy="923330"/>
          </a:xfrm>
          <a:prstGeom prst="rect">
            <a:avLst/>
          </a:prstGeom>
          <a:noFill/>
        </p:spPr>
        <p:txBody>
          <a:bodyPr wrap="square" rtlCol="0">
            <a:spAutoFit/>
          </a:bodyPr>
          <a:lstStyle/>
          <a:p>
            <a:r>
              <a:rPr lang="en-IE" dirty="0" err="1">
                <a:solidFill>
                  <a:schemeClr val="bg1"/>
                </a:solidFill>
              </a:rPr>
              <a:t>rwxrw</a:t>
            </a:r>
            <a:r>
              <a:rPr lang="en-IE" dirty="0">
                <a:solidFill>
                  <a:schemeClr val="bg1"/>
                </a:solidFill>
              </a:rPr>
              <a:t>-r--   File Permissions</a:t>
            </a:r>
          </a:p>
          <a:p>
            <a:r>
              <a:rPr lang="en-IE" dirty="0">
                <a:solidFill>
                  <a:schemeClr val="bg1"/>
                </a:solidFill>
              </a:rPr>
              <a:t>ec2-user     Owner</a:t>
            </a:r>
          </a:p>
          <a:p>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Staff           Group</a:t>
            </a:r>
          </a:p>
        </p:txBody>
      </p:sp>
      <p:sp>
        <p:nvSpPr>
          <p:cNvPr id="5" name="TextBox 4">
            <a:extLst>
              <a:ext uri="{FF2B5EF4-FFF2-40B4-BE49-F238E27FC236}">
                <a16:creationId xmlns:a16="http://schemas.microsoft.com/office/drawing/2014/main" id="{BBFB7084-054F-4D4E-9B43-CBF982156F9F}"/>
              </a:ext>
            </a:extLst>
          </p:cNvPr>
          <p:cNvSpPr txBox="1"/>
          <p:nvPr/>
        </p:nvSpPr>
        <p:spPr>
          <a:xfrm>
            <a:off x="5919254" y="2408388"/>
            <a:ext cx="4796370" cy="1200329"/>
          </a:xfrm>
          <a:prstGeom prst="rect">
            <a:avLst/>
          </a:prstGeom>
          <a:noFill/>
        </p:spPr>
        <p:txBody>
          <a:bodyPr wrap="square" rtlCol="0">
            <a:spAutoFit/>
          </a:bodyPr>
          <a:lstStyle/>
          <a:p>
            <a:r>
              <a:rPr lang="en-IE" dirty="0" err="1">
                <a:solidFill>
                  <a:schemeClr val="bg1"/>
                </a:solidFill>
              </a:rPr>
              <a:t>rwxrw</a:t>
            </a:r>
            <a:r>
              <a:rPr lang="en-IE" dirty="0">
                <a:solidFill>
                  <a:schemeClr val="bg1"/>
                </a:solidFill>
              </a:rPr>
              <a:t>-r--</a:t>
            </a:r>
          </a:p>
          <a:p>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rwx</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Owner (</a:t>
            </a:r>
            <a:r>
              <a:rPr lang="en-US"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read,write,execute</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rw</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Group   (</a:t>
            </a:r>
            <a:r>
              <a:rPr lang="en-US"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read,write</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p>
          <a:p>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r--          Others  (read)</a:t>
            </a:r>
          </a:p>
        </p:txBody>
      </p:sp>
      <p:sp>
        <p:nvSpPr>
          <p:cNvPr id="6" name="TextBox 5">
            <a:extLst>
              <a:ext uri="{FF2B5EF4-FFF2-40B4-BE49-F238E27FC236}">
                <a16:creationId xmlns:a16="http://schemas.microsoft.com/office/drawing/2014/main" id="{03BA8DEA-B529-ED44-B590-A0A0A36455F7}"/>
              </a:ext>
            </a:extLst>
          </p:cNvPr>
          <p:cNvSpPr txBox="1"/>
          <p:nvPr/>
        </p:nvSpPr>
        <p:spPr>
          <a:xfrm>
            <a:off x="521494" y="1263588"/>
            <a:ext cx="6329362" cy="400110"/>
          </a:xfrm>
          <a:prstGeom prst="rect">
            <a:avLst/>
          </a:prstGeom>
          <a:noFill/>
        </p:spPr>
        <p:txBody>
          <a:bodyPr wrap="square" rtlCol="0">
            <a:spAutoFit/>
          </a:bodyPr>
          <a:lstStyle/>
          <a:p>
            <a:pPr algn="l"/>
            <a:r>
              <a:rPr lang="en-US" sz="20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List file permissions and ownership</a:t>
            </a:r>
          </a:p>
        </p:txBody>
      </p:sp>
      <p:sp>
        <p:nvSpPr>
          <p:cNvPr id="7" name="TextBox 6">
            <a:extLst>
              <a:ext uri="{FF2B5EF4-FFF2-40B4-BE49-F238E27FC236}">
                <a16:creationId xmlns:a16="http://schemas.microsoft.com/office/drawing/2014/main" id="{6FACAC81-B159-C64B-B59A-6E218C17E116}"/>
              </a:ext>
            </a:extLst>
          </p:cNvPr>
          <p:cNvSpPr txBox="1"/>
          <p:nvPr/>
        </p:nvSpPr>
        <p:spPr>
          <a:xfrm>
            <a:off x="650080" y="4152097"/>
            <a:ext cx="6257925" cy="400110"/>
          </a:xfrm>
          <a:prstGeom prst="rect">
            <a:avLst/>
          </a:prstGeom>
          <a:noFill/>
        </p:spPr>
        <p:txBody>
          <a:bodyPr wrap="square" rtlCol="0">
            <a:spAutoFit/>
          </a:bodyPr>
          <a:lstStyle/>
          <a:p>
            <a:pPr algn="l"/>
            <a:r>
              <a:rPr lang="en-US" sz="20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Change permissions and ownership</a:t>
            </a:r>
          </a:p>
        </p:txBody>
      </p:sp>
      <p:sp>
        <p:nvSpPr>
          <p:cNvPr id="8" name="TextBox 7">
            <a:extLst>
              <a:ext uri="{FF2B5EF4-FFF2-40B4-BE49-F238E27FC236}">
                <a16:creationId xmlns:a16="http://schemas.microsoft.com/office/drawing/2014/main" id="{E1AB1C63-F4E2-0140-A7C1-D9CD290ECE5A}"/>
              </a:ext>
            </a:extLst>
          </p:cNvPr>
          <p:cNvSpPr txBox="1"/>
          <p:nvPr/>
        </p:nvSpPr>
        <p:spPr>
          <a:xfrm>
            <a:off x="785812" y="4697208"/>
            <a:ext cx="6257925" cy="923330"/>
          </a:xfrm>
          <a:prstGeom prst="rect">
            <a:avLst/>
          </a:prstGeom>
          <a:noFill/>
        </p:spPr>
        <p:txBody>
          <a:bodyPr wrap="square" rtlCol="0">
            <a:spAutoFit/>
          </a:bodyPr>
          <a:lstStyle/>
          <a:p>
            <a:pPr algn="l"/>
            <a:r>
              <a:rPr lang="en-US"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chmod</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400 </a:t>
            </a:r>
            <a:r>
              <a:rPr lang="en-US"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data_file</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l"/>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l"/>
            <a:r>
              <a:rPr lang="en-US"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chown</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user1:group1 </a:t>
            </a:r>
            <a:r>
              <a:rPr lang="en-US"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data_file</a:t>
            </a:r>
            <a:endPar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010416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0A8975-EDA1-4873-A1AF-9A4A073F782E}"/>
              </a:ext>
            </a:extLst>
          </p:cNvPr>
          <p:cNvSpPr/>
          <p:nvPr/>
        </p:nvSpPr>
        <p:spPr>
          <a:xfrm>
            <a:off x="4300476" y="3075057"/>
            <a:ext cx="3591048" cy="707886"/>
          </a:xfrm>
          <a:prstGeom prst="rect">
            <a:avLst/>
          </a:prstGeom>
        </p:spPr>
        <p:txBody>
          <a:bodyPr wrap="none">
            <a:spAutoFit/>
          </a:bodyPr>
          <a:lstStyle/>
          <a:p>
            <a:r>
              <a:rPr lang="en-US" sz="4000" b="1"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Bash concepts</a:t>
            </a:r>
            <a:endParaRPr lang="en-GB" dirty="0"/>
          </a:p>
        </p:txBody>
      </p:sp>
    </p:spTree>
    <p:extLst>
      <p:ext uri="{BB962C8B-B14F-4D97-AF65-F5344CB8AC3E}">
        <p14:creationId xmlns:p14="http://schemas.microsoft.com/office/powerpoint/2010/main" val="439644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C874-2EDD-D047-AD3C-4F46C182190D}"/>
              </a:ext>
            </a:extLst>
          </p:cNvPr>
          <p:cNvSpPr>
            <a:spLocks noGrp="1"/>
          </p:cNvSpPr>
          <p:nvPr>
            <p:ph type="title"/>
          </p:nvPr>
        </p:nvSpPr>
        <p:spPr/>
        <p:txBody>
          <a:bodyPr/>
          <a:lstStyle/>
          <a:p>
            <a:pPr algn="ctr"/>
            <a:r>
              <a:rPr lang="en-US" dirty="0"/>
              <a:t>Wildcards</a:t>
            </a:r>
          </a:p>
        </p:txBody>
      </p:sp>
      <p:sp>
        <p:nvSpPr>
          <p:cNvPr id="3" name="TextBox 2">
            <a:extLst>
              <a:ext uri="{FF2B5EF4-FFF2-40B4-BE49-F238E27FC236}">
                <a16:creationId xmlns:a16="http://schemas.microsoft.com/office/drawing/2014/main" id="{DEE3A591-2C0D-C543-A430-2A9C6CF59D0D}"/>
              </a:ext>
            </a:extLst>
          </p:cNvPr>
          <p:cNvSpPr txBox="1"/>
          <p:nvPr/>
        </p:nvSpPr>
        <p:spPr>
          <a:xfrm>
            <a:off x="365315" y="2628780"/>
            <a:ext cx="5900324" cy="1569660"/>
          </a:xfrm>
          <a:prstGeom prst="rect">
            <a:avLst/>
          </a:prstGeom>
          <a:noFill/>
        </p:spPr>
        <p:txBody>
          <a:bodyPr wrap="square" rtlCol="0">
            <a:spAutoFit/>
          </a:bodyPr>
          <a:lstStyle/>
          <a:p>
            <a:r>
              <a:rPr lang="en-US" sz="2400" dirty="0">
                <a:solidFill>
                  <a:schemeClr val="bg1"/>
                </a:solidFill>
              </a:rPr>
              <a:t>? - represents a single character</a:t>
            </a:r>
          </a:p>
          <a:p>
            <a:endParaRPr lang="en-US" sz="2400" dirty="0">
              <a:solidFill>
                <a:schemeClr val="bg1"/>
              </a:solidFill>
            </a:endParaRPr>
          </a:p>
          <a:p>
            <a:r>
              <a:rPr lang="en-US" sz="2400" dirty="0">
                <a:solidFill>
                  <a:schemeClr val="bg1"/>
                </a:solidFill>
              </a:rPr>
              <a:t>* - represents any number of characters</a:t>
            </a:r>
          </a:p>
          <a:p>
            <a:pPr marL="380990" indent="-380990">
              <a:buFont typeface="Arial" panose="020B0604020202020204" pitchFamily="34" charset="0"/>
              <a:buChar char="•"/>
            </a:pPr>
            <a:endParaRPr lang="en-US" sz="2400" dirty="0">
              <a:solidFill>
                <a:schemeClr val="bg1"/>
              </a:solidFill>
            </a:endParaRPr>
          </a:p>
        </p:txBody>
      </p:sp>
      <p:sp>
        <p:nvSpPr>
          <p:cNvPr id="4" name="TextBox 3">
            <a:extLst>
              <a:ext uri="{FF2B5EF4-FFF2-40B4-BE49-F238E27FC236}">
                <a16:creationId xmlns:a16="http://schemas.microsoft.com/office/drawing/2014/main" id="{351E5E4C-68C3-8748-B9E3-CF38276254E6}"/>
              </a:ext>
            </a:extLst>
          </p:cNvPr>
          <p:cNvSpPr txBox="1"/>
          <p:nvPr/>
        </p:nvSpPr>
        <p:spPr>
          <a:xfrm>
            <a:off x="1994371" y="1113838"/>
            <a:ext cx="8203259" cy="461665"/>
          </a:xfrm>
          <a:prstGeom prst="rect">
            <a:avLst/>
          </a:prstGeom>
          <a:noFill/>
        </p:spPr>
        <p:txBody>
          <a:bodyPr wrap="square" rtlCol="0">
            <a:spAutoFit/>
          </a:bodyPr>
          <a:lstStyle/>
          <a:p>
            <a:r>
              <a:rPr lang="en-US" sz="2400" dirty="0">
                <a:solidFill>
                  <a:schemeClr val="bg1"/>
                </a:solidFill>
              </a:rPr>
              <a:t>Allows you to specify names that match a specific pattern</a:t>
            </a:r>
          </a:p>
        </p:txBody>
      </p:sp>
      <p:sp>
        <p:nvSpPr>
          <p:cNvPr id="5" name="TextBox 4">
            <a:extLst>
              <a:ext uri="{FF2B5EF4-FFF2-40B4-BE49-F238E27FC236}">
                <a16:creationId xmlns:a16="http://schemas.microsoft.com/office/drawing/2014/main" id="{FCDCAE7D-39C7-2E4F-B9B9-51314E9C88DC}"/>
              </a:ext>
            </a:extLst>
          </p:cNvPr>
          <p:cNvSpPr txBox="1"/>
          <p:nvPr/>
        </p:nvSpPr>
        <p:spPr>
          <a:xfrm>
            <a:off x="6777402" y="2628780"/>
            <a:ext cx="5900324" cy="1200329"/>
          </a:xfrm>
          <a:prstGeom prst="rect">
            <a:avLst/>
          </a:prstGeom>
          <a:noFill/>
        </p:spPr>
        <p:txBody>
          <a:bodyPr wrap="square" rtlCol="0">
            <a:spAutoFit/>
          </a:bodyPr>
          <a:lstStyle/>
          <a:p>
            <a:r>
              <a:rPr lang="en-US" sz="2400" dirty="0">
                <a:solidFill>
                  <a:schemeClr val="bg1"/>
                </a:solidFill>
              </a:rPr>
              <a:t>ca? can be </a:t>
            </a:r>
            <a:r>
              <a:rPr lang="en-US" sz="2400" dirty="0" err="1">
                <a:solidFill>
                  <a:schemeClr val="bg1"/>
                </a:solidFill>
              </a:rPr>
              <a:t>car,cat,can,cab</a:t>
            </a:r>
            <a:r>
              <a:rPr lang="en-US" sz="2400" dirty="0">
                <a:solidFill>
                  <a:schemeClr val="bg1"/>
                </a:solidFill>
              </a:rPr>
              <a:t>…</a:t>
            </a:r>
          </a:p>
          <a:p>
            <a:endParaRPr lang="en-US" sz="2400" dirty="0">
              <a:solidFill>
                <a:schemeClr val="bg1"/>
              </a:solidFill>
            </a:endParaRPr>
          </a:p>
          <a:p>
            <a:r>
              <a:rPr lang="en-US" sz="2400" dirty="0">
                <a:solidFill>
                  <a:schemeClr val="bg1"/>
                </a:solidFill>
              </a:rPr>
              <a:t>cd* can be </a:t>
            </a:r>
            <a:r>
              <a:rPr lang="en-US" sz="2400" dirty="0" err="1">
                <a:solidFill>
                  <a:schemeClr val="bg1"/>
                </a:solidFill>
              </a:rPr>
              <a:t>cd,cdrom,cdrecord</a:t>
            </a:r>
            <a:r>
              <a:rPr lang="en-US" sz="2400" dirty="0">
                <a:solidFill>
                  <a:schemeClr val="bg1"/>
                </a:solidFill>
              </a:rPr>
              <a:t>…</a:t>
            </a:r>
          </a:p>
        </p:txBody>
      </p:sp>
      <p:sp>
        <p:nvSpPr>
          <p:cNvPr id="6" name="TextBox 5">
            <a:extLst>
              <a:ext uri="{FF2B5EF4-FFF2-40B4-BE49-F238E27FC236}">
                <a16:creationId xmlns:a16="http://schemas.microsoft.com/office/drawing/2014/main" id="{9C6FE55B-5ACA-8F44-8310-7CC6ECA36244}"/>
              </a:ext>
            </a:extLst>
          </p:cNvPr>
          <p:cNvSpPr txBox="1"/>
          <p:nvPr/>
        </p:nvSpPr>
        <p:spPr>
          <a:xfrm>
            <a:off x="1289329" y="5716216"/>
            <a:ext cx="9613341" cy="461665"/>
          </a:xfrm>
          <a:prstGeom prst="rect">
            <a:avLst/>
          </a:prstGeom>
          <a:noFill/>
        </p:spPr>
        <p:txBody>
          <a:bodyPr wrap="square" rtlCol="0">
            <a:spAutoFit/>
          </a:bodyPr>
          <a:lstStyle/>
          <a:p>
            <a:r>
              <a:rPr lang="en-US" sz="2400" dirty="0">
                <a:solidFill>
                  <a:schemeClr val="bg1"/>
                </a:solidFill>
              </a:rPr>
              <a:t>Helps tremendously to efficiently manage files or do scripting</a:t>
            </a:r>
          </a:p>
        </p:txBody>
      </p:sp>
    </p:spTree>
    <p:extLst>
      <p:ext uri="{BB962C8B-B14F-4D97-AF65-F5344CB8AC3E}">
        <p14:creationId xmlns:p14="http://schemas.microsoft.com/office/powerpoint/2010/main" val="1564270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E92D-94C7-AA44-8713-FA5CF70990D0}"/>
              </a:ext>
            </a:extLst>
          </p:cNvPr>
          <p:cNvSpPr>
            <a:spLocks noGrp="1"/>
          </p:cNvSpPr>
          <p:nvPr>
            <p:ph type="title"/>
          </p:nvPr>
        </p:nvSpPr>
        <p:spPr/>
        <p:txBody>
          <a:bodyPr/>
          <a:lstStyle/>
          <a:p>
            <a:pPr algn="ctr"/>
            <a:r>
              <a:rPr lang="en-US" dirty="0"/>
              <a:t>Variables</a:t>
            </a:r>
          </a:p>
        </p:txBody>
      </p:sp>
      <p:sp>
        <p:nvSpPr>
          <p:cNvPr id="3" name="TextBox 2">
            <a:extLst>
              <a:ext uri="{FF2B5EF4-FFF2-40B4-BE49-F238E27FC236}">
                <a16:creationId xmlns:a16="http://schemas.microsoft.com/office/drawing/2014/main" id="{304F6A1A-0F9E-554C-874F-42A4533F43F1}"/>
              </a:ext>
            </a:extLst>
          </p:cNvPr>
          <p:cNvSpPr txBox="1"/>
          <p:nvPr/>
        </p:nvSpPr>
        <p:spPr>
          <a:xfrm>
            <a:off x="1550342" y="1121001"/>
            <a:ext cx="9437511" cy="461665"/>
          </a:xfrm>
          <a:prstGeom prst="rect">
            <a:avLst/>
          </a:prstGeom>
          <a:noFill/>
        </p:spPr>
        <p:txBody>
          <a:bodyPr wrap="square" rtlCol="0">
            <a:spAutoFit/>
          </a:bodyPr>
          <a:lstStyle/>
          <a:p>
            <a:r>
              <a:rPr lang="en-US" sz="2400" dirty="0">
                <a:solidFill>
                  <a:schemeClr val="bg1"/>
                </a:solidFill>
              </a:rPr>
              <a:t>Storage address where a symbolic name contains a value</a:t>
            </a:r>
          </a:p>
        </p:txBody>
      </p:sp>
      <p:sp>
        <p:nvSpPr>
          <p:cNvPr id="5" name="TextBox 4">
            <a:extLst>
              <a:ext uri="{FF2B5EF4-FFF2-40B4-BE49-F238E27FC236}">
                <a16:creationId xmlns:a16="http://schemas.microsoft.com/office/drawing/2014/main" id="{2F6071E2-2554-8B48-AE5F-FA56C089704B}"/>
              </a:ext>
            </a:extLst>
          </p:cNvPr>
          <p:cNvSpPr txBox="1"/>
          <p:nvPr/>
        </p:nvSpPr>
        <p:spPr>
          <a:xfrm>
            <a:off x="1066800" y="1963345"/>
            <a:ext cx="7438491" cy="830997"/>
          </a:xfrm>
          <a:prstGeom prst="rect">
            <a:avLst/>
          </a:prstGeom>
          <a:noFill/>
        </p:spPr>
        <p:txBody>
          <a:bodyPr wrap="square" rtlCol="0">
            <a:spAutoFit/>
          </a:bodyPr>
          <a:lstStyle/>
          <a:p>
            <a:r>
              <a:rPr lang="en-US" sz="2400" dirty="0">
                <a:solidFill>
                  <a:srgbClr val="C00000"/>
                </a:solidFill>
              </a:rPr>
              <a:t>- How to set a variable:</a:t>
            </a:r>
          </a:p>
          <a:p>
            <a:r>
              <a:rPr lang="en-US" sz="2400" dirty="0">
                <a:solidFill>
                  <a:srgbClr val="C00000"/>
                </a:solidFill>
              </a:rPr>
              <a:t>         variable=value                              </a:t>
            </a:r>
            <a:r>
              <a:rPr lang="en-IE" sz="2400" dirty="0" err="1">
                <a:solidFill>
                  <a:srgbClr val="C00000"/>
                </a:solidFill>
              </a:rPr>
              <a:t>xvar</a:t>
            </a:r>
            <a:r>
              <a:rPr lang="en-IE" sz="2400" dirty="0">
                <a:solidFill>
                  <a:srgbClr val="C00000"/>
                </a:solidFill>
              </a:rPr>
              <a:t>=hello</a:t>
            </a:r>
          </a:p>
        </p:txBody>
      </p:sp>
      <p:sp>
        <p:nvSpPr>
          <p:cNvPr id="6" name="TextBox 5">
            <a:extLst>
              <a:ext uri="{FF2B5EF4-FFF2-40B4-BE49-F238E27FC236}">
                <a16:creationId xmlns:a16="http://schemas.microsoft.com/office/drawing/2014/main" id="{0A6683E5-998D-3B48-8840-C09F03F12D59}"/>
              </a:ext>
            </a:extLst>
          </p:cNvPr>
          <p:cNvSpPr txBox="1"/>
          <p:nvPr/>
        </p:nvSpPr>
        <p:spPr>
          <a:xfrm>
            <a:off x="968901" y="4446161"/>
            <a:ext cx="8903762" cy="461665"/>
          </a:xfrm>
          <a:prstGeom prst="rect">
            <a:avLst/>
          </a:prstGeom>
          <a:noFill/>
        </p:spPr>
        <p:txBody>
          <a:bodyPr wrap="square" rtlCol="0">
            <a:spAutoFit/>
          </a:bodyPr>
          <a:lstStyle/>
          <a:p>
            <a:r>
              <a:rPr lang="en-US" sz="2400" dirty="0">
                <a:solidFill>
                  <a:schemeClr val="bg1"/>
                </a:solidFill>
              </a:rPr>
              <a:t>`env` shows all variables in bash, for example PATH</a:t>
            </a:r>
          </a:p>
        </p:txBody>
      </p:sp>
      <p:sp>
        <p:nvSpPr>
          <p:cNvPr id="8" name="TextBox 7">
            <a:extLst>
              <a:ext uri="{FF2B5EF4-FFF2-40B4-BE49-F238E27FC236}">
                <a16:creationId xmlns:a16="http://schemas.microsoft.com/office/drawing/2014/main" id="{98464B66-9197-014F-86DC-826A297253B8}"/>
              </a:ext>
            </a:extLst>
          </p:cNvPr>
          <p:cNvSpPr txBox="1"/>
          <p:nvPr/>
        </p:nvSpPr>
        <p:spPr>
          <a:xfrm>
            <a:off x="1066800" y="5177416"/>
            <a:ext cx="9362252" cy="461665"/>
          </a:xfrm>
          <a:prstGeom prst="rect">
            <a:avLst/>
          </a:prstGeom>
          <a:noFill/>
        </p:spPr>
        <p:txBody>
          <a:bodyPr wrap="square" rtlCol="0">
            <a:spAutoFit/>
          </a:bodyPr>
          <a:lstStyle/>
          <a:p>
            <a:r>
              <a:rPr lang="en-US" sz="2400" dirty="0">
                <a:solidFill>
                  <a:schemeClr val="bg1"/>
                </a:solidFill>
              </a:rPr>
              <a:t>Environment / common and global variables</a:t>
            </a:r>
          </a:p>
        </p:txBody>
      </p:sp>
      <p:sp>
        <p:nvSpPr>
          <p:cNvPr id="10" name="TextBox 9">
            <a:extLst>
              <a:ext uri="{FF2B5EF4-FFF2-40B4-BE49-F238E27FC236}">
                <a16:creationId xmlns:a16="http://schemas.microsoft.com/office/drawing/2014/main" id="{C63638A9-A52D-7D4E-B65D-A2219142AD51}"/>
              </a:ext>
            </a:extLst>
          </p:cNvPr>
          <p:cNvSpPr txBox="1"/>
          <p:nvPr/>
        </p:nvSpPr>
        <p:spPr>
          <a:xfrm>
            <a:off x="968901" y="3066254"/>
            <a:ext cx="7634288" cy="1569660"/>
          </a:xfrm>
          <a:prstGeom prst="rect">
            <a:avLst/>
          </a:prstGeom>
          <a:noFill/>
        </p:spPr>
        <p:txBody>
          <a:bodyPr wrap="square" rtlCol="0">
            <a:spAutoFit/>
          </a:bodyPr>
          <a:lstStyle/>
          <a:p>
            <a:r>
              <a:rPr lang="en-US" sz="2400" dirty="0">
                <a:solidFill>
                  <a:schemeClr val="accent1">
                    <a:lumMod val="75000"/>
                  </a:schemeClr>
                </a:solidFill>
                <a:latin typeface="Amazon Ember" panose="020B0603020204020204" pitchFamily="34" charset="0"/>
                <a:ea typeface="Amazon Ember" panose="020B0603020204020204" pitchFamily="34" charset="0"/>
                <a:cs typeface="Amazon Ember" panose="020B0603020204020204" pitchFamily="34" charset="0"/>
              </a:rPr>
              <a:t>- How to use the variable:</a:t>
            </a:r>
          </a:p>
          <a:p>
            <a:r>
              <a:rPr lang="en-US" sz="2400" dirty="0">
                <a:solidFill>
                  <a:schemeClr val="accent1">
                    <a:lumMod val="75000"/>
                  </a:schemeClr>
                </a:solidFill>
                <a:latin typeface="Amazon Ember" panose="020B0603020204020204" pitchFamily="34" charset="0"/>
                <a:ea typeface="Amazon Ember" panose="020B0603020204020204" pitchFamily="34" charset="0"/>
                <a:cs typeface="Amazon Ember" panose="020B0603020204020204" pitchFamily="34" charset="0"/>
              </a:rPr>
              <a:t>          echo $variable                              echo $</a:t>
            </a:r>
            <a:r>
              <a:rPr lang="en-US" sz="2400" dirty="0" err="1">
                <a:solidFill>
                  <a:schemeClr val="accent1">
                    <a:lumMod val="75000"/>
                  </a:schemeClr>
                </a:solidFill>
                <a:latin typeface="Amazon Ember" panose="020B0603020204020204" pitchFamily="34" charset="0"/>
                <a:ea typeface="Amazon Ember" panose="020B0603020204020204" pitchFamily="34" charset="0"/>
                <a:cs typeface="Amazon Ember" panose="020B0603020204020204" pitchFamily="34" charset="0"/>
              </a:rPr>
              <a:t>xvar</a:t>
            </a:r>
            <a:endParaRPr lang="en-US" sz="2400" dirty="0">
              <a:solidFill>
                <a:schemeClr val="accent1">
                  <a:lumMod val="75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sz="2400" dirty="0">
                <a:solidFill>
                  <a:schemeClr val="accent1">
                    <a:lumMod val="75000"/>
                  </a:schemeClr>
                </a:solidFill>
                <a:latin typeface="Amazon Ember" panose="020B0603020204020204" pitchFamily="34" charset="0"/>
                <a:ea typeface="Amazon Ember" panose="020B0603020204020204" pitchFamily="34" charset="0"/>
                <a:cs typeface="Amazon Ember" panose="020B0603020204020204" pitchFamily="34" charset="0"/>
              </a:rPr>
              <a:t>                                                                  hello</a:t>
            </a:r>
          </a:p>
          <a:p>
            <a:pPr algn="l"/>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p>
        </p:txBody>
      </p:sp>
    </p:spTree>
    <p:extLst>
      <p:ext uri="{BB962C8B-B14F-4D97-AF65-F5344CB8AC3E}">
        <p14:creationId xmlns:p14="http://schemas.microsoft.com/office/powerpoint/2010/main" val="1206580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E92D-94C7-AA44-8713-FA5CF70990D0}"/>
              </a:ext>
            </a:extLst>
          </p:cNvPr>
          <p:cNvSpPr>
            <a:spLocks noGrp="1"/>
          </p:cNvSpPr>
          <p:nvPr>
            <p:ph type="title"/>
          </p:nvPr>
        </p:nvSpPr>
        <p:spPr/>
        <p:txBody>
          <a:bodyPr/>
          <a:lstStyle/>
          <a:p>
            <a:pPr algn="ctr"/>
            <a:r>
              <a:rPr lang="en-US" dirty="0"/>
              <a:t>Alias</a:t>
            </a:r>
          </a:p>
        </p:txBody>
      </p:sp>
      <p:sp>
        <p:nvSpPr>
          <p:cNvPr id="3" name="TextBox 2">
            <a:extLst>
              <a:ext uri="{FF2B5EF4-FFF2-40B4-BE49-F238E27FC236}">
                <a16:creationId xmlns:a16="http://schemas.microsoft.com/office/drawing/2014/main" id="{304F6A1A-0F9E-554C-874F-42A4533F43F1}"/>
              </a:ext>
            </a:extLst>
          </p:cNvPr>
          <p:cNvSpPr txBox="1"/>
          <p:nvPr/>
        </p:nvSpPr>
        <p:spPr>
          <a:xfrm>
            <a:off x="1550342" y="1121001"/>
            <a:ext cx="9437511" cy="461665"/>
          </a:xfrm>
          <a:prstGeom prst="rect">
            <a:avLst/>
          </a:prstGeom>
          <a:noFill/>
        </p:spPr>
        <p:txBody>
          <a:bodyPr wrap="square" rtlCol="0">
            <a:spAutoFit/>
          </a:bodyPr>
          <a:lstStyle/>
          <a:p>
            <a:r>
              <a:rPr lang="en-US" sz="2400" dirty="0">
                <a:solidFill>
                  <a:schemeClr val="bg1"/>
                </a:solidFill>
              </a:rPr>
              <a:t>Replacing a specific command, often used for shortcuts</a:t>
            </a:r>
          </a:p>
        </p:txBody>
      </p:sp>
      <p:sp>
        <p:nvSpPr>
          <p:cNvPr id="4" name="TextBox 3">
            <a:extLst>
              <a:ext uri="{FF2B5EF4-FFF2-40B4-BE49-F238E27FC236}">
                <a16:creationId xmlns:a16="http://schemas.microsoft.com/office/drawing/2014/main" id="{D07526B3-595E-F44B-841E-2136852B5545}"/>
              </a:ext>
            </a:extLst>
          </p:cNvPr>
          <p:cNvSpPr txBox="1"/>
          <p:nvPr/>
        </p:nvSpPr>
        <p:spPr>
          <a:xfrm>
            <a:off x="1478132" y="2514133"/>
            <a:ext cx="9581928" cy="3416320"/>
          </a:xfrm>
          <a:prstGeom prst="rect">
            <a:avLst/>
          </a:prstGeom>
          <a:noFill/>
        </p:spPr>
        <p:txBody>
          <a:bodyPr wrap="square" rtlCol="0">
            <a:spAutoFit/>
          </a:bodyPr>
          <a:lstStyle/>
          <a:p>
            <a:r>
              <a:rPr lang="en-US" sz="2400" dirty="0">
                <a:solidFill>
                  <a:schemeClr val="bg1"/>
                </a:solidFill>
              </a:rPr>
              <a:t>“ls -l” does get substituted by “</a:t>
            </a:r>
            <a:r>
              <a:rPr lang="en-US" sz="2400" dirty="0" err="1">
                <a:solidFill>
                  <a:schemeClr val="bg1"/>
                </a:solidFill>
              </a:rPr>
              <a:t>ll</a:t>
            </a:r>
            <a:r>
              <a:rPr lang="en-US" sz="2400" dirty="0">
                <a:solidFill>
                  <a:schemeClr val="bg1"/>
                </a:solidFill>
              </a:rPr>
              <a:t>”</a:t>
            </a:r>
          </a:p>
          <a:p>
            <a:endParaRPr lang="en-US" sz="2400" dirty="0">
              <a:solidFill>
                <a:schemeClr val="bg1"/>
              </a:solidFill>
            </a:endParaRPr>
          </a:p>
          <a:p>
            <a:r>
              <a:rPr lang="en-US" sz="2400" dirty="0">
                <a:solidFill>
                  <a:srgbClr val="C00000"/>
                </a:solidFill>
              </a:rPr>
              <a:t>- How to create an alias:</a:t>
            </a:r>
          </a:p>
          <a:p>
            <a:r>
              <a:rPr lang="en-US" sz="2400" dirty="0">
                <a:solidFill>
                  <a:srgbClr val="C00000"/>
                </a:solidFill>
              </a:rPr>
              <a:t>    alias </a:t>
            </a:r>
            <a:r>
              <a:rPr lang="en-US" sz="2400" dirty="0" err="1">
                <a:solidFill>
                  <a:srgbClr val="C00000"/>
                </a:solidFill>
              </a:rPr>
              <a:t>alias_name</a:t>
            </a:r>
            <a:r>
              <a:rPr lang="en-US" sz="2400" dirty="0">
                <a:solidFill>
                  <a:srgbClr val="C00000"/>
                </a:solidFill>
              </a:rPr>
              <a:t>="</a:t>
            </a:r>
            <a:r>
              <a:rPr lang="en-US" sz="2400" dirty="0" err="1">
                <a:solidFill>
                  <a:srgbClr val="C00000"/>
                </a:solidFill>
              </a:rPr>
              <a:t>command_to_run</a:t>
            </a:r>
            <a:r>
              <a:rPr lang="en-US" sz="2400" dirty="0">
                <a:solidFill>
                  <a:srgbClr val="C00000"/>
                </a:solidFill>
              </a:rPr>
              <a:t>”</a:t>
            </a:r>
          </a:p>
          <a:p>
            <a:r>
              <a:rPr lang="en-US" sz="2400" dirty="0">
                <a:solidFill>
                  <a:srgbClr val="C00000"/>
                </a:solidFill>
              </a:rPr>
              <a:t>    </a:t>
            </a:r>
            <a:r>
              <a:rPr lang="en-IE" sz="2400" dirty="0">
                <a:solidFill>
                  <a:srgbClr val="C00000"/>
                </a:solidFill>
              </a:rPr>
              <a:t>alias info="</a:t>
            </a:r>
            <a:r>
              <a:rPr lang="en-IE" sz="2400" dirty="0" err="1">
                <a:solidFill>
                  <a:srgbClr val="C00000"/>
                </a:solidFill>
              </a:rPr>
              <a:t>date;id</a:t>
            </a:r>
            <a:r>
              <a:rPr lang="en-IE" sz="2400" dirty="0">
                <a:solidFill>
                  <a:srgbClr val="C00000"/>
                </a:solidFill>
              </a:rPr>
              <a:t>"</a:t>
            </a:r>
          </a:p>
          <a:p>
            <a:endParaRPr lang="en-US" sz="2400" dirty="0">
              <a:solidFill>
                <a:schemeClr val="bg1"/>
              </a:solidFill>
            </a:endParaRPr>
          </a:p>
          <a:p>
            <a:r>
              <a:rPr lang="en-US" sz="2400" dirty="0">
                <a:solidFill>
                  <a:schemeClr val="accent1">
                    <a:lumMod val="75000"/>
                  </a:schemeClr>
                </a:solidFill>
              </a:rPr>
              <a:t>- How to display alias:</a:t>
            </a:r>
          </a:p>
          <a:p>
            <a:r>
              <a:rPr lang="en-US" sz="2400" dirty="0">
                <a:solidFill>
                  <a:schemeClr val="accent1">
                    <a:lumMod val="75000"/>
                  </a:schemeClr>
                </a:solidFill>
              </a:rPr>
              <a:t>     alias</a:t>
            </a:r>
          </a:p>
          <a:p>
            <a:r>
              <a:rPr lang="en-US" sz="2400" dirty="0">
                <a:solidFill>
                  <a:schemeClr val="accent1">
                    <a:lumMod val="75000"/>
                  </a:schemeClr>
                </a:solidFill>
              </a:rPr>
              <a:t>     alias info</a:t>
            </a:r>
          </a:p>
        </p:txBody>
      </p:sp>
    </p:spTree>
    <p:extLst>
      <p:ext uri="{BB962C8B-B14F-4D97-AF65-F5344CB8AC3E}">
        <p14:creationId xmlns:p14="http://schemas.microsoft.com/office/powerpoint/2010/main" val="3811832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117E-037A-1D4E-883C-77D037FC12DE}"/>
              </a:ext>
            </a:extLst>
          </p:cNvPr>
          <p:cNvSpPr>
            <a:spLocks noGrp="1"/>
          </p:cNvSpPr>
          <p:nvPr>
            <p:ph type="title"/>
          </p:nvPr>
        </p:nvSpPr>
        <p:spPr/>
        <p:txBody>
          <a:bodyPr/>
          <a:lstStyle/>
          <a:p>
            <a:pPr algn="ctr"/>
            <a:r>
              <a:rPr lang="en-US" dirty="0" err="1"/>
              <a:t>Builtin</a:t>
            </a:r>
            <a:r>
              <a:rPr lang="en-US" dirty="0"/>
              <a:t> Commands</a:t>
            </a:r>
          </a:p>
        </p:txBody>
      </p:sp>
      <p:sp>
        <p:nvSpPr>
          <p:cNvPr id="3" name="TextBox 2">
            <a:extLst>
              <a:ext uri="{FF2B5EF4-FFF2-40B4-BE49-F238E27FC236}">
                <a16:creationId xmlns:a16="http://schemas.microsoft.com/office/drawing/2014/main" id="{CC42185E-88E1-D34A-BE04-D3F5336870EB}"/>
              </a:ext>
            </a:extLst>
          </p:cNvPr>
          <p:cNvSpPr txBox="1"/>
          <p:nvPr/>
        </p:nvSpPr>
        <p:spPr>
          <a:xfrm>
            <a:off x="1851380" y="1855812"/>
            <a:ext cx="9337813" cy="2677656"/>
          </a:xfrm>
          <a:prstGeom prst="rect">
            <a:avLst/>
          </a:prstGeom>
          <a:noFill/>
        </p:spPr>
        <p:txBody>
          <a:bodyPr wrap="none" rtlCol="0">
            <a:spAutoFit/>
          </a:bodyPr>
          <a:lstStyle/>
          <a:p>
            <a:r>
              <a:rPr lang="en-US" sz="2400" dirty="0">
                <a:solidFill>
                  <a:schemeClr val="bg1"/>
                </a:solidFill>
              </a:rPr>
              <a:t>Commands that are part of the shell (bash) itself and not external</a:t>
            </a:r>
          </a:p>
          <a:p>
            <a:endParaRPr lang="en-US" sz="2400" dirty="0">
              <a:solidFill>
                <a:schemeClr val="bg1"/>
              </a:solidFill>
            </a:endParaRPr>
          </a:p>
          <a:p>
            <a:r>
              <a:rPr lang="en-US" sz="2400" dirty="0">
                <a:solidFill>
                  <a:schemeClr val="bg1"/>
                </a:solidFill>
              </a:rPr>
              <a:t>Type ls</a:t>
            </a:r>
          </a:p>
          <a:p>
            <a:endParaRPr lang="en-US" sz="2400" dirty="0">
              <a:solidFill>
                <a:schemeClr val="bg1"/>
              </a:solidFill>
            </a:endParaRPr>
          </a:p>
          <a:p>
            <a:r>
              <a:rPr lang="en-US" sz="2400" dirty="0">
                <a:solidFill>
                  <a:schemeClr val="bg1"/>
                </a:solidFill>
              </a:rPr>
              <a:t>Type echo, which echo</a:t>
            </a:r>
          </a:p>
          <a:p>
            <a:endParaRPr lang="en-US" sz="2400" dirty="0">
              <a:solidFill>
                <a:schemeClr val="bg1"/>
              </a:solidFill>
            </a:endParaRPr>
          </a:p>
          <a:p>
            <a:r>
              <a:rPr lang="en-US" sz="2400" dirty="0">
                <a:solidFill>
                  <a:schemeClr val="bg1"/>
                </a:solidFill>
              </a:rPr>
              <a:t>Echo is a </a:t>
            </a:r>
            <a:r>
              <a:rPr lang="en-US" sz="2400" dirty="0" err="1">
                <a:solidFill>
                  <a:schemeClr val="bg1"/>
                </a:solidFill>
              </a:rPr>
              <a:t>bultin</a:t>
            </a:r>
            <a:r>
              <a:rPr lang="en-US" sz="2400" dirty="0">
                <a:solidFill>
                  <a:schemeClr val="bg1"/>
                </a:solidFill>
              </a:rPr>
              <a:t> but also exists in /</a:t>
            </a:r>
            <a:r>
              <a:rPr lang="en-US" sz="2400" dirty="0" err="1">
                <a:solidFill>
                  <a:schemeClr val="bg1"/>
                </a:solidFill>
              </a:rPr>
              <a:t>usr</a:t>
            </a:r>
            <a:r>
              <a:rPr lang="en-US" sz="2400" dirty="0">
                <a:solidFill>
                  <a:schemeClr val="bg1"/>
                </a:solidFill>
              </a:rPr>
              <a:t>/bin/echo, why?</a:t>
            </a:r>
          </a:p>
        </p:txBody>
      </p:sp>
    </p:spTree>
    <p:extLst>
      <p:ext uri="{BB962C8B-B14F-4D97-AF65-F5344CB8AC3E}">
        <p14:creationId xmlns:p14="http://schemas.microsoft.com/office/powerpoint/2010/main" val="158999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0"/>
            <a:ext cx="12192000" cy="162983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4" name="Rectangle 3"/>
          <p:cNvSpPr/>
          <p:nvPr/>
        </p:nvSpPr>
        <p:spPr>
          <a:xfrm>
            <a:off x="-16564" y="435431"/>
            <a:ext cx="8603153" cy="761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a:xfrm>
            <a:off x="386455" y="498252"/>
            <a:ext cx="7985648" cy="827827"/>
          </a:xfrm>
        </p:spPr>
        <p:txBody>
          <a:bodyPr/>
          <a:lstStyle/>
          <a:p>
            <a:r>
              <a:rPr lang="en-US" sz="3667" dirty="0">
                <a:solidFill>
                  <a:schemeClr val="tx1"/>
                </a:solidFill>
                <a:latin typeface="Amazon Ember Display"/>
                <a:ea typeface="Amazon Ember Display" panose="020F0603020204020204" pitchFamily="34" charset="0"/>
                <a:cs typeface="Amazon Ember Display" panose="020F0603020204020204" pitchFamily="34" charset="0"/>
              </a:rPr>
              <a:t>Virtual Housekeeping</a:t>
            </a:r>
          </a:p>
        </p:txBody>
      </p:sp>
      <p:grpSp>
        <p:nvGrpSpPr>
          <p:cNvPr id="7" name="Group 6"/>
          <p:cNvGrpSpPr/>
          <p:nvPr/>
        </p:nvGrpSpPr>
        <p:grpSpPr>
          <a:xfrm>
            <a:off x="482466" y="2331495"/>
            <a:ext cx="2335695" cy="3233108"/>
            <a:chOff x="578959" y="2797794"/>
            <a:chExt cx="2802834" cy="3879729"/>
          </a:xfrm>
        </p:grpSpPr>
        <p:sp>
          <p:nvSpPr>
            <p:cNvPr id="6" name="Oval 5">
              <a:extLst>
                <a:ext uri="{FF2B5EF4-FFF2-40B4-BE49-F238E27FC236}">
                  <a16:creationId xmlns:a16="http://schemas.microsoft.com/office/drawing/2014/main" id="{350923F7-7F39-4117-8829-209EF76F6F67}"/>
                </a:ext>
              </a:extLst>
            </p:cNvPr>
            <p:cNvSpPr/>
            <p:nvPr/>
          </p:nvSpPr>
          <p:spPr>
            <a:xfrm>
              <a:off x="1008863" y="2797794"/>
              <a:ext cx="1951628" cy="189703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1" name="TextBox 1">
              <a:extLst>
                <a:ext uri="{FF2B5EF4-FFF2-40B4-BE49-F238E27FC236}">
                  <a16:creationId xmlns:a16="http://schemas.microsoft.com/office/drawing/2014/main" id="{8A222ED6-ECD1-4823-BAC9-407B1B08F44A}"/>
                </a:ext>
              </a:extLst>
            </p:cNvPr>
            <p:cNvSpPr txBox="1"/>
            <p:nvPr/>
          </p:nvSpPr>
          <p:spPr>
            <a:xfrm>
              <a:off x="578959"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Use</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 Headsets</a:t>
              </a:r>
              <a:endParaRPr kumimoji="0" lang="en-US" sz="2375" b="0" i="0" u="none" strike="noStrike" kern="1200" cap="none" spc="0" normalizeH="0" baseline="0" noProof="0">
                <a:ln>
                  <a:noFill/>
                </a:ln>
                <a:solidFill>
                  <a:srgbClr val="002D43"/>
                </a:solidFill>
                <a:effectLst/>
                <a:uLnTx/>
                <a:uFillTx/>
                <a:latin typeface="Amazon Ember"/>
                <a:ea typeface="+mn-ea"/>
                <a:cs typeface="+mn-cs"/>
              </a:endParaRPr>
            </a:p>
          </p:txBody>
        </p:sp>
        <p:pic>
          <p:nvPicPr>
            <p:cNvPr id="3" name="Graphic 4" descr="Headphones">
              <a:extLst>
                <a:ext uri="{FF2B5EF4-FFF2-40B4-BE49-F238E27FC236}">
                  <a16:creationId xmlns:a16="http://schemas.microsoft.com/office/drawing/2014/main" id="{8AB0BCD4-3327-459B-B495-6F75B810AC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1507" y="2993781"/>
              <a:ext cx="1397738" cy="1397738"/>
            </a:xfrm>
            <a:prstGeom prst="rect">
              <a:avLst/>
            </a:prstGeom>
          </p:spPr>
        </p:pic>
      </p:grpSp>
      <p:grpSp>
        <p:nvGrpSpPr>
          <p:cNvPr id="19" name="Group 18">
            <a:extLst>
              <a:ext uri="{FF2B5EF4-FFF2-40B4-BE49-F238E27FC236}">
                <a16:creationId xmlns:a16="http://schemas.microsoft.com/office/drawing/2014/main" id="{DDD78EEA-54F2-406D-B299-957B8DF25F73}"/>
              </a:ext>
            </a:extLst>
          </p:cNvPr>
          <p:cNvGrpSpPr/>
          <p:nvPr/>
        </p:nvGrpSpPr>
        <p:grpSpPr>
          <a:xfrm>
            <a:off x="3373403" y="2331495"/>
            <a:ext cx="2335695" cy="3233108"/>
            <a:chOff x="4079925" y="3343704"/>
            <a:chExt cx="2802834" cy="3879729"/>
          </a:xfrm>
        </p:grpSpPr>
        <p:sp>
          <p:nvSpPr>
            <p:cNvPr id="12" name="TextBox 2">
              <a:extLst>
                <a:ext uri="{FF2B5EF4-FFF2-40B4-BE49-F238E27FC236}">
                  <a16:creationId xmlns:a16="http://schemas.microsoft.com/office/drawing/2014/main" id="{1AC930CC-B4FA-4B4D-98C7-72A7F8572936}"/>
                </a:ext>
              </a:extLst>
            </p:cNvPr>
            <p:cNvSpPr txBox="1"/>
            <p:nvPr/>
          </p:nvSpPr>
          <p:spPr>
            <a:xfrm>
              <a:off x="4079925"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Go on </a:t>
              </a:r>
              <a:endParaRPr kumimoji="0" lang="en-US" sz="2400" b="0" i="0" u="none" strike="noStrike" kern="1200" cap="none" spc="0" normalizeH="0" baseline="0" noProof="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Mute</a:t>
              </a:r>
              <a:endParaRPr kumimoji="0" lang="en-US" sz="2375"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7" name="Oval 16">
              <a:extLst>
                <a:ext uri="{FF2B5EF4-FFF2-40B4-BE49-F238E27FC236}">
                  <a16:creationId xmlns:a16="http://schemas.microsoft.com/office/drawing/2014/main" id="{658224AB-C7CB-4C22-B878-B26AEB9BAB67}"/>
                </a:ext>
              </a:extLst>
            </p:cNvPr>
            <p:cNvSpPr/>
            <p:nvPr/>
          </p:nvSpPr>
          <p:spPr>
            <a:xfrm>
              <a:off x="4503006" y="3343704"/>
              <a:ext cx="1951628" cy="18970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24" name="Group 23">
              <a:extLst>
                <a:ext uri="{FF2B5EF4-FFF2-40B4-BE49-F238E27FC236}">
                  <a16:creationId xmlns:a16="http://schemas.microsoft.com/office/drawing/2014/main" id="{8089FB6E-A13F-4482-95F7-9F7FB87A0D34}"/>
                </a:ext>
              </a:extLst>
            </p:cNvPr>
            <p:cNvGrpSpPr/>
            <p:nvPr/>
          </p:nvGrpSpPr>
          <p:grpSpPr>
            <a:xfrm>
              <a:off x="4878319" y="3625327"/>
              <a:ext cx="1194098" cy="1194098"/>
              <a:chOff x="4932381" y="3625327"/>
              <a:chExt cx="1194098" cy="1194098"/>
            </a:xfrm>
          </p:grpSpPr>
          <p:pic>
            <p:nvPicPr>
              <p:cNvPr id="20" name="Graphic 20" descr="Radio microphone">
                <a:extLst>
                  <a:ext uri="{FF2B5EF4-FFF2-40B4-BE49-F238E27FC236}">
                    <a16:creationId xmlns:a16="http://schemas.microsoft.com/office/drawing/2014/main" id="{CCBF002B-9073-47CF-A169-6AE46624DA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2381" y="3625327"/>
                <a:ext cx="1194098" cy="1194098"/>
              </a:xfrm>
              <a:prstGeom prst="rect">
                <a:avLst/>
              </a:prstGeom>
            </p:spPr>
          </p:pic>
          <p:cxnSp>
            <p:nvCxnSpPr>
              <p:cNvPr id="22" name="Straight Arrow Connector 21">
                <a:extLst>
                  <a:ext uri="{FF2B5EF4-FFF2-40B4-BE49-F238E27FC236}">
                    <a16:creationId xmlns:a16="http://schemas.microsoft.com/office/drawing/2014/main" id="{EB74C850-72D4-43BB-AA1A-2FDB712ED3DA}"/>
                  </a:ext>
                </a:extLst>
              </p:cNvPr>
              <p:cNvCxnSpPr/>
              <p:nvPr/>
            </p:nvCxnSpPr>
            <p:spPr>
              <a:xfrm>
                <a:off x="5119149" y="3822690"/>
                <a:ext cx="836232" cy="831740"/>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5" name="Group 4"/>
          <p:cNvGrpSpPr/>
          <p:nvPr/>
        </p:nvGrpSpPr>
        <p:grpSpPr>
          <a:xfrm>
            <a:off x="9176491" y="2349813"/>
            <a:ext cx="2335695" cy="3233108"/>
            <a:chOff x="10972686" y="2797794"/>
            <a:chExt cx="2802834" cy="3879729"/>
          </a:xfrm>
        </p:grpSpPr>
        <p:sp>
          <p:nvSpPr>
            <p:cNvPr id="16" name="Oval 15">
              <a:extLst>
                <a:ext uri="{FF2B5EF4-FFF2-40B4-BE49-F238E27FC236}">
                  <a16:creationId xmlns:a16="http://schemas.microsoft.com/office/drawing/2014/main" id="{6F3CCB3D-2B3A-40FA-B16A-D6B9DEA289B1}"/>
                </a:ext>
              </a:extLst>
            </p:cNvPr>
            <p:cNvSpPr/>
            <p:nvPr/>
          </p:nvSpPr>
          <p:spPr>
            <a:xfrm>
              <a:off x="11573945" y="2797794"/>
              <a:ext cx="1951628" cy="1897037"/>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4" name="TextBox 2">
              <a:extLst>
                <a:ext uri="{FF2B5EF4-FFF2-40B4-BE49-F238E27FC236}">
                  <a16:creationId xmlns:a16="http://schemas.microsoft.com/office/drawing/2014/main" id="{07406C3D-B646-4EA7-8515-C134C3F6428A}"/>
                </a:ext>
              </a:extLst>
            </p:cNvPr>
            <p:cNvSpPr txBox="1"/>
            <p:nvPr/>
          </p:nvSpPr>
          <p:spPr>
            <a:xfrm>
              <a:off x="10972686"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Minimize Distractions</a:t>
              </a:r>
            </a:p>
          </p:txBody>
        </p:sp>
      </p:grpSp>
      <p:pic>
        <p:nvPicPr>
          <p:cNvPr id="31" name="Graphic 31" descr="Bell">
            <a:extLst>
              <a:ext uri="{FF2B5EF4-FFF2-40B4-BE49-F238E27FC236}">
                <a16:creationId xmlns:a16="http://schemas.microsoft.com/office/drawing/2014/main" id="{4467A604-BAAC-43F4-BE5E-3D16AA1FD7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91835" y="2603977"/>
            <a:ext cx="967713" cy="1001469"/>
          </a:xfrm>
          <a:prstGeom prst="rect">
            <a:avLst/>
          </a:prstGeom>
        </p:spPr>
      </p:pic>
      <p:grpSp>
        <p:nvGrpSpPr>
          <p:cNvPr id="21" name="Group 20">
            <a:extLst>
              <a:ext uri="{FF2B5EF4-FFF2-40B4-BE49-F238E27FC236}">
                <a16:creationId xmlns:a16="http://schemas.microsoft.com/office/drawing/2014/main" id="{BCF46FC1-EBA2-421B-A509-D8B186BF1B6E}"/>
              </a:ext>
            </a:extLst>
          </p:cNvPr>
          <p:cNvGrpSpPr/>
          <p:nvPr/>
        </p:nvGrpSpPr>
        <p:grpSpPr>
          <a:xfrm>
            <a:off x="6252968" y="2331495"/>
            <a:ext cx="2335695" cy="3233108"/>
            <a:chOff x="7499411" y="3343704"/>
            <a:chExt cx="2802834" cy="3879729"/>
          </a:xfrm>
        </p:grpSpPr>
        <p:sp>
          <p:nvSpPr>
            <p:cNvPr id="13" name="TextBox 3">
              <a:extLst>
                <a:ext uri="{FF2B5EF4-FFF2-40B4-BE49-F238E27FC236}">
                  <a16:creationId xmlns:a16="http://schemas.microsoft.com/office/drawing/2014/main" id="{A69985C5-BCF6-4584-9291-63EACDE346AA}"/>
                </a:ext>
              </a:extLst>
            </p:cNvPr>
            <p:cNvSpPr txBox="1"/>
            <p:nvPr/>
          </p:nvSpPr>
          <p:spPr>
            <a:xfrm>
              <a:off x="7499411"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Participate Actively</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5" name="Oval 14">
              <a:extLst>
                <a:ext uri="{FF2B5EF4-FFF2-40B4-BE49-F238E27FC236}">
                  <a16:creationId xmlns:a16="http://schemas.microsoft.com/office/drawing/2014/main" id="{AA0D89C9-51DB-4165-9C05-879D9A71A190}"/>
                </a:ext>
              </a:extLst>
            </p:cNvPr>
            <p:cNvSpPr/>
            <p:nvPr/>
          </p:nvSpPr>
          <p:spPr>
            <a:xfrm>
              <a:off x="7929316" y="3343704"/>
              <a:ext cx="1951628" cy="189703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18" name="Group 17">
              <a:extLst>
                <a:ext uri="{FF2B5EF4-FFF2-40B4-BE49-F238E27FC236}">
                  <a16:creationId xmlns:a16="http://schemas.microsoft.com/office/drawing/2014/main" id="{DB942998-2D1E-4F03-8E9B-F41F884C5C35}"/>
                </a:ext>
              </a:extLst>
            </p:cNvPr>
            <p:cNvGrpSpPr/>
            <p:nvPr/>
          </p:nvGrpSpPr>
          <p:grpSpPr>
            <a:xfrm>
              <a:off x="8266222" y="3493826"/>
              <a:ext cx="1337480" cy="1378619"/>
              <a:chOff x="8470972" y="3493826"/>
              <a:chExt cx="1337480" cy="1450421"/>
            </a:xfrm>
          </p:grpSpPr>
          <p:pic>
            <p:nvPicPr>
              <p:cNvPr id="8" name="Graphic 8" descr="Raised hand">
                <a:extLst>
                  <a:ext uri="{FF2B5EF4-FFF2-40B4-BE49-F238E27FC236}">
                    <a16:creationId xmlns:a16="http://schemas.microsoft.com/office/drawing/2014/main" id="{47FF9881-8760-4B7E-A5E6-6048640AE8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70972" y="3493826"/>
                <a:ext cx="1337480" cy="1323834"/>
              </a:xfrm>
              <a:prstGeom prst="rect">
                <a:avLst/>
              </a:prstGeom>
            </p:spPr>
          </p:pic>
          <p:sp>
            <p:nvSpPr>
              <p:cNvPr id="10" name="Rectangle 9">
                <a:extLst>
                  <a:ext uri="{FF2B5EF4-FFF2-40B4-BE49-F238E27FC236}">
                    <a16:creationId xmlns:a16="http://schemas.microsoft.com/office/drawing/2014/main" id="{52A7432C-4407-4376-B865-5BCC22F279C7}"/>
                  </a:ext>
                </a:extLst>
              </p:cNvPr>
              <p:cNvSpPr/>
              <p:nvPr/>
            </p:nvSpPr>
            <p:spPr>
              <a:xfrm>
                <a:off x="8839460" y="4428275"/>
                <a:ext cx="438912" cy="515972"/>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grpSp>
      </p:grpSp>
      <p:cxnSp>
        <p:nvCxnSpPr>
          <p:cNvPr id="36" name="Straight Arrow Connector 35">
            <a:extLst>
              <a:ext uri="{FF2B5EF4-FFF2-40B4-BE49-F238E27FC236}">
                <a16:creationId xmlns:a16="http://schemas.microsoft.com/office/drawing/2014/main" id="{EB74C850-72D4-43BB-AA1A-2FDB712ED3DA}"/>
              </a:ext>
            </a:extLst>
          </p:cNvPr>
          <p:cNvCxnSpPr/>
          <p:nvPr/>
        </p:nvCxnSpPr>
        <p:spPr>
          <a:xfrm>
            <a:off x="10101558" y="2838956"/>
            <a:ext cx="705005" cy="704358"/>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26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2415-BB3E-9648-9977-A8DC59DE7D1E}"/>
              </a:ext>
            </a:extLst>
          </p:cNvPr>
          <p:cNvSpPr>
            <a:spLocks noGrp="1"/>
          </p:cNvSpPr>
          <p:nvPr>
            <p:ph type="title"/>
          </p:nvPr>
        </p:nvSpPr>
        <p:spPr/>
        <p:txBody>
          <a:bodyPr/>
          <a:lstStyle/>
          <a:p>
            <a:pPr algn="ctr"/>
            <a:r>
              <a:rPr lang="en-US" dirty="0"/>
              <a:t>Command execution</a:t>
            </a:r>
          </a:p>
        </p:txBody>
      </p:sp>
      <p:sp>
        <p:nvSpPr>
          <p:cNvPr id="3" name="TextBox 2">
            <a:extLst>
              <a:ext uri="{FF2B5EF4-FFF2-40B4-BE49-F238E27FC236}">
                <a16:creationId xmlns:a16="http://schemas.microsoft.com/office/drawing/2014/main" id="{DC5AF922-AD6E-034B-903C-21119F97B4B7}"/>
              </a:ext>
            </a:extLst>
          </p:cNvPr>
          <p:cNvSpPr txBox="1"/>
          <p:nvPr/>
        </p:nvSpPr>
        <p:spPr>
          <a:xfrm>
            <a:off x="1053630" y="1324563"/>
            <a:ext cx="10461037" cy="3046988"/>
          </a:xfrm>
          <a:prstGeom prst="rect">
            <a:avLst/>
          </a:prstGeom>
          <a:noFill/>
        </p:spPr>
        <p:txBody>
          <a:bodyPr wrap="square" rtlCol="0">
            <a:spAutoFit/>
          </a:bodyPr>
          <a:lstStyle/>
          <a:p>
            <a:r>
              <a:rPr lang="en-US" sz="2400" dirty="0">
                <a:solidFill>
                  <a:schemeClr val="bg1"/>
                </a:solidFill>
              </a:rPr>
              <a:t>Steps taken in order when a command is issued in bash:</a:t>
            </a:r>
          </a:p>
          <a:p>
            <a:endParaRPr lang="en-US" sz="2400" dirty="0">
              <a:solidFill>
                <a:schemeClr val="bg1"/>
              </a:solidFill>
            </a:endParaRPr>
          </a:p>
          <a:p>
            <a:pPr marL="457189" indent="-457189">
              <a:buAutoNum type="arabicParenR"/>
            </a:pPr>
            <a:r>
              <a:rPr lang="en-US" sz="2400" dirty="0">
                <a:solidFill>
                  <a:schemeClr val="bg1"/>
                </a:solidFill>
              </a:rPr>
              <a:t>Check if command is alias (if yes substitute)</a:t>
            </a:r>
          </a:p>
          <a:p>
            <a:pPr marL="457189" indent="-457189">
              <a:buAutoNum type="arabicParenR"/>
            </a:pPr>
            <a:r>
              <a:rPr lang="en-US" sz="2400" dirty="0">
                <a:solidFill>
                  <a:schemeClr val="bg1"/>
                </a:solidFill>
              </a:rPr>
              <a:t>Check if an absolute path (if no check $PATH)</a:t>
            </a:r>
          </a:p>
          <a:p>
            <a:pPr marL="457189" indent="-457189">
              <a:buAutoNum type="arabicParenR"/>
            </a:pPr>
            <a:r>
              <a:rPr lang="en-US" sz="2400" dirty="0">
                <a:solidFill>
                  <a:schemeClr val="bg1"/>
                </a:solidFill>
              </a:rPr>
              <a:t>If relative check $PATH folder in order to find command/executable</a:t>
            </a:r>
          </a:p>
          <a:p>
            <a:pPr marL="457189" indent="-457189">
              <a:buAutoNum type="arabicParenR"/>
            </a:pPr>
            <a:r>
              <a:rPr lang="en-US" sz="2400" dirty="0">
                <a:solidFill>
                  <a:schemeClr val="bg1"/>
                </a:solidFill>
              </a:rPr>
              <a:t>Load command or script into memory</a:t>
            </a:r>
          </a:p>
          <a:p>
            <a:pPr marL="457189" indent="-457189">
              <a:buAutoNum type="arabicParenR"/>
            </a:pPr>
            <a:r>
              <a:rPr lang="en-US" sz="2400" dirty="0">
                <a:solidFill>
                  <a:schemeClr val="bg1"/>
                </a:solidFill>
              </a:rPr>
              <a:t>Evaluate options and arguments given</a:t>
            </a:r>
          </a:p>
          <a:p>
            <a:pPr marL="457189" indent="-457189">
              <a:buAutoNum type="arabicParenR"/>
            </a:pPr>
            <a:r>
              <a:rPr lang="en-US" sz="2400" dirty="0">
                <a:solidFill>
                  <a:schemeClr val="bg1"/>
                </a:solidFill>
              </a:rPr>
              <a:t>Display output to STDOUT/shell (more on STDOUT soon)</a:t>
            </a:r>
          </a:p>
        </p:txBody>
      </p:sp>
    </p:spTree>
    <p:extLst>
      <p:ext uri="{BB962C8B-B14F-4D97-AF65-F5344CB8AC3E}">
        <p14:creationId xmlns:p14="http://schemas.microsoft.com/office/powerpoint/2010/main" val="2506894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35ADB0F7-9869-C246-B29C-01F78E22300A}"/>
              </a:ext>
            </a:extLst>
          </p:cNvPr>
          <p:cNvSpPr/>
          <p:nvPr/>
        </p:nvSpPr>
        <p:spPr>
          <a:xfrm>
            <a:off x="5842850" y="708957"/>
            <a:ext cx="5900097" cy="614904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solidFill>
                <a:schemeClr val="bg1"/>
              </a:solidFill>
            </a:endParaRPr>
          </a:p>
        </p:txBody>
      </p:sp>
      <p:sp>
        <p:nvSpPr>
          <p:cNvPr id="12" name="Rounded Rectangle 11">
            <a:extLst>
              <a:ext uri="{FF2B5EF4-FFF2-40B4-BE49-F238E27FC236}">
                <a16:creationId xmlns:a16="http://schemas.microsoft.com/office/drawing/2014/main" id="{DA5212F6-A18A-6F4C-8256-E2849ADE70E7}"/>
              </a:ext>
            </a:extLst>
          </p:cNvPr>
          <p:cNvSpPr/>
          <p:nvPr/>
        </p:nvSpPr>
        <p:spPr>
          <a:xfrm>
            <a:off x="707438" y="3847981"/>
            <a:ext cx="4259673" cy="241359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11" name="Rounded Rectangle 10">
            <a:extLst>
              <a:ext uri="{FF2B5EF4-FFF2-40B4-BE49-F238E27FC236}">
                <a16:creationId xmlns:a16="http://schemas.microsoft.com/office/drawing/2014/main" id="{9EF9BE40-5CBF-484B-BDB6-0473B2CBE085}"/>
              </a:ext>
            </a:extLst>
          </p:cNvPr>
          <p:cNvSpPr/>
          <p:nvPr/>
        </p:nvSpPr>
        <p:spPr>
          <a:xfrm>
            <a:off x="341628" y="796344"/>
            <a:ext cx="5072473" cy="27637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937F3AE7-390C-134F-B4A0-E66F0FA3C0CA}"/>
              </a:ext>
            </a:extLst>
          </p:cNvPr>
          <p:cNvSpPr>
            <a:spLocks noGrp="1"/>
          </p:cNvSpPr>
          <p:nvPr>
            <p:ph type="title"/>
          </p:nvPr>
        </p:nvSpPr>
        <p:spPr/>
        <p:txBody>
          <a:bodyPr/>
          <a:lstStyle/>
          <a:p>
            <a:pPr algn="ctr"/>
            <a:r>
              <a:rPr lang="en-US" dirty="0"/>
              <a:t>Shell expansions</a:t>
            </a:r>
          </a:p>
        </p:txBody>
      </p:sp>
      <p:sp>
        <p:nvSpPr>
          <p:cNvPr id="3" name="TextBox 2">
            <a:extLst>
              <a:ext uri="{FF2B5EF4-FFF2-40B4-BE49-F238E27FC236}">
                <a16:creationId xmlns:a16="http://schemas.microsoft.com/office/drawing/2014/main" id="{B21A9BF0-9930-BE4F-A1E1-94E90B17C2D0}"/>
              </a:ext>
            </a:extLst>
          </p:cNvPr>
          <p:cNvSpPr txBox="1"/>
          <p:nvPr/>
        </p:nvSpPr>
        <p:spPr>
          <a:xfrm>
            <a:off x="1128890" y="993423"/>
            <a:ext cx="4334933" cy="1569660"/>
          </a:xfrm>
          <a:prstGeom prst="rect">
            <a:avLst/>
          </a:prstGeom>
          <a:noFill/>
        </p:spPr>
        <p:txBody>
          <a:bodyPr wrap="square" rtlCol="0">
            <a:spAutoFit/>
          </a:bodyPr>
          <a:lstStyle/>
          <a:p>
            <a:r>
              <a:rPr lang="en-IE" sz="2400" dirty="0">
                <a:solidFill>
                  <a:schemeClr val="bg1"/>
                </a:solidFill>
              </a:rPr>
              <a:t>Brace expansion is a mechanism by which arbitrary strings may be generated</a:t>
            </a:r>
            <a:endParaRPr lang="en-US" sz="2400" dirty="0">
              <a:solidFill>
                <a:schemeClr val="bg1"/>
              </a:solidFill>
            </a:endParaRPr>
          </a:p>
        </p:txBody>
      </p:sp>
      <p:sp>
        <p:nvSpPr>
          <p:cNvPr id="4" name="TextBox 3">
            <a:extLst>
              <a:ext uri="{FF2B5EF4-FFF2-40B4-BE49-F238E27FC236}">
                <a16:creationId xmlns:a16="http://schemas.microsoft.com/office/drawing/2014/main" id="{394F210C-80DD-F742-9743-AD7CC2BB5A28}"/>
              </a:ext>
            </a:extLst>
          </p:cNvPr>
          <p:cNvSpPr txBox="1"/>
          <p:nvPr/>
        </p:nvSpPr>
        <p:spPr>
          <a:xfrm>
            <a:off x="1128890" y="2438401"/>
            <a:ext cx="2149948" cy="830997"/>
          </a:xfrm>
          <a:prstGeom prst="rect">
            <a:avLst/>
          </a:prstGeom>
          <a:noFill/>
        </p:spPr>
        <p:txBody>
          <a:bodyPr wrap="none" rtlCol="0">
            <a:spAutoFit/>
          </a:bodyPr>
          <a:lstStyle/>
          <a:p>
            <a:r>
              <a:rPr lang="en-IE" sz="2400" dirty="0">
                <a:solidFill>
                  <a:schemeClr val="bg1"/>
                </a:solidFill>
              </a:rPr>
              <a:t>echo a{</a:t>
            </a:r>
            <a:r>
              <a:rPr lang="en-IE" sz="2400" dirty="0" err="1">
                <a:solidFill>
                  <a:schemeClr val="bg1"/>
                </a:solidFill>
              </a:rPr>
              <a:t>b,c,d</a:t>
            </a:r>
            <a:r>
              <a:rPr lang="en-IE" sz="2400" dirty="0">
                <a:solidFill>
                  <a:schemeClr val="bg1"/>
                </a:solidFill>
              </a:rPr>
              <a:t>}e</a:t>
            </a:r>
          </a:p>
          <a:p>
            <a:r>
              <a:rPr lang="en-US" sz="2400" dirty="0">
                <a:solidFill>
                  <a:schemeClr val="bg1"/>
                </a:solidFill>
              </a:rPr>
              <a:t>Abe ace </a:t>
            </a:r>
            <a:r>
              <a:rPr lang="en-US" sz="2400" dirty="0" err="1">
                <a:solidFill>
                  <a:schemeClr val="bg1"/>
                </a:solidFill>
              </a:rPr>
              <a:t>ade</a:t>
            </a:r>
            <a:endParaRPr lang="en-US" sz="2400" dirty="0">
              <a:solidFill>
                <a:schemeClr val="bg1"/>
              </a:solidFill>
            </a:endParaRPr>
          </a:p>
        </p:txBody>
      </p:sp>
      <p:sp>
        <p:nvSpPr>
          <p:cNvPr id="5" name="TextBox 4">
            <a:extLst>
              <a:ext uri="{FF2B5EF4-FFF2-40B4-BE49-F238E27FC236}">
                <a16:creationId xmlns:a16="http://schemas.microsoft.com/office/drawing/2014/main" id="{B9543047-B038-724E-9792-9675B5A4E6FC}"/>
              </a:ext>
            </a:extLst>
          </p:cNvPr>
          <p:cNvSpPr txBox="1"/>
          <p:nvPr/>
        </p:nvSpPr>
        <p:spPr>
          <a:xfrm>
            <a:off x="1154428" y="4273813"/>
            <a:ext cx="4334933" cy="1200329"/>
          </a:xfrm>
          <a:prstGeom prst="rect">
            <a:avLst/>
          </a:prstGeom>
          <a:noFill/>
        </p:spPr>
        <p:txBody>
          <a:bodyPr wrap="square" rtlCol="0">
            <a:spAutoFit/>
          </a:bodyPr>
          <a:lstStyle/>
          <a:p>
            <a:r>
              <a:rPr lang="en-US" sz="2400" dirty="0">
                <a:solidFill>
                  <a:schemeClr val="bg1"/>
                </a:solidFill>
              </a:rPr>
              <a:t>Tilde expansion</a:t>
            </a:r>
          </a:p>
          <a:p>
            <a:r>
              <a:rPr lang="en-US" sz="2400" dirty="0">
                <a:solidFill>
                  <a:schemeClr val="bg1"/>
                </a:solidFill>
              </a:rPr>
              <a:t>~ value of $HOME</a:t>
            </a:r>
          </a:p>
          <a:p>
            <a:r>
              <a:rPr lang="en-US" sz="2400" dirty="0">
                <a:solidFill>
                  <a:schemeClr val="bg1"/>
                </a:solidFill>
              </a:rPr>
              <a:t>cat ~/.</a:t>
            </a:r>
            <a:r>
              <a:rPr lang="en-US" sz="2400" dirty="0" err="1">
                <a:solidFill>
                  <a:schemeClr val="bg1"/>
                </a:solidFill>
              </a:rPr>
              <a:t>bash_history</a:t>
            </a:r>
            <a:endParaRPr lang="en-US" sz="2400" dirty="0">
              <a:solidFill>
                <a:schemeClr val="bg1"/>
              </a:solidFill>
            </a:endParaRPr>
          </a:p>
        </p:txBody>
      </p:sp>
      <p:sp>
        <p:nvSpPr>
          <p:cNvPr id="6" name="TextBox 5">
            <a:extLst>
              <a:ext uri="{FF2B5EF4-FFF2-40B4-BE49-F238E27FC236}">
                <a16:creationId xmlns:a16="http://schemas.microsoft.com/office/drawing/2014/main" id="{0F224728-D6AD-AD4E-8F53-382308EDBDF5}"/>
              </a:ext>
            </a:extLst>
          </p:cNvPr>
          <p:cNvSpPr txBox="1"/>
          <p:nvPr/>
        </p:nvSpPr>
        <p:spPr>
          <a:xfrm>
            <a:off x="6216415" y="1007652"/>
            <a:ext cx="5478875" cy="1200329"/>
          </a:xfrm>
          <a:prstGeom prst="rect">
            <a:avLst/>
          </a:prstGeom>
          <a:noFill/>
        </p:spPr>
        <p:txBody>
          <a:bodyPr wrap="square" rtlCol="0">
            <a:spAutoFit/>
          </a:bodyPr>
          <a:lstStyle/>
          <a:p>
            <a:r>
              <a:rPr lang="en-IE" sz="2400" dirty="0">
                <a:solidFill>
                  <a:schemeClr val="bg1"/>
                </a:solidFill>
              </a:rPr>
              <a:t>The ‘$’ character introduces parameter expansion, command substitution, or arithmetic expansion.</a:t>
            </a:r>
            <a:endParaRPr lang="en-US" sz="2400" dirty="0">
              <a:solidFill>
                <a:schemeClr val="bg1"/>
              </a:solidFill>
            </a:endParaRPr>
          </a:p>
        </p:txBody>
      </p:sp>
      <p:sp>
        <p:nvSpPr>
          <p:cNvPr id="7" name="TextBox 6">
            <a:extLst>
              <a:ext uri="{FF2B5EF4-FFF2-40B4-BE49-F238E27FC236}">
                <a16:creationId xmlns:a16="http://schemas.microsoft.com/office/drawing/2014/main" id="{74FE20C4-3A1D-7D40-A46E-E9D62242A67E}"/>
              </a:ext>
            </a:extLst>
          </p:cNvPr>
          <p:cNvSpPr txBox="1"/>
          <p:nvPr/>
        </p:nvSpPr>
        <p:spPr>
          <a:xfrm>
            <a:off x="6158938" y="2359715"/>
            <a:ext cx="4781695" cy="1200329"/>
          </a:xfrm>
          <a:prstGeom prst="rect">
            <a:avLst/>
          </a:prstGeom>
          <a:noFill/>
        </p:spPr>
        <p:txBody>
          <a:bodyPr wrap="square" rtlCol="0">
            <a:spAutoFit/>
          </a:bodyPr>
          <a:lstStyle/>
          <a:p>
            <a:r>
              <a:rPr lang="en-IE" sz="2400" dirty="0">
                <a:solidFill>
                  <a:schemeClr val="bg1"/>
                </a:solidFill>
              </a:rPr>
              <a:t>$ string=01234567890abcdefgh $ echo ${string:7} </a:t>
            </a:r>
          </a:p>
          <a:p>
            <a:r>
              <a:rPr lang="en-IE" sz="2400" dirty="0">
                <a:solidFill>
                  <a:schemeClr val="bg1"/>
                </a:solidFill>
              </a:rPr>
              <a:t>7890abcdefgh</a:t>
            </a:r>
            <a:endParaRPr lang="en-US" sz="2400" dirty="0">
              <a:solidFill>
                <a:schemeClr val="bg1"/>
              </a:solidFill>
            </a:endParaRPr>
          </a:p>
        </p:txBody>
      </p:sp>
      <p:sp>
        <p:nvSpPr>
          <p:cNvPr id="8" name="TextBox 7">
            <a:extLst>
              <a:ext uri="{FF2B5EF4-FFF2-40B4-BE49-F238E27FC236}">
                <a16:creationId xmlns:a16="http://schemas.microsoft.com/office/drawing/2014/main" id="{22B8D752-9C54-C84A-A316-6466FC7A26B4}"/>
              </a:ext>
            </a:extLst>
          </p:cNvPr>
          <p:cNvSpPr txBox="1"/>
          <p:nvPr/>
        </p:nvSpPr>
        <p:spPr>
          <a:xfrm>
            <a:off x="6216415" y="3847981"/>
            <a:ext cx="4937007" cy="1200329"/>
          </a:xfrm>
          <a:prstGeom prst="rect">
            <a:avLst/>
          </a:prstGeom>
          <a:noFill/>
        </p:spPr>
        <p:txBody>
          <a:bodyPr wrap="square" rtlCol="0">
            <a:spAutoFit/>
          </a:bodyPr>
          <a:lstStyle/>
          <a:p>
            <a:r>
              <a:rPr lang="en-US" sz="2400" dirty="0">
                <a:solidFill>
                  <a:schemeClr val="bg1"/>
                </a:solidFill>
              </a:rPr>
              <a:t>Echo ls</a:t>
            </a:r>
          </a:p>
          <a:p>
            <a:r>
              <a:rPr lang="en-US" sz="2400" dirty="0">
                <a:solidFill>
                  <a:schemeClr val="bg1"/>
                </a:solidFill>
              </a:rPr>
              <a:t>Echo `</a:t>
            </a:r>
            <a:r>
              <a:rPr lang="en-US" sz="2400" dirty="0" err="1">
                <a:solidFill>
                  <a:schemeClr val="bg1"/>
                </a:solidFill>
              </a:rPr>
              <a:t>ls`</a:t>
            </a:r>
            <a:endParaRPr lang="en-US" sz="2400" dirty="0">
              <a:solidFill>
                <a:schemeClr val="bg1"/>
              </a:solidFill>
            </a:endParaRPr>
          </a:p>
          <a:p>
            <a:r>
              <a:rPr lang="en-US" sz="2400" dirty="0">
                <a:solidFill>
                  <a:schemeClr val="bg1"/>
                </a:solidFill>
              </a:rPr>
              <a:t>Echo $(ls)</a:t>
            </a:r>
          </a:p>
        </p:txBody>
      </p:sp>
      <p:sp>
        <p:nvSpPr>
          <p:cNvPr id="9" name="TextBox 8">
            <a:extLst>
              <a:ext uri="{FF2B5EF4-FFF2-40B4-BE49-F238E27FC236}">
                <a16:creationId xmlns:a16="http://schemas.microsoft.com/office/drawing/2014/main" id="{93FB7A5D-6195-E84B-8622-EEFC651C4CF0}"/>
              </a:ext>
            </a:extLst>
          </p:cNvPr>
          <p:cNvSpPr txBox="1"/>
          <p:nvPr/>
        </p:nvSpPr>
        <p:spPr>
          <a:xfrm>
            <a:off x="6216415" y="5257561"/>
            <a:ext cx="4214519" cy="1569660"/>
          </a:xfrm>
          <a:prstGeom prst="rect">
            <a:avLst/>
          </a:prstGeom>
          <a:noFill/>
        </p:spPr>
        <p:txBody>
          <a:bodyPr wrap="square" rtlCol="0">
            <a:spAutoFit/>
          </a:bodyPr>
          <a:lstStyle/>
          <a:p>
            <a:r>
              <a:rPr lang="en-IE" sz="2400" dirty="0">
                <a:solidFill>
                  <a:schemeClr val="bg1"/>
                </a:solidFill>
              </a:rPr>
              <a:t>$(( expression ))</a:t>
            </a:r>
          </a:p>
          <a:p>
            <a:r>
              <a:rPr lang="en-IE" sz="2400" dirty="0">
                <a:solidFill>
                  <a:schemeClr val="bg1"/>
                </a:solidFill>
              </a:rPr>
              <a:t>a=$(( 4 + 5 )) </a:t>
            </a:r>
          </a:p>
          <a:p>
            <a:r>
              <a:rPr lang="en-IE" sz="2400" dirty="0">
                <a:solidFill>
                  <a:schemeClr val="bg1"/>
                </a:solidFill>
              </a:rPr>
              <a:t>echo $a </a:t>
            </a:r>
          </a:p>
          <a:p>
            <a:r>
              <a:rPr lang="en-IE" sz="2400" dirty="0">
                <a:solidFill>
                  <a:schemeClr val="bg1"/>
                </a:solidFill>
              </a:rPr>
              <a:t>9</a:t>
            </a:r>
            <a:endParaRPr lang="en-US" sz="2400" dirty="0">
              <a:solidFill>
                <a:schemeClr val="bg1"/>
              </a:solidFill>
            </a:endParaRPr>
          </a:p>
        </p:txBody>
      </p:sp>
      <p:sp>
        <p:nvSpPr>
          <p:cNvPr id="10" name="Rounded Rectangle 9">
            <a:extLst>
              <a:ext uri="{FF2B5EF4-FFF2-40B4-BE49-F238E27FC236}">
                <a16:creationId xmlns:a16="http://schemas.microsoft.com/office/drawing/2014/main" id="{CC26C869-63BD-9042-876C-04CF43D552B5}"/>
              </a:ext>
            </a:extLst>
          </p:cNvPr>
          <p:cNvSpPr/>
          <p:nvPr/>
        </p:nvSpPr>
        <p:spPr>
          <a:xfrm>
            <a:off x="918163" y="993424"/>
            <a:ext cx="4861748" cy="2435577"/>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lumMod val="10000"/>
                </a:schemeClr>
              </a:solidFill>
            </a:endParaRPr>
          </a:p>
        </p:txBody>
      </p:sp>
      <p:cxnSp>
        <p:nvCxnSpPr>
          <p:cNvPr id="15" name="Straight Connector 14">
            <a:extLst>
              <a:ext uri="{FF2B5EF4-FFF2-40B4-BE49-F238E27FC236}">
                <a16:creationId xmlns:a16="http://schemas.microsoft.com/office/drawing/2014/main" id="{6D42F4E4-143F-9347-BCD4-956457A1A471}"/>
              </a:ext>
            </a:extLst>
          </p:cNvPr>
          <p:cNvCxnSpPr/>
          <p:nvPr/>
        </p:nvCxnSpPr>
        <p:spPr>
          <a:xfrm>
            <a:off x="6216415" y="2238759"/>
            <a:ext cx="4781695"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DFA0D01F-A914-8443-BF8F-27AEF741E13F}"/>
              </a:ext>
            </a:extLst>
          </p:cNvPr>
          <p:cNvCxnSpPr/>
          <p:nvPr/>
        </p:nvCxnSpPr>
        <p:spPr>
          <a:xfrm>
            <a:off x="6216415" y="3643871"/>
            <a:ext cx="4781695"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88BABDFC-67DE-ED40-9082-281C04C93BEB}"/>
              </a:ext>
            </a:extLst>
          </p:cNvPr>
          <p:cNvCxnSpPr/>
          <p:nvPr/>
        </p:nvCxnSpPr>
        <p:spPr>
          <a:xfrm>
            <a:off x="6216415" y="5215964"/>
            <a:ext cx="4781695"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21781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7E36F1-3FBF-7440-AF58-FFD423C5873F}"/>
              </a:ext>
            </a:extLst>
          </p:cNvPr>
          <p:cNvSpPr/>
          <p:nvPr/>
        </p:nvSpPr>
        <p:spPr>
          <a:xfrm>
            <a:off x="6249774" y="3286669"/>
            <a:ext cx="4948804" cy="212833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p>
        </p:txBody>
      </p:sp>
      <p:sp>
        <p:nvSpPr>
          <p:cNvPr id="7" name="Rounded Rectangle 6">
            <a:extLst>
              <a:ext uri="{FF2B5EF4-FFF2-40B4-BE49-F238E27FC236}">
                <a16:creationId xmlns:a16="http://schemas.microsoft.com/office/drawing/2014/main" id="{8BBAB2E3-7C87-3543-BE5C-28220B98345B}"/>
              </a:ext>
            </a:extLst>
          </p:cNvPr>
          <p:cNvSpPr/>
          <p:nvPr/>
        </p:nvSpPr>
        <p:spPr>
          <a:xfrm>
            <a:off x="626076" y="3386666"/>
            <a:ext cx="4602205" cy="196243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6" name="Rounded Rectangle 5">
            <a:extLst>
              <a:ext uri="{FF2B5EF4-FFF2-40B4-BE49-F238E27FC236}">
                <a16:creationId xmlns:a16="http://schemas.microsoft.com/office/drawing/2014/main" id="{3774AC8B-044F-8E4B-A7CF-D85F40E23969}"/>
              </a:ext>
            </a:extLst>
          </p:cNvPr>
          <p:cNvSpPr/>
          <p:nvPr/>
        </p:nvSpPr>
        <p:spPr>
          <a:xfrm>
            <a:off x="3745471" y="977558"/>
            <a:ext cx="4173837" cy="204298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A81FC915-FD87-7647-8E2E-BB1910C61538}"/>
              </a:ext>
            </a:extLst>
          </p:cNvPr>
          <p:cNvSpPr>
            <a:spLocks noGrp="1"/>
          </p:cNvSpPr>
          <p:nvPr>
            <p:ph type="title"/>
          </p:nvPr>
        </p:nvSpPr>
        <p:spPr/>
        <p:txBody>
          <a:bodyPr/>
          <a:lstStyle/>
          <a:p>
            <a:pPr algn="ctr"/>
            <a:r>
              <a:rPr lang="en-US" dirty="0"/>
              <a:t>“Quoting”</a:t>
            </a:r>
          </a:p>
        </p:txBody>
      </p:sp>
      <p:sp>
        <p:nvSpPr>
          <p:cNvPr id="3" name="TextBox 2">
            <a:extLst>
              <a:ext uri="{FF2B5EF4-FFF2-40B4-BE49-F238E27FC236}">
                <a16:creationId xmlns:a16="http://schemas.microsoft.com/office/drawing/2014/main" id="{954F8959-F13B-1B47-A8D8-3C6633EB09AD}"/>
              </a:ext>
            </a:extLst>
          </p:cNvPr>
          <p:cNvSpPr txBox="1"/>
          <p:nvPr/>
        </p:nvSpPr>
        <p:spPr>
          <a:xfrm>
            <a:off x="4120471" y="1187416"/>
            <a:ext cx="3576620" cy="1569660"/>
          </a:xfrm>
          <a:prstGeom prst="rect">
            <a:avLst/>
          </a:prstGeom>
          <a:noFill/>
        </p:spPr>
        <p:txBody>
          <a:bodyPr wrap="none" rtlCol="0">
            <a:spAutoFit/>
          </a:bodyPr>
          <a:lstStyle/>
          <a:p>
            <a:r>
              <a:rPr lang="en-US" sz="2400" dirty="0">
                <a:solidFill>
                  <a:schemeClr val="bg1"/>
                </a:solidFill>
              </a:rPr>
              <a:t>\ is the escape character</a:t>
            </a:r>
          </a:p>
          <a:p>
            <a:r>
              <a:rPr lang="en-IE" sz="2400" dirty="0">
                <a:solidFill>
                  <a:schemeClr val="bg1"/>
                </a:solidFill>
              </a:rPr>
              <a:t>date=Today</a:t>
            </a:r>
          </a:p>
          <a:p>
            <a:r>
              <a:rPr lang="en-IE" sz="2400" dirty="0">
                <a:solidFill>
                  <a:schemeClr val="bg1"/>
                </a:solidFill>
              </a:rPr>
              <a:t>echo $date</a:t>
            </a:r>
          </a:p>
          <a:p>
            <a:r>
              <a:rPr lang="en-IE" sz="2400" dirty="0">
                <a:solidFill>
                  <a:schemeClr val="bg1"/>
                </a:solidFill>
              </a:rPr>
              <a:t>echo \$date</a:t>
            </a:r>
            <a:endParaRPr lang="en-US" sz="2400" dirty="0">
              <a:solidFill>
                <a:schemeClr val="bg1"/>
              </a:solidFill>
            </a:endParaRPr>
          </a:p>
        </p:txBody>
      </p:sp>
      <p:sp>
        <p:nvSpPr>
          <p:cNvPr id="4" name="TextBox 3">
            <a:extLst>
              <a:ext uri="{FF2B5EF4-FFF2-40B4-BE49-F238E27FC236}">
                <a16:creationId xmlns:a16="http://schemas.microsoft.com/office/drawing/2014/main" id="{B35EEFC2-17EC-4746-B91B-F420758CC00C}"/>
              </a:ext>
            </a:extLst>
          </p:cNvPr>
          <p:cNvSpPr txBox="1"/>
          <p:nvPr/>
        </p:nvSpPr>
        <p:spPr>
          <a:xfrm>
            <a:off x="993424" y="3571331"/>
            <a:ext cx="4319881" cy="1200329"/>
          </a:xfrm>
          <a:prstGeom prst="rect">
            <a:avLst/>
          </a:prstGeom>
          <a:noFill/>
        </p:spPr>
        <p:txBody>
          <a:bodyPr wrap="square" rtlCol="0">
            <a:spAutoFit/>
          </a:bodyPr>
          <a:lstStyle/>
          <a:p>
            <a:r>
              <a:rPr lang="en-US" sz="2400" dirty="0">
                <a:solidFill>
                  <a:schemeClr val="bg1"/>
                </a:solidFill>
              </a:rPr>
              <a:t>Single quotes preserve the literal value (‘)</a:t>
            </a:r>
          </a:p>
          <a:p>
            <a:r>
              <a:rPr lang="en-US" sz="2400" dirty="0">
                <a:solidFill>
                  <a:schemeClr val="bg1"/>
                </a:solidFill>
              </a:rPr>
              <a:t>Echo ‘$date’</a:t>
            </a:r>
          </a:p>
        </p:txBody>
      </p:sp>
      <p:sp>
        <p:nvSpPr>
          <p:cNvPr id="5" name="TextBox 4">
            <a:extLst>
              <a:ext uri="{FF2B5EF4-FFF2-40B4-BE49-F238E27FC236}">
                <a16:creationId xmlns:a16="http://schemas.microsoft.com/office/drawing/2014/main" id="{15467DC3-825A-F54A-A85C-2148FB712CFF}"/>
              </a:ext>
            </a:extLst>
          </p:cNvPr>
          <p:cNvSpPr txBox="1"/>
          <p:nvPr/>
        </p:nvSpPr>
        <p:spPr>
          <a:xfrm>
            <a:off x="6502401" y="3386666"/>
            <a:ext cx="4696177" cy="1938992"/>
          </a:xfrm>
          <a:prstGeom prst="rect">
            <a:avLst/>
          </a:prstGeom>
          <a:noFill/>
        </p:spPr>
        <p:txBody>
          <a:bodyPr wrap="square" rtlCol="0">
            <a:spAutoFit/>
          </a:bodyPr>
          <a:lstStyle/>
          <a:p>
            <a:r>
              <a:rPr lang="en-US" sz="2400" dirty="0">
                <a:solidFill>
                  <a:schemeClr val="bg1"/>
                </a:solidFill>
              </a:rPr>
              <a:t>Double quotes preserve literal value with exception of </a:t>
            </a:r>
            <a:r>
              <a:rPr lang="en-IE" sz="2400" dirty="0">
                <a:solidFill>
                  <a:schemeClr val="bg1"/>
                </a:solidFill>
              </a:rPr>
              <a:t>‘$’, ‘`’, ‘\’</a:t>
            </a:r>
          </a:p>
          <a:p>
            <a:endParaRPr lang="en-US" sz="2400" dirty="0">
              <a:solidFill>
                <a:schemeClr val="bg1"/>
              </a:solidFill>
            </a:endParaRPr>
          </a:p>
          <a:p>
            <a:r>
              <a:rPr lang="en-US" sz="2400" dirty="0">
                <a:solidFill>
                  <a:schemeClr val="bg1"/>
                </a:solidFill>
              </a:rPr>
              <a:t>echo "The date is $date"</a:t>
            </a:r>
          </a:p>
        </p:txBody>
      </p:sp>
    </p:spTree>
    <p:extLst>
      <p:ext uri="{BB962C8B-B14F-4D97-AF65-F5344CB8AC3E}">
        <p14:creationId xmlns:p14="http://schemas.microsoft.com/office/powerpoint/2010/main" val="257123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375C8C1F-0915-8248-983E-B993BE5B277C}"/>
              </a:ext>
            </a:extLst>
          </p:cNvPr>
          <p:cNvSpPr/>
          <p:nvPr/>
        </p:nvSpPr>
        <p:spPr>
          <a:xfrm>
            <a:off x="9347201" y="1734220"/>
            <a:ext cx="2649127" cy="182127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Rounded Rectangle 8">
            <a:extLst>
              <a:ext uri="{FF2B5EF4-FFF2-40B4-BE49-F238E27FC236}">
                <a16:creationId xmlns:a16="http://schemas.microsoft.com/office/drawing/2014/main" id="{7C3B27AA-07D0-8145-A811-10E261804B9E}"/>
              </a:ext>
            </a:extLst>
          </p:cNvPr>
          <p:cNvSpPr/>
          <p:nvPr/>
        </p:nvSpPr>
        <p:spPr>
          <a:xfrm>
            <a:off x="359992" y="1734220"/>
            <a:ext cx="8777733" cy="182127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dirty="0"/>
          </a:p>
        </p:txBody>
      </p:sp>
      <p:sp>
        <p:nvSpPr>
          <p:cNvPr id="8" name="Rounded Rectangle 7">
            <a:extLst>
              <a:ext uri="{FF2B5EF4-FFF2-40B4-BE49-F238E27FC236}">
                <a16:creationId xmlns:a16="http://schemas.microsoft.com/office/drawing/2014/main" id="{011816D9-D40B-A249-9E2A-F24857ABA8FA}"/>
              </a:ext>
            </a:extLst>
          </p:cNvPr>
          <p:cNvSpPr/>
          <p:nvPr/>
        </p:nvSpPr>
        <p:spPr>
          <a:xfrm>
            <a:off x="449052" y="3785178"/>
            <a:ext cx="8777733" cy="286774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C7E29C8A-2D2D-1E41-BDEE-5BE231D53480}"/>
              </a:ext>
            </a:extLst>
          </p:cNvPr>
          <p:cNvSpPr>
            <a:spLocks noGrp="1"/>
          </p:cNvSpPr>
          <p:nvPr>
            <p:ph type="title"/>
          </p:nvPr>
        </p:nvSpPr>
        <p:spPr/>
        <p:txBody>
          <a:bodyPr/>
          <a:lstStyle/>
          <a:p>
            <a:pPr algn="ctr"/>
            <a:r>
              <a:rPr lang="en-US" dirty="0"/>
              <a:t>Redirect</a:t>
            </a:r>
          </a:p>
        </p:txBody>
      </p:sp>
      <p:sp>
        <p:nvSpPr>
          <p:cNvPr id="3" name="TextBox 2">
            <a:extLst>
              <a:ext uri="{FF2B5EF4-FFF2-40B4-BE49-F238E27FC236}">
                <a16:creationId xmlns:a16="http://schemas.microsoft.com/office/drawing/2014/main" id="{F226E0C8-940B-FB48-9567-5A9C76F4F725}"/>
              </a:ext>
            </a:extLst>
          </p:cNvPr>
          <p:cNvSpPr txBox="1"/>
          <p:nvPr/>
        </p:nvSpPr>
        <p:spPr>
          <a:xfrm>
            <a:off x="734802" y="2094702"/>
            <a:ext cx="7751703" cy="1569660"/>
          </a:xfrm>
          <a:prstGeom prst="rect">
            <a:avLst/>
          </a:prstGeom>
          <a:noFill/>
        </p:spPr>
        <p:txBody>
          <a:bodyPr wrap="square" rtlCol="0">
            <a:spAutoFit/>
          </a:bodyPr>
          <a:lstStyle/>
          <a:p>
            <a:r>
              <a:rPr lang="en-US" sz="2400" dirty="0">
                <a:solidFill>
                  <a:schemeClr val="bg1"/>
                </a:solidFill>
              </a:rPr>
              <a:t>ls &gt; </a:t>
            </a:r>
            <a:r>
              <a:rPr lang="en-US" sz="2400" dirty="0" err="1">
                <a:solidFill>
                  <a:schemeClr val="bg1"/>
                </a:solidFill>
              </a:rPr>
              <a:t>output.log</a:t>
            </a:r>
            <a:r>
              <a:rPr lang="en-US" sz="2400" dirty="0">
                <a:solidFill>
                  <a:schemeClr val="bg1"/>
                </a:solidFill>
              </a:rPr>
              <a:t> (redirect output of “ls” to file</a:t>
            </a:r>
          </a:p>
          <a:p>
            <a:r>
              <a:rPr lang="en-US" sz="2400" dirty="0">
                <a:solidFill>
                  <a:schemeClr val="bg1"/>
                </a:solidFill>
              </a:rPr>
              <a:t>ls &gt;&gt; </a:t>
            </a:r>
            <a:r>
              <a:rPr lang="en-US" sz="2400" dirty="0" err="1">
                <a:solidFill>
                  <a:schemeClr val="bg1"/>
                </a:solidFill>
              </a:rPr>
              <a:t>output.log</a:t>
            </a:r>
            <a:r>
              <a:rPr lang="en-US" sz="2400" dirty="0">
                <a:solidFill>
                  <a:schemeClr val="bg1"/>
                </a:solidFill>
              </a:rPr>
              <a:t> (appends output of “ls” to file</a:t>
            </a:r>
          </a:p>
          <a:p>
            <a:r>
              <a:rPr lang="en-US" sz="2400" dirty="0">
                <a:solidFill>
                  <a:schemeClr val="bg1"/>
                </a:solidFill>
              </a:rPr>
              <a:t>cat &lt;</a:t>
            </a:r>
            <a:r>
              <a:rPr lang="en-US" sz="2400" dirty="0" err="1">
                <a:solidFill>
                  <a:schemeClr val="bg1"/>
                </a:solidFill>
              </a:rPr>
              <a:t>output.log</a:t>
            </a:r>
            <a:r>
              <a:rPr lang="en-US" sz="2400" dirty="0">
                <a:solidFill>
                  <a:schemeClr val="bg1"/>
                </a:solidFill>
              </a:rPr>
              <a:t> (redirects </a:t>
            </a:r>
            <a:r>
              <a:rPr lang="en-US" sz="2400" dirty="0" err="1">
                <a:solidFill>
                  <a:schemeClr val="bg1"/>
                </a:solidFill>
              </a:rPr>
              <a:t>output.log</a:t>
            </a:r>
            <a:r>
              <a:rPr lang="en-US" sz="2400" dirty="0">
                <a:solidFill>
                  <a:schemeClr val="bg1"/>
                </a:solidFill>
              </a:rPr>
              <a:t> to “cat” command)</a:t>
            </a:r>
          </a:p>
        </p:txBody>
      </p:sp>
      <p:sp>
        <p:nvSpPr>
          <p:cNvPr id="4" name="TextBox 3">
            <a:extLst>
              <a:ext uri="{FF2B5EF4-FFF2-40B4-BE49-F238E27FC236}">
                <a16:creationId xmlns:a16="http://schemas.microsoft.com/office/drawing/2014/main" id="{48604830-D193-3B4E-99EE-DE91B853CAC9}"/>
              </a:ext>
            </a:extLst>
          </p:cNvPr>
          <p:cNvSpPr txBox="1"/>
          <p:nvPr/>
        </p:nvSpPr>
        <p:spPr>
          <a:xfrm>
            <a:off x="734802" y="902061"/>
            <a:ext cx="10792177" cy="461665"/>
          </a:xfrm>
          <a:prstGeom prst="rect">
            <a:avLst/>
          </a:prstGeom>
          <a:noFill/>
        </p:spPr>
        <p:txBody>
          <a:bodyPr wrap="square" rtlCol="0">
            <a:spAutoFit/>
          </a:bodyPr>
          <a:lstStyle/>
          <a:p>
            <a:r>
              <a:rPr lang="en-US" sz="2400" dirty="0">
                <a:solidFill>
                  <a:schemeClr val="bg1"/>
                </a:solidFill>
              </a:rPr>
              <a:t>Stdin(0), </a:t>
            </a:r>
            <a:r>
              <a:rPr lang="en-US" sz="2400" dirty="0" err="1">
                <a:solidFill>
                  <a:schemeClr val="bg1"/>
                </a:solidFill>
              </a:rPr>
              <a:t>stdout</a:t>
            </a:r>
            <a:r>
              <a:rPr lang="en-US" sz="2400" dirty="0">
                <a:solidFill>
                  <a:schemeClr val="bg1"/>
                </a:solidFill>
              </a:rPr>
              <a:t>(1), stderr(2) are data streams that can be redirected</a:t>
            </a:r>
          </a:p>
        </p:txBody>
      </p:sp>
      <p:sp>
        <p:nvSpPr>
          <p:cNvPr id="5" name="TextBox 4">
            <a:extLst>
              <a:ext uri="{FF2B5EF4-FFF2-40B4-BE49-F238E27FC236}">
                <a16:creationId xmlns:a16="http://schemas.microsoft.com/office/drawing/2014/main" id="{87C091F4-5E36-D648-A9E9-106F1A948BE4}"/>
              </a:ext>
            </a:extLst>
          </p:cNvPr>
          <p:cNvSpPr txBox="1"/>
          <p:nvPr/>
        </p:nvSpPr>
        <p:spPr>
          <a:xfrm>
            <a:off x="734802" y="3785177"/>
            <a:ext cx="7167421" cy="3046988"/>
          </a:xfrm>
          <a:prstGeom prst="rect">
            <a:avLst/>
          </a:prstGeom>
          <a:noFill/>
        </p:spPr>
        <p:txBody>
          <a:bodyPr wrap="square" rtlCol="0">
            <a:spAutoFit/>
          </a:bodyPr>
          <a:lstStyle/>
          <a:p>
            <a:r>
              <a:rPr lang="en-US" sz="2400" dirty="0">
                <a:solidFill>
                  <a:schemeClr val="bg1"/>
                </a:solidFill>
              </a:rPr>
              <a:t>$ ls 456.txt &gt;&gt; </a:t>
            </a:r>
            <a:r>
              <a:rPr lang="en-US" sz="2400" dirty="0" err="1">
                <a:solidFill>
                  <a:schemeClr val="bg1"/>
                </a:solidFill>
              </a:rPr>
              <a:t>output.log</a:t>
            </a:r>
            <a:endParaRPr lang="en-US" sz="2400" dirty="0">
              <a:solidFill>
                <a:schemeClr val="bg1"/>
              </a:solidFill>
            </a:endParaRPr>
          </a:p>
          <a:p>
            <a:r>
              <a:rPr lang="en-US" sz="2400" dirty="0">
                <a:solidFill>
                  <a:schemeClr val="bg1"/>
                </a:solidFill>
              </a:rPr>
              <a:t>ls: cannot access 456.txt: No such file or directory</a:t>
            </a:r>
          </a:p>
          <a:p>
            <a:endParaRPr lang="en-US" sz="2400" dirty="0">
              <a:solidFill>
                <a:schemeClr val="bg1"/>
              </a:solidFill>
            </a:endParaRPr>
          </a:p>
          <a:p>
            <a:r>
              <a:rPr lang="en-US" sz="2400" dirty="0">
                <a:solidFill>
                  <a:schemeClr val="bg1"/>
                </a:solidFill>
              </a:rPr>
              <a:t>$ ls 456.txt &gt; </a:t>
            </a:r>
            <a:r>
              <a:rPr lang="en-US" sz="2400" dirty="0" err="1">
                <a:solidFill>
                  <a:schemeClr val="bg1"/>
                </a:solidFill>
              </a:rPr>
              <a:t>output.log</a:t>
            </a:r>
            <a:r>
              <a:rPr lang="en-US" sz="2400" dirty="0">
                <a:solidFill>
                  <a:schemeClr val="bg1"/>
                </a:solidFill>
              </a:rPr>
              <a:t> 2&gt;&amp;1</a:t>
            </a:r>
          </a:p>
          <a:p>
            <a:endParaRPr lang="en-US" sz="2400" dirty="0">
              <a:solidFill>
                <a:schemeClr val="bg1"/>
              </a:solidFill>
            </a:endParaRPr>
          </a:p>
          <a:p>
            <a:r>
              <a:rPr lang="en-US" sz="2400" dirty="0">
                <a:solidFill>
                  <a:schemeClr val="bg1"/>
                </a:solidFill>
              </a:rPr>
              <a:t>$ cat </a:t>
            </a:r>
            <a:r>
              <a:rPr lang="en-US" sz="2400" dirty="0" err="1">
                <a:solidFill>
                  <a:schemeClr val="bg1"/>
                </a:solidFill>
              </a:rPr>
              <a:t>output.log</a:t>
            </a:r>
            <a:endParaRPr lang="en-US" sz="2400" dirty="0">
              <a:solidFill>
                <a:schemeClr val="bg1"/>
              </a:solidFill>
            </a:endParaRPr>
          </a:p>
          <a:p>
            <a:r>
              <a:rPr lang="en-US" sz="2400" dirty="0">
                <a:solidFill>
                  <a:schemeClr val="bg1"/>
                </a:solidFill>
              </a:rPr>
              <a:t>ls: cannot access 456.txt: No such file or directory</a:t>
            </a:r>
          </a:p>
          <a:p>
            <a:endParaRPr lang="en-US" sz="2400" dirty="0">
              <a:solidFill>
                <a:schemeClr val="bg1"/>
              </a:solidFill>
            </a:endParaRPr>
          </a:p>
        </p:txBody>
      </p:sp>
      <p:cxnSp>
        <p:nvCxnSpPr>
          <p:cNvPr id="7" name="Straight Connector 6">
            <a:extLst>
              <a:ext uri="{FF2B5EF4-FFF2-40B4-BE49-F238E27FC236}">
                <a16:creationId xmlns:a16="http://schemas.microsoft.com/office/drawing/2014/main" id="{50D02604-D960-C94A-B482-22085EC753AD}"/>
              </a:ext>
            </a:extLst>
          </p:cNvPr>
          <p:cNvCxnSpPr/>
          <p:nvPr/>
        </p:nvCxnSpPr>
        <p:spPr>
          <a:xfrm>
            <a:off x="857957" y="4711229"/>
            <a:ext cx="7781807"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1FBBE60-465E-5F4A-B10F-D012BB89AAF2}"/>
              </a:ext>
            </a:extLst>
          </p:cNvPr>
          <p:cNvSpPr txBox="1"/>
          <p:nvPr/>
        </p:nvSpPr>
        <p:spPr>
          <a:xfrm>
            <a:off x="9347201" y="1974287"/>
            <a:ext cx="2649127" cy="1569660"/>
          </a:xfrm>
          <a:prstGeom prst="rect">
            <a:avLst/>
          </a:prstGeom>
          <a:noFill/>
        </p:spPr>
        <p:txBody>
          <a:bodyPr wrap="square" rtlCol="0">
            <a:spAutoFit/>
          </a:bodyPr>
          <a:lstStyle/>
          <a:p>
            <a:r>
              <a:rPr lang="en-US" sz="2400" dirty="0">
                <a:solidFill>
                  <a:schemeClr val="bg1"/>
                </a:solidFill>
              </a:rPr>
              <a:t>Pipe |</a:t>
            </a:r>
          </a:p>
          <a:p>
            <a:endParaRPr lang="en-US" sz="2400" dirty="0">
              <a:solidFill>
                <a:schemeClr val="bg1"/>
              </a:solidFill>
            </a:endParaRPr>
          </a:p>
          <a:p>
            <a:r>
              <a:rPr lang="en-US" sz="2400" dirty="0">
                <a:solidFill>
                  <a:schemeClr val="bg1"/>
                </a:solidFill>
              </a:rPr>
              <a:t>Cat 123.log | grep “error”</a:t>
            </a:r>
          </a:p>
        </p:txBody>
      </p:sp>
    </p:spTree>
    <p:extLst>
      <p:ext uri="{BB962C8B-B14F-4D97-AF65-F5344CB8AC3E}">
        <p14:creationId xmlns:p14="http://schemas.microsoft.com/office/powerpoint/2010/main" val="3503746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3440-DF68-BE49-8F97-DD8F1EE1612E}"/>
              </a:ext>
            </a:extLst>
          </p:cNvPr>
          <p:cNvSpPr>
            <a:spLocks noGrp="1"/>
          </p:cNvSpPr>
          <p:nvPr>
            <p:ph type="title"/>
          </p:nvPr>
        </p:nvSpPr>
        <p:spPr/>
        <p:txBody>
          <a:bodyPr/>
          <a:lstStyle/>
          <a:p>
            <a:pPr algn="ctr"/>
            <a:r>
              <a:rPr lang="en-US" dirty="0"/>
              <a:t>Tipps and tricks</a:t>
            </a:r>
          </a:p>
        </p:txBody>
      </p:sp>
      <p:sp>
        <p:nvSpPr>
          <p:cNvPr id="3" name="TextBox 2">
            <a:extLst>
              <a:ext uri="{FF2B5EF4-FFF2-40B4-BE49-F238E27FC236}">
                <a16:creationId xmlns:a16="http://schemas.microsoft.com/office/drawing/2014/main" id="{B8E04068-6DBB-F948-BCF7-3D48148C097B}"/>
              </a:ext>
            </a:extLst>
          </p:cNvPr>
          <p:cNvSpPr txBox="1"/>
          <p:nvPr/>
        </p:nvSpPr>
        <p:spPr>
          <a:xfrm>
            <a:off x="842904" y="1881481"/>
            <a:ext cx="9964325" cy="461665"/>
          </a:xfrm>
          <a:prstGeom prst="rect">
            <a:avLst/>
          </a:prstGeom>
          <a:noFill/>
        </p:spPr>
        <p:txBody>
          <a:bodyPr wrap="square" rtlCol="0">
            <a:spAutoFit/>
          </a:bodyPr>
          <a:lstStyle/>
          <a:p>
            <a:r>
              <a:rPr lang="en-US" sz="2400" dirty="0">
                <a:solidFill>
                  <a:schemeClr val="bg1"/>
                </a:solidFill>
              </a:rPr>
              <a:t>“history” will display the last commands for this user (~/.</a:t>
            </a:r>
            <a:r>
              <a:rPr lang="en-US" sz="2400" dirty="0" err="1">
                <a:solidFill>
                  <a:schemeClr val="bg1"/>
                </a:solidFill>
              </a:rPr>
              <a:t>bash_history</a:t>
            </a:r>
            <a:r>
              <a:rPr lang="en-US" sz="2400" dirty="0">
                <a:solidFill>
                  <a:schemeClr val="bg1"/>
                </a:solidFill>
              </a:rPr>
              <a:t>)</a:t>
            </a:r>
          </a:p>
        </p:txBody>
      </p:sp>
      <p:sp>
        <p:nvSpPr>
          <p:cNvPr id="4" name="Up Arrow 3">
            <a:extLst>
              <a:ext uri="{FF2B5EF4-FFF2-40B4-BE49-F238E27FC236}">
                <a16:creationId xmlns:a16="http://schemas.microsoft.com/office/drawing/2014/main" id="{8A2C94B4-6BD9-BA49-A9A2-B1C59737F736}"/>
              </a:ext>
            </a:extLst>
          </p:cNvPr>
          <p:cNvSpPr/>
          <p:nvPr/>
        </p:nvSpPr>
        <p:spPr>
          <a:xfrm>
            <a:off x="842905" y="2734840"/>
            <a:ext cx="466607" cy="640392"/>
          </a:xfrm>
          <a:prstGeom prst="up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 name="TextBox 4">
            <a:extLst>
              <a:ext uri="{FF2B5EF4-FFF2-40B4-BE49-F238E27FC236}">
                <a16:creationId xmlns:a16="http://schemas.microsoft.com/office/drawing/2014/main" id="{954FCFAF-1854-CD41-B007-D66ED83656C9}"/>
              </a:ext>
            </a:extLst>
          </p:cNvPr>
          <p:cNvSpPr txBox="1"/>
          <p:nvPr/>
        </p:nvSpPr>
        <p:spPr>
          <a:xfrm>
            <a:off x="1740370" y="2765618"/>
            <a:ext cx="4711231" cy="461665"/>
          </a:xfrm>
          <a:prstGeom prst="rect">
            <a:avLst/>
          </a:prstGeom>
          <a:noFill/>
        </p:spPr>
        <p:txBody>
          <a:bodyPr wrap="square" rtlCol="0">
            <a:spAutoFit/>
          </a:bodyPr>
          <a:lstStyle/>
          <a:p>
            <a:r>
              <a:rPr lang="en-US" sz="2400" dirty="0">
                <a:solidFill>
                  <a:schemeClr val="bg1"/>
                </a:solidFill>
              </a:rPr>
              <a:t>Display last command executed</a:t>
            </a:r>
          </a:p>
        </p:txBody>
      </p:sp>
      <p:sp>
        <p:nvSpPr>
          <p:cNvPr id="6" name="TextBox 5">
            <a:extLst>
              <a:ext uri="{FF2B5EF4-FFF2-40B4-BE49-F238E27FC236}">
                <a16:creationId xmlns:a16="http://schemas.microsoft.com/office/drawing/2014/main" id="{CBB888F6-090C-B046-B83B-9B38637807A8}"/>
              </a:ext>
            </a:extLst>
          </p:cNvPr>
          <p:cNvSpPr txBox="1"/>
          <p:nvPr/>
        </p:nvSpPr>
        <p:spPr>
          <a:xfrm>
            <a:off x="1055888" y="3827093"/>
            <a:ext cx="8895645" cy="461665"/>
          </a:xfrm>
          <a:prstGeom prst="rect">
            <a:avLst/>
          </a:prstGeom>
          <a:noFill/>
        </p:spPr>
        <p:txBody>
          <a:bodyPr wrap="square" rtlCol="0">
            <a:spAutoFit/>
          </a:bodyPr>
          <a:lstStyle/>
          <a:p>
            <a:r>
              <a:rPr lang="en-US" sz="2400" dirty="0">
                <a:solidFill>
                  <a:schemeClr val="bg1"/>
                </a:solidFill>
              </a:rPr>
              <a:t>!! Execute last command (</a:t>
            </a:r>
            <a:r>
              <a:rPr lang="en-US" sz="2400" dirty="0" err="1">
                <a:solidFill>
                  <a:schemeClr val="bg1"/>
                </a:solidFill>
              </a:rPr>
              <a:t>sudo</a:t>
            </a:r>
            <a:r>
              <a:rPr lang="en-US" sz="2400" dirty="0">
                <a:solidFill>
                  <a:schemeClr val="bg1"/>
                </a:solidFill>
              </a:rPr>
              <a:t> !!)</a:t>
            </a:r>
          </a:p>
        </p:txBody>
      </p:sp>
      <p:sp>
        <p:nvSpPr>
          <p:cNvPr id="7" name="TextBox 6">
            <a:extLst>
              <a:ext uri="{FF2B5EF4-FFF2-40B4-BE49-F238E27FC236}">
                <a16:creationId xmlns:a16="http://schemas.microsoft.com/office/drawing/2014/main" id="{863C6D4B-CF6B-CB46-AD60-5E046393F200}"/>
              </a:ext>
            </a:extLst>
          </p:cNvPr>
          <p:cNvSpPr txBox="1"/>
          <p:nvPr/>
        </p:nvSpPr>
        <p:spPr>
          <a:xfrm>
            <a:off x="1188910" y="4740619"/>
            <a:ext cx="6683023" cy="461665"/>
          </a:xfrm>
          <a:prstGeom prst="rect">
            <a:avLst/>
          </a:prstGeom>
          <a:noFill/>
        </p:spPr>
        <p:txBody>
          <a:bodyPr wrap="square" rtlCol="0">
            <a:spAutoFit/>
          </a:bodyPr>
          <a:lstStyle/>
          <a:p>
            <a:r>
              <a:rPr lang="en-US" sz="2400" dirty="0">
                <a:solidFill>
                  <a:schemeClr val="bg1"/>
                </a:solidFill>
              </a:rPr>
              <a:t>CTRL + r (searches history)</a:t>
            </a:r>
          </a:p>
        </p:txBody>
      </p:sp>
      <p:pic>
        <p:nvPicPr>
          <p:cNvPr id="9" name="Picture 8">
            <a:extLst>
              <a:ext uri="{FF2B5EF4-FFF2-40B4-BE49-F238E27FC236}">
                <a16:creationId xmlns:a16="http://schemas.microsoft.com/office/drawing/2014/main" id="{0FCF9921-6686-A544-9AA6-4F2F1BAEFC97}"/>
              </a:ext>
            </a:extLst>
          </p:cNvPr>
          <p:cNvPicPr>
            <a:picLocks noChangeAspect="1"/>
          </p:cNvPicPr>
          <p:nvPr/>
        </p:nvPicPr>
        <p:blipFill>
          <a:blip r:embed="rId2"/>
          <a:stretch>
            <a:fillRect/>
          </a:stretch>
        </p:blipFill>
        <p:spPr>
          <a:xfrm>
            <a:off x="7661579" y="3227283"/>
            <a:ext cx="4018759" cy="2258719"/>
          </a:xfrm>
          <a:prstGeom prst="rect">
            <a:avLst/>
          </a:prstGeom>
        </p:spPr>
      </p:pic>
    </p:spTree>
    <p:extLst>
      <p:ext uri="{BB962C8B-B14F-4D97-AF65-F5344CB8AC3E}">
        <p14:creationId xmlns:p14="http://schemas.microsoft.com/office/powerpoint/2010/main" val="1786138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should now be familiar with…</a:t>
            </a:r>
          </a:p>
        </p:txBody>
      </p:sp>
      <p:sp>
        <p:nvSpPr>
          <p:cNvPr id="3" name="TextBox 2">
            <a:extLst>
              <a:ext uri="{FF2B5EF4-FFF2-40B4-BE49-F238E27FC236}">
                <a16:creationId xmlns:a16="http://schemas.microsoft.com/office/drawing/2014/main" id="{9CC44B79-1C41-CF40-AB8A-91946BD968B9}"/>
              </a:ext>
            </a:extLst>
          </p:cNvPr>
          <p:cNvSpPr txBox="1"/>
          <p:nvPr/>
        </p:nvSpPr>
        <p:spPr>
          <a:xfrm>
            <a:off x="816245" y="1520786"/>
            <a:ext cx="4163879" cy="3785652"/>
          </a:xfrm>
          <a:prstGeom prst="rect">
            <a:avLst/>
          </a:prstGeom>
          <a:noFill/>
        </p:spPr>
        <p:txBody>
          <a:bodyPr wrap="square" rtlCol="0">
            <a:spAutoFit/>
          </a:bodyPr>
          <a:lstStyle/>
          <a:p>
            <a:pPr marL="380990" indent="-380990">
              <a:buFont typeface="Wingdings" pitchFamily="2" charset="2"/>
              <a:buChar char="Ø"/>
            </a:pPr>
            <a:r>
              <a:rPr lang="en-US" sz="2400" dirty="0">
                <a:solidFill>
                  <a:schemeClr val="bg2">
                    <a:lumMod val="10000"/>
                  </a:schemeClr>
                </a:solidFill>
              </a:rPr>
              <a:t>What is Linux</a:t>
            </a:r>
          </a:p>
          <a:p>
            <a:pPr marL="380990" indent="-380990">
              <a:buFont typeface="Wingdings" pitchFamily="2" charset="2"/>
              <a:buChar char="Ø"/>
            </a:pPr>
            <a:endParaRPr lang="en-US" sz="2400" dirty="0">
              <a:solidFill>
                <a:schemeClr val="bg2">
                  <a:lumMod val="10000"/>
                </a:schemeClr>
              </a:solidFill>
            </a:endParaRPr>
          </a:p>
          <a:p>
            <a:pPr marL="380990" indent="-380990">
              <a:buFont typeface="Wingdings" pitchFamily="2" charset="2"/>
              <a:buChar char="Ø"/>
            </a:pPr>
            <a:r>
              <a:rPr lang="en-US" sz="2400" dirty="0">
                <a:solidFill>
                  <a:schemeClr val="bg2">
                    <a:lumMod val="10000"/>
                  </a:schemeClr>
                </a:solidFill>
              </a:rPr>
              <a:t>Shell/bash</a:t>
            </a:r>
          </a:p>
          <a:p>
            <a:pPr marL="380990" indent="-380990">
              <a:buFont typeface="Wingdings" pitchFamily="2" charset="2"/>
              <a:buChar char="Ø"/>
            </a:pPr>
            <a:endParaRPr lang="en-US" sz="2400" dirty="0">
              <a:solidFill>
                <a:schemeClr val="bg2">
                  <a:lumMod val="10000"/>
                </a:schemeClr>
              </a:solidFill>
            </a:endParaRPr>
          </a:p>
          <a:p>
            <a:pPr marL="380990" indent="-380990">
              <a:buFont typeface="Wingdings" pitchFamily="2" charset="2"/>
              <a:buChar char="Ø"/>
            </a:pPr>
            <a:r>
              <a:rPr lang="en-US" sz="2400" dirty="0">
                <a:solidFill>
                  <a:schemeClr val="bg2">
                    <a:lumMod val="10000"/>
                  </a:schemeClr>
                </a:solidFill>
              </a:rPr>
              <a:t>File system structure</a:t>
            </a:r>
          </a:p>
          <a:p>
            <a:pPr marL="380990" indent="-380990">
              <a:buFont typeface="Wingdings" pitchFamily="2" charset="2"/>
              <a:buChar char="Ø"/>
            </a:pPr>
            <a:endParaRPr lang="en-US" sz="2400" dirty="0">
              <a:solidFill>
                <a:schemeClr val="bg2">
                  <a:lumMod val="10000"/>
                </a:schemeClr>
              </a:solidFill>
            </a:endParaRPr>
          </a:p>
          <a:p>
            <a:pPr marL="380990" indent="-380990">
              <a:buFont typeface="Wingdings" pitchFamily="2" charset="2"/>
              <a:buChar char="Ø"/>
            </a:pPr>
            <a:r>
              <a:rPr lang="en-US" sz="2400" dirty="0">
                <a:solidFill>
                  <a:schemeClr val="bg2">
                    <a:lumMod val="10000"/>
                  </a:schemeClr>
                </a:solidFill>
              </a:rPr>
              <a:t>Command Line Basics</a:t>
            </a:r>
          </a:p>
          <a:p>
            <a:pPr marL="380990" indent="-380990">
              <a:buFont typeface="Wingdings" pitchFamily="2" charset="2"/>
              <a:buChar char="Ø"/>
            </a:pPr>
            <a:endParaRPr lang="en-US" sz="2400" dirty="0">
              <a:solidFill>
                <a:schemeClr val="bg2">
                  <a:lumMod val="10000"/>
                </a:schemeClr>
              </a:solidFill>
            </a:endParaRPr>
          </a:p>
          <a:p>
            <a:pPr marL="380990" indent="-380990">
              <a:buFont typeface="Wingdings" pitchFamily="2" charset="2"/>
              <a:buChar char="Ø"/>
            </a:pPr>
            <a:r>
              <a:rPr lang="en-US" sz="2400" dirty="0">
                <a:solidFill>
                  <a:schemeClr val="bg2">
                    <a:lumMod val="10000"/>
                  </a:schemeClr>
                </a:solidFill>
              </a:rPr>
              <a:t>Bash concepts</a:t>
            </a:r>
          </a:p>
          <a:p>
            <a:endParaRPr lang="en-US" sz="2400" dirty="0">
              <a:solidFill>
                <a:schemeClr val="bg2">
                  <a:lumMod val="10000"/>
                </a:schemeClr>
              </a:solidFill>
            </a:endParaRPr>
          </a:p>
        </p:txBody>
      </p:sp>
    </p:spTree>
    <p:extLst>
      <p:ext uri="{BB962C8B-B14F-4D97-AF65-F5344CB8AC3E}">
        <p14:creationId xmlns:p14="http://schemas.microsoft.com/office/powerpoint/2010/main" val="554899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Practical Exercise 1</a:t>
            </a:r>
          </a:p>
        </p:txBody>
      </p:sp>
      <p:sp>
        <p:nvSpPr>
          <p:cNvPr id="5" name="TextBox 4"/>
          <p:cNvSpPr txBox="1"/>
          <p:nvPr/>
        </p:nvSpPr>
        <p:spPr>
          <a:xfrm>
            <a:off x="802543" y="749994"/>
            <a:ext cx="11006051" cy="5632311"/>
          </a:xfrm>
          <a:prstGeom prst="rect">
            <a:avLst/>
          </a:prstGeom>
          <a:noFill/>
        </p:spPr>
        <p:txBody>
          <a:bodyPr wrap="square" rtlCol="0">
            <a:spAutoFit/>
          </a:bodyPr>
          <a:lstStyle/>
          <a:p>
            <a:pPr marL="457189" indent="-457189">
              <a:buAutoNum type="arabicParenR"/>
            </a:pPr>
            <a:r>
              <a:rPr lang="en-US" sz="2400" dirty="0">
                <a:solidFill>
                  <a:schemeClr val="bg1"/>
                </a:solidFill>
              </a:rPr>
              <a:t>Create an EC2 instance (AL2) and connect to it via </a:t>
            </a:r>
            <a:r>
              <a:rPr lang="en-US" sz="2400" dirty="0" err="1">
                <a:solidFill>
                  <a:schemeClr val="bg1"/>
                </a:solidFill>
              </a:rPr>
              <a:t>ssh</a:t>
            </a:r>
            <a:r>
              <a:rPr lang="en-US" sz="2400" dirty="0">
                <a:solidFill>
                  <a:schemeClr val="bg1"/>
                </a:solidFill>
              </a:rPr>
              <a:t> (</a:t>
            </a:r>
            <a:r>
              <a:rPr lang="en-US" sz="2400" dirty="0" err="1">
                <a:solidFill>
                  <a:schemeClr val="bg1"/>
                </a:solidFill>
              </a:rPr>
              <a:t>putty,terminal</a:t>
            </a:r>
            <a:r>
              <a:rPr lang="en-US" sz="2400" dirty="0">
                <a:solidFill>
                  <a:schemeClr val="bg1"/>
                </a:solidFill>
              </a:rPr>
              <a:t>)</a:t>
            </a:r>
          </a:p>
          <a:p>
            <a:pPr marL="457189" indent="-457189">
              <a:buAutoNum type="arabicParenR"/>
            </a:pPr>
            <a:endParaRPr lang="en-US" sz="2400" dirty="0">
              <a:solidFill>
                <a:schemeClr val="bg1"/>
              </a:solidFill>
            </a:endParaRPr>
          </a:p>
          <a:p>
            <a:pPr marL="457189" indent="-457189">
              <a:buAutoNum type="arabicParenR"/>
            </a:pPr>
            <a:r>
              <a:rPr lang="en-US" sz="2400" dirty="0">
                <a:solidFill>
                  <a:schemeClr val="bg1"/>
                </a:solidFill>
              </a:rPr>
              <a:t>Do the following</a:t>
            </a:r>
          </a:p>
          <a:p>
            <a:pPr marL="457189" indent="-457189">
              <a:buFont typeface="Arial" panose="020B0604020202020204" pitchFamily="34" charset="0"/>
              <a:buChar char="•"/>
            </a:pPr>
            <a:r>
              <a:rPr lang="en-US" sz="2400" dirty="0">
                <a:solidFill>
                  <a:schemeClr val="bg1"/>
                </a:solidFill>
              </a:rPr>
              <a:t>Check which directory you are in</a:t>
            </a:r>
          </a:p>
          <a:p>
            <a:pPr marL="457189" indent="-457189">
              <a:buFont typeface="Arial" panose="020B0604020202020204" pitchFamily="34" charset="0"/>
              <a:buChar char="•"/>
            </a:pPr>
            <a:r>
              <a:rPr lang="en-US" sz="2400" dirty="0">
                <a:solidFill>
                  <a:schemeClr val="bg1"/>
                </a:solidFill>
              </a:rPr>
              <a:t>Change the directory to /home/ec2-user</a:t>
            </a:r>
          </a:p>
          <a:p>
            <a:pPr marL="457189" indent="-457189">
              <a:buFont typeface="Arial" panose="020B0604020202020204" pitchFamily="34" charset="0"/>
              <a:buChar char="•"/>
            </a:pPr>
            <a:r>
              <a:rPr lang="en-US" sz="2400" dirty="0">
                <a:solidFill>
                  <a:schemeClr val="bg1"/>
                </a:solidFill>
              </a:rPr>
              <a:t>List the contents of the directory including hidden files</a:t>
            </a:r>
          </a:p>
          <a:p>
            <a:pPr marL="457189" indent="-457189">
              <a:buFont typeface="Arial" panose="020B0604020202020204" pitchFamily="34" charset="0"/>
              <a:buChar char="•"/>
            </a:pPr>
            <a:r>
              <a:rPr lang="en-US" sz="2400" dirty="0">
                <a:solidFill>
                  <a:schemeClr val="bg1"/>
                </a:solidFill>
              </a:rPr>
              <a:t>Consult </a:t>
            </a:r>
            <a:r>
              <a:rPr lang="en-US" sz="2400" dirty="0" err="1">
                <a:solidFill>
                  <a:schemeClr val="bg1"/>
                </a:solidFill>
              </a:rPr>
              <a:t>manpage</a:t>
            </a:r>
            <a:r>
              <a:rPr lang="en-US" sz="2400" dirty="0">
                <a:solidFill>
                  <a:schemeClr val="bg1"/>
                </a:solidFill>
              </a:rPr>
              <a:t> of ls to check arguments/flags</a:t>
            </a:r>
          </a:p>
          <a:p>
            <a:pPr marL="457189" indent="-457189">
              <a:buFont typeface="Arial" panose="020B0604020202020204" pitchFamily="34" charset="0"/>
              <a:buChar char="•"/>
            </a:pPr>
            <a:r>
              <a:rPr lang="en-US" sz="2400" dirty="0">
                <a:solidFill>
                  <a:schemeClr val="bg1"/>
                </a:solidFill>
              </a:rPr>
              <a:t>Create three directories “</a:t>
            </a:r>
            <a:r>
              <a:rPr lang="en-US" sz="2400" dirty="0" err="1">
                <a:solidFill>
                  <a:schemeClr val="bg1"/>
                </a:solidFill>
              </a:rPr>
              <a:t>superman”,“batman</a:t>
            </a:r>
            <a:r>
              <a:rPr lang="en-US" sz="2400" dirty="0">
                <a:solidFill>
                  <a:schemeClr val="bg1"/>
                </a:solidFill>
              </a:rPr>
              <a:t>” and “backup”</a:t>
            </a:r>
          </a:p>
          <a:p>
            <a:pPr marL="457189" indent="-457189">
              <a:buFont typeface="Arial" panose="020B0604020202020204" pitchFamily="34" charset="0"/>
              <a:buChar char="•"/>
            </a:pPr>
            <a:r>
              <a:rPr lang="en-US" sz="2400" dirty="0">
                <a:solidFill>
                  <a:schemeClr val="bg1"/>
                </a:solidFill>
              </a:rPr>
              <a:t>Change to “superman”</a:t>
            </a:r>
          </a:p>
          <a:p>
            <a:pPr marL="457189" indent="-457189">
              <a:buFont typeface="Arial" panose="020B0604020202020204" pitchFamily="34" charset="0"/>
              <a:buChar char="•"/>
            </a:pPr>
            <a:r>
              <a:rPr lang="en-US" sz="2400" dirty="0">
                <a:solidFill>
                  <a:schemeClr val="bg1"/>
                </a:solidFill>
              </a:rPr>
              <a:t>Create a file “</a:t>
            </a:r>
            <a:r>
              <a:rPr lang="en-US" sz="2400" dirty="0" err="1">
                <a:solidFill>
                  <a:schemeClr val="bg1"/>
                </a:solidFill>
              </a:rPr>
              <a:t>gotham</a:t>
            </a:r>
            <a:r>
              <a:rPr lang="en-US" sz="2400" dirty="0">
                <a:solidFill>
                  <a:schemeClr val="bg1"/>
                </a:solidFill>
              </a:rPr>
              <a:t>” in “batman” without leaving “superman”</a:t>
            </a:r>
          </a:p>
          <a:p>
            <a:pPr marL="457189" indent="-457189">
              <a:buFont typeface="Arial" panose="020B0604020202020204" pitchFamily="34" charset="0"/>
              <a:buChar char="•"/>
            </a:pPr>
            <a:r>
              <a:rPr lang="en-US" sz="2400" dirty="0">
                <a:solidFill>
                  <a:schemeClr val="bg1"/>
                </a:solidFill>
              </a:rPr>
              <a:t>List the file “</a:t>
            </a:r>
            <a:r>
              <a:rPr lang="en-US" sz="2400" dirty="0" err="1">
                <a:solidFill>
                  <a:schemeClr val="bg1"/>
                </a:solidFill>
              </a:rPr>
              <a:t>gotham</a:t>
            </a:r>
            <a:r>
              <a:rPr lang="en-US" sz="2400" dirty="0">
                <a:solidFill>
                  <a:schemeClr val="bg1"/>
                </a:solidFill>
              </a:rPr>
              <a:t>” without leaving “superman”</a:t>
            </a:r>
          </a:p>
          <a:p>
            <a:pPr marL="457189" indent="-457189">
              <a:buFont typeface="Arial" panose="020B0604020202020204" pitchFamily="34" charset="0"/>
              <a:buChar char="•"/>
            </a:pPr>
            <a:r>
              <a:rPr lang="en-US" sz="2400" dirty="0">
                <a:solidFill>
                  <a:schemeClr val="bg1"/>
                </a:solidFill>
              </a:rPr>
              <a:t>Move the file “</a:t>
            </a:r>
            <a:r>
              <a:rPr lang="en-US" sz="2400" dirty="0" err="1">
                <a:solidFill>
                  <a:schemeClr val="bg1"/>
                </a:solidFill>
              </a:rPr>
              <a:t>gotham</a:t>
            </a:r>
            <a:r>
              <a:rPr lang="en-US" sz="2400" dirty="0">
                <a:solidFill>
                  <a:schemeClr val="bg1"/>
                </a:solidFill>
              </a:rPr>
              <a:t>” from “batman” to “superman”</a:t>
            </a:r>
          </a:p>
          <a:p>
            <a:pPr marL="457189" indent="-457189">
              <a:buFont typeface="Arial" panose="020B0604020202020204" pitchFamily="34" charset="0"/>
              <a:buChar char="•"/>
            </a:pPr>
            <a:r>
              <a:rPr lang="en-US" sz="2400" dirty="0">
                <a:solidFill>
                  <a:schemeClr val="bg1"/>
                </a:solidFill>
              </a:rPr>
              <a:t>Remove the file “</a:t>
            </a:r>
            <a:r>
              <a:rPr lang="en-US" sz="2400" dirty="0" err="1">
                <a:solidFill>
                  <a:schemeClr val="bg1"/>
                </a:solidFill>
              </a:rPr>
              <a:t>gotham</a:t>
            </a:r>
            <a:r>
              <a:rPr lang="en-US" sz="2400" dirty="0">
                <a:solidFill>
                  <a:schemeClr val="bg1"/>
                </a:solidFill>
              </a:rPr>
              <a:t>”</a:t>
            </a:r>
          </a:p>
          <a:p>
            <a:pPr marL="457189" indent="-457189">
              <a:buFont typeface="Arial" panose="020B0604020202020204" pitchFamily="34" charset="0"/>
              <a:buChar char="•"/>
            </a:pPr>
            <a:r>
              <a:rPr lang="en-US" sz="2400" dirty="0">
                <a:solidFill>
                  <a:schemeClr val="bg1"/>
                </a:solidFill>
              </a:rPr>
              <a:t>Remove the two folders “superman” and “batman”</a:t>
            </a:r>
          </a:p>
          <a:p>
            <a:pPr marL="457189" indent="-457189">
              <a:buFont typeface="Arial" panose="020B0604020202020204" pitchFamily="34" charset="0"/>
              <a:buChar char="•"/>
            </a:pPr>
            <a:r>
              <a:rPr lang="en-US" sz="2400" dirty="0">
                <a:solidFill>
                  <a:schemeClr val="bg1"/>
                </a:solidFill>
              </a:rPr>
              <a:t>Leave “backup” for later use</a:t>
            </a:r>
          </a:p>
        </p:txBody>
      </p:sp>
    </p:spTree>
    <p:extLst>
      <p:ext uri="{BB962C8B-B14F-4D97-AF65-F5344CB8AC3E}">
        <p14:creationId xmlns:p14="http://schemas.microsoft.com/office/powerpoint/2010/main" val="827263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52" y="175216"/>
            <a:ext cx="10940405" cy="726923"/>
          </a:xfrm>
        </p:spPr>
        <p:txBody>
          <a:bodyPr/>
          <a:lstStyle/>
          <a:p>
            <a:pPr algn="ctr"/>
            <a:r>
              <a:rPr lang="en-US" dirty="0"/>
              <a:t>Practical Exercise 2</a:t>
            </a:r>
          </a:p>
        </p:txBody>
      </p:sp>
      <p:sp>
        <p:nvSpPr>
          <p:cNvPr id="5" name="TextBox 4"/>
          <p:cNvSpPr txBox="1"/>
          <p:nvPr/>
        </p:nvSpPr>
        <p:spPr>
          <a:xfrm>
            <a:off x="842457" y="1415612"/>
            <a:ext cx="11006051" cy="4154984"/>
          </a:xfrm>
          <a:prstGeom prst="rect">
            <a:avLst/>
          </a:prstGeom>
          <a:noFill/>
        </p:spPr>
        <p:txBody>
          <a:bodyPr wrap="square" rtlCol="0">
            <a:spAutoFit/>
          </a:bodyPr>
          <a:lstStyle/>
          <a:p>
            <a:pPr marL="457189" indent="-457189">
              <a:buAutoNum type="arabicParenR"/>
            </a:pPr>
            <a:r>
              <a:rPr lang="en-US" sz="2400" dirty="0">
                <a:solidFill>
                  <a:schemeClr val="bg1"/>
                </a:solidFill>
              </a:rPr>
              <a:t>Do create 100 files with a single command (brace expansion)</a:t>
            </a:r>
          </a:p>
          <a:p>
            <a:pPr marL="457189" indent="-457189">
              <a:buAutoNum type="arabicParenR"/>
            </a:pPr>
            <a:endParaRPr lang="en-US" sz="2400" dirty="0">
              <a:solidFill>
                <a:schemeClr val="bg1"/>
              </a:solidFill>
            </a:endParaRPr>
          </a:p>
          <a:p>
            <a:pPr marL="457189" indent="-457189">
              <a:buAutoNum type="arabicParenR"/>
            </a:pPr>
            <a:r>
              <a:rPr lang="en-US" sz="2400" dirty="0">
                <a:solidFill>
                  <a:schemeClr val="bg1"/>
                </a:solidFill>
              </a:rPr>
              <a:t>Calculate 5 + 5 in bash (</a:t>
            </a:r>
            <a:r>
              <a:rPr lang="en-IE" sz="2400" dirty="0">
                <a:solidFill>
                  <a:schemeClr val="bg1"/>
                </a:solidFill>
              </a:rPr>
              <a:t>arithmetic expansion)</a:t>
            </a:r>
          </a:p>
          <a:p>
            <a:pPr marL="457189" indent="-457189">
              <a:buAutoNum type="arabicParenR"/>
            </a:pPr>
            <a:endParaRPr lang="en-IE" sz="2400" dirty="0">
              <a:solidFill>
                <a:schemeClr val="bg1"/>
              </a:solidFill>
            </a:endParaRPr>
          </a:p>
          <a:p>
            <a:pPr marL="457189" indent="-457189">
              <a:buAutoNum type="arabicParenR"/>
            </a:pPr>
            <a:r>
              <a:rPr lang="en-IE" sz="2400" dirty="0">
                <a:solidFill>
                  <a:schemeClr val="bg1"/>
                </a:solidFill>
              </a:rPr>
              <a:t>Create a new variable and explore different quoting options (”” , ‘’ , \ )</a:t>
            </a:r>
          </a:p>
          <a:p>
            <a:pPr marL="457189" indent="-457189">
              <a:buAutoNum type="arabicParenR"/>
            </a:pPr>
            <a:endParaRPr lang="en-IE" sz="2400" dirty="0">
              <a:solidFill>
                <a:schemeClr val="bg1"/>
              </a:solidFill>
            </a:endParaRPr>
          </a:p>
          <a:p>
            <a:pPr marL="457189" indent="-457189">
              <a:buAutoNum type="arabicParenR"/>
            </a:pPr>
            <a:r>
              <a:rPr lang="en-IE" sz="2400" dirty="0">
                <a:solidFill>
                  <a:schemeClr val="bg1"/>
                </a:solidFill>
              </a:rPr>
              <a:t>issue an invalid command and redirect STDERR to a log file</a:t>
            </a:r>
          </a:p>
          <a:p>
            <a:pPr marL="457189" indent="-457189">
              <a:buAutoNum type="arabicParenR"/>
            </a:pPr>
            <a:endParaRPr lang="en-IE" sz="2400" dirty="0">
              <a:solidFill>
                <a:schemeClr val="bg1"/>
              </a:solidFill>
            </a:endParaRPr>
          </a:p>
          <a:p>
            <a:pPr marL="457189" indent="-457189">
              <a:buAutoNum type="arabicParenR"/>
            </a:pPr>
            <a:r>
              <a:rPr lang="en-IE" sz="2400" dirty="0">
                <a:solidFill>
                  <a:schemeClr val="bg1"/>
                </a:solidFill>
              </a:rPr>
              <a:t>Display the aliases you have configured</a:t>
            </a:r>
          </a:p>
          <a:p>
            <a:pPr marL="457189" indent="-457189">
              <a:buAutoNum type="arabicParenR"/>
            </a:pPr>
            <a:endParaRPr lang="en-IE" sz="2400" dirty="0">
              <a:solidFill>
                <a:schemeClr val="bg1"/>
              </a:solidFill>
            </a:endParaRPr>
          </a:p>
          <a:p>
            <a:pPr marL="457189" indent="-457189">
              <a:buAutoNum type="arabicParenR"/>
            </a:pPr>
            <a:endParaRPr lang="en-US" sz="2400" dirty="0">
              <a:solidFill>
                <a:schemeClr val="bg1"/>
              </a:solidFill>
            </a:endParaRPr>
          </a:p>
        </p:txBody>
      </p:sp>
    </p:spTree>
    <p:extLst>
      <p:ext uri="{BB962C8B-B14F-4D97-AF65-F5344CB8AC3E}">
        <p14:creationId xmlns:p14="http://schemas.microsoft.com/office/powerpoint/2010/main" val="1791034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Insist on the highest standards</a:t>
            </a:r>
          </a:p>
        </p:txBody>
      </p:sp>
      <p:sp>
        <p:nvSpPr>
          <p:cNvPr id="4" name="Content Placeholder 3"/>
          <p:cNvSpPr>
            <a:spLocks noGrp="1"/>
          </p:cNvSpPr>
          <p:nvPr>
            <p:ph idx="1"/>
          </p:nvPr>
        </p:nvSpPr>
        <p:spPr/>
        <p:txBody>
          <a:bodyPr/>
          <a:lstStyle/>
          <a:p>
            <a:r>
              <a:rPr lang="en-GB" dirty="0"/>
              <a:t>Please take 2 minutes to complete the survey to let us know what you liked about the training and what can be improved.</a:t>
            </a:r>
          </a:p>
          <a:p>
            <a:r>
              <a:rPr lang="en-GB" dirty="0"/>
              <a:t>This will help us to continue creating helpful and relevant training content.</a:t>
            </a:r>
          </a:p>
          <a:p>
            <a:r>
              <a:rPr lang="en-GB" dirty="0"/>
              <a:t>Link is in the invitation email.</a:t>
            </a:r>
          </a:p>
        </p:txBody>
      </p:sp>
    </p:spTree>
    <p:extLst>
      <p:ext uri="{BB962C8B-B14F-4D97-AF65-F5344CB8AC3E}">
        <p14:creationId xmlns:p14="http://schemas.microsoft.com/office/powerpoint/2010/main" val="377407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TextBox 2">
            <a:extLst>
              <a:ext uri="{FF2B5EF4-FFF2-40B4-BE49-F238E27FC236}">
                <a16:creationId xmlns:a16="http://schemas.microsoft.com/office/drawing/2014/main" id="{9CC44B79-1C41-CF40-AB8A-91946BD968B9}"/>
              </a:ext>
            </a:extLst>
          </p:cNvPr>
          <p:cNvSpPr txBox="1"/>
          <p:nvPr/>
        </p:nvSpPr>
        <p:spPr>
          <a:xfrm>
            <a:off x="816245" y="1520786"/>
            <a:ext cx="4163879" cy="3785652"/>
          </a:xfrm>
          <a:prstGeom prst="rect">
            <a:avLst/>
          </a:prstGeom>
          <a:noFill/>
        </p:spPr>
        <p:txBody>
          <a:bodyPr wrap="square" rtlCol="0">
            <a:spAutoFit/>
          </a:bodyPr>
          <a:lstStyle/>
          <a:p>
            <a:pPr marL="380990" indent="-380990">
              <a:buFont typeface="Wingdings" pitchFamily="2" charset="2"/>
              <a:buChar char="Ø"/>
            </a:pPr>
            <a:r>
              <a:rPr lang="en-US" sz="2400" dirty="0">
                <a:solidFill>
                  <a:schemeClr val="bg2">
                    <a:lumMod val="10000"/>
                  </a:schemeClr>
                </a:solidFill>
                <a:ea typeface="Amazon Ember" panose="020B0603020204020204" pitchFamily="34" charset="0"/>
                <a:cs typeface="Amazon Ember" panose="020B0603020204020204" pitchFamily="34" charset="0"/>
              </a:rPr>
              <a:t>What is Linux</a:t>
            </a:r>
          </a:p>
          <a:p>
            <a:pPr marL="380990" indent="-380990">
              <a:buFont typeface="Wingdings" pitchFamily="2" charset="2"/>
              <a:buChar char="Ø"/>
            </a:pPr>
            <a:endParaRPr lang="en-US" sz="2400" dirty="0">
              <a:solidFill>
                <a:schemeClr val="bg2">
                  <a:lumMod val="10000"/>
                </a:schemeClr>
              </a:solidFill>
              <a:ea typeface="Amazon Ember" panose="020B0603020204020204" pitchFamily="34" charset="0"/>
              <a:cs typeface="Amazon Ember" panose="020B0603020204020204" pitchFamily="34" charset="0"/>
            </a:endParaRPr>
          </a:p>
          <a:p>
            <a:pPr marL="380990" indent="-380990">
              <a:buFont typeface="Wingdings" pitchFamily="2" charset="2"/>
              <a:buChar char="Ø"/>
            </a:pPr>
            <a:r>
              <a:rPr lang="en-US" sz="2400" dirty="0">
                <a:solidFill>
                  <a:schemeClr val="bg2">
                    <a:lumMod val="10000"/>
                  </a:schemeClr>
                </a:solidFill>
                <a:ea typeface="Amazon Ember" panose="020B0603020204020204" pitchFamily="34" charset="0"/>
                <a:cs typeface="Amazon Ember" panose="020B0603020204020204" pitchFamily="34" charset="0"/>
              </a:rPr>
              <a:t>Shell/bash</a:t>
            </a:r>
          </a:p>
          <a:p>
            <a:pPr marL="380990" indent="-380990">
              <a:buFont typeface="Wingdings" pitchFamily="2" charset="2"/>
              <a:buChar char="Ø"/>
            </a:pPr>
            <a:endParaRPr lang="en-US" sz="2400" dirty="0">
              <a:solidFill>
                <a:schemeClr val="bg2">
                  <a:lumMod val="10000"/>
                </a:schemeClr>
              </a:solidFill>
              <a:ea typeface="Amazon Ember" panose="020B0603020204020204" pitchFamily="34" charset="0"/>
              <a:cs typeface="Amazon Ember" panose="020B0603020204020204" pitchFamily="34" charset="0"/>
            </a:endParaRPr>
          </a:p>
          <a:p>
            <a:pPr marL="380990" indent="-380990">
              <a:buFont typeface="Wingdings" pitchFamily="2" charset="2"/>
              <a:buChar char="Ø"/>
            </a:pPr>
            <a:r>
              <a:rPr lang="en-US" sz="2400" dirty="0">
                <a:solidFill>
                  <a:schemeClr val="bg2">
                    <a:lumMod val="10000"/>
                  </a:schemeClr>
                </a:solidFill>
                <a:ea typeface="Amazon Ember" panose="020B0603020204020204" pitchFamily="34" charset="0"/>
                <a:cs typeface="Amazon Ember" panose="020B0603020204020204" pitchFamily="34" charset="0"/>
              </a:rPr>
              <a:t>File system structure</a:t>
            </a:r>
          </a:p>
          <a:p>
            <a:pPr marL="380990" indent="-380990">
              <a:buFont typeface="Wingdings" pitchFamily="2" charset="2"/>
              <a:buChar char="Ø"/>
            </a:pPr>
            <a:endParaRPr lang="en-US" sz="2400" dirty="0">
              <a:solidFill>
                <a:schemeClr val="bg2">
                  <a:lumMod val="10000"/>
                </a:schemeClr>
              </a:solidFill>
              <a:ea typeface="Amazon Ember" panose="020B0603020204020204" pitchFamily="34" charset="0"/>
              <a:cs typeface="Amazon Ember" panose="020B0603020204020204" pitchFamily="34" charset="0"/>
            </a:endParaRPr>
          </a:p>
          <a:p>
            <a:pPr marL="380990" indent="-380990">
              <a:buFont typeface="Wingdings" pitchFamily="2" charset="2"/>
              <a:buChar char="Ø"/>
            </a:pPr>
            <a:r>
              <a:rPr lang="en-US" sz="2400" dirty="0">
                <a:solidFill>
                  <a:schemeClr val="bg2">
                    <a:lumMod val="10000"/>
                  </a:schemeClr>
                </a:solidFill>
                <a:ea typeface="Amazon Ember" panose="020B0603020204020204" pitchFamily="34" charset="0"/>
                <a:cs typeface="Amazon Ember" panose="020B0603020204020204" pitchFamily="34" charset="0"/>
              </a:rPr>
              <a:t>Command Line Basics</a:t>
            </a:r>
          </a:p>
          <a:p>
            <a:pPr marL="380990" indent="-380990">
              <a:buFont typeface="Wingdings" pitchFamily="2" charset="2"/>
              <a:buChar char="Ø"/>
            </a:pPr>
            <a:endParaRPr lang="en-US" sz="2400" dirty="0">
              <a:solidFill>
                <a:schemeClr val="bg2">
                  <a:lumMod val="10000"/>
                </a:schemeClr>
              </a:solidFill>
              <a:ea typeface="Amazon Ember" panose="020B0603020204020204" pitchFamily="34" charset="0"/>
              <a:cs typeface="Amazon Ember" panose="020B0603020204020204" pitchFamily="34" charset="0"/>
            </a:endParaRPr>
          </a:p>
          <a:p>
            <a:pPr marL="380990" indent="-380990">
              <a:buFont typeface="Wingdings" pitchFamily="2" charset="2"/>
              <a:buChar char="Ø"/>
            </a:pPr>
            <a:r>
              <a:rPr lang="en-US" sz="2400" dirty="0">
                <a:solidFill>
                  <a:schemeClr val="bg2">
                    <a:lumMod val="10000"/>
                  </a:schemeClr>
                </a:solidFill>
                <a:ea typeface="Amazon Ember" panose="020B0603020204020204" pitchFamily="34" charset="0"/>
                <a:cs typeface="Amazon Ember" panose="020B0603020204020204" pitchFamily="34" charset="0"/>
              </a:rPr>
              <a:t>Bash concepts</a:t>
            </a:r>
          </a:p>
          <a:p>
            <a:endParaRPr lang="en-US" sz="2400" dirty="0">
              <a:solidFill>
                <a:schemeClr val="bg2">
                  <a:lumMod val="10000"/>
                </a:schemeClr>
              </a:solidFill>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52213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9063D0-F0C1-4ADF-8BD2-ADE87CAB7A71}"/>
              </a:ext>
            </a:extLst>
          </p:cNvPr>
          <p:cNvSpPr/>
          <p:nvPr/>
        </p:nvSpPr>
        <p:spPr>
          <a:xfrm>
            <a:off x="4528632" y="434227"/>
            <a:ext cx="2848857" cy="584775"/>
          </a:xfrm>
          <a:prstGeom prst="rect">
            <a:avLst/>
          </a:prstGeom>
        </p:spPr>
        <p:txBody>
          <a:bodyPr wrap="none">
            <a:spAutoFit/>
          </a:bodyPr>
          <a:lstStyle/>
          <a:p>
            <a:r>
              <a:rPr lang="en-US" sz="3200" dirty="0">
                <a:solidFill>
                  <a:srgbClr val="414042"/>
                </a:solidFill>
              </a:rPr>
              <a:t>What is Linux?</a:t>
            </a:r>
          </a:p>
        </p:txBody>
      </p:sp>
      <p:pic>
        <p:nvPicPr>
          <p:cNvPr id="1026" name="Picture 2" descr="Introduction of Linux">
            <a:extLst>
              <a:ext uri="{FF2B5EF4-FFF2-40B4-BE49-F238E27FC236}">
                <a16:creationId xmlns:a16="http://schemas.microsoft.com/office/drawing/2014/main" id="{B6382BE1-160B-9543-BE38-AA28074BD2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366" y="1448729"/>
            <a:ext cx="61468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91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Linux Overview</a:t>
            </a:r>
          </a:p>
        </p:txBody>
      </p:sp>
      <p:pic>
        <p:nvPicPr>
          <p:cNvPr id="7" name="Picture 2" descr="Image result for linus torvalds">
            <a:extLst>
              <a:ext uri="{FF2B5EF4-FFF2-40B4-BE49-F238E27FC236}">
                <a16:creationId xmlns:a16="http://schemas.microsoft.com/office/drawing/2014/main" id="{36A7A9CC-7471-1145-B305-F24A1F132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1346" y="2864911"/>
            <a:ext cx="1533452" cy="21387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79AEC1C-3415-8B4C-B010-8BFE181CD6A5}"/>
              </a:ext>
            </a:extLst>
          </p:cNvPr>
          <p:cNvPicPr>
            <a:picLocks noChangeAspect="1"/>
          </p:cNvPicPr>
          <p:nvPr/>
        </p:nvPicPr>
        <p:blipFill>
          <a:blip r:embed="rId4"/>
          <a:stretch>
            <a:fillRect/>
          </a:stretch>
        </p:blipFill>
        <p:spPr>
          <a:xfrm>
            <a:off x="1621837" y="880171"/>
            <a:ext cx="7924800" cy="5435600"/>
          </a:xfrm>
          <a:prstGeom prst="rect">
            <a:avLst/>
          </a:prstGeom>
        </p:spPr>
      </p:pic>
    </p:spTree>
    <p:extLst>
      <p:ext uri="{BB962C8B-B14F-4D97-AF65-F5344CB8AC3E}">
        <p14:creationId xmlns:p14="http://schemas.microsoft.com/office/powerpoint/2010/main" val="53007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190" y="0"/>
            <a:ext cx="9436100" cy="6858000"/>
          </a:xfrm>
          <a:prstGeom prst="rect">
            <a:avLst/>
          </a:prstGeom>
        </p:spPr>
      </p:pic>
    </p:spTree>
    <p:extLst>
      <p:ext uri="{BB962C8B-B14F-4D97-AF65-F5344CB8AC3E}">
        <p14:creationId xmlns:p14="http://schemas.microsoft.com/office/powerpoint/2010/main" val="91146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Linux Distributions</a:t>
            </a:r>
          </a:p>
        </p:txBody>
      </p:sp>
      <p:sp>
        <p:nvSpPr>
          <p:cNvPr id="3" name="TextBox 2"/>
          <p:cNvSpPr txBox="1"/>
          <p:nvPr/>
        </p:nvSpPr>
        <p:spPr>
          <a:xfrm>
            <a:off x="8097897" y="2074783"/>
            <a:ext cx="2107259" cy="2677656"/>
          </a:xfrm>
          <a:prstGeom prst="rect">
            <a:avLst/>
          </a:prstGeom>
          <a:noFill/>
        </p:spPr>
        <p:txBody>
          <a:bodyPr wrap="square" rtlCol="0">
            <a:spAutoFit/>
          </a:bodyPr>
          <a:lstStyle/>
          <a:p>
            <a:r>
              <a:rPr lang="en-US" sz="2400" dirty="0">
                <a:solidFill>
                  <a:schemeClr val="bg1"/>
                </a:solidFill>
                <a:ea typeface="Amazon Ember" panose="020B0603020204020204" pitchFamily="34" charset="0"/>
                <a:cs typeface="Amazon Ember" panose="020B0603020204020204" pitchFamily="34" charset="0"/>
              </a:rPr>
              <a:t>Based on:</a:t>
            </a:r>
          </a:p>
          <a:p>
            <a:endParaRPr lang="en-US" sz="2400" dirty="0">
              <a:solidFill>
                <a:schemeClr val="bg1"/>
              </a:solidFill>
              <a:ea typeface="Amazon Ember" panose="020B0603020204020204" pitchFamily="34" charset="0"/>
              <a:cs typeface="Amazon Ember" panose="020B0603020204020204" pitchFamily="34" charset="0"/>
            </a:endParaRPr>
          </a:p>
          <a:p>
            <a:r>
              <a:rPr lang="en-US" sz="2400" dirty="0">
                <a:solidFill>
                  <a:schemeClr val="bg1"/>
                </a:solidFill>
                <a:ea typeface="Amazon Ember" panose="020B0603020204020204" pitchFamily="34" charset="0"/>
                <a:cs typeface="Amazon Ember" panose="020B0603020204020204" pitchFamily="34" charset="0"/>
              </a:rPr>
              <a:t>Red Hat</a:t>
            </a:r>
          </a:p>
          <a:p>
            <a:endParaRPr lang="en-US" sz="2400" dirty="0">
              <a:solidFill>
                <a:schemeClr val="bg1"/>
              </a:solidFill>
              <a:ea typeface="Amazon Ember" panose="020B0603020204020204" pitchFamily="34" charset="0"/>
              <a:cs typeface="Amazon Ember" panose="020B0603020204020204" pitchFamily="34" charset="0"/>
            </a:endParaRPr>
          </a:p>
          <a:p>
            <a:r>
              <a:rPr lang="en-US" sz="2400" dirty="0" err="1">
                <a:solidFill>
                  <a:schemeClr val="bg1"/>
                </a:solidFill>
                <a:ea typeface="Amazon Ember" panose="020B0603020204020204" pitchFamily="34" charset="0"/>
                <a:cs typeface="Amazon Ember" panose="020B0603020204020204" pitchFamily="34" charset="0"/>
              </a:rPr>
              <a:t>Suse</a:t>
            </a:r>
            <a:endParaRPr lang="en-US" sz="2400" dirty="0">
              <a:solidFill>
                <a:schemeClr val="bg1"/>
              </a:solidFill>
              <a:ea typeface="Amazon Ember" panose="020B0603020204020204" pitchFamily="34" charset="0"/>
              <a:cs typeface="Amazon Ember" panose="020B0603020204020204" pitchFamily="34" charset="0"/>
            </a:endParaRPr>
          </a:p>
          <a:p>
            <a:endParaRPr lang="en-US" sz="2400" dirty="0">
              <a:solidFill>
                <a:schemeClr val="bg1"/>
              </a:solidFill>
              <a:ea typeface="Amazon Ember" panose="020B0603020204020204" pitchFamily="34" charset="0"/>
              <a:cs typeface="Amazon Ember" panose="020B0603020204020204" pitchFamily="34" charset="0"/>
            </a:endParaRPr>
          </a:p>
          <a:p>
            <a:r>
              <a:rPr lang="en-US" sz="2400" dirty="0">
                <a:solidFill>
                  <a:schemeClr val="bg1"/>
                </a:solidFill>
                <a:ea typeface="Amazon Ember" panose="020B0603020204020204" pitchFamily="34" charset="0"/>
                <a:cs typeface="Amazon Ember" panose="020B0603020204020204" pitchFamily="34" charset="0"/>
              </a:rPr>
              <a:t>Debian</a:t>
            </a:r>
          </a:p>
        </p:txBody>
      </p:sp>
      <p:pic>
        <p:nvPicPr>
          <p:cNvPr id="4" name="Picture 4" descr="https://i.ytimg.com/vi/J0kxkqFEIe0/maxresdefault.jpg">
            <a:extLst>
              <a:ext uri="{FF2B5EF4-FFF2-40B4-BE49-F238E27FC236}">
                <a16:creationId xmlns:a16="http://schemas.microsoft.com/office/drawing/2014/main" id="{5E84998B-E52F-9F45-808D-ACD62A39BF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84" r="13277"/>
          <a:stretch/>
        </p:blipFill>
        <p:spPr bwMode="auto">
          <a:xfrm>
            <a:off x="449052" y="1092821"/>
            <a:ext cx="6640371" cy="504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7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Shell/Bash</a:t>
            </a:r>
          </a:p>
        </p:txBody>
      </p:sp>
      <p:sp>
        <p:nvSpPr>
          <p:cNvPr id="3" name="TextBox 2"/>
          <p:cNvSpPr txBox="1"/>
          <p:nvPr/>
        </p:nvSpPr>
        <p:spPr>
          <a:xfrm>
            <a:off x="1451521" y="1459229"/>
            <a:ext cx="10115827" cy="1938992"/>
          </a:xfrm>
          <a:prstGeom prst="rect">
            <a:avLst/>
          </a:prstGeom>
          <a:noFill/>
        </p:spPr>
        <p:txBody>
          <a:bodyPr wrap="square" rtlCol="0">
            <a:spAutoFit/>
          </a:bodyPr>
          <a:lstStyle/>
          <a:p>
            <a:pPr marL="380990" indent="-380990">
              <a:buFontTx/>
              <a:buChar char="-"/>
            </a:pPr>
            <a:r>
              <a:rPr lang="en-US" sz="2400" dirty="0">
                <a:solidFill>
                  <a:schemeClr val="bg1"/>
                </a:solidFill>
                <a:ea typeface="Amazon Ember" panose="020B0603020204020204" pitchFamily="34" charset="0"/>
                <a:cs typeface="Amazon Ember" panose="020B0603020204020204" pitchFamily="34" charset="0"/>
              </a:rPr>
              <a:t>Shell is the command interpreter</a:t>
            </a:r>
          </a:p>
          <a:p>
            <a:endParaRPr lang="en-US" sz="2400" dirty="0">
              <a:solidFill>
                <a:schemeClr val="bg1"/>
              </a:solidFill>
              <a:ea typeface="Amazon Ember" panose="020B0603020204020204" pitchFamily="34" charset="0"/>
              <a:cs typeface="Amazon Ember" panose="020B0603020204020204" pitchFamily="34" charset="0"/>
            </a:endParaRPr>
          </a:p>
          <a:p>
            <a:pPr marL="380990" indent="-380990">
              <a:buFontTx/>
              <a:buChar char="-"/>
            </a:pPr>
            <a:r>
              <a:rPr lang="en-US" sz="2400" dirty="0">
                <a:solidFill>
                  <a:schemeClr val="bg1"/>
                </a:solidFill>
                <a:ea typeface="Amazon Ember" panose="020B0603020204020204" pitchFamily="34" charset="0"/>
                <a:cs typeface="Amazon Ember" panose="020B0603020204020204" pitchFamily="34" charset="0"/>
              </a:rPr>
              <a:t>Command prompt/</a:t>
            </a:r>
            <a:r>
              <a:rPr lang="en-US" sz="2400" dirty="0" err="1">
                <a:solidFill>
                  <a:schemeClr val="bg1"/>
                </a:solidFill>
                <a:ea typeface="Amazon Ember" panose="020B0603020204020204" pitchFamily="34" charset="0"/>
                <a:cs typeface="Amazon Ember" panose="020B0603020204020204" pitchFamily="34" charset="0"/>
              </a:rPr>
              <a:t>powershell</a:t>
            </a:r>
            <a:r>
              <a:rPr lang="en-US" sz="2400" dirty="0">
                <a:solidFill>
                  <a:schemeClr val="bg1"/>
                </a:solidFill>
                <a:ea typeface="Amazon Ember" panose="020B0603020204020204" pitchFamily="34" charset="0"/>
                <a:cs typeface="Amazon Ember" panose="020B0603020204020204" pitchFamily="34" charset="0"/>
              </a:rPr>
              <a:t> (windows)</a:t>
            </a:r>
          </a:p>
          <a:p>
            <a:pPr marL="380990" indent="-380990">
              <a:buFontTx/>
              <a:buChar char="-"/>
            </a:pPr>
            <a:endParaRPr lang="en-US" sz="2400" dirty="0">
              <a:solidFill>
                <a:schemeClr val="bg1"/>
              </a:solidFill>
              <a:ea typeface="Amazon Ember" panose="020B0603020204020204" pitchFamily="34" charset="0"/>
              <a:cs typeface="Amazon Ember" panose="020B0603020204020204" pitchFamily="34" charset="0"/>
            </a:endParaRPr>
          </a:p>
          <a:p>
            <a:pPr marL="380990" indent="-380990">
              <a:buFontTx/>
              <a:buChar char="-"/>
            </a:pPr>
            <a:r>
              <a:rPr lang="en-US" sz="2400" dirty="0">
                <a:solidFill>
                  <a:schemeClr val="bg1"/>
                </a:solidFill>
                <a:ea typeface="Amazon Ember" panose="020B0603020204020204" pitchFamily="34" charset="0"/>
                <a:cs typeface="Amazon Ember" panose="020B0603020204020204" pitchFamily="34" charset="0"/>
              </a:rPr>
              <a:t>Different UNIX shells ( bash, </a:t>
            </a:r>
            <a:r>
              <a:rPr lang="en-US" sz="2400" dirty="0" err="1">
                <a:solidFill>
                  <a:schemeClr val="bg1"/>
                </a:solidFill>
                <a:ea typeface="Amazon Ember" panose="020B0603020204020204" pitchFamily="34" charset="0"/>
                <a:cs typeface="Amazon Ember" panose="020B0603020204020204" pitchFamily="34" charset="0"/>
              </a:rPr>
              <a:t>sh</a:t>
            </a:r>
            <a:r>
              <a:rPr lang="en-US" sz="2400" dirty="0">
                <a:solidFill>
                  <a:schemeClr val="bg1"/>
                </a:solidFill>
                <a:ea typeface="Amazon Ember" panose="020B0603020204020204" pitchFamily="34" charset="0"/>
                <a:cs typeface="Amazon Ember" panose="020B0603020204020204" pitchFamily="34" charset="0"/>
              </a:rPr>
              <a:t>, </a:t>
            </a:r>
            <a:r>
              <a:rPr lang="en-US" sz="2400" dirty="0" err="1">
                <a:solidFill>
                  <a:schemeClr val="bg1"/>
                </a:solidFill>
                <a:ea typeface="Amazon Ember" panose="020B0603020204020204" pitchFamily="34" charset="0"/>
                <a:cs typeface="Amazon Ember" panose="020B0603020204020204" pitchFamily="34" charset="0"/>
              </a:rPr>
              <a:t>ksh</a:t>
            </a:r>
            <a:r>
              <a:rPr lang="en-US" sz="2400" dirty="0">
                <a:solidFill>
                  <a:schemeClr val="bg1"/>
                </a:solidFill>
                <a:ea typeface="Amazon Ember" panose="020B0603020204020204" pitchFamily="34" charset="0"/>
                <a:cs typeface="Amazon Ember" panose="020B0603020204020204" pitchFamily="34" charset="0"/>
              </a:rPr>
              <a:t> )</a:t>
            </a:r>
          </a:p>
        </p:txBody>
      </p:sp>
      <p:sp>
        <p:nvSpPr>
          <p:cNvPr id="5" name="TextBox 4">
            <a:extLst>
              <a:ext uri="{FF2B5EF4-FFF2-40B4-BE49-F238E27FC236}">
                <a16:creationId xmlns:a16="http://schemas.microsoft.com/office/drawing/2014/main" id="{16442A07-FE9C-4E4D-9A21-77AC07FBDEDB}"/>
              </a:ext>
            </a:extLst>
          </p:cNvPr>
          <p:cNvSpPr txBox="1"/>
          <p:nvPr/>
        </p:nvSpPr>
        <p:spPr>
          <a:xfrm>
            <a:off x="1451521" y="3579989"/>
            <a:ext cx="8778329" cy="1200329"/>
          </a:xfrm>
          <a:prstGeom prst="rect">
            <a:avLst/>
          </a:prstGeom>
          <a:noFill/>
        </p:spPr>
        <p:txBody>
          <a:bodyPr wrap="square" rtlCol="0">
            <a:spAutoFit/>
          </a:bodyPr>
          <a:lstStyle/>
          <a:p>
            <a:pPr marL="380990" indent="-380990">
              <a:buFontTx/>
              <a:buChar char="-"/>
            </a:pPr>
            <a:r>
              <a:rPr lang="en-US" sz="2400" dirty="0">
                <a:solidFill>
                  <a:schemeClr val="bg1"/>
                </a:solidFill>
                <a:ea typeface="Amazon Ember" panose="020B0603020204020204" pitchFamily="34" charset="0"/>
                <a:cs typeface="Amazon Ember" panose="020B0603020204020204" pitchFamily="34" charset="0"/>
              </a:rPr>
              <a:t>Bash is the default shell in many Linux distributions</a:t>
            </a:r>
          </a:p>
          <a:p>
            <a:endParaRPr lang="en-US" sz="2400" dirty="0">
              <a:solidFill>
                <a:schemeClr val="bg1"/>
              </a:solidFill>
              <a:ea typeface="Amazon Ember" panose="020B0603020204020204" pitchFamily="34" charset="0"/>
              <a:cs typeface="Amazon Ember" panose="020B0603020204020204" pitchFamily="34" charset="0"/>
            </a:endParaRPr>
          </a:p>
          <a:p>
            <a:pPr marL="380990" indent="-380990">
              <a:buFontTx/>
              <a:buChar char="-"/>
            </a:pPr>
            <a:r>
              <a:rPr lang="en-US" sz="2400" dirty="0">
                <a:solidFill>
                  <a:schemeClr val="bg1"/>
                </a:solidFill>
                <a:ea typeface="Amazon Ember" panose="020B0603020204020204" pitchFamily="34" charset="0"/>
                <a:cs typeface="Amazon Ember" panose="020B0603020204020204" pitchFamily="34" charset="0"/>
              </a:rPr>
              <a:t>Can be set for every user independently </a:t>
            </a:r>
          </a:p>
        </p:txBody>
      </p:sp>
    </p:spTree>
    <p:extLst>
      <p:ext uri="{BB962C8B-B14F-4D97-AF65-F5344CB8AC3E}">
        <p14:creationId xmlns:p14="http://schemas.microsoft.com/office/powerpoint/2010/main" val="391259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4986" y="941739"/>
            <a:ext cx="6962029" cy="461665"/>
          </a:xfrm>
          <a:prstGeom prst="rect">
            <a:avLst/>
          </a:prstGeom>
          <a:noFill/>
        </p:spPr>
        <p:txBody>
          <a:bodyPr wrap="square" rtlCol="0">
            <a:spAutoFit/>
          </a:bodyPr>
          <a:lstStyle/>
          <a:p>
            <a:r>
              <a:rPr lang="en-US" sz="2400" dirty="0">
                <a:solidFill>
                  <a:schemeClr val="bg1"/>
                </a:solidFill>
                <a:ea typeface="Amazon Ember" panose="020B0603020204020204" pitchFamily="34" charset="0"/>
                <a:cs typeface="Amazon Ember" panose="020B0603020204020204" pitchFamily="34" charset="0"/>
              </a:rPr>
              <a:t>$ CMD &lt;OPTIONS&gt; &lt;OTHER ARGUMETNS&gt;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833" y="2440348"/>
            <a:ext cx="9966583" cy="2901965"/>
          </a:xfrm>
          <a:prstGeom prst="rect">
            <a:avLst/>
          </a:prstGeom>
        </p:spPr>
      </p:pic>
      <p:sp>
        <p:nvSpPr>
          <p:cNvPr id="6" name="Title 1">
            <a:extLst>
              <a:ext uri="{FF2B5EF4-FFF2-40B4-BE49-F238E27FC236}">
                <a16:creationId xmlns:a16="http://schemas.microsoft.com/office/drawing/2014/main" id="{1F0B9064-ECD9-174D-8BE5-B7F28ED72082}"/>
              </a:ext>
            </a:extLst>
          </p:cNvPr>
          <p:cNvSpPr txBox="1">
            <a:spLocks/>
          </p:cNvSpPr>
          <p:nvPr/>
        </p:nvSpPr>
        <p:spPr>
          <a:xfrm>
            <a:off x="509260" y="193535"/>
            <a:ext cx="10940405" cy="726923"/>
          </a:xfrm>
          <a:prstGeom prst="rect">
            <a:avLst/>
          </a:prstGeom>
        </p:spPr>
        <p:txBody>
          <a:bodyPr vert="horz" lIns="121920" tIns="60960" rIns="121920" bIns="60960" rtlCol="0" anchor="t">
            <a:noAutofit/>
          </a:bodyPr>
          <a:lstStyle>
            <a:lvl1pPr algn="l" defTabSz="457200" rtl="0" eaLnBrk="1" latinLnBrk="0" hangingPunct="1">
              <a:spcBef>
                <a:spcPct val="0"/>
              </a:spcBef>
              <a:buNone/>
              <a:defRPr sz="2800" b="0" i="0" kern="1200">
                <a:solidFill>
                  <a:srgbClr val="0E2735"/>
                </a:solidFill>
                <a:latin typeface="Amazon Ember Regular" charset="0"/>
                <a:ea typeface="+mj-ea"/>
                <a:cs typeface="Amazon Ember Regular" charset="0"/>
              </a:defRPr>
            </a:lvl1pPr>
          </a:lstStyle>
          <a:p>
            <a:pPr algn="ctr"/>
            <a:r>
              <a:rPr lang="en-US" sz="3733" dirty="0"/>
              <a:t>Linux Shell syntax</a:t>
            </a:r>
          </a:p>
        </p:txBody>
      </p:sp>
      <p:sp>
        <p:nvSpPr>
          <p:cNvPr id="2" name="TextBox 1">
            <a:extLst>
              <a:ext uri="{FF2B5EF4-FFF2-40B4-BE49-F238E27FC236}">
                <a16:creationId xmlns:a16="http://schemas.microsoft.com/office/drawing/2014/main" id="{6919BB33-A043-DD42-B087-19FED3CF9F00}"/>
              </a:ext>
            </a:extLst>
          </p:cNvPr>
          <p:cNvSpPr txBox="1"/>
          <p:nvPr/>
        </p:nvSpPr>
        <p:spPr>
          <a:xfrm>
            <a:off x="2729893" y="1691043"/>
            <a:ext cx="6732215" cy="461665"/>
          </a:xfrm>
          <a:prstGeom prst="rect">
            <a:avLst/>
          </a:prstGeom>
          <a:noFill/>
        </p:spPr>
        <p:txBody>
          <a:bodyPr wrap="square" rtlCol="0">
            <a:spAutoFit/>
          </a:bodyPr>
          <a:lstStyle/>
          <a:p>
            <a:r>
              <a:rPr lang="en-US" sz="2400" dirty="0">
                <a:solidFill>
                  <a:schemeClr val="bg1"/>
                </a:solidFill>
                <a:ea typeface="Amazon Ember" panose="020B0603020204020204" pitchFamily="34" charset="0"/>
                <a:cs typeface="Amazon Ember" panose="020B0603020204020204" pitchFamily="34" charset="0"/>
              </a:rPr>
              <a:t>Command is the first argument of the shell</a:t>
            </a:r>
          </a:p>
        </p:txBody>
      </p:sp>
      <p:sp>
        <p:nvSpPr>
          <p:cNvPr id="7" name="Frame 6">
            <a:extLst>
              <a:ext uri="{FF2B5EF4-FFF2-40B4-BE49-F238E27FC236}">
                <a16:creationId xmlns:a16="http://schemas.microsoft.com/office/drawing/2014/main" id="{382D6BFA-6348-FE42-BBFB-F09BFB638EBC}"/>
              </a:ext>
            </a:extLst>
          </p:cNvPr>
          <p:cNvSpPr/>
          <p:nvPr/>
        </p:nvSpPr>
        <p:spPr>
          <a:xfrm>
            <a:off x="4906905" y="3221096"/>
            <a:ext cx="526815" cy="466608"/>
          </a:xfrm>
          <a:prstGeom prst="frame">
            <a:avLst/>
          </a:prstGeom>
          <a:solidFill>
            <a:schemeClr val="accent6">
              <a:lumMod val="50000"/>
            </a:scheme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1"/>
              </a:solidFill>
            </a:endParaRPr>
          </a:p>
        </p:txBody>
      </p:sp>
      <p:sp>
        <p:nvSpPr>
          <p:cNvPr id="8" name="Frame 7">
            <a:extLst>
              <a:ext uri="{FF2B5EF4-FFF2-40B4-BE49-F238E27FC236}">
                <a16:creationId xmlns:a16="http://schemas.microsoft.com/office/drawing/2014/main" id="{F4360BA6-E7FA-1D4D-A8ED-D66342CDC00C}"/>
              </a:ext>
            </a:extLst>
          </p:cNvPr>
          <p:cNvSpPr/>
          <p:nvPr/>
        </p:nvSpPr>
        <p:spPr>
          <a:xfrm>
            <a:off x="4620920" y="3221096"/>
            <a:ext cx="285985" cy="466608"/>
          </a:xfrm>
          <a:prstGeom prst="frame">
            <a:avLst/>
          </a:prstGeom>
          <a:solidFill>
            <a:schemeClr val="accent6">
              <a:lumMod val="50000"/>
            </a:scheme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1"/>
              </a:solidFill>
            </a:endParaRPr>
          </a:p>
        </p:txBody>
      </p:sp>
      <p:sp>
        <p:nvSpPr>
          <p:cNvPr id="9" name="Frame 8">
            <a:extLst>
              <a:ext uri="{FF2B5EF4-FFF2-40B4-BE49-F238E27FC236}">
                <a16:creationId xmlns:a16="http://schemas.microsoft.com/office/drawing/2014/main" id="{226B91AA-A3C6-1B4A-BAE4-66E5A0AA8062}"/>
              </a:ext>
            </a:extLst>
          </p:cNvPr>
          <p:cNvSpPr/>
          <p:nvPr/>
        </p:nvSpPr>
        <p:spPr>
          <a:xfrm>
            <a:off x="5433719" y="3221096"/>
            <a:ext cx="545744" cy="466608"/>
          </a:xfrm>
          <a:prstGeom prst="frame">
            <a:avLst/>
          </a:prstGeom>
          <a:solidFill>
            <a:schemeClr val="accent6">
              <a:lumMod val="50000"/>
            </a:scheme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1"/>
              </a:solidFill>
            </a:endParaRPr>
          </a:p>
        </p:txBody>
      </p:sp>
      <p:sp>
        <p:nvSpPr>
          <p:cNvPr id="10" name="Frame 9">
            <a:extLst>
              <a:ext uri="{FF2B5EF4-FFF2-40B4-BE49-F238E27FC236}">
                <a16:creationId xmlns:a16="http://schemas.microsoft.com/office/drawing/2014/main" id="{87E3A686-CD3A-D441-9D8D-4257965522E0}"/>
              </a:ext>
            </a:extLst>
          </p:cNvPr>
          <p:cNvSpPr/>
          <p:nvPr/>
        </p:nvSpPr>
        <p:spPr>
          <a:xfrm>
            <a:off x="5979462" y="3221096"/>
            <a:ext cx="959441" cy="466608"/>
          </a:xfrm>
          <a:prstGeom prst="frame">
            <a:avLst/>
          </a:prstGeom>
          <a:solidFill>
            <a:schemeClr val="accent6">
              <a:lumMod val="50000"/>
            </a:schemeClr>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1"/>
              </a:solidFill>
            </a:endParaRPr>
          </a:p>
        </p:txBody>
      </p:sp>
    </p:spTree>
    <p:extLst>
      <p:ext uri="{BB962C8B-B14F-4D97-AF65-F5344CB8AC3E}">
        <p14:creationId xmlns:p14="http://schemas.microsoft.com/office/powerpoint/2010/main" val="44448435"/>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1_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2433</Words>
  <Application>Microsoft Macintosh PowerPoint</Application>
  <PresentationFormat>Widescreen</PresentationFormat>
  <Paragraphs>351</Paragraphs>
  <Slides>28</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Amazon Ember</vt:lpstr>
      <vt:lpstr>Amazon Ember Display</vt:lpstr>
      <vt:lpstr>Amazon Ember Light</vt:lpstr>
      <vt:lpstr>Amazon Ember Regular</vt:lpstr>
      <vt:lpstr>Arial</vt:lpstr>
      <vt:lpstr>Calibri</vt:lpstr>
      <vt:lpstr>Wingdings</vt:lpstr>
      <vt:lpstr>Wingdings 2</vt:lpstr>
      <vt:lpstr>DeckTemplate-AWS</vt:lpstr>
      <vt:lpstr>1_DeckTemplate-AWS</vt:lpstr>
      <vt:lpstr>PowerPoint Presentation</vt:lpstr>
      <vt:lpstr>Virtual Housekeeping</vt:lpstr>
      <vt:lpstr>Course objectives</vt:lpstr>
      <vt:lpstr>PowerPoint Presentation</vt:lpstr>
      <vt:lpstr>Linux Overview</vt:lpstr>
      <vt:lpstr>PowerPoint Presentation</vt:lpstr>
      <vt:lpstr>Linux Distributions</vt:lpstr>
      <vt:lpstr>Shell/Bash</vt:lpstr>
      <vt:lpstr>PowerPoint Presentation</vt:lpstr>
      <vt:lpstr>PowerPoint Presentation</vt:lpstr>
      <vt:lpstr>File system structure</vt:lpstr>
      <vt:lpstr>Relative and Full File paths</vt:lpstr>
      <vt:lpstr>Basic commands for Files </vt:lpstr>
      <vt:lpstr>File Permissions and Ownership</vt:lpstr>
      <vt:lpstr>PowerPoint Presentation</vt:lpstr>
      <vt:lpstr>Wildcards</vt:lpstr>
      <vt:lpstr>Variables</vt:lpstr>
      <vt:lpstr>Alias</vt:lpstr>
      <vt:lpstr>Builtin Commands</vt:lpstr>
      <vt:lpstr>Command execution</vt:lpstr>
      <vt:lpstr>Shell expansions</vt:lpstr>
      <vt:lpstr>“Quoting”</vt:lpstr>
      <vt:lpstr>Redirect</vt:lpstr>
      <vt:lpstr>Tipps and tricks</vt:lpstr>
      <vt:lpstr>You should now be familiar with…</vt:lpstr>
      <vt:lpstr>Practical Exercise 1</vt:lpstr>
      <vt:lpstr>Practical Exercise 2</vt:lpstr>
      <vt:lpstr>Insist on the highest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Dowling, Martin</dc:creator>
  <cp:lastModifiedBy>Microsoft Office User</cp:lastModifiedBy>
  <cp:revision>17</cp:revision>
  <dcterms:created xsi:type="dcterms:W3CDTF">2020-05-26T13:37:00Z</dcterms:created>
  <dcterms:modified xsi:type="dcterms:W3CDTF">2021-04-28T09:31:16Z</dcterms:modified>
</cp:coreProperties>
</file>