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3"/>
  </p:notesMasterIdLst>
  <p:sldIdLst>
    <p:sldId id="449" r:id="rId3"/>
    <p:sldId id="347" r:id="rId4"/>
    <p:sldId id="450" r:id="rId5"/>
    <p:sldId id="291" r:id="rId6"/>
    <p:sldId id="331" r:id="rId7"/>
    <p:sldId id="332" r:id="rId8"/>
    <p:sldId id="333" r:id="rId9"/>
    <p:sldId id="334" r:id="rId10"/>
    <p:sldId id="335" r:id="rId11"/>
    <p:sldId id="336" r:id="rId12"/>
    <p:sldId id="337" r:id="rId13"/>
    <p:sldId id="338" r:id="rId14"/>
    <p:sldId id="339" r:id="rId15"/>
    <p:sldId id="340" r:id="rId16"/>
    <p:sldId id="342" r:id="rId17"/>
    <p:sldId id="341" r:id="rId18"/>
    <p:sldId id="346" r:id="rId19"/>
    <p:sldId id="321" r:id="rId20"/>
    <p:sldId id="29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56"/>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05/05/2021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ZYpp#cite_note-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 live demo here as well</a:t>
            </a:r>
          </a:p>
          <a:p>
            <a:endParaRPr lang="en-US" dirty="0"/>
          </a:p>
          <a:p>
            <a:r>
              <a:rPr lang="en-US" dirty="0"/>
              <a:t>Commands are similar to yum, man apt will show more help</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Mention: apt-get and apt-cache are lower level backends commands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Aptitude is a front end to apt which is a front end to apt-get which is a manager for </a:t>
            </a:r>
            <a:r>
              <a:rPr lang="en-US" dirty="0" err="1"/>
              <a:t>dpkg</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421975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demo recommended</a:t>
            </a:r>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730918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different ways to configure and list/add repos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763741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zipper people like to use short version (like se for search, </a:t>
            </a:r>
            <a:r>
              <a:rPr lang="en-US" dirty="0" err="1"/>
              <a:t>lr</a:t>
            </a:r>
            <a:r>
              <a:rPr lang="en-US" dirty="0"/>
              <a:t> for list repository)</a:t>
            </a:r>
          </a:p>
          <a:p>
            <a:endParaRPr lang="en-US" dirty="0"/>
          </a:p>
          <a:p>
            <a:r>
              <a:rPr lang="en-US" dirty="0"/>
              <a:t>Se search</a:t>
            </a:r>
          </a:p>
          <a:p>
            <a:r>
              <a:rPr lang="en-US" dirty="0"/>
              <a:t>In install</a:t>
            </a:r>
          </a:p>
          <a:p>
            <a:r>
              <a:rPr lang="en-US" dirty="0"/>
              <a:t>Up update</a:t>
            </a:r>
          </a:p>
          <a:p>
            <a:r>
              <a:rPr lang="en-US" dirty="0"/>
              <a:t>Rm remove</a:t>
            </a:r>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492799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lr</a:t>
            </a:r>
            <a:r>
              <a:rPr lang="en-US" dirty="0"/>
              <a:t> – list repos with repo URL and priority</a:t>
            </a:r>
          </a:p>
          <a:p>
            <a:r>
              <a:rPr lang="en-US" dirty="0"/>
              <a:t>ref – refresh repos</a:t>
            </a:r>
          </a:p>
          <a:p>
            <a:r>
              <a:rPr lang="en-US" dirty="0" err="1"/>
              <a:t>mr</a:t>
            </a:r>
            <a:r>
              <a:rPr lang="en-US" dirty="0"/>
              <a:t> – modify repo, delete option number 6</a:t>
            </a:r>
          </a:p>
          <a:p>
            <a:r>
              <a:rPr lang="en-US" dirty="0" err="1"/>
              <a:t>ar</a:t>
            </a:r>
            <a:r>
              <a:rPr lang="en-US" dirty="0"/>
              <a:t> – add repo</a:t>
            </a:r>
          </a:p>
          <a:p>
            <a:endParaRPr lang="en-US" dirty="0"/>
          </a:p>
          <a:p>
            <a:r>
              <a:rPr lang="en-US" dirty="0"/>
              <a:t>log and config file</a:t>
            </a:r>
          </a:p>
          <a:p>
            <a:endParaRPr lang="en-US" dirty="0"/>
          </a:p>
          <a:p>
            <a:r>
              <a:rPr lang="en-US" dirty="0"/>
              <a:t>https://</a:t>
            </a:r>
            <a:r>
              <a:rPr lang="en-US" dirty="0" err="1"/>
              <a:t>en.opensuse.org</a:t>
            </a:r>
            <a:r>
              <a:rPr lang="en-US" dirty="0"/>
              <a:t>/images/1/17/Zypper-cheat-sheet-1.pdf</a:t>
            </a:r>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13378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school way, which is not recommended but might be needed in edge cases</a:t>
            </a:r>
          </a:p>
          <a:p>
            <a:endParaRPr lang="en-US" dirty="0"/>
          </a:p>
          <a:p>
            <a:r>
              <a:rPr lang="en-US" dirty="0"/>
              <a:t>Also needed if no package is available from repo</a:t>
            </a:r>
          </a:p>
          <a:p>
            <a:endParaRPr lang="en-US" dirty="0"/>
          </a:p>
          <a:p>
            <a:r>
              <a:rPr lang="en-US" dirty="0"/>
              <a:t>Does not check any dependencies, so expect quite a few error during compiling</a:t>
            </a:r>
          </a:p>
          <a:p>
            <a:endParaRPr lang="en-US" dirty="0"/>
          </a:p>
          <a:p>
            <a:r>
              <a:rPr lang="en-US" dirty="0"/>
              <a:t>http://</a:t>
            </a:r>
            <a:r>
              <a:rPr lang="en-US" dirty="0" err="1"/>
              <a:t>httpd.apache.org</a:t>
            </a:r>
            <a:r>
              <a:rPr lang="en-US" dirty="0"/>
              <a:t>/docs/trunk/</a:t>
            </a:r>
            <a:r>
              <a:rPr lang="en-US" dirty="0" err="1"/>
              <a:t>install.html</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619156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telnet/</a:t>
            </a:r>
            <a:r>
              <a:rPr lang="en-US" dirty="0" err="1"/>
              <a:t>netcat</a:t>
            </a:r>
            <a:r>
              <a:rPr lang="en-US" dirty="0"/>
              <a:t>/curl etc. to check for network issues (SG/NACL/firewall/proxy)</a:t>
            </a:r>
          </a:p>
          <a:p>
            <a:r>
              <a:rPr lang="en-US" dirty="0"/>
              <a:t>2) Mention EC2 product codes for Red Hat and </a:t>
            </a:r>
            <a:r>
              <a:rPr lang="en-US" dirty="0" err="1"/>
              <a:t>Suse</a:t>
            </a:r>
            <a:r>
              <a:rPr lang="en-US" dirty="0"/>
              <a:t> as possible issue</a:t>
            </a:r>
          </a:p>
          <a:p>
            <a:endParaRPr lang="en-US" dirty="0"/>
          </a:p>
          <a:p>
            <a:r>
              <a:rPr lang="en-IE" b="1" i="1" dirty="0"/>
              <a:t>yum clean packages</a:t>
            </a:r>
            <a:endParaRPr lang="en-IE" dirty="0"/>
          </a:p>
          <a:p>
            <a:r>
              <a:rPr lang="en-IE" dirty="0"/>
              <a:t>To purge the old package information completely, execute the following command:</a:t>
            </a:r>
          </a:p>
          <a:p>
            <a:r>
              <a:rPr lang="en-IE" b="1" i="1" dirty="0"/>
              <a:t>yum clean headers</a:t>
            </a:r>
            <a:endParaRPr lang="en-IE" dirty="0"/>
          </a:p>
          <a:p>
            <a:r>
              <a:rPr lang="en-IE" dirty="0"/>
              <a:t>To clean any cached xml metadata from any enabled repository, execute the following</a:t>
            </a:r>
          </a:p>
          <a:p>
            <a:r>
              <a:rPr lang="en-IE" b="1" i="1" dirty="0"/>
              <a:t>yum clean metadata</a:t>
            </a:r>
            <a:endParaRPr lang="en-IE" dirty="0"/>
          </a:p>
          <a:p>
            <a:r>
              <a:rPr lang="en-IE" dirty="0"/>
              <a:t>If you wish to clean all the cached files from any enabled repository at once, execute the</a:t>
            </a:r>
          </a:p>
          <a:p>
            <a:r>
              <a:rPr lang="en-IE" dirty="0"/>
              <a:t>Following command:</a:t>
            </a:r>
          </a:p>
          <a:p>
            <a:r>
              <a:rPr lang="en-IE" b="1" i="1" dirty="0"/>
              <a:t>yum clean all</a:t>
            </a:r>
          </a:p>
          <a:p>
            <a:endParaRPr lang="en-IE" b="1" i="1" dirty="0"/>
          </a:p>
          <a:p>
            <a:pPr marL="0" marR="0" lvl="0" indent="0" algn="l" defTabSz="457200" rtl="0" eaLnBrk="1" fontAlgn="auto" latinLnBrk="0" hangingPunct="1">
              <a:lnSpc>
                <a:spcPct val="100000"/>
              </a:lnSpc>
              <a:spcBef>
                <a:spcPts val="0"/>
              </a:spcBef>
              <a:spcAft>
                <a:spcPts val="0"/>
              </a:spcAft>
              <a:buClrTx/>
              <a:buSzTx/>
              <a:buFontTx/>
              <a:buNone/>
              <a:tabLst/>
              <a:defRPr/>
            </a:pPr>
            <a:r>
              <a:rPr lang="en-IE" dirty="0"/>
              <a:t>list repos to check that the right repos are used for the system, check for typos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457200" rtl="0" eaLnBrk="1" fontAlgn="auto" latinLnBrk="0" hangingPunct="1">
              <a:lnSpc>
                <a:spcPct val="100000"/>
              </a:lnSpc>
              <a:spcBef>
                <a:spcPts val="0"/>
              </a:spcBef>
              <a:spcAft>
                <a:spcPts val="0"/>
              </a:spcAft>
              <a:buClrTx/>
              <a:buSzTx/>
              <a:buFontTx/>
              <a:buNone/>
              <a:tabLst/>
              <a:defRPr/>
            </a:pPr>
            <a:r>
              <a:rPr lang="en-IE" dirty="0"/>
              <a:t>Proxy might be configured via config file or system wide variable</a:t>
            </a:r>
          </a:p>
          <a:p>
            <a:pPr marL="0" marR="0" lvl="0" indent="0" algn="l" defTabSz="457200" rtl="0" eaLnBrk="1" fontAlgn="auto" latinLnBrk="0" hangingPunct="1">
              <a:lnSpc>
                <a:spcPct val="100000"/>
              </a:lnSpc>
              <a:spcBef>
                <a:spcPts val="0"/>
              </a:spcBef>
              <a:spcAft>
                <a:spcPts val="0"/>
              </a:spcAft>
              <a:buClrTx/>
              <a:buSzTx/>
              <a:buFontTx/>
              <a:buNone/>
              <a:tabLst/>
              <a:defRPr/>
            </a:pPr>
            <a:r>
              <a:rPr lang="en-IE" dirty="0"/>
              <a:t>export </a:t>
            </a:r>
            <a:r>
              <a:rPr lang="en-IE" dirty="0" err="1"/>
              <a:t>https_proxy</a:t>
            </a:r>
            <a:r>
              <a:rPr lang="en-IE" dirty="0"/>
              <a:t>= http://{Proxy-User-Name}:{Proxy-Password}@&lt;Proxy-Server-IP-Address&gt;:&lt;Proxy-Port&gt;</a:t>
            </a:r>
          </a:p>
          <a:p>
            <a:endParaRPr lang="en-IE"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3874868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troubleshooting steps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700416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aws.amazon.com</a:t>
            </a:r>
            <a:r>
              <a:rPr lang="en-US" dirty="0"/>
              <a:t>/</a:t>
            </a:r>
            <a:r>
              <a:rPr lang="en-US" dirty="0" err="1"/>
              <a:t>premiumsupport</a:t>
            </a:r>
            <a:r>
              <a:rPr lang="en-US" dirty="0"/>
              <a:t>/knowledge-center/ec2-enable-epel/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45994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565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err="1"/>
              <a:t>Yellowdog</a:t>
            </a:r>
            <a:r>
              <a:rPr lang="en-IE" b="1" dirty="0"/>
              <a:t> Updater, Modified</a:t>
            </a:r>
            <a:r>
              <a:rPr lang="en-IE" dirty="0"/>
              <a:t> was developed originally for </a:t>
            </a:r>
            <a:r>
              <a:rPr lang="en-IE" b="1" dirty="0"/>
              <a:t>Yellow Dog Linux (discontinued)</a:t>
            </a:r>
          </a:p>
          <a:p>
            <a:r>
              <a:rPr lang="en-IE" b="1" dirty="0"/>
              <a:t>RPM (Red Hat Package Manager)</a:t>
            </a:r>
          </a:p>
          <a:p>
            <a:r>
              <a:rPr lang="en-IE" b="1" dirty="0"/>
              <a:t>APT (Advanced Package Tool)</a:t>
            </a:r>
            <a:endParaRPr lang="en-IE" dirty="0"/>
          </a:p>
          <a:p>
            <a:r>
              <a:rPr lang="en-US" dirty="0"/>
              <a:t>DPKG (</a:t>
            </a:r>
            <a:r>
              <a:rPr lang="en-IE" dirty="0"/>
              <a:t>Debian Package)</a:t>
            </a:r>
          </a:p>
          <a:p>
            <a:r>
              <a:rPr lang="en-IE" dirty="0" err="1"/>
              <a:t>Zypper</a:t>
            </a:r>
            <a:r>
              <a:rPr lang="en-IE" dirty="0"/>
              <a:t> </a:t>
            </a:r>
            <a:r>
              <a:rPr lang="en-IE" b="1" dirty="0" err="1"/>
              <a:t>ZYpp</a:t>
            </a:r>
            <a:r>
              <a:rPr lang="en-IE" dirty="0"/>
              <a:t> (or </a:t>
            </a:r>
            <a:r>
              <a:rPr lang="en-IE" b="1" dirty="0" err="1"/>
              <a:t>libzypp</a:t>
            </a:r>
            <a:r>
              <a:rPr lang="en-IE" dirty="0"/>
              <a:t>; </a:t>
            </a:r>
            <a:r>
              <a:rPr lang="en-IE" i="1" dirty="0"/>
              <a:t>"Zen / </a:t>
            </a:r>
            <a:r>
              <a:rPr lang="en-IE" i="1" dirty="0" err="1"/>
              <a:t>YaST</a:t>
            </a:r>
            <a:r>
              <a:rPr lang="en-IE" i="1" dirty="0"/>
              <a:t> Packages Patches Patterns Products"</a:t>
            </a:r>
            <a:r>
              <a:rPr lang="en-IE" baseline="30000" dirty="0">
                <a:hlinkClick r:id="rId3"/>
              </a:rPr>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55141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yum is the primary tool for getting, installing, deleting, querying, and managing Red Hat Enterprise Linux RPM software packages from official Red Hat software repositories, as well as other third-party repositories. </a:t>
            </a:r>
          </a:p>
          <a:p>
            <a:r>
              <a:rPr lang="en-IE" dirty="0"/>
              <a:t>yum is used in Red Hat Enterprise Linux versions 5 and later. Versions of Red Hat Enterprise Linux 4 and earlier used up2date.</a:t>
            </a:r>
          </a:p>
          <a:p>
            <a:endParaRPr lang="en-IE" dirty="0"/>
          </a:p>
          <a:p>
            <a:r>
              <a:rPr lang="en-IE" dirty="0"/>
              <a:t>(no amazon </a:t>
            </a:r>
            <a:r>
              <a:rPr lang="en-IE" dirty="0" err="1"/>
              <a:t>linux</a:t>
            </a:r>
            <a:r>
              <a:rPr lang="en-IE" dirty="0"/>
              <a:t> logo available)</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752714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commands live</a:t>
            </a:r>
          </a:p>
          <a:p>
            <a:endParaRPr lang="en-US" dirty="0"/>
          </a:p>
          <a:p>
            <a:r>
              <a:rPr lang="en-US" dirty="0"/>
              <a:t>https://</a:t>
            </a:r>
            <a:r>
              <a:rPr lang="en-US" dirty="0" err="1"/>
              <a:t>access.redhat.com</a:t>
            </a:r>
            <a:r>
              <a:rPr lang="en-US" dirty="0"/>
              <a:t>/articles/yum-cheat-sheet</a:t>
            </a:r>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005124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functions can be used via yum, but not all of them</a:t>
            </a:r>
          </a:p>
          <a:p>
            <a:endParaRPr lang="en-US" dirty="0"/>
          </a:p>
          <a:p>
            <a:r>
              <a:rPr lang="en-US" dirty="0"/>
              <a:t>verify files used by software package</a:t>
            </a:r>
          </a:p>
          <a:p>
            <a:r>
              <a:rPr lang="en-US" dirty="0"/>
              <a:t>reset permissions </a:t>
            </a:r>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46835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yum config and repos</a:t>
            </a:r>
          </a:p>
          <a:p>
            <a:endParaRPr lang="en-US" dirty="0"/>
          </a:p>
          <a:p>
            <a:r>
              <a:rPr lang="en-US" dirty="0"/>
              <a:t>Explain some differences with DNF(dandified yum), mainly for awareness</a:t>
            </a:r>
          </a:p>
          <a:p>
            <a:r>
              <a:rPr lang="en-US" dirty="0"/>
              <a:t>https://</a:t>
            </a:r>
            <a:r>
              <a:rPr lang="en-US" dirty="0" err="1"/>
              <a:t>dnf.readthedocs.io</a:t>
            </a:r>
            <a:r>
              <a:rPr lang="en-US" dirty="0"/>
              <a:t>/</a:t>
            </a:r>
            <a:r>
              <a:rPr lang="en-US" dirty="0" err="1"/>
              <a:t>en</a:t>
            </a:r>
            <a:r>
              <a:rPr lang="en-US" dirty="0"/>
              <a:t>/latest/</a:t>
            </a:r>
            <a:r>
              <a:rPr lang="en-US" dirty="0" err="1"/>
              <a:t>cli_vs_yum.html</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403886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Apt is the equivalent to rpm</a:t>
            </a:r>
          </a:p>
          <a:p>
            <a:r>
              <a:rPr lang="en-US" dirty="0" err="1"/>
              <a:t>Dpkg</a:t>
            </a:r>
            <a:r>
              <a:rPr lang="en-US" dirty="0"/>
              <a:t> is the equivalent to rpm</a:t>
            </a:r>
          </a:p>
          <a:p>
            <a:endParaRPr lang="en-US" dirty="0"/>
          </a:p>
          <a:p>
            <a:r>
              <a:rPr lang="en-US" dirty="0"/>
              <a:t>Apt = advanced packaging tool</a:t>
            </a:r>
          </a:p>
          <a:p>
            <a:r>
              <a:rPr lang="en-US" dirty="0" err="1"/>
              <a:t>Dpkg</a:t>
            </a:r>
            <a:r>
              <a:rPr lang="en-US" dirty="0"/>
              <a:t> = Debian package</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313950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2851252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9583132"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Managing and Installing Software</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a:solidFill>
                  <a:srgbClr val="232F3E"/>
                </a:solidFill>
              </a:rPr>
              <a:t>Team or presenters name</a:t>
            </a:r>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 26/05/2020</a:t>
            </a:r>
          </a:p>
          <a:p>
            <a:pPr defTabSz="317475"/>
            <a:endParaRPr lang="en-US" sz="1319" dirty="0">
              <a:solidFill>
                <a:srgbClr val="232F3E"/>
              </a:solidFill>
            </a:endParaRPr>
          </a:p>
          <a:p>
            <a:pPr defTabSz="317475"/>
            <a:r>
              <a:rPr lang="en-US" sz="1319" dirty="0">
                <a:solidFill>
                  <a:srgbClr val="232F3E"/>
                </a:solidFill>
              </a:rPr>
              <a:t>Location: DUB</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B647-6C96-8A46-A6C6-153251B4792B}"/>
              </a:ext>
            </a:extLst>
          </p:cNvPr>
          <p:cNvSpPr>
            <a:spLocks noGrp="1"/>
          </p:cNvSpPr>
          <p:nvPr>
            <p:ph type="title"/>
          </p:nvPr>
        </p:nvSpPr>
        <p:spPr/>
        <p:txBody>
          <a:bodyPr/>
          <a:lstStyle/>
          <a:p>
            <a:pPr algn="ctr"/>
            <a:r>
              <a:rPr lang="en-US" dirty="0"/>
              <a:t>Apt command basics</a:t>
            </a:r>
          </a:p>
        </p:txBody>
      </p:sp>
      <p:sp>
        <p:nvSpPr>
          <p:cNvPr id="3" name="Content Placeholder 2">
            <a:extLst>
              <a:ext uri="{FF2B5EF4-FFF2-40B4-BE49-F238E27FC236}">
                <a16:creationId xmlns:a16="http://schemas.microsoft.com/office/drawing/2014/main" id="{AC59E00F-4785-7545-B752-CBC2CA36D4F8}"/>
              </a:ext>
            </a:extLst>
          </p:cNvPr>
          <p:cNvSpPr>
            <a:spLocks noGrp="1"/>
          </p:cNvSpPr>
          <p:nvPr>
            <p:ph idx="1"/>
          </p:nvPr>
        </p:nvSpPr>
        <p:spPr>
          <a:xfrm>
            <a:off x="454123" y="1345776"/>
            <a:ext cx="11527152" cy="4738568"/>
          </a:xfrm>
        </p:spPr>
        <p:txBody>
          <a:bodyPr/>
          <a:lstStyle/>
          <a:p>
            <a:pPr marL="0" indent="0">
              <a:buNone/>
            </a:pPr>
            <a:r>
              <a:rPr lang="en-IE" sz="2400" dirty="0">
                <a:latin typeface="+mn-lt"/>
              </a:rPr>
              <a:t>apt update (updates repository database)</a:t>
            </a:r>
          </a:p>
          <a:p>
            <a:pPr marL="0" indent="0">
              <a:buNone/>
            </a:pPr>
            <a:r>
              <a:rPr lang="en-IE" sz="2400" dirty="0">
                <a:latin typeface="+mn-lt"/>
              </a:rPr>
              <a:t>apt upgrade (updates all software packages)</a:t>
            </a:r>
          </a:p>
          <a:p>
            <a:pPr marL="0" indent="0">
              <a:buNone/>
            </a:pPr>
            <a:r>
              <a:rPr lang="en-IE" sz="2400" dirty="0">
                <a:latin typeface="+mn-lt"/>
              </a:rPr>
              <a:t>apt update &amp;&amp; apt upgrade –y (does both)</a:t>
            </a:r>
          </a:p>
          <a:p>
            <a:pPr marL="0" indent="0">
              <a:buNone/>
            </a:pPr>
            <a:r>
              <a:rPr lang="en-US" sz="2400" dirty="0">
                <a:latin typeface="+mn-lt"/>
              </a:rPr>
              <a:t>apt search apache2</a:t>
            </a:r>
          </a:p>
          <a:p>
            <a:pPr marL="0" indent="0">
              <a:buNone/>
            </a:pPr>
            <a:r>
              <a:rPr lang="en-US" sz="2400" dirty="0">
                <a:latin typeface="+mn-lt"/>
              </a:rPr>
              <a:t>apt policy apache2</a:t>
            </a:r>
          </a:p>
          <a:p>
            <a:pPr marL="0" indent="0">
              <a:buNone/>
            </a:pPr>
            <a:r>
              <a:rPr lang="en-US" sz="2400" dirty="0">
                <a:latin typeface="+mn-lt"/>
              </a:rPr>
              <a:t>apt list –upgradable</a:t>
            </a:r>
          </a:p>
          <a:p>
            <a:pPr marL="0" indent="0">
              <a:buNone/>
            </a:pPr>
            <a:r>
              <a:rPr lang="en-US" sz="2400" dirty="0">
                <a:latin typeface="+mn-lt"/>
              </a:rPr>
              <a:t>apt install apache2</a:t>
            </a:r>
          </a:p>
        </p:txBody>
      </p:sp>
    </p:spTree>
    <p:extLst>
      <p:ext uri="{BB962C8B-B14F-4D97-AF65-F5344CB8AC3E}">
        <p14:creationId xmlns:p14="http://schemas.microsoft.com/office/powerpoint/2010/main" val="29990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D956-4C05-F14C-A30A-7997F04205D8}"/>
              </a:ext>
            </a:extLst>
          </p:cNvPr>
          <p:cNvSpPr>
            <a:spLocks noGrp="1"/>
          </p:cNvSpPr>
          <p:nvPr>
            <p:ph type="title"/>
          </p:nvPr>
        </p:nvSpPr>
        <p:spPr/>
        <p:txBody>
          <a:bodyPr/>
          <a:lstStyle/>
          <a:p>
            <a:pPr algn="ctr"/>
            <a:r>
              <a:rPr lang="en-US" dirty="0" err="1"/>
              <a:t>Dpkg</a:t>
            </a:r>
            <a:r>
              <a:rPr lang="en-US" dirty="0"/>
              <a:t> command basics</a:t>
            </a:r>
          </a:p>
        </p:txBody>
      </p:sp>
      <p:sp>
        <p:nvSpPr>
          <p:cNvPr id="3" name="Content Placeholder 2">
            <a:extLst>
              <a:ext uri="{FF2B5EF4-FFF2-40B4-BE49-F238E27FC236}">
                <a16:creationId xmlns:a16="http://schemas.microsoft.com/office/drawing/2014/main" id="{5A4EA415-2E65-B94E-966A-0752BDAD0527}"/>
              </a:ext>
            </a:extLst>
          </p:cNvPr>
          <p:cNvSpPr>
            <a:spLocks noGrp="1"/>
          </p:cNvSpPr>
          <p:nvPr>
            <p:ph idx="1"/>
          </p:nvPr>
        </p:nvSpPr>
        <p:spPr/>
        <p:txBody>
          <a:bodyPr/>
          <a:lstStyle/>
          <a:p>
            <a:endParaRPr lang="en-IE" dirty="0">
              <a:latin typeface="+mn-lt"/>
            </a:endParaRPr>
          </a:p>
          <a:p>
            <a:pPr marL="0" indent="0">
              <a:buNone/>
            </a:pPr>
            <a:r>
              <a:rPr lang="en-IE" sz="2400" dirty="0" err="1">
                <a:latin typeface="+mn-lt"/>
              </a:rPr>
              <a:t>dpkg</a:t>
            </a:r>
            <a:r>
              <a:rPr lang="en-IE" sz="2400" dirty="0">
                <a:latin typeface="+mn-lt"/>
              </a:rPr>
              <a:t> -l apache2 (list details)</a:t>
            </a:r>
          </a:p>
          <a:p>
            <a:pPr marL="0" indent="0">
              <a:buNone/>
            </a:pPr>
            <a:r>
              <a:rPr lang="en-IE" sz="2400" dirty="0" err="1">
                <a:latin typeface="+mn-lt"/>
              </a:rPr>
              <a:t>dpkg</a:t>
            </a:r>
            <a:r>
              <a:rPr lang="en-IE" sz="2400" dirty="0">
                <a:latin typeface="+mn-lt"/>
              </a:rPr>
              <a:t> -L apache2 (lists files for package)</a:t>
            </a:r>
          </a:p>
          <a:p>
            <a:pPr marL="0" indent="0">
              <a:buNone/>
            </a:pPr>
            <a:endParaRPr lang="en-IE" sz="2400" dirty="0">
              <a:latin typeface="+mn-lt"/>
            </a:endParaRPr>
          </a:p>
          <a:p>
            <a:pPr marL="0" indent="0">
              <a:buNone/>
            </a:pPr>
            <a:r>
              <a:rPr lang="en-IE" sz="2400" dirty="0" err="1">
                <a:latin typeface="+mn-lt"/>
              </a:rPr>
              <a:t>wget</a:t>
            </a:r>
            <a:r>
              <a:rPr lang="en-IE" sz="2400" dirty="0">
                <a:latin typeface="+mn-lt"/>
              </a:rPr>
              <a:t> http://</a:t>
            </a:r>
            <a:r>
              <a:rPr lang="en-IE" sz="2400" dirty="0" err="1">
                <a:latin typeface="+mn-lt"/>
              </a:rPr>
              <a:t>ftp.us.debian.org</a:t>
            </a:r>
            <a:r>
              <a:rPr lang="en-IE" sz="2400" dirty="0">
                <a:latin typeface="+mn-lt"/>
              </a:rPr>
              <a:t>/net-tools[...]amd64.deb</a:t>
            </a:r>
          </a:p>
          <a:p>
            <a:pPr marL="0" indent="0">
              <a:buNone/>
            </a:pPr>
            <a:r>
              <a:rPr lang="en-IE" sz="2400" dirty="0" err="1">
                <a:latin typeface="+mn-lt"/>
              </a:rPr>
              <a:t>Dpkg</a:t>
            </a:r>
            <a:r>
              <a:rPr lang="en-IE" sz="2400" dirty="0">
                <a:latin typeface="+mn-lt"/>
              </a:rPr>
              <a:t> –</a:t>
            </a:r>
            <a:r>
              <a:rPr lang="en-IE" sz="2400" dirty="0" err="1">
                <a:latin typeface="+mn-lt"/>
              </a:rPr>
              <a:t>i</a:t>
            </a:r>
            <a:r>
              <a:rPr lang="en-IE" sz="2400" dirty="0">
                <a:latin typeface="+mn-lt"/>
              </a:rPr>
              <a:t> &lt;</a:t>
            </a:r>
            <a:r>
              <a:rPr lang="en-IE" sz="2400" dirty="0" err="1">
                <a:latin typeface="+mn-lt"/>
              </a:rPr>
              <a:t>PackageName.deb</a:t>
            </a:r>
            <a:r>
              <a:rPr lang="en-IE" sz="2400" dirty="0">
                <a:latin typeface="+mn-lt"/>
              </a:rPr>
              <a:t>&gt;</a:t>
            </a:r>
          </a:p>
          <a:p>
            <a:pPr marL="0" indent="0">
              <a:buNone/>
            </a:pPr>
            <a:endParaRPr lang="en-IE" sz="2400" dirty="0">
              <a:latin typeface="+mn-lt"/>
            </a:endParaRPr>
          </a:p>
          <a:p>
            <a:pPr marL="0" indent="0">
              <a:buNone/>
            </a:pPr>
            <a:r>
              <a:rPr lang="en-IE" sz="2400" dirty="0" err="1">
                <a:latin typeface="+mn-lt"/>
              </a:rPr>
              <a:t>dpkg</a:t>
            </a:r>
            <a:r>
              <a:rPr lang="en-IE" sz="2400" dirty="0">
                <a:latin typeface="+mn-lt"/>
              </a:rPr>
              <a:t> -c &lt;</a:t>
            </a:r>
            <a:r>
              <a:rPr lang="en-IE" sz="2400" dirty="0" err="1">
                <a:latin typeface="+mn-lt"/>
              </a:rPr>
              <a:t>PackageName.deb</a:t>
            </a:r>
            <a:r>
              <a:rPr lang="en-IE" sz="2400" dirty="0">
                <a:latin typeface="+mn-lt"/>
              </a:rPr>
              <a:t>&gt; (view contents)</a:t>
            </a:r>
            <a:endParaRPr lang="en-US" sz="2400" dirty="0">
              <a:latin typeface="+mn-lt"/>
            </a:endParaRPr>
          </a:p>
        </p:txBody>
      </p:sp>
    </p:spTree>
    <p:extLst>
      <p:ext uri="{BB962C8B-B14F-4D97-AF65-F5344CB8AC3E}">
        <p14:creationId xmlns:p14="http://schemas.microsoft.com/office/powerpoint/2010/main" val="398008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79DD-CA50-8741-8FAA-9BE81D8495CD}"/>
              </a:ext>
            </a:extLst>
          </p:cNvPr>
          <p:cNvSpPr>
            <a:spLocks noGrp="1"/>
          </p:cNvSpPr>
          <p:nvPr>
            <p:ph type="title"/>
          </p:nvPr>
        </p:nvSpPr>
        <p:spPr/>
        <p:txBody>
          <a:bodyPr/>
          <a:lstStyle/>
          <a:p>
            <a:pPr algn="ctr"/>
            <a:r>
              <a:rPr lang="en-IE" dirty="0"/>
              <a:t>apt and </a:t>
            </a:r>
            <a:r>
              <a:rPr lang="en-IE" dirty="0" err="1"/>
              <a:t>dpkg</a:t>
            </a:r>
            <a:r>
              <a:rPr lang="en-IE" dirty="0"/>
              <a:t> (configuration and repositories)</a:t>
            </a:r>
            <a:endParaRPr lang="en-US" dirty="0"/>
          </a:p>
        </p:txBody>
      </p:sp>
      <p:sp>
        <p:nvSpPr>
          <p:cNvPr id="3" name="Content Placeholder 2">
            <a:extLst>
              <a:ext uri="{FF2B5EF4-FFF2-40B4-BE49-F238E27FC236}">
                <a16:creationId xmlns:a16="http://schemas.microsoft.com/office/drawing/2014/main" id="{4B3D5DFC-9958-844E-BF1D-D9705639D45C}"/>
              </a:ext>
            </a:extLst>
          </p:cNvPr>
          <p:cNvSpPr>
            <a:spLocks noGrp="1"/>
          </p:cNvSpPr>
          <p:nvPr>
            <p:ph idx="1"/>
          </p:nvPr>
        </p:nvSpPr>
        <p:spPr>
          <a:xfrm>
            <a:off x="2562607" y="1333461"/>
            <a:ext cx="6713296" cy="4738568"/>
          </a:xfrm>
        </p:spPr>
        <p:txBody>
          <a:bodyPr/>
          <a:lstStyle/>
          <a:p>
            <a:pPr marL="0" indent="0">
              <a:buNone/>
            </a:pPr>
            <a:r>
              <a:rPr lang="en-IE" sz="2400" dirty="0">
                <a:latin typeface="+mn-lt"/>
              </a:rPr>
              <a:t>/etc/apt/</a:t>
            </a:r>
            <a:r>
              <a:rPr lang="en-IE" sz="2400" dirty="0" err="1">
                <a:latin typeface="+mn-lt"/>
              </a:rPr>
              <a:t>apt.conf</a:t>
            </a:r>
            <a:r>
              <a:rPr lang="en-IE" sz="2400" dirty="0">
                <a:latin typeface="+mn-lt"/>
              </a:rPr>
              <a:t> or subdirectories</a:t>
            </a:r>
          </a:p>
          <a:p>
            <a:pPr marL="0" indent="0">
              <a:buNone/>
            </a:pPr>
            <a:endParaRPr lang="en-IE" sz="2400" dirty="0">
              <a:latin typeface="+mn-lt"/>
            </a:endParaRPr>
          </a:p>
          <a:p>
            <a:pPr marL="0" indent="0">
              <a:buNone/>
            </a:pPr>
            <a:r>
              <a:rPr lang="en-IE" sz="2400" dirty="0">
                <a:latin typeface="+mn-lt"/>
              </a:rPr>
              <a:t>/etc/apt/</a:t>
            </a:r>
            <a:r>
              <a:rPr lang="en-IE" sz="2400" dirty="0" err="1">
                <a:latin typeface="+mn-lt"/>
              </a:rPr>
              <a:t>sources.list</a:t>
            </a:r>
            <a:endParaRPr lang="en-IE" sz="2400" dirty="0">
              <a:latin typeface="+mn-lt"/>
            </a:endParaRPr>
          </a:p>
          <a:p>
            <a:pPr marL="0" indent="0">
              <a:buNone/>
            </a:pPr>
            <a:endParaRPr lang="en-IE" sz="2400" dirty="0">
              <a:latin typeface="+mn-lt"/>
            </a:endParaRPr>
          </a:p>
          <a:p>
            <a:pPr marL="0" indent="0">
              <a:buNone/>
            </a:pPr>
            <a:r>
              <a:rPr lang="en-IE" sz="2400" dirty="0">
                <a:latin typeface="+mn-lt"/>
              </a:rPr>
              <a:t>add-apt-repository</a:t>
            </a:r>
          </a:p>
          <a:p>
            <a:pPr marL="0" indent="0">
              <a:buNone/>
            </a:pPr>
            <a:endParaRPr lang="en-IE" sz="2400" dirty="0">
              <a:latin typeface="+mn-lt"/>
            </a:endParaRPr>
          </a:p>
          <a:p>
            <a:pPr marL="0" indent="0">
              <a:buNone/>
            </a:pPr>
            <a:r>
              <a:rPr lang="en-IE" sz="2400" dirty="0">
                <a:latin typeface="+mn-lt"/>
              </a:rPr>
              <a:t>apt-cache policy</a:t>
            </a:r>
            <a:endParaRPr lang="en-US" sz="2400" dirty="0">
              <a:latin typeface="+mn-lt"/>
            </a:endParaRPr>
          </a:p>
        </p:txBody>
      </p:sp>
    </p:spTree>
    <p:extLst>
      <p:ext uri="{BB962C8B-B14F-4D97-AF65-F5344CB8AC3E}">
        <p14:creationId xmlns:p14="http://schemas.microsoft.com/office/powerpoint/2010/main" val="174648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B2BC-BA36-3744-948D-930B37FA6947}"/>
              </a:ext>
            </a:extLst>
          </p:cNvPr>
          <p:cNvSpPr>
            <a:spLocks noGrp="1"/>
          </p:cNvSpPr>
          <p:nvPr>
            <p:ph type="title"/>
          </p:nvPr>
        </p:nvSpPr>
        <p:spPr/>
        <p:txBody>
          <a:bodyPr/>
          <a:lstStyle/>
          <a:p>
            <a:pPr algn="ctr"/>
            <a:r>
              <a:rPr lang="en-IE" dirty="0" err="1"/>
              <a:t>zypper</a:t>
            </a:r>
            <a:r>
              <a:rPr lang="en-IE" dirty="0"/>
              <a:t> (intro and basic commands)</a:t>
            </a:r>
            <a:endParaRPr lang="en-US" dirty="0"/>
          </a:p>
        </p:txBody>
      </p:sp>
      <p:sp>
        <p:nvSpPr>
          <p:cNvPr id="3" name="Content Placeholder 2">
            <a:extLst>
              <a:ext uri="{FF2B5EF4-FFF2-40B4-BE49-F238E27FC236}">
                <a16:creationId xmlns:a16="http://schemas.microsoft.com/office/drawing/2014/main" id="{8A380A85-316B-D04F-BDB7-A5E52A51621E}"/>
              </a:ext>
            </a:extLst>
          </p:cNvPr>
          <p:cNvSpPr>
            <a:spLocks noGrp="1"/>
          </p:cNvSpPr>
          <p:nvPr>
            <p:ph idx="1"/>
          </p:nvPr>
        </p:nvSpPr>
        <p:spPr>
          <a:xfrm>
            <a:off x="449052" y="1059716"/>
            <a:ext cx="10940405" cy="4738568"/>
          </a:xfrm>
        </p:spPr>
        <p:txBody>
          <a:bodyPr/>
          <a:lstStyle/>
          <a:p>
            <a:pPr marL="0" indent="0">
              <a:buNone/>
            </a:pPr>
            <a:r>
              <a:rPr lang="en-IE" sz="2400" dirty="0" err="1"/>
              <a:t>zypper</a:t>
            </a:r>
            <a:r>
              <a:rPr lang="en-IE" sz="2400" dirty="0"/>
              <a:t> se apache2</a:t>
            </a:r>
          </a:p>
          <a:p>
            <a:pPr marL="0" indent="0">
              <a:buNone/>
            </a:pPr>
            <a:r>
              <a:rPr lang="en-IE" sz="2400" dirty="0" err="1"/>
              <a:t>zypper</a:t>
            </a:r>
            <a:r>
              <a:rPr lang="en-IE" sz="2400" dirty="0"/>
              <a:t> in apache2</a:t>
            </a:r>
          </a:p>
          <a:p>
            <a:pPr marL="0" indent="0">
              <a:buNone/>
            </a:pPr>
            <a:r>
              <a:rPr lang="en-US" sz="2400" dirty="0" err="1"/>
              <a:t>zypper</a:t>
            </a:r>
            <a:r>
              <a:rPr lang="en-US" sz="2400" dirty="0"/>
              <a:t> in php5*</a:t>
            </a:r>
          </a:p>
          <a:p>
            <a:pPr marL="0" indent="0">
              <a:buNone/>
            </a:pPr>
            <a:r>
              <a:rPr lang="en-US" sz="2400" dirty="0" err="1"/>
              <a:t>zypper</a:t>
            </a:r>
            <a:r>
              <a:rPr lang="en-US" sz="2400" dirty="0"/>
              <a:t> in apache2*.rpm</a:t>
            </a:r>
          </a:p>
          <a:p>
            <a:pPr marL="0" indent="0">
              <a:buNone/>
            </a:pPr>
            <a:r>
              <a:rPr lang="en-US" sz="2400" dirty="0" err="1"/>
              <a:t>zypper</a:t>
            </a:r>
            <a:r>
              <a:rPr lang="en-US" sz="2400" dirty="0"/>
              <a:t> up</a:t>
            </a:r>
          </a:p>
          <a:p>
            <a:pPr marL="0" indent="0">
              <a:buNone/>
            </a:pPr>
            <a:r>
              <a:rPr lang="en-IE" sz="2400" dirty="0" err="1"/>
              <a:t>zypper</a:t>
            </a:r>
            <a:r>
              <a:rPr lang="en-IE" sz="2400" dirty="0"/>
              <a:t> up apache2</a:t>
            </a:r>
            <a:endParaRPr lang="en-US" sz="2400" dirty="0"/>
          </a:p>
          <a:p>
            <a:pPr marL="0" indent="0">
              <a:buNone/>
            </a:pPr>
            <a:r>
              <a:rPr lang="en-US" sz="2400" dirty="0" err="1"/>
              <a:t>zypper</a:t>
            </a:r>
            <a:r>
              <a:rPr lang="en-US" sz="2400" dirty="0"/>
              <a:t> rm apache2</a:t>
            </a:r>
          </a:p>
          <a:p>
            <a:endParaRPr lang="en-US" dirty="0"/>
          </a:p>
        </p:txBody>
      </p:sp>
      <p:pic>
        <p:nvPicPr>
          <p:cNvPr id="5" name="Picture 4">
            <a:extLst>
              <a:ext uri="{FF2B5EF4-FFF2-40B4-BE49-F238E27FC236}">
                <a16:creationId xmlns:a16="http://schemas.microsoft.com/office/drawing/2014/main" id="{DCACF9ED-BCCF-9B45-B46F-C93B7FA7D3C0}"/>
              </a:ext>
            </a:extLst>
          </p:cNvPr>
          <p:cNvPicPr>
            <a:picLocks noChangeAspect="1"/>
          </p:cNvPicPr>
          <p:nvPr/>
        </p:nvPicPr>
        <p:blipFill>
          <a:blip r:embed="rId3"/>
          <a:stretch>
            <a:fillRect/>
          </a:stretch>
        </p:blipFill>
        <p:spPr>
          <a:xfrm>
            <a:off x="7223857" y="1059716"/>
            <a:ext cx="4165600" cy="1405467"/>
          </a:xfrm>
          <a:prstGeom prst="rect">
            <a:avLst/>
          </a:prstGeom>
        </p:spPr>
      </p:pic>
    </p:spTree>
    <p:extLst>
      <p:ext uri="{BB962C8B-B14F-4D97-AF65-F5344CB8AC3E}">
        <p14:creationId xmlns:p14="http://schemas.microsoft.com/office/powerpoint/2010/main" val="413565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A32F-3802-D64F-AA5F-ADC30EDB3355}"/>
              </a:ext>
            </a:extLst>
          </p:cNvPr>
          <p:cNvSpPr>
            <a:spLocks noGrp="1"/>
          </p:cNvSpPr>
          <p:nvPr>
            <p:ph type="title"/>
          </p:nvPr>
        </p:nvSpPr>
        <p:spPr/>
        <p:txBody>
          <a:bodyPr/>
          <a:lstStyle/>
          <a:p>
            <a:pPr algn="ctr"/>
            <a:r>
              <a:rPr lang="en-IE" dirty="0" err="1"/>
              <a:t>zypper</a:t>
            </a:r>
            <a:r>
              <a:rPr lang="en-IE" dirty="0"/>
              <a:t> (configuration)</a:t>
            </a:r>
            <a:endParaRPr lang="en-US" dirty="0"/>
          </a:p>
        </p:txBody>
      </p:sp>
      <p:sp>
        <p:nvSpPr>
          <p:cNvPr id="3" name="Content Placeholder 2">
            <a:extLst>
              <a:ext uri="{FF2B5EF4-FFF2-40B4-BE49-F238E27FC236}">
                <a16:creationId xmlns:a16="http://schemas.microsoft.com/office/drawing/2014/main" id="{3B0E9D44-AE25-034E-B0C9-529803985D6B}"/>
              </a:ext>
            </a:extLst>
          </p:cNvPr>
          <p:cNvSpPr>
            <a:spLocks noGrp="1"/>
          </p:cNvSpPr>
          <p:nvPr>
            <p:ph idx="1"/>
          </p:nvPr>
        </p:nvSpPr>
        <p:spPr/>
        <p:txBody>
          <a:bodyPr/>
          <a:lstStyle/>
          <a:p>
            <a:pPr marL="0" indent="0">
              <a:buNone/>
            </a:pPr>
            <a:r>
              <a:rPr lang="en-IE" sz="2667" dirty="0" err="1">
                <a:latin typeface="+mn-lt"/>
              </a:rPr>
              <a:t>zypper</a:t>
            </a:r>
            <a:r>
              <a:rPr lang="en-IE" sz="2667" dirty="0">
                <a:latin typeface="+mn-lt"/>
              </a:rPr>
              <a:t> </a:t>
            </a:r>
            <a:r>
              <a:rPr lang="en-IE" sz="2667" dirty="0" err="1">
                <a:latin typeface="+mn-lt"/>
              </a:rPr>
              <a:t>lr</a:t>
            </a:r>
            <a:r>
              <a:rPr lang="en-IE" sz="2667" dirty="0">
                <a:latin typeface="+mn-lt"/>
              </a:rPr>
              <a:t> –</a:t>
            </a:r>
            <a:r>
              <a:rPr lang="en-IE" sz="2667" dirty="0" err="1">
                <a:latin typeface="+mn-lt"/>
              </a:rPr>
              <a:t>uP</a:t>
            </a:r>
            <a:endParaRPr lang="en-IE" sz="2667" dirty="0">
              <a:latin typeface="+mn-lt"/>
            </a:endParaRPr>
          </a:p>
          <a:p>
            <a:pPr marL="0" indent="0">
              <a:buNone/>
            </a:pPr>
            <a:r>
              <a:rPr lang="en-IE" sz="2667" dirty="0" err="1">
                <a:latin typeface="+mn-lt"/>
              </a:rPr>
              <a:t>zypper</a:t>
            </a:r>
            <a:r>
              <a:rPr lang="en-IE" sz="2667" dirty="0">
                <a:latin typeface="+mn-lt"/>
              </a:rPr>
              <a:t> ref</a:t>
            </a:r>
          </a:p>
          <a:p>
            <a:pPr marL="0" indent="0">
              <a:buNone/>
            </a:pPr>
            <a:endParaRPr lang="en-IE" sz="2667" dirty="0">
              <a:latin typeface="+mn-lt"/>
            </a:endParaRPr>
          </a:p>
          <a:p>
            <a:pPr marL="0" indent="0">
              <a:buNone/>
            </a:pPr>
            <a:r>
              <a:rPr lang="en-IE" sz="2667" dirty="0" err="1">
                <a:latin typeface="+mn-lt"/>
              </a:rPr>
              <a:t>zypper</a:t>
            </a:r>
            <a:r>
              <a:rPr lang="en-IE" sz="2667" dirty="0">
                <a:latin typeface="+mn-lt"/>
              </a:rPr>
              <a:t> </a:t>
            </a:r>
            <a:r>
              <a:rPr lang="en-IE" sz="2667" dirty="0" err="1">
                <a:latin typeface="+mn-lt"/>
              </a:rPr>
              <a:t>mr</a:t>
            </a:r>
            <a:r>
              <a:rPr lang="en-IE" sz="2667" dirty="0">
                <a:latin typeface="+mn-lt"/>
              </a:rPr>
              <a:t> -d 6</a:t>
            </a:r>
          </a:p>
          <a:p>
            <a:pPr marL="0" indent="0">
              <a:buNone/>
            </a:pPr>
            <a:r>
              <a:rPr lang="en-IE" sz="2667" dirty="0" err="1">
                <a:latin typeface="+mn-lt"/>
              </a:rPr>
              <a:t>zypper</a:t>
            </a:r>
            <a:r>
              <a:rPr lang="en-IE" sz="2667" dirty="0">
                <a:latin typeface="+mn-lt"/>
              </a:rPr>
              <a:t> </a:t>
            </a:r>
            <a:r>
              <a:rPr lang="en-IE" sz="2667" dirty="0" err="1">
                <a:latin typeface="+mn-lt"/>
              </a:rPr>
              <a:t>ar</a:t>
            </a:r>
            <a:r>
              <a:rPr lang="en-IE" sz="2667" dirty="0">
                <a:latin typeface="+mn-lt"/>
              </a:rPr>
              <a:t> http://</a:t>
            </a:r>
            <a:r>
              <a:rPr lang="en-IE" sz="2667" dirty="0" err="1">
                <a:latin typeface="+mn-lt"/>
              </a:rPr>
              <a:t>download.opensuse.org</a:t>
            </a:r>
            <a:r>
              <a:rPr lang="en-IE" sz="2667" dirty="0">
                <a:latin typeface="+mn-lt"/>
              </a:rPr>
              <a:t>/update/11.1/ update</a:t>
            </a:r>
          </a:p>
          <a:p>
            <a:pPr marL="0" indent="0">
              <a:buNone/>
            </a:pPr>
            <a:endParaRPr lang="en-IE" sz="2667" dirty="0">
              <a:latin typeface="+mn-lt"/>
            </a:endParaRPr>
          </a:p>
          <a:p>
            <a:pPr marL="0" indent="0">
              <a:buNone/>
            </a:pPr>
            <a:r>
              <a:rPr lang="en-IE" sz="2667" dirty="0">
                <a:latin typeface="+mn-lt"/>
              </a:rPr>
              <a:t>/var/log/</a:t>
            </a:r>
            <a:r>
              <a:rPr lang="en-IE" sz="2667" dirty="0" err="1">
                <a:latin typeface="+mn-lt"/>
              </a:rPr>
              <a:t>zypp</a:t>
            </a:r>
            <a:r>
              <a:rPr lang="en-IE" sz="2667" dirty="0">
                <a:latin typeface="+mn-lt"/>
              </a:rPr>
              <a:t>/history</a:t>
            </a:r>
          </a:p>
          <a:p>
            <a:pPr marL="0" indent="0">
              <a:buNone/>
            </a:pPr>
            <a:endParaRPr lang="en-IE" sz="2667" dirty="0">
              <a:latin typeface="+mn-lt"/>
            </a:endParaRPr>
          </a:p>
          <a:p>
            <a:pPr marL="0" indent="0">
              <a:buNone/>
            </a:pPr>
            <a:r>
              <a:rPr lang="en-IE" sz="2667" dirty="0">
                <a:latin typeface="+mn-lt"/>
              </a:rPr>
              <a:t>/etc/</a:t>
            </a:r>
            <a:r>
              <a:rPr lang="en-IE" sz="2667" dirty="0" err="1">
                <a:latin typeface="+mn-lt"/>
              </a:rPr>
              <a:t>zypp</a:t>
            </a:r>
            <a:r>
              <a:rPr lang="en-IE" sz="2667" dirty="0">
                <a:latin typeface="+mn-lt"/>
              </a:rPr>
              <a:t>/</a:t>
            </a:r>
            <a:r>
              <a:rPr lang="en-IE" sz="2667" dirty="0" err="1">
                <a:latin typeface="+mn-lt"/>
              </a:rPr>
              <a:t>zipper.conf</a:t>
            </a:r>
            <a:endParaRPr lang="en-IE" sz="2667" dirty="0">
              <a:latin typeface="+mn-lt"/>
            </a:endParaRPr>
          </a:p>
          <a:p>
            <a:endParaRPr lang="en-US" dirty="0"/>
          </a:p>
        </p:txBody>
      </p:sp>
    </p:spTree>
    <p:extLst>
      <p:ext uri="{BB962C8B-B14F-4D97-AF65-F5344CB8AC3E}">
        <p14:creationId xmlns:p14="http://schemas.microsoft.com/office/powerpoint/2010/main" val="332687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3922-B02B-EB4D-96BF-8BFD16F947C4}"/>
              </a:ext>
            </a:extLst>
          </p:cNvPr>
          <p:cNvSpPr>
            <a:spLocks noGrp="1"/>
          </p:cNvSpPr>
          <p:nvPr>
            <p:ph type="title"/>
          </p:nvPr>
        </p:nvSpPr>
        <p:spPr/>
        <p:txBody>
          <a:bodyPr/>
          <a:lstStyle/>
          <a:p>
            <a:pPr algn="ctr"/>
            <a:r>
              <a:rPr lang="en-IE" dirty="0"/>
              <a:t>Compiling and Installing from source </a:t>
            </a:r>
            <a:endParaRPr lang="en-US" dirty="0"/>
          </a:p>
        </p:txBody>
      </p:sp>
      <p:pic>
        <p:nvPicPr>
          <p:cNvPr id="5" name="Content Placeholder 4">
            <a:extLst>
              <a:ext uri="{FF2B5EF4-FFF2-40B4-BE49-F238E27FC236}">
                <a16:creationId xmlns:a16="http://schemas.microsoft.com/office/drawing/2014/main" id="{53CF53BB-97A8-4E41-8F4D-442409A1DA1D}"/>
              </a:ext>
            </a:extLst>
          </p:cNvPr>
          <p:cNvPicPr>
            <a:picLocks noGrp="1" noChangeAspect="1"/>
          </p:cNvPicPr>
          <p:nvPr>
            <p:ph idx="1"/>
          </p:nvPr>
        </p:nvPicPr>
        <p:blipFill>
          <a:blip r:embed="rId3"/>
          <a:stretch>
            <a:fillRect/>
          </a:stretch>
        </p:blipFill>
        <p:spPr>
          <a:xfrm>
            <a:off x="8618863" y="880903"/>
            <a:ext cx="3124085" cy="3147995"/>
          </a:xfrm>
        </p:spPr>
      </p:pic>
      <p:sp>
        <p:nvSpPr>
          <p:cNvPr id="6" name="TextBox 5">
            <a:extLst>
              <a:ext uri="{FF2B5EF4-FFF2-40B4-BE49-F238E27FC236}">
                <a16:creationId xmlns:a16="http://schemas.microsoft.com/office/drawing/2014/main" id="{43633179-9537-344A-9D22-7C9B74258777}"/>
              </a:ext>
            </a:extLst>
          </p:cNvPr>
          <p:cNvSpPr txBox="1"/>
          <p:nvPr/>
        </p:nvSpPr>
        <p:spPr>
          <a:xfrm>
            <a:off x="831203" y="1093527"/>
            <a:ext cx="7405511" cy="2677656"/>
          </a:xfrm>
          <a:prstGeom prst="rect">
            <a:avLst/>
          </a:prstGeom>
          <a:noFill/>
        </p:spPr>
        <p:txBody>
          <a:bodyPr wrap="square" rtlCol="0">
            <a:spAutoFit/>
          </a:bodyPr>
          <a:lstStyle/>
          <a:p>
            <a:r>
              <a:rPr lang="en-US" sz="2400" dirty="0">
                <a:solidFill>
                  <a:schemeClr val="bg1"/>
                </a:solidFill>
              </a:rPr>
              <a:t>Three step process (configure, make, make install)</a:t>
            </a:r>
          </a:p>
          <a:p>
            <a:endParaRPr lang="en-US" sz="2400" dirty="0">
              <a:solidFill>
                <a:schemeClr val="bg1"/>
              </a:solidFill>
            </a:endParaRPr>
          </a:p>
          <a:p>
            <a:r>
              <a:rPr lang="en-US" sz="2400" dirty="0">
                <a:solidFill>
                  <a:schemeClr val="bg1"/>
                </a:solidFill>
              </a:rPr>
              <a:t>Read the manual or the README/INSTALL file </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
        <p:nvSpPr>
          <p:cNvPr id="3" name="TextBox 2">
            <a:extLst>
              <a:ext uri="{FF2B5EF4-FFF2-40B4-BE49-F238E27FC236}">
                <a16:creationId xmlns:a16="http://schemas.microsoft.com/office/drawing/2014/main" id="{D32E9BB5-FCEB-144A-B3AD-CB9DE4690807}"/>
              </a:ext>
            </a:extLst>
          </p:cNvPr>
          <p:cNvSpPr txBox="1"/>
          <p:nvPr/>
        </p:nvSpPr>
        <p:spPr>
          <a:xfrm>
            <a:off x="184348" y="2792567"/>
            <a:ext cx="8052365" cy="3743974"/>
          </a:xfrm>
          <a:prstGeom prst="rect">
            <a:avLst/>
          </a:prstGeom>
          <a:noFill/>
        </p:spPr>
        <p:txBody>
          <a:bodyPr wrap="square" rtlCol="0">
            <a:spAutoFit/>
          </a:bodyPr>
          <a:lstStyle/>
          <a:p>
            <a:r>
              <a:rPr lang="en-IE" sz="2133" dirty="0">
                <a:solidFill>
                  <a:schemeClr val="bg1"/>
                </a:solidFill>
              </a:rPr>
              <a:t>$ </a:t>
            </a:r>
            <a:r>
              <a:rPr lang="en-IE" sz="2133" dirty="0" err="1">
                <a:solidFill>
                  <a:schemeClr val="bg1"/>
                </a:solidFill>
              </a:rPr>
              <a:t>wget</a:t>
            </a:r>
            <a:r>
              <a:rPr lang="en-IE" sz="2133" dirty="0">
                <a:solidFill>
                  <a:schemeClr val="bg1"/>
                </a:solidFill>
              </a:rPr>
              <a:t> https://mirrors[...]</a:t>
            </a:r>
            <a:r>
              <a:rPr lang="en-IE" sz="2133" dirty="0" err="1">
                <a:solidFill>
                  <a:schemeClr val="bg1"/>
                </a:solidFill>
              </a:rPr>
              <a:t>is.com</a:t>
            </a:r>
            <a:r>
              <a:rPr lang="en-IE" sz="2133" dirty="0">
                <a:solidFill>
                  <a:schemeClr val="bg1"/>
                </a:solidFill>
              </a:rPr>
              <a:t>/apache//httpd/httpd-2.4.43.tar.gz</a:t>
            </a:r>
          </a:p>
          <a:p>
            <a:r>
              <a:rPr lang="en-IE" sz="2133" dirty="0">
                <a:solidFill>
                  <a:schemeClr val="bg1"/>
                </a:solidFill>
              </a:rPr>
              <a:t>$ </a:t>
            </a:r>
            <a:r>
              <a:rPr lang="en-IE" sz="2133" dirty="0" err="1">
                <a:solidFill>
                  <a:schemeClr val="bg1"/>
                </a:solidFill>
              </a:rPr>
              <a:t>gzip</a:t>
            </a:r>
            <a:r>
              <a:rPr lang="en-IE" sz="2133" dirty="0">
                <a:solidFill>
                  <a:schemeClr val="bg1"/>
                </a:solidFill>
              </a:rPr>
              <a:t> -d httpd-</a:t>
            </a:r>
            <a:r>
              <a:rPr lang="en-IE" sz="2133" dirty="0" err="1">
                <a:solidFill>
                  <a:schemeClr val="bg1"/>
                </a:solidFill>
              </a:rPr>
              <a:t>NN.tar.gz</a:t>
            </a:r>
            <a:endParaRPr lang="en-IE" sz="2133" dirty="0">
              <a:solidFill>
                <a:schemeClr val="bg1"/>
              </a:solidFill>
            </a:endParaRPr>
          </a:p>
          <a:p>
            <a:r>
              <a:rPr lang="en-IE" sz="2133" dirty="0">
                <a:solidFill>
                  <a:schemeClr val="bg1"/>
                </a:solidFill>
              </a:rPr>
              <a:t>$ tar </a:t>
            </a:r>
            <a:r>
              <a:rPr lang="en-IE" sz="2133" dirty="0" err="1">
                <a:solidFill>
                  <a:schemeClr val="bg1"/>
                </a:solidFill>
              </a:rPr>
              <a:t>xvf</a:t>
            </a:r>
            <a:r>
              <a:rPr lang="en-IE" sz="2133" dirty="0">
                <a:solidFill>
                  <a:schemeClr val="bg1"/>
                </a:solidFill>
              </a:rPr>
              <a:t> httpd-</a:t>
            </a:r>
            <a:r>
              <a:rPr lang="en-IE" sz="2133" dirty="0" err="1">
                <a:solidFill>
                  <a:schemeClr val="bg1"/>
                </a:solidFill>
              </a:rPr>
              <a:t>NN.tar</a:t>
            </a:r>
            <a:endParaRPr lang="en-IE" sz="2133" dirty="0">
              <a:solidFill>
                <a:schemeClr val="bg1"/>
              </a:solidFill>
            </a:endParaRPr>
          </a:p>
          <a:p>
            <a:r>
              <a:rPr lang="en-IE" sz="2133" dirty="0">
                <a:solidFill>
                  <a:schemeClr val="bg1"/>
                </a:solidFill>
              </a:rPr>
              <a:t>$ cd httpd-NN</a:t>
            </a:r>
          </a:p>
          <a:p>
            <a:r>
              <a:rPr lang="en-IE" sz="2133" dirty="0">
                <a:solidFill>
                  <a:schemeClr val="bg1"/>
                </a:solidFill>
              </a:rPr>
              <a:t>$ ./configure --prefix=PREFIX</a:t>
            </a:r>
          </a:p>
          <a:p>
            <a:r>
              <a:rPr lang="en-IE" sz="2133" dirty="0">
                <a:solidFill>
                  <a:schemeClr val="bg1"/>
                </a:solidFill>
              </a:rPr>
              <a:t>$ make</a:t>
            </a:r>
          </a:p>
          <a:p>
            <a:r>
              <a:rPr lang="en-IE" sz="2133" dirty="0">
                <a:solidFill>
                  <a:schemeClr val="bg1"/>
                </a:solidFill>
              </a:rPr>
              <a:t>$ make install</a:t>
            </a:r>
          </a:p>
          <a:p>
            <a:r>
              <a:rPr lang="en-IE" sz="2133" dirty="0">
                <a:solidFill>
                  <a:schemeClr val="bg1"/>
                </a:solidFill>
              </a:rPr>
              <a:t>$ vi PREFIX/conf/</a:t>
            </a:r>
            <a:r>
              <a:rPr lang="en-IE" sz="2133" dirty="0" err="1">
                <a:solidFill>
                  <a:schemeClr val="bg1"/>
                </a:solidFill>
              </a:rPr>
              <a:t>httpd.conf</a:t>
            </a:r>
            <a:endParaRPr lang="en-IE" sz="2133" dirty="0">
              <a:solidFill>
                <a:schemeClr val="bg1"/>
              </a:solidFill>
            </a:endParaRPr>
          </a:p>
          <a:p>
            <a:r>
              <a:rPr lang="en-IE" sz="2133" dirty="0">
                <a:solidFill>
                  <a:schemeClr val="bg1"/>
                </a:solidFill>
              </a:rPr>
              <a:t>$ PREFIX/bin/</a:t>
            </a:r>
            <a:r>
              <a:rPr lang="en-IE" sz="2133" dirty="0" err="1">
                <a:solidFill>
                  <a:schemeClr val="bg1"/>
                </a:solidFill>
              </a:rPr>
              <a:t>apachectl</a:t>
            </a:r>
            <a:r>
              <a:rPr lang="en-IE" sz="2133" dirty="0">
                <a:solidFill>
                  <a:schemeClr val="bg1"/>
                </a:solidFill>
              </a:rPr>
              <a:t> -k start</a:t>
            </a:r>
          </a:p>
          <a:p>
            <a:endParaRPr lang="en-US" sz="2400" dirty="0">
              <a:solidFill>
                <a:schemeClr val="bg1"/>
              </a:solidFill>
            </a:endParaRPr>
          </a:p>
        </p:txBody>
      </p:sp>
    </p:spTree>
    <p:extLst>
      <p:ext uri="{BB962C8B-B14F-4D97-AF65-F5344CB8AC3E}">
        <p14:creationId xmlns:p14="http://schemas.microsoft.com/office/powerpoint/2010/main" val="307862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F838-A00A-1046-82CD-DF1F258D6E6F}"/>
              </a:ext>
            </a:extLst>
          </p:cNvPr>
          <p:cNvSpPr>
            <a:spLocks noGrp="1"/>
          </p:cNvSpPr>
          <p:nvPr>
            <p:ph type="title"/>
          </p:nvPr>
        </p:nvSpPr>
        <p:spPr/>
        <p:txBody>
          <a:bodyPr/>
          <a:lstStyle/>
          <a:p>
            <a:pPr algn="ctr"/>
            <a:r>
              <a:rPr lang="en-IE" dirty="0"/>
              <a:t>Troubleshooting</a:t>
            </a:r>
            <a:endParaRPr lang="en-US" dirty="0"/>
          </a:p>
        </p:txBody>
      </p:sp>
      <p:sp>
        <p:nvSpPr>
          <p:cNvPr id="3" name="Content Placeholder 2">
            <a:extLst>
              <a:ext uri="{FF2B5EF4-FFF2-40B4-BE49-F238E27FC236}">
                <a16:creationId xmlns:a16="http://schemas.microsoft.com/office/drawing/2014/main" id="{F484A1D5-4DE8-7542-8BA0-82799EE64D0E}"/>
              </a:ext>
            </a:extLst>
          </p:cNvPr>
          <p:cNvSpPr>
            <a:spLocks noGrp="1"/>
          </p:cNvSpPr>
          <p:nvPr>
            <p:ph idx="1"/>
          </p:nvPr>
        </p:nvSpPr>
        <p:spPr/>
        <p:txBody>
          <a:bodyPr/>
          <a:lstStyle/>
          <a:p>
            <a:pPr marL="609585" indent="-609585">
              <a:buAutoNum type="arabicParenR"/>
            </a:pPr>
            <a:r>
              <a:rPr lang="en-US" sz="2400" dirty="0">
                <a:latin typeface="+mn-lt"/>
              </a:rPr>
              <a:t>Verify if it’s a general network issue</a:t>
            </a:r>
          </a:p>
          <a:p>
            <a:pPr marL="609585" indent="-609585">
              <a:buAutoNum type="arabicParenR"/>
            </a:pPr>
            <a:r>
              <a:rPr lang="en-US" sz="2400" dirty="0">
                <a:latin typeface="+mn-lt"/>
              </a:rPr>
              <a:t>Keep EC2 specifics in mind (product code, BYOL)</a:t>
            </a:r>
          </a:p>
          <a:p>
            <a:pPr marL="609585" indent="-609585">
              <a:buAutoNum type="arabicParenR"/>
            </a:pPr>
            <a:r>
              <a:rPr lang="en-US" sz="2400" dirty="0">
                <a:latin typeface="+mn-lt"/>
              </a:rPr>
              <a:t>Are you able to replicate it with the base AMI?</a:t>
            </a:r>
          </a:p>
          <a:p>
            <a:endParaRPr lang="en-US" sz="2400" dirty="0">
              <a:latin typeface="+mn-lt"/>
            </a:endParaRPr>
          </a:p>
          <a:p>
            <a:pPr marL="457189" indent="-457189">
              <a:buFontTx/>
              <a:buChar char="-"/>
            </a:pPr>
            <a:r>
              <a:rPr lang="en-US" sz="2400" dirty="0">
                <a:latin typeface="+mn-lt"/>
              </a:rPr>
              <a:t>Clear cache, update repositories, list repositories</a:t>
            </a:r>
          </a:p>
          <a:p>
            <a:pPr marL="457189" indent="-457189">
              <a:buFontTx/>
              <a:buChar char="-"/>
            </a:pPr>
            <a:r>
              <a:rPr lang="en-US" sz="2400" dirty="0">
                <a:latin typeface="+mn-lt"/>
              </a:rPr>
              <a:t>Is the system registered (Red Hat/</a:t>
            </a:r>
            <a:r>
              <a:rPr lang="en-US" sz="2400" dirty="0" err="1">
                <a:latin typeface="+mn-lt"/>
              </a:rPr>
              <a:t>Suse</a:t>
            </a:r>
            <a:r>
              <a:rPr lang="en-US" sz="2400" dirty="0">
                <a:latin typeface="+mn-lt"/>
              </a:rPr>
              <a:t>)</a:t>
            </a:r>
          </a:p>
          <a:p>
            <a:pPr marL="457189" indent="-457189">
              <a:buFontTx/>
              <a:buChar char="-"/>
            </a:pPr>
            <a:r>
              <a:rPr lang="en-US" sz="2400" dirty="0">
                <a:latin typeface="+mn-lt"/>
              </a:rPr>
              <a:t>Keep possible proxy in mind</a:t>
            </a:r>
          </a:p>
          <a:p>
            <a:endParaRPr lang="en-US" dirty="0"/>
          </a:p>
        </p:txBody>
      </p:sp>
      <p:pic>
        <p:nvPicPr>
          <p:cNvPr id="5" name="Picture 4">
            <a:extLst>
              <a:ext uri="{FF2B5EF4-FFF2-40B4-BE49-F238E27FC236}">
                <a16:creationId xmlns:a16="http://schemas.microsoft.com/office/drawing/2014/main" id="{A09993E1-19BE-BB47-BC61-2CE177722344}"/>
              </a:ext>
            </a:extLst>
          </p:cNvPr>
          <p:cNvPicPr>
            <a:picLocks noChangeAspect="1"/>
          </p:cNvPicPr>
          <p:nvPr/>
        </p:nvPicPr>
        <p:blipFill>
          <a:blip r:embed="rId3"/>
          <a:stretch>
            <a:fillRect/>
          </a:stretch>
        </p:blipFill>
        <p:spPr>
          <a:xfrm>
            <a:off x="7867210" y="1783644"/>
            <a:ext cx="3972641" cy="3290711"/>
          </a:xfrm>
          <a:prstGeom prst="rect">
            <a:avLst/>
          </a:prstGeom>
        </p:spPr>
      </p:pic>
    </p:spTree>
    <p:extLst>
      <p:ext uri="{BB962C8B-B14F-4D97-AF65-F5344CB8AC3E}">
        <p14:creationId xmlns:p14="http://schemas.microsoft.com/office/powerpoint/2010/main" val="237334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4750-8C5E-214B-9532-A8B32B0DB0E3}"/>
              </a:ext>
            </a:extLst>
          </p:cNvPr>
          <p:cNvSpPr>
            <a:spLocks noGrp="1"/>
          </p:cNvSpPr>
          <p:nvPr>
            <p:ph type="title"/>
          </p:nvPr>
        </p:nvSpPr>
        <p:spPr/>
        <p:txBody>
          <a:bodyPr/>
          <a:lstStyle/>
          <a:p>
            <a:pPr algn="ctr"/>
            <a:r>
              <a:rPr lang="en-US" dirty="0"/>
              <a:t>Troubleshooting</a:t>
            </a:r>
          </a:p>
        </p:txBody>
      </p:sp>
      <p:sp>
        <p:nvSpPr>
          <p:cNvPr id="3" name="Content Placeholder 2">
            <a:extLst>
              <a:ext uri="{FF2B5EF4-FFF2-40B4-BE49-F238E27FC236}">
                <a16:creationId xmlns:a16="http://schemas.microsoft.com/office/drawing/2014/main" id="{36F7E95D-D4B5-7940-910A-88DF0FAF8527}"/>
              </a:ext>
            </a:extLst>
          </p:cNvPr>
          <p:cNvSpPr>
            <a:spLocks noGrp="1"/>
          </p:cNvSpPr>
          <p:nvPr>
            <p:ph idx="1"/>
          </p:nvPr>
        </p:nvSpPr>
        <p:spPr/>
        <p:txBody>
          <a:bodyPr/>
          <a:lstStyle/>
          <a:p>
            <a:pPr marL="0" indent="0">
              <a:buNone/>
            </a:pPr>
            <a:r>
              <a:rPr lang="en-US" sz="2400" dirty="0" err="1">
                <a:latin typeface="+mn-lt"/>
              </a:rPr>
              <a:t>Systemctl</a:t>
            </a:r>
            <a:r>
              <a:rPr lang="en-US" sz="2400" dirty="0">
                <a:latin typeface="+mn-lt"/>
              </a:rPr>
              <a:t> status &lt;service&gt;</a:t>
            </a:r>
          </a:p>
          <a:p>
            <a:pPr marL="0" indent="0">
              <a:buNone/>
            </a:pPr>
            <a:endParaRPr lang="en-US" sz="2400" dirty="0">
              <a:latin typeface="+mn-lt"/>
            </a:endParaRPr>
          </a:p>
          <a:p>
            <a:pPr marL="0" indent="0">
              <a:buNone/>
            </a:pPr>
            <a:r>
              <a:rPr lang="en-US" sz="2400" dirty="0">
                <a:latin typeface="+mn-lt"/>
              </a:rPr>
              <a:t>Check the system log file or the app log file</a:t>
            </a:r>
          </a:p>
          <a:p>
            <a:pPr marL="0" indent="0">
              <a:buNone/>
            </a:pPr>
            <a:endParaRPr lang="en-US" sz="2400" dirty="0">
              <a:latin typeface="+mn-lt"/>
            </a:endParaRPr>
          </a:p>
          <a:p>
            <a:pPr marL="0" indent="0">
              <a:buNone/>
            </a:pPr>
            <a:r>
              <a:rPr lang="en-US" sz="2400" dirty="0">
                <a:latin typeface="+mn-lt"/>
              </a:rPr>
              <a:t>Verbose option in scripts for </a:t>
            </a:r>
            <a:r>
              <a:rPr lang="en-US" sz="2400" dirty="0" err="1">
                <a:latin typeface="+mn-lt"/>
              </a:rPr>
              <a:t>SysVinit</a:t>
            </a:r>
            <a:r>
              <a:rPr lang="en-US" sz="2400" dirty="0">
                <a:latin typeface="+mn-lt"/>
              </a:rPr>
              <a:t> (set –x)</a:t>
            </a:r>
          </a:p>
          <a:p>
            <a:pPr marL="0" indent="0">
              <a:buNone/>
            </a:pPr>
            <a:endParaRPr lang="en-US" sz="2400" dirty="0">
              <a:latin typeface="+mn-lt"/>
            </a:endParaRPr>
          </a:p>
          <a:p>
            <a:pPr marL="0" indent="0">
              <a:buNone/>
            </a:pPr>
            <a:r>
              <a:rPr lang="en-US" sz="2400" dirty="0">
                <a:latin typeface="+mn-lt"/>
              </a:rPr>
              <a:t>Check changes in config files</a:t>
            </a:r>
          </a:p>
          <a:p>
            <a:pPr marL="0" indent="0">
              <a:buNone/>
            </a:pPr>
            <a:endParaRPr lang="en-US" sz="2400" dirty="0"/>
          </a:p>
          <a:p>
            <a:endParaRPr lang="en-US" dirty="0"/>
          </a:p>
        </p:txBody>
      </p:sp>
    </p:spTree>
    <p:extLst>
      <p:ext uri="{BB962C8B-B14F-4D97-AF65-F5344CB8AC3E}">
        <p14:creationId xmlns:p14="http://schemas.microsoft.com/office/powerpoint/2010/main" val="229311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4" name="TextBox 3">
            <a:extLst>
              <a:ext uri="{FF2B5EF4-FFF2-40B4-BE49-F238E27FC236}">
                <a16:creationId xmlns:a16="http://schemas.microsoft.com/office/drawing/2014/main" id="{BB7DB49D-6A3F-8E4B-B4F3-F01953E71EBA}"/>
              </a:ext>
            </a:extLst>
          </p:cNvPr>
          <p:cNvSpPr txBox="1"/>
          <p:nvPr/>
        </p:nvSpPr>
        <p:spPr>
          <a:xfrm>
            <a:off x="1485233" y="1643896"/>
            <a:ext cx="8868043" cy="2554545"/>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Recognize different package managers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Be able to install/update/remove software</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Troubleshooting</a:t>
            </a:r>
          </a:p>
        </p:txBody>
      </p:sp>
    </p:spTree>
    <p:extLst>
      <p:ext uri="{BB962C8B-B14F-4D97-AF65-F5344CB8AC3E}">
        <p14:creationId xmlns:p14="http://schemas.microsoft.com/office/powerpoint/2010/main" val="3617298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Practical Exercise 1</a:t>
            </a:r>
          </a:p>
        </p:txBody>
      </p:sp>
      <p:sp>
        <p:nvSpPr>
          <p:cNvPr id="5" name="TextBox 4"/>
          <p:cNvSpPr txBox="1"/>
          <p:nvPr/>
        </p:nvSpPr>
        <p:spPr>
          <a:xfrm>
            <a:off x="296521" y="845942"/>
            <a:ext cx="4851212" cy="4708981"/>
          </a:xfrm>
          <a:prstGeom prst="rect">
            <a:avLst/>
          </a:prstGeom>
          <a:noFill/>
        </p:spPr>
        <p:txBody>
          <a:bodyPr wrap="square" rtlCol="0">
            <a:spAutoFit/>
          </a:bodyPr>
          <a:lstStyle/>
          <a:p>
            <a:pPr marL="457189" indent="-457189">
              <a:buAutoNum type="arabicParenR"/>
            </a:pPr>
            <a:r>
              <a:rPr lang="en-IE" sz="2000" dirty="0">
                <a:solidFill>
                  <a:schemeClr val="bg1"/>
                </a:solidFill>
              </a:rPr>
              <a:t>Use a generic AL2/AL1 instance</a:t>
            </a:r>
          </a:p>
          <a:p>
            <a:pPr marL="457189" indent="-457189">
              <a:buAutoNum type="arabicParenR"/>
            </a:pPr>
            <a:endParaRPr lang="en-IE" sz="2000" dirty="0">
              <a:solidFill>
                <a:schemeClr val="bg1"/>
              </a:solidFill>
            </a:endParaRPr>
          </a:p>
          <a:p>
            <a:pPr marL="457189" indent="-457189">
              <a:buAutoNum type="arabicParenR"/>
            </a:pPr>
            <a:r>
              <a:rPr lang="en-IE" sz="2000" dirty="0">
                <a:solidFill>
                  <a:schemeClr val="bg1"/>
                </a:solidFill>
              </a:rPr>
              <a:t>List the repositories configured</a:t>
            </a:r>
          </a:p>
          <a:p>
            <a:pPr marL="457189" indent="-457189">
              <a:buAutoNum type="arabicParenR"/>
            </a:pPr>
            <a:endParaRPr lang="en-IE" sz="2000" dirty="0">
              <a:solidFill>
                <a:schemeClr val="bg1"/>
              </a:solidFill>
            </a:endParaRPr>
          </a:p>
          <a:p>
            <a:pPr marL="457189" indent="-457189">
              <a:buAutoNum type="arabicParenR"/>
            </a:pPr>
            <a:r>
              <a:rPr lang="en-IE" sz="2000" dirty="0">
                <a:solidFill>
                  <a:schemeClr val="bg1"/>
                </a:solidFill>
              </a:rPr>
              <a:t>List updates available</a:t>
            </a:r>
          </a:p>
          <a:p>
            <a:pPr marL="457189" indent="-457189">
              <a:buAutoNum type="arabicParenR"/>
            </a:pPr>
            <a:endParaRPr lang="en-IE" sz="2000" dirty="0">
              <a:solidFill>
                <a:schemeClr val="bg1"/>
              </a:solidFill>
            </a:endParaRPr>
          </a:p>
          <a:p>
            <a:pPr marL="457189" indent="-457189">
              <a:buAutoNum type="arabicParenR"/>
            </a:pPr>
            <a:r>
              <a:rPr lang="en-IE" sz="2000" dirty="0">
                <a:solidFill>
                  <a:schemeClr val="bg1"/>
                </a:solidFill>
              </a:rPr>
              <a:t>Add EPEL repo</a:t>
            </a:r>
          </a:p>
          <a:p>
            <a:pPr marL="457189" indent="-457189">
              <a:buAutoNum type="arabicParenR"/>
            </a:pPr>
            <a:endParaRPr lang="en-IE" sz="2000" dirty="0">
              <a:solidFill>
                <a:schemeClr val="bg1"/>
              </a:solidFill>
            </a:endParaRPr>
          </a:p>
          <a:p>
            <a:pPr marL="457189" indent="-457189">
              <a:buAutoNum type="arabicParenR"/>
            </a:pPr>
            <a:r>
              <a:rPr lang="en-IE" sz="2000" dirty="0">
                <a:solidFill>
                  <a:schemeClr val="bg1"/>
                </a:solidFill>
              </a:rPr>
              <a:t>Check if httpd2/apache is installed</a:t>
            </a:r>
          </a:p>
          <a:p>
            <a:pPr marL="457189" indent="-457189">
              <a:buAutoNum type="arabicParenR"/>
            </a:pPr>
            <a:endParaRPr lang="en-IE" sz="2000" dirty="0">
              <a:solidFill>
                <a:schemeClr val="bg1"/>
              </a:solidFill>
            </a:endParaRPr>
          </a:p>
          <a:p>
            <a:pPr marL="457189" indent="-457189">
              <a:buAutoNum type="arabicParenR"/>
            </a:pPr>
            <a:r>
              <a:rPr lang="en-IE" sz="2000" dirty="0">
                <a:solidFill>
                  <a:schemeClr val="bg1"/>
                </a:solidFill>
              </a:rPr>
              <a:t>Install the latest version</a:t>
            </a:r>
          </a:p>
          <a:p>
            <a:pPr marL="457189" indent="-457189">
              <a:buAutoNum type="arabicParenR"/>
            </a:pPr>
            <a:endParaRPr lang="en-IE" sz="2000" dirty="0">
              <a:solidFill>
                <a:schemeClr val="bg1"/>
              </a:solidFill>
            </a:endParaRPr>
          </a:p>
          <a:p>
            <a:pPr marL="457189" indent="-457189">
              <a:buAutoNum type="arabicParenR"/>
            </a:pPr>
            <a:r>
              <a:rPr lang="en-IE" sz="2000" dirty="0">
                <a:solidFill>
                  <a:schemeClr val="bg1"/>
                </a:solidFill>
              </a:rPr>
              <a:t>Install </a:t>
            </a:r>
            <a:r>
              <a:rPr lang="en-IE" sz="2000" dirty="0" err="1">
                <a:solidFill>
                  <a:schemeClr val="bg1"/>
                </a:solidFill>
              </a:rPr>
              <a:t>mysql</a:t>
            </a:r>
            <a:endParaRPr lang="en-IE" sz="2000" dirty="0">
              <a:solidFill>
                <a:schemeClr val="bg1"/>
              </a:solidFill>
            </a:endParaRPr>
          </a:p>
          <a:p>
            <a:pPr marL="457189" indent="-457189">
              <a:buAutoNum type="arabicParenR"/>
            </a:pPr>
            <a:endParaRPr lang="en-IE" sz="2000" dirty="0">
              <a:solidFill>
                <a:schemeClr val="bg1"/>
              </a:solidFill>
            </a:endParaRPr>
          </a:p>
          <a:p>
            <a:pPr marL="457189" indent="-457189">
              <a:buAutoNum type="arabicParenR"/>
            </a:pPr>
            <a:r>
              <a:rPr lang="en-IE" sz="2000" dirty="0">
                <a:solidFill>
                  <a:schemeClr val="bg1"/>
                </a:solidFill>
              </a:rPr>
              <a:t>Install php</a:t>
            </a:r>
          </a:p>
        </p:txBody>
      </p:sp>
      <p:pic>
        <p:nvPicPr>
          <p:cNvPr id="4" name="Picture 3">
            <a:extLst>
              <a:ext uri="{FF2B5EF4-FFF2-40B4-BE49-F238E27FC236}">
                <a16:creationId xmlns:a16="http://schemas.microsoft.com/office/drawing/2014/main" id="{88F850ED-720E-C140-A326-DA2E14242779}"/>
              </a:ext>
            </a:extLst>
          </p:cNvPr>
          <p:cNvPicPr>
            <a:picLocks noChangeAspect="1"/>
          </p:cNvPicPr>
          <p:nvPr/>
        </p:nvPicPr>
        <p:blipFill>
          <a:blip r:embed="rId3"/>
          <a:stretch>
            <a:fillRect/>
          </a:stretch>
        </p:blipFill>
        <p:spPr>
          <a:xfrm>
            <a:off x="6786897" y="743319"/>
            <a:ext cx="4755091" cy="5977829"/>
          </a:xfrm>
          <a:prstGeom prst="rect">
            <a:avLst/>
          </a:prstGeom>
        </p:spPr>
      </p:pic>
    </p:spTree>
    <p:extLst>
      <p:ext uri="{BB962C8B-B14F-4D97-AF65-F5344CB8AC3E}">
        <p14:creationId xmlns:p14="http://schemas.microsoft.com/office/powerpoint/2010/main" val="82726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sz="2400" dirty="0"/>
              <a:t>Please take 2 minutes to complete the survey to let us know what you liked about the training and what can be improved.</a:t>
            </a:r>
          </a:p>
          <a:p>
            <a:r>
              <a:rPr lang="en-GB" sz="2400" dirty="0"/>
              <a:t>This will help us to continue creating helpful and relevant training content.</a:t>
            </a:r>
          </a:p>
          <a:p>
            <a:r>
              <a:rPr lang="en-GB" sz="2400" dirty="0"/>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1190700" y="1942255"/>
            <a:ext cx="8868043" cy="2554545"/>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Familiarizing different package managers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Be able to install/update/remove software</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Troubleshooting</a:t>
            </a: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E031-D590-1448-808E-79BD452327E7}"/>
              </a:ext>
            </a:extLst>
          </p:cNvPr>
          <p:cNvSpPr>
            <a:spLocks noGrp="1"/>
          </p:cNvSpPr>
          <p:nvPr>
            <p:ph type="title"/>
          </p:nvPr>
        </p:nvSpPr>
        <p:spPr/>
        <p:txBody>
          <a:bodyPr/>
          <a:lstStyle/>
          <a:p>
            <a:pPr algn="ctr"/>
            <a:r>
              <a:rPr lang="en-IE" dirty="0"/>
              <a:t>Package managers</a:t>
            </a:r>
            <a:endParaRPr lang="en-US" dirty="0"/>
          </a:p>
        </p:txBody>
      </p:sp>
      <p:sp>
        <p:nvSpPr>
          <p:cNvPr id="6" name="Content Placeholder 3">
            <a:extLst>
              <a:ext uri="{FF2B5EF4-FFF2-40B4-BE49-F238E27FC236}">
                <a16:creationId xmlns:a16="http://schemas.microsoft.com/office/drawing/2014/main" id="{F48BF07B-5234-2E44-AD0A-A517B3F647F7}"/>
              </a:ext>
            </a:extLst>
          </p:cNvPr>
          <p:cNvSpPr txBox="1">
            <a:spLocks/>
          </p:cNvSpPr>
          <p:nvPr/>
        </p:nvSpPr>
        <p:spPr>
          <a:xfrm>
            <a:off x="838200" y="695961"/>
            <a:ext cx="10515600" cy="5749985"/>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mn-lt"/>
              </a:rPr>
              <a:t>Package managers provide tool for individual software packages</a:t>
            </a:r>
          </a:p>
          <a:p>
            <a:r>
              <a:rPr lang="en-US" dirty="0">
                <a:latin typeface="+mn-lt"/>
              </a:rPr>
              <a:t>There are three major Linux package managers:</a:t>
            </a:r>
          </a:p>
          <a:p>
            <a:pPr lvl="1"/>
            <a:r>
              <a:rPr lang="en-US" sz="2400" dirty="0">
                <a:latin typeface="+mn-lt"/>
              </a:rPr>
              <a:t>YUM using RPM (RHEL/AL/CentOS/Fedora)</a:t>
            </a:r>
          </a:p>
          <a:p>
            <a:pPr lvl="1"/>
            <a:r>
              <a:rPr lang="en-US" sz="2400" dirty="0">
                <a:latin typeface="+mn-lt"/>
              </a:rPr>
              <a:t>APT using DPKG (Debian/Ubuntu)</a:t>
            </a:r>
          </a:p>
          <a:p>
            <a:pPr lvl="1"/>
            <a:r>
              <a:rPr lang="en-US" sz="2400" dirty="0" err="1">
                <a:latin typeface="+mn-lt"/>
              </a:rPr>
              <a:t>Zypper</a:t>
            </a:r>
            <a:r>
              <a:rPr lang="en-US" sz="2400" dirty="0">
                <a:latin typeface="+mn-lt"/>
              </a:rPr>
              <a:t> using RPM (</a:t>
            </a:r>
            <a:r>
              <a:rPr lang="en-US" sz="2400" dirty="0" err="1">
                <a:latin typeface="+mn-lt"/>
              </a:rPr>
              <a:t>Suse</a:t>
            </a:r>
            <a:r>
              <a:rPr lang="en-US" sz="2400" dirty="0">
                <a:latin typeface="+mn-lt"/>
              </a:rPr>
              <a:t>)</a:t>
            </a:r>
          </a:p>
          <a:p>
            <a:pPr lvl="1"/>
            <a:endParaRPr lang="en-US" dirty="0">
              <a:latin typeface="+mn-lt"/>
            </a:endParaRPr>
          </a:p>
          <a:p>
            <a:r>
              <a:rPr lang="en-US" dirty="0">
                <a:latin typeface="+mn-lt"/>
              </a:rPr>
              <a:t>Package Managers maintain:</a:t>
            </a:r>
          </a:p>
          <a:p>
            <a:pPr lvl="1"/>
            <a:r>
              <a:rPr lang="en-US" sz="2400" dirty="0">
                <a:latin typeface="+mn-lt"/>
              </a:rPr>
              <a:t>Packages</a:t>
            </a:r>
          </a:p>
          <a:p>
            <a:pPr lvl="1"/>
            <a:r>
              <a:rPr lang="en-US" sz="2400" dirty="0">
                <a:latin typeface="+mn-lt"/>
              </a:rPr>
              <a:t>Installed File Database</a:t>
            </a:r>
          </a:p>
          <a:p>
            <a:pPr lvl="1"/>
            <a:r>
              <a:rPr lang="en-US" sz="2400" dirty="0">
                <a:latin typeface="+mn-lt"/>
              </a:rPr>
              <a:t>Dependencies</a:t>
            </a:r>
          </a:p>
          <a:p>
            <a:pPr lvl="1"/>
            <a:r>
              <a:rPr lang="en-US" sz="2400" dirty="0">
                <a:latin typeface="+mn-lt"/>
              </a:rPr>
              <a:t>Checksums</a:t>
            </a:r>
          </a:p>
          <a:p>
            <a:pPr lvl="1"/>
            <a:r>
              <a:rPr lang="en-US" sz="2400" dirty="0">
                <a:latin typeface="+mn-lt"/>
              </a:rPr>
              <a:t>Upgrades and Uninstall</a:t>
            </a:r>
          </a:p>
          <a:p>
            <a:pPr lvl="1"/>
            <a:r>
              <a:rPr lang="en-US" sz="2400" dirty="0">
                <a:latin typeface="+mn-lt"/>
              </a:rPr>
              <a:t>Binary Package Creations</a:t>
            </a:r>
          </a:p>
        </p:txBody>
      </p:sp>
    </p:spTree>
    <p:extLst>
      <p:ext uri="{BB962C8B-B14F-4D97-AF65-F5344CB8AC3E}">
        <p14:creationId xmlns:p14="http://schemas.microsoft.com/office/powerpoint/2010/main" val="149385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0E5-DF09-684B-AE83-14D145FF0E66}"/>
              </a:ext>
            </a:extLst>
          </p:cNvPr>
          <p:cNvSpPr>
            <a:spLocks noGrp="1"/>
          </p:cNvSpPr>
          <p:nvPr>
            <p:ph type="title"/>
          </p:nvPr>
        </p:nvSpPr>
        <p:spPr/>
        <p:txBody>
          <a:bodyPr/>
          <a:lstStyle/>
          <a:p>
            <a:pPr algn="ctr"/>
            <a:r>
              <a:rPr lang="en-IE" dirty="0"/>
              <a:t>YUM and RPM (intro)</a:t>
            </a:r>
            <a:endParaRPr lang="en-US" dirty="0"/>
          </a:p>
        </p:txBody>
      </p:sp>
      <p:sp>
        <p:nvSpPr>
          <p:cNvPr id="4" name="TextBox 3">
            <a:extLst>
              <a:ext uri="{FF2B5EF4-FFF2-40B4-BE49-F238E27FC236}">
                <a16:creationId xmlns:a16="http://schemas.microsoft.com/office/drawing/2014/main" id="{7F64FB86-0319-7F4C-A6F6-064A05446435}"/>
              </a:ext>
            </a:extLst>
          </p:cNvPr>
          <p:cNvSpPr txBox="1"/>
          <p:nvPr/>
        </p:nvSpPr>
        <p:spPr>
          <a:xfrm>
            <a:off x="449051" y="1194433"/>
            <a:ext cx="10940405" cy="3785652"/>
          </a:xfrm>
          <a:prstGeom prst="rect">
            <a:avLst/>
          </a:prstGeom>
          <a:noFill/>
        </p:spPr>
        <p:txBody>
          <a:bodyPr wrap="square" rtlCol="0">
            <a:spAutoFit/>
          </a:bodyPr>
          <a:lstStyle/>
          <a:p>
            <a:r>
              <a:rPr lang="en-US" sz="2400" dirty="0">
                <a:solidFill>
                  <a:schemeClr val="bg1"/>
                </a:solidFill>
              </a:rPr>
              <a:t>Yum recommended to manage software</a:t>
            </a:r>
          </a:p>
          <a:p>
            <a:endParaRPr lang="en-US" sz="2400" dirty="0">
              <a:solidFill>
                <a:schemeClr val="bg1"/>
              </a:solidFill>
            </a:endParaRPr>
          </a:p>
          <a:p>
            <a:r>
              <a:rPr lang="en-US" sz="2400" dirty="0">
                <a:solidFill>
                  <a:schemeClr val="bg1"/>
                </a:solidFill>
              </a:rPr>
              <a:t>Yum uses an internal database to keep track of packages</a:t>
            </a:r>
          </a:p>
          <a:p>
            <a:endParaRPr lang="en-US" sz="2400" dirty="0">
              <a:solidFill>
                <a:schemeClr val="bg1"/>
              </a:solidFill>
            </a:endParaRPr>
          </a:p>
          <a:p>
            <a:r>
              <a:rPr lang="en-US" sz="2400" dirty="0">
                <a:solidFill>
                  <a:schemeClr val="bg1"/>
                </a:solidFill>
              </a:rPr>
              <a:t>Uses repositories to obtain package information and downloads</a:t>
            </a:r>
          </a:p>
          <a:p>
            <a:endParaRPr lang="en-US" sz="2400" dirty="0">
              <a:solidFill>
                <a:schemeClr val="bg1"/>
              </a:solidFill>
            </a:endParaRPr>
          </a:p>
          <a:p>
            <a:r>
              <a:rPr lang="en-US" sz="2400" dirty="0">
                <a:solidFill>
                  <a:schemeClr val="bg1"/>
                </a:solidFill>
              </a:rPr>
              <a:t>rpm command is used on specific software packages</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pic>
        <p:nvPicPr>
          <p:cNvPr id="5" name="Picture 4">
            <a:extLst>
              <a:ext uri="{FF2B5EF4-FFF2-40B4-BE49-F238E27FC236}">
                <a16:creationId xmlns:a16="http://schemas.microsoft.com/office/drawing/2014/main" id="{BF59D9CC-F850-B34E-8B90-AC0093D200E7}"/>
              </a:ext>
            </a:extLst>
          </p:cNvPr>
          <p:cNvPicPr>
            <a:picLocks noChangeAspect="1"/>
          </p:cNvPicPr>
          <p:nvPr/>
        </p:nvPicPr>
        <p:blipFill>
          <a:blip r:embed="rId3"/>
          <a:stretch>
            <a:fillRect/>
          </a:stretch>
        </p:blipFill>
        <p:spPr>
          <a:xfrm>
            <a:off x="1743649" y="4564094"/>
            <a:ext cx="2022023" cy="1669465"/>
          </a:xfrm>
          <a:prstGeom prst="rect">
            <a:avLst/>
          </a:prstGeom>
        </p:spPr>
      </p:pic>
      <p:pic>
        <p:nvPicPr>
          <p:cNvPr id="7" name="Picture 6">
            <a:extLst>
              <a:ext uri="{FF2B5EF4-FFF2-40B4-BE49-F238E27FC236}">
                <a16:creationId xmlns:a16="http://schemas.microsoft.com/office/drawing/2014/main" id="{55861B09-527D-6644-A79D-4CB5233D12CB}"/>
              </a:ext>
            </a:extLst>
          </p:cNvPr>
          <p:cNvPicPr>
            <a:picLocks noChangeAspect="1"/>
          </p:cNvPicPr>
          <p:nvPr/>
        </p:nvPicPr>
        <p:blipFill>
          <a:blip r:embed="rId4"/>
          <a:stretch>
            <a:fillRect/>
          </a:stretch>
        </p:blipFill>
        <p:spPr>
          <a:xfrm>
            <a:off x="8301492" y="4564094"/>
            <a:ext cx="2556763" cy="893540"/>
          </a:xfrm>
          <a:prstGeom prst="rect">
            <a:avLst/>
          </a:prstGeom>
        </p:spPr>
      </p:pic>
      <p:pic>
        <p:nvPicPr>
          <p:cNvPr id="9" name="Picture 8">
            <a:extLst>
              <a:ext uri="{FF2B5EF4-FFF2-40B4-BE49-F238E27FC236}">
                <a16:creationId xmlns:a16="http://schemas.microsoft.com/office/drawing/2014/main" id="{C4709D22-5BEA-434E-AA40-9D4836D43E35}"/>
              </a:ext>
            </a:extLst>
          </p:cNvPr>
          <p:cNvPicPr>
            <a:picLocks noChangeAspect="1"/>
          </p:cNvPicPr>
          <p:nvPr/>
        </p:nvPicPr>
        <p:blipFill>
          <a:blip r:embed="rId5"/>
          <a:stretch>
            <a:fillRect/>
          </a:stretch>
        </p:blipFill>
        <p:spPr>
          <a:xfrm>
            <a:off x="4725839" y="4564094"/>
            <a:ext cx="2386831" cy="1918733"/>
          </a:xfrm>
          <a:prstGeom prst="rect">
            <a:avLst/>
          </a:prstGeom>
        </p:spPr>
      </p:pic>
      <p:sp>
        <p:nvSpPr>
          <p:cNvPr id="10" name="TextBox 9">
            <a:extLst>
              <a:ext uri="{FF2B5EF4-FFF2-40B4-BE49-F238E27FC236}">
                <a16:creationId xmlns:a16="http://schemas.microsoft.com/office/drawing/2014/main" id="{628F3535-AD2F-9C4C-BE27-ACE5E15CF2B6}"/>
              </a:ext>
            </a:extLst>
          </p:cNvPr>
          <p:cNvSpPr txBox="1"/>
          <p:nvPr/>
        </p:nvSpPr>
        <p:spPr>
          <a:xfrm>
            <a:off x="8631243" y="5776660"/>
            <a:ext cx="2074607" cy="461665"/>
          </a:xfrm>
          <a:prstGeom prst="rect">
            <a:avLst/>
          </a:prstGeom>
          <a:noFill/>
        </p:spPr>
        <p:txBody>
          <a:bodyPr wrap="none" rtlCol="0">
            <a:spAutoFit/>
          </a:bodyPr>
          <a:lstStyle/>
          <a:p>
            <a:r>
              <a:rPr lang="en-US" sz="2400" dirty="0"/>
              <a:t>Amazon </a:t>
            </a:r>
            <a:r>
              <a:rPr lang="en-US" sz="2400" dirty="0" err="1"/>
              <a:t>linux</a:t>
            </a:r>
            <a:endParaRPr lang="en-US" sz="2400" dirty="0"/>
          </a:p>
        </p:txBody>
      </p:sp>
    </p:spTree>
    <p:extLst>
      <p:ext uri="{BB962C8B-B14F-4D97-AF65-F5344CB8AC3E}">
        <p14:creationId xmlns:p14="http://schemas.microsoft.com/office/powerpoint/2010/main" val="204001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B994-E475-CA49-9E4F-5EAD5A7B0267}"/>
              </a:ext>
            </a:extLst>
          </p:cNvPr>
          <p:cNvSpPr>
            <a:spLocks noGrp="1"/>
          </p:cNvSpPr>
          <p:nvPr>
            <p:ph type="title"/>
          </p:nvPr>
        </p:nvSpPr>
        <p:spPr/>
        <p:txBody>
          <a:bodyPr/>
          <a:lstStyle/>
          <a:p>
            <a:pPr algn="ctr"/>
            <a:r>
              <a:rPr lang="en-US" dirty="0"/>
              <a:t>YUM commands</a:t>
            </a:r>
          </a:p>
        </p:txBody>
      </p:sp>
      <p:sp>
        <p:nvSpPr>
          <p:cNvPr id="3" name="Content Placeholder 2">
            <a:extLst>
              <a:ext uri="{FF2B5EF4-FFF2-40B4-BE49-F238E27FC236}">
                <a16:creationId xmlns:a16="http://schemas.microsoft.com/office/drawing/2014/main" id="{1AC4E778-91A2-8742-A3BA-6956F91ED5E8}"/>
              </a:ext>
            </a:extLst>
          </p:cNvPr>
          <p:cNvSpPr>
            <a:spLocks noGrp="1"/>
          </p:cNvSpPr>
          <p:nvPr>
            <p:ph idx="1"/>
          </p:nvPr>
        </p:nvSpPr>
        <p:spPr>
          <a:xfrm>
            <a:off x="449052" y="880902"/>
            <a:ext cx="9530325" cy="5823849"/>
          </a:xfrm>
        </p:spPr>
        <p:txBody>
          <a:bodyPr/>
          <a:lstStyle/>
          <a:p>
            <a:r>
              <a:rPr lang="en-US" sz="2400" dirty="0">
                <a:latin typeface="+mn-lt"/>
              </a:rPr>
              <a:t>yum info httpd</a:t>
            </a:r>
          </a:p>
          <a:p>
            <a:r>
              <a:rPr lang="en-US" sz="2400" dirty="0">
                <a:latin typeface="+mn-lt"/>
              </a:rPr>
              <a:t>yum provides httpd</a:t>
            </a:r>
          </a:p>
          <a:p>
            <a:r>
              <a:rPr lang="en-US" sz="2400" dirty="0">
                <a:latin typeface="+mn-lt"/>
              </a:rPr>
              <a:t>yum –y install httpd-2.4.39-1.amzn2.0.1.x86_64</a:t>
            </a:r>
          </a:p>
          <a:p>
            <a:r>
              <a:rPr lang="en-US" sz="2400" dirty="0">
                <a:latin typeface="+mn-lt"/>
              </a:rPr>
              <a:t>yum -y remove httpd</a:t>
            </a:r>
          </a:p>
          <a:p>
            <a:r>
              <a:rPr lang="en-US" sz="2400" dirty="0">
                <a:latin typeface="+mn-lt"/>
              </a:rPr>
              <a:t>yum list installed | less</a:t>
            </a:r>
          </a:p>
          <a:p>
            <a:r>
              <a:rPr lang="en-US" sz="2400" dirty="0">
                <a:latin typeface="+mn-lt"/>
              </a:rPr>
              <a:t>yum check-update</a:t>
            </a:r>
          </a:p>
          <a:p>
            <a:r>
              <a:rPr lang="en-US" sz="2400" dirty="0">
                <a:latin typeface="+mn-lt"/>
              </a:rPr>
              <a:t>yum update</a:t>
            </a:r>
          </a:p>
          <a:p>
            <a:r>
              <a:rPr lang="en-US" sz="2400" dirty="0">
                <a:latin typeface="+mn-lt"/>
              </a:rPr>
              <a:t>yum </a:t>
            </a:r>
            <a:r>
              <a:rPr lang="en-US" sz="2400" dirty="0" err="1">
                <a:latin typeface="+mn-lt"/>
              </a:rPr>
              <a:t>repolist</a:t>
            </a:r>
            <a:r>
              <a:rPr lang="en-US" sz="2400" dirty="0">
                <a:latin typeface="+mn-lt"/>
              </a:rPr>
              <a:t> all</a:t>
            </a:r>
          </a:p>
          <a:p>
            <a:r>
              <a:rPr lang="en-US" sz="2400" dirty="0">
                <a:latin typeface="+mn-lt"/>
              </a:rPr>
              <a:t>yum provides /</a:t>
            </a:r>
            <a:r>
              <a:rPr lang="en-US" sz="2400" dirty="0" err="1">
                <a:latin typeface="+mn-lt"/>
              </a:rPr>
              <a:t>etc</a:t>
            </a:r>
            <a:r>
              <a:rPr lang="en-US" sz="2400" dirty="0">
                <a:latin typeface="+mn-lt"/>
              </a:rPr>
              <a:t>/httpd/conf/</a:t>
            </a:r>
            <a:r>
              <a:rPr lang="en-US" sz="2400" dirty="0" err="1">
                <a:latin typeface="+mn-lt"/>
              </a:rPr>
              <a:t>httpd.conf</a:t>
            </a:r>
            <a:endParaRPr lang="en-US" sz="2400" dirty="0">
              <a:latin typeface="+mn-lt"/>
            </a:endParaRPr>
          </a:p>
          <a:p>
            <a:r>
              <a:rPr lang="en-US" sz="2400" dirty="0">
                <a:latin typeface="+mn-lt"/>
              </a:rPr>
              <a:t>yum history</a:t>
            </a:r>
          </a:p>
        </p:txBody>
      </p:sp>
      <p:pic>
        <p:nvPicPr>
          <p:cNvPr id="5" name="Picture 4">
            <a:extLst>
              <a:ext uri="{FF2B5EF4-FFF2-40B4-BE49-F238E27FC236}">
                <a16:creationId xmlns:a16="http://schemas.microsoft.com/office/drawing/2014/main" id="{E609D305-982A-0E4B-A692-3012A08DB7DD}"/>
              </a:ext>
            </a:extLst>
          </p:cNvPr>
          <p:cNvPicPr>
            <a:picLocks noChangeAspect="1"/>
          </p:cNvPicPr>
          <p:nvPr/>
        </p:nvPicPr>
        <p:blipFill>
          <a:blip r:embed="rId3"/>
          <a:stretch>
            <a:fillRect/>
          </a:stretch>
        </p:blipFill>
        <p:spPr>
          <a:xfrm>
            <a:off x="8191017" y="2844800"/>
            <a:ext cx="2959584" cy="2272829"/>
          </a:xfrm>
          <a:prstGeom prst="rect">
            <a:avLst/>
          </a:prstGeom>
        </p:spPr>
      </p:pic>
    </p:spTree>
    <p:extLst>
      <p:ext uri="{BB962C8B-B14F-4D97-AF65-F5344CB8AC3E}">
        <p14:creationId xmlns:p14="http://schemas.microsoft.com/office/powerpoint/2010/main" val="413710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0BD6-CE35-0B4E-83D2-36E97924668A}"/>
              </a:ext>
            </a:extLst>
          </p:cNvPr>
          <p:cNvSpPr>
            <a:spLocks noGrp="1"/>
          </p:cNvSpPr>
          <p:nvPr>
            <p:ph type="title"/>
          </p:nvPr>
        </p:nvSpPr>
        <p:spPr/>
        <p:txBody>
          <a:bodyPr/>
          <a:lstStyle/>
          <a:p>
            <a:pPr algn="ctr"/>
            <a:r>
              <a:rPr lang="en-US" dirty="0"/>
              <a:t>rpm commands</a:t>
            </a:r>
          </a:p>
        </p:txBody>
      </p:sp>
      <p:sp>
        <p:nvSpPr>
          <p:cNvPr id="3" name="Content Placeholder 2">
            <a:extLst>
              <a:ext uri="{FF2B5EF4-FFF2-40B4-BE49-F238E27FC236}">
                <a16:creationId xmlns:a16="http://schemas.microsoft.com/office/drawing/2014/main" id="{C85795ED-98F2-5E4D-9D76-809A99634A91}"/>
              </a:ext>
            </a:extLst>
          </p:cNvPr>
          <p:cNvSpPr>
            <a:spLocks noGrp="1"/>
          </p:cNvSpPr>
          <p:nvPr>
            <p:ph idx="1"/>
          </p:nvPr>
        </p:nvSpPr>
        <p:spPr>
          <a:xfrm>
            <a:off x="449052" y="1480154"/>
            <a:ext cx="10940405" cy="3897692"/>
          </a:xfrm>
        </p:spPr>
        <p:txBody>
          <a:bodyPr/>
          <a:lstStyle/>
          <a:p>
            <a:pPr marL="457189" indent="-457189">
              <a:buFontTx/>
              <a:buChar char="-"/>
            </a:pPr>
            <a:r>
              <a:rPr lang="en-US" sz="2400" dirty="0">
                <a:latin typeface="+mn-lt"/>
              </a:rPr>
              <a:t>What do we need rpm for at all then?</a:t>
            </a:r>
          </a:p>
          <a:p>
            <a:pPr marL="457189" indent="-457189">
              <a:buFontTx/>
              <a:buChar char="-"/>
            </a:pPr>
            <a:endParaRPr lang="en-US" sz="2400" dirty="0">
              <a:latin typeface="+mn-lt"/>
            </a:endParaRPr>
          </a:p>
          <a:p>
            <a:pPr marL="0" indent="0">
              <a:buNone/>
            </a:pPr>
            <a:r>
              <a:rPr lang="en-US" sz="2400" dirty="0">
                <a:latin typeface="+mn-lt"/>
              </a:rPr>
              <a:t>rpm --verify httpd</a:t>
            </a:r>
          </a:p>
          <a:p>
            <a:pPr marL="0" indent="0">
              <a:buNone/>
            </a:pPr>
            <a:r>
              <a:rPr lang="en-US" sz="2400" dirty="0">
                <a:latin typeface="+mn-lt"/>
              </a:rPr>
              <a:t>missing   c /</a:t>
            </a:r>
            <a:r>
              <a:rPr lang="en-US" sz="2400" dirty="0" err="1">
                <a:latin typeface="+mn-lt"/>
              </a:rPr>
              <a:t>etc</a:t>
            </a:r>
            <a:r>
              <a:rPr lang="en-US" sz="2400" dirty="0">
                <a:latin typeface="+mn-lt"/>
              </a:rPr>
              <a:t>/httpd/conf/</a:t>
            </a:r>
            <a:r>
              <a:rPr lang="en-US" sz="2400" dirty="0" err="1">
                <a:latin typeface="+mn-lt"/>
              </a:rPr>
              <a:t>httpd.conf</a:t>
            </a:r>
            <a:endParaRPr lang="en-US" sz="2400" dirty="0">
              <a:latin typeface="+mn-lt"/>
            </a:endParaRPr>
          </a:p>
          <a:p>
            <a:pPr marL="0" indent="0">
              <a:buNone/>
            </a:pPr>
            <a:endParaRPr lang="en-US" sz="2400" dirty="0">
              <a:latin typeface="+mn-lt"/>
            </a:endParaRPr>
          </a:p>
          <a:p>
            <a:pPr marL="0" indent="0">
              <a:buNone/>
            </a:pPr>
            <a:r>
              <a:rPr lang="en-IE" sz="2400" dirty="0">
                <a:latin typeface="+mn-lt"/>
              </a:rPr>
              <a:t>rpm -a --</a:t>
            </a:r>
            <a:r>
              <a:rPr lang="en-IE" sz="2400" dirty="0" err="1">
                <a:latin typeface="+mn-lt"/>
              </a:rPr>
              <a:t>setperms</a:t>
            </a:r>
            <a:endParaRPr lang="en-US" sz="2400" dirty="0">
              <a:latin typeface="+mn-lt"/>
            </a:endParaRPr>
          </a:p>
        </p:txBody>
      </p:sp>
    </p:spTree>
    <p:extLst>
      <p:ext uri="{BB962C8B-B14F-4D97-AF65-F5344CB8AC3E}">
        <p14:creationId xmlns:p14="http://schemas.microsoft.com/office/powerpoint/2010/main" val="132871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1FFD-0914-1841-AE7F-94B67C30E1EF}"/>
              </a:ext>
            </a:extLst>
          </p:cNvPr>
          <p:cNvSpPr>
            <a:spLocks noGrp="1"/>
          </p:cNvSpPr>
          <p:nvPr>
            <p:ph type="title"/>
          </p:nvPr>
        </p:nvSpPr>
        <p:spPr/>
        <p:txBody>
          <a:bodyPr/>
          <a:lstStyle/>
          <a:p>
            <a:pPr algn="ctr"/>
            <a:r>
              <a:rPr lang="en-IE" dirty="0"/>
              <a:t>yum and rpm (configuration and repositories)</a:t>
            </a:r>
            <a:endParaRPr lang="en-US" dirty="0"/>
          </a:p>
        </p:txBody>
      </p:sp>
      <p:sp>
        <p:nvSpPr>
          <p:cNvPr id="3" name="Content Placeholder 2">
            <a:extLst>
              <a:ext uri="{FF2B5EF4-FFF2-40B4-BE49-F238E27FC236}">
                <a16:creationId xmlns:a16="http://schemas.microsoft.com/office/drawing/2014/main" id="{0178C5BA-04C4-8F49-BF9F-818C92C210EA}"/>
              </a:ext>
            </a:extLst>
          </p:cNvPr>
          <p:cNvSpPr>
            <a:spLocks noGrp="1"/>
          </p:cNvSpPr>
          <p:nvPr>
            <p:ph idx="1"/>
          </p:nvPr>
        </p:nvSpPr>
        <p:spPr>
          <a:xfrm>
            <a:off x="454124" y="1345776"/>
            <a:ext cx="8031017" cy="4738568"/>
          </a:xfrm>
        </p:spPr>
        <p:txBody>
          <a:bodyPr/>
          <a:lstStyle/>
          <a:p>
            <a:pPr marL="0" indent="0">
              <a:buNone/>
            </a:pPr>
            <a:r>
              <a:rPr lang="en-US" sz="2400" dirty="0">
                <a:latin typeface="+mn-lt"/>
              </a:rPr>
              <a:t>/</a:t>
            </a:r>
            <a:r>
              <a:rPr lang="en-US" sz="2400" dirty="0" err="1">
                <a:latin typeface="+mn-lt"/>
              </a:rPr>
              <a:t>etc</a:t>
            </a:r>
            <a:r>
              <a:rPr lang="en-US" sz="2400" dirty="0">
                <a:latin typeface="+mn-lt"/>
              </a:rPr>
              <a:t>/</a:t>
            </a:r>
            <a:r>
              <a:rPr lang="en-US" sz="2400" dirty="0" err="1">
                <a:latin typeface="+mn-lt"/>
              </a:rPr>
              <a:t>yum.conf</a:t>
            </a:r>
            <a:endParaRPr lang="en-US" sz="2400" dirty="0">
              <a:latin typeface="+mn-lt"/>
            </a:endParaRPr>
          </a:p>
          <a:p>
            <a:pPr marL="0" indent="0">
              <a:buNone/>
            </a:pPr>
            <a:r>
              <a:rPr lang="en-US" sz="2400" dirty="0">
                <a:latin typeface="+mn-lt"/>
              </a:rPr>
              <a:t>/</a:t>
            </a:r>
            <a:r>
              <a:rPr lang="en-US" sz="2400" dirty="0" err="1">
                <a:latin typeface="+mn-lt"/>
              </a:rPr>
              <a:t>etc</a:t>
            </a:r>
            <a:r>
              <a:rPr lang="en-US" sz="2400" dirty="0">
                <a:latin typeface="+mn-lt"/>
              </a:rPr>
              <a:t>/</a:t>
            </a:r>
            <a:r>
              <a:rPr lang="en-US" sz="2400" dirty="0" err="1">
                <a:latin typeface="+mn-lt"/>
              </a:rPr>
              <a:t>yum.repos.d</a:t>
            </a:r>
            <a:r>
              <a:rPr lang="en-US" sz="2400" dirty="0">
                <a:latin typeface="+mn-lt"/>
              </a:rPr>
              <a:t>/…</a:t>
            </a:r>
          </a:p>
          <a:p>
            <a:pPr marL="0" indent="0">
              <a:buNone/>
            </a:pPr>
            <a:endParaRPr lang="en-US" sz="2400" dirty="0">
              <a:latin typeface="+mn-lt"/>
            </a:endParaRPr>
          </a:p>
          <a:p>
            <a:pPr marL="0" indent="0">
              <a:buNone/>
            </a:pPr>
            <a:r>
              <a:rPr lang="en-US" sz="2400" dirty="0">
                <a:latin typeface="+mn-lt"/>
              </a:rPr>
              <a:t>Yum </a:t>
            </a:r>
            <a:r>
              <a:rPr lang="en-US" sz="2400" dirty="0" err="1">
                <a:latin typeface="+mn-lt"/>
              </a:rPr>
              <a:t>repolist</a:t>
            </a:r>
            <a:r>
              <a:rPr lang="en-US" sz="2400" dirty="0">
                <a:latin typeface="+mn-lt"/>
              </a:rPr>
              <a:t> all</a:t>
            </a:r>
          </a:p>
          <a:p>
            <a:pPr marL="0" indent="0">
              <a:buNone/>
            </a:pPr>
            <a:r>
              <a:rPr lang="en-IE" sz="2400" dirty="0">
                <a:latin typeface="+mn-lt"/>
              </a:rPr>
              <a:t>yum-config-manager --add-repo </a:t>
            </a:r>
            <a:r>
              <a:rPr lang="en-IE" sz="2400" i="1" dirty="0" err="1">
                <a:latin typeface="+mn-lt"/>
              </a:rPr>
              <a:t>repo_url</a:t>
            </a:r>
            <a:endParaRPr lang="en-IE" sz="2400" i="1" dirty="0">
              <a:latin typeface="+mn-lt"/>
            </a:endParaRPr>
          </a:p>
          <a:p>
            <a:pPr marL="0" indent="0">
              <a:buNone/>
            </a:pPr>
            <a:endParaRPr lang="en-IE" sz="2400" i="1" dirty="0">
              <a:latin typeface="+mn-lt"/>
            </a:endParaRPr>
          </a:p>
          <a:p>
            <a:pPr marL="0" indent="0">
              <a:buNone/>
            </a:pPr>
            <a:r>
              <a:rPr lang="en-US" sz="2400" dirty="0">
                <a:latin typeface="+mn-lt"/>
              </a:rPr>
              <a:t>DNF used since Fedora 22 and Red Hat 8</a:t>
            </a:r>
          </a:p>
        </p:txBody>
      </p:sp>
      <p:pic>
        <p:nvPicPr>
          <p:cNvPr id="5" name="Picture 4">
            <a:extLst>
              <a:ext uri="{FF2B5EF4-FFF2-40B4-BE49-F238E27FC236}">
                <a16:creationId xmlns:a16="http://schemas.microsoft.com/office/drawing/2014/main" id="{AA5EB011-9E41-134B-BDE5-5E70025146BC}"/>
              </a:ext>
            </a:extLst>
          </p:cNvPr>
          <p:cNvPicPr>
            <a:picLocks noChangeAspect="1"/>
          </p:cNvPicPr>
          <p:nvPr/>
        </p:nvPicPr>
        <p:blipFill>
          <a:blip r:embed="rId3"/>
          <a:stretch>
            <a:fillRect/>
          </a:stretch>
        </p:blipFill>
        <p:spPr>
          <a:xfrm>
            <a:off x="8665163" y="3255609"/>
            <a:ext cx="3225800" cy="3293609"/>
          </a:xfrm>
          <a:prstGeom prst="rect">
            <a:avLst/>
          </a:prstGeom>
        </p:spPr>
      </p:pic>
    </p:spTree>
    <p:extLst>
      <p:ext uri="{BB962C8B-B14F-4D97-AF65-F5344CB8AC3E}">
        <p14:creationId xmlns:p14="http://schemas.microsoft.com/office/powerpoint/2010/main" val="201657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9453-BD05-6142-BF84-B1D20BE0CB29}"/>
              </a:ext>
            </a:extLst>
          </p:cNvPr>
          <p:cNvSpPr>
            <a:spLocks noGrp="1"/>
          </p:cNvSpPr>
          <p:nvPr>
            <p:ph type="title"/>
          </p:nvPr>
        </p:nvSpPr>
        <p:spPr/>
        <p:txBody>
          <a:bodyPr/>
          <a:lstStyle/>
          <a:p>
            <a:pPr algn="ctr"/>
            <a:r>
              <a:rPr lang="en-US" dirty="0"/>
              <a:t>Apt and </a:t>
            </a:r>
            <a:r>
              <a:rPr lang="en-US" dirty="0" err="1"/>
              <a:t>dpkg</a:t>
            </a:r>
            <a:r>
              <a:rPr lang="en-US" dirty="0"/>
              <a:t> (intro)</a:t>
            </a:r>
          </a:p>
        </p:txBody>
      </p:sp>
      <p:sp>
        <p:nvSpPr>
          <p:cNvPr id="3" name="Content Placeholder 2">
            <a:extLst>
              <a:ext uri="{FF2B5EF4-FFF2-40B4-BE49-F238E27FC236}">
                <a16:creationId xmlns:a16="http://schemas.microsoft.com/office/drawing/2014/main" id="{8684E9F4-A1C2-8D4B-B974-46792AC8625A}"/>
              </a:ext>
            </a:extLst>
          </p:cNvPr>
          <p:cNvSpPr>
            <a:spLocks noGrp="1"/>
          </p:cNvSpPr>
          <p:nvPr>
            <p:ph idx="1"/>
          </p:nvPr>
        </p:nvSpPr>
        <p:spPr/>
        <p:txBody>
          <a:bodyPr/>
          <a:lstStyle/>
          <a:p>
            <a:pPr marL="457189" indent="-457189">
              <a:buFontTx/>
              <a:buChar char="-"/>
            </a:pPr>
            <a:r>
              <a:rPr lang="en-US" sz="2400" dirty="0">
                <a:solidFill>
                  <a:schemeClr val="bg1"/>
                </a:solidFill>
                <a:latin typeface="+mn-lt"/>
              </a:rPr>
              <a:t>Used for all Debian based system (Ubuntu)</a:t>
            </a:r>
          </a:p>
          <a:p>
            <a:pPr marL="457189" indent="-457189">
              <a:buFontTx/>
              <a:buChar char="-"/>
            </a:pPr>
            <a:endParaRPr lang="en-US" sz="2400" dirty="0">
              <a:solidFill>
                <a:schemeClr val="bg1"/>
              </a:solidFill>
              <a:latin typeface="+mn-lt"/>
            </a:endParaRPr>
          </a:p>
          <a:p>
            <a:pPr marL="457189" indent="-457189">
              <a:buFontTx/>
              <a:buChar char="-"/>
            </a:pPr>
            <a:r>
              <a:rPr lang="en-US" sz="2400" dirty="0">
                <a:solidFill>
                  <a:schemeClr val="bg1"/>
                </a:solidFill>
                <a:latin typeface="+mn-lt"/>
              </a:rPr>
              <a:t>Apt is the package manager</a:t>
            </a:r>
          </a:p>
          <a:p>
            <a:pPr marL="457189" indent="-457189">
              <a:buFontTx/>
              <a:buChar char="-"/>
            </a:pPr>
            <a:endParaRPr lang="en-US" sz="2400" dirty="0">
              <a:solidFill>
                <a:schemeClr val="bg1"/>
              </a:solidFill>
              <a:latin typeface="+mn-lt"/>
            </a:endParaRPr>
          </a:p>
          <a:p>
            <a:pPr marL="457189" indent="-457189">
              <a:buFontTx/>
              <a:buChar char="-"/>
            </a:pPr>
            <a:r>
              <a:rPr lang="en-US" sz="2400" dirty="0" err="1">
                <a:solidFill>
                  <a:schemeClr val="bg1"/>
                </a:solidFill>
                <a:latin typeface="+mn-lt"/>
              </a:rPr>
              <a:t>Dpkg</a:t>
            </a:r>
            <a:r>
              <a:rPr lang="en-US" sz="2400" dirty="0">
                <a:solidFill>
                  <a:schemeClr val="bg1"/>
                </a:solidFill>
                <a:latin typeface="+mn-lt"/>
              </a:rPr>
              <a:t> install single packages</a:t>
            </a:r>
          </a:p>
          <a:p>
            <a:pPr marL="457189" indent="-457189">
              <a:buFontTx/>
              <a:buChar char="-"/>
            </a:pPr>
            <a:endParaRPr lang="en-US" sz="2400" dirty="0">
              <a:solidFill>
                <a:schemeClr val="bg1"/>
              </a:solidFill>
              <a:latin typeface="+mn-lt"/>
            </a:endParaRPr>
          </a:p>
          <a:p>
            <a:pPr marL="457189" indent="-457189">
              <a:buFontTx/>
              <a:buChar char="-"/>
            </a:pPr>
            <a:r>
              <a:rPr lang="en-US" sz="2400" dirty="0">
                <a:solidFill>
                  <a:schemeClr val="bg1"/>
                </a:solidFill>
                <a:latin typeface="+mn-lt"/>
              </a:rPr>
              <a:t>Apt uses an internal database to keep track of packages</a:t>
            </a:r>
          </a:p>
          <a:p>
            <a:pPr marL="457189" indent="-457189">
              <a:buFontTx/>
              <a:buChar char="-"/>
            </a:pPr>
            <a:endParaRPr lang="en-US" sz="2400" dirty="0">
              <a:solidFill>
                <a:schemeClr val="bg1"/>
              </a:solidFill>
              <a:latin typeface="+mn-lt"/>
            </a:endParaRPr>
          </a:p>
          <a:p>
            <a:pPr marL="457189" indent="-457189">
              <a:buFontTx/>
              <a:buChar char="-"/>
            </a:pPr>
            <a:r>
              <a:rPr lang="en-US" sz="2400" dirty="0">
                <a:solidFill>
                  <a:schemeClr val="bg1"/>
                </a:solidFill>
                <a:latin typeface="+mn-lt"/>
              </a:rPr>
              <a:t>Apt uses repositories to obtain package information and downloads</a:t>
            </a:r>
          </a:p>
          <a:p>
            <a:endParaRPr lang="en-US" sz="2400" dirty="0">
              <a:solidFill>
                <a:schemeClr val="bg1"/>
              </a:solidFill>
            </a:endParaRPr>
          </a:p>
        </p:txBody>
      </p:sp>
      <p:pic>
        <p:nvPicPr>
          <p:cNvPr id="5" name="Picture 4">
            <a:extLst>
              <a:ext uri="{FF2B5EF4-FFF2-40B4-BE49-F238E27FC236}">
                <a16:creationId xmlns:a16="http://schemas.microsoft.com/office/drawing/2014/main" id="{4B00D8B7-FB0E-E44A-8E22-9A6401E5BA81}"/>
              </a:ext>
            </a:extLst>
          </p:cNvPr>
          <p:cNvPicPr>
            <a:picLocks noChangeAspect="1"/>
          </p:cNvPicPr>
          <p:nvPr/>
        </p:nvPicPr>
        <p:blipFill>
          <a:blip r:embed="rId3"/>
          <a:stretch>
            <a:fillRect/>
          </a:stretch>
        </p:blipFill>
        <p:spPr>
          <a:xfrm>
            <a:off x="8834210" y="966141"/>
            <a:ext cx="2196916" cy="2462859"/>
          </a:xfrm>
          <a:prstGeom prst="rect">
            <a:avLst/>
          </a:prstGeom>
        </p:spPr>
      </p:pic>
      <p:pic>
        <p:nvPicPr>
          <p:cNvPr id="7" name="Picture 6">
            <a:extLst>
              <a:ext uri="{FF2B5EF4-FFF2-40B4-BE49-F238E27FC236}">
                <a16:creationId xmlns:a16="http://schemas.microsoft.com/office/drawing/2014/main" id="{6466480C-0BE8-9D4A-9EB7-BD97F325F522}"/>
              </a:ext>
            </a:extLst>
          </p:cNvPr>
          <p:cNvPicPr>
            <a:picLocks noChangeAspect="1"/>
          </p:cNvPicPr>
          <p:nvPr/>
        </p:nvPicPr>
        <p:blipFill>
          <a:blip r:embed="rId4"/>
          <a:stretch>
            <a:fillRect/>
          </a:stretch>
        </p:blipFill>
        <p:spPr>
          <a:xfrm>
            <a:off x="6517451" y="2197571"/>
            <a:ext cx="1401704" cy="1392037"/>
          </a:xfrm>
          <a:prstGeom prst="rect">
            <a:avLst/>
          </a:prstGeom>
        </p:spPr>
      </p:pic>
    </p:spTree>
    <p:extLst>
      <p:ext uri="{BB962C8B-B14F-4D97-AF65-F5344CB8AC3E}">
        <p14:creationId xmlns:p14="http://schemas.microsoft.com/office/powerpoint/2010/main" val="1741279110"/>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1525</Words>
  <Application>Microsoft Macintosh PowerPoint</Application>
  <PresentationFormat>Widescreen</PresentationFormat>
  <Paragraphs>276</Paragraphs>
  <Slides>20</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Amazon Ember</vt:lpstr>
      <vt:lpstr>Amazon Ember Display</vt:lpstr>
      <vt:lpstr>Amazon Ember Light</vt:lpstr>
      <vt:lpstr>Amazon Ember Regular</vt:lpstr>
      <vt:lpstr>Arial</vt:lpstr>
      <vt:lpstr>Calibri</vt:lpstr>
      <vt:lpstr>Wingdings</vt:lpstr>
      <vt:lpstr>Wingdings 2</vt:lpstr>
      <vt:lpstr>DeckTemplate-AWS</vt:lpstr>
      <vt:lpstr>1_DeckTemplate-AWS</vt:lpstr>
      <vt:lpstr>PowerPoint Presentation</vt:lpstr>
      <vt:lpstr>Virtual Housekeeping</vt:lpstr>
      <vt:lpstr>Course objectives</vt:lpstr>
      <vt:lpstr>Package managers</vt:lpstr>
      <vt:lpstr>YUM and RPM (intro)</vt:lpstr>
      <vt:lpstr>YUM commands</vt:lpstr>
      <vt:lpstr>rpm commands</vt:lpstr>
      <vt:lpstr>yum and rpm (configuration and repositories)</vt:lpstr>
      <vt:lpstr>Apt and dpkg (intro)</vt:lpstr>
      <vt:lpstr>Apt command basics</vt:lpstr>
      <vt:lpstr>Dpkg command basics</vt:lpstr>
      <vt:lpstr>apt and dpkg (configuration and repositories)</vt:lpstr>
      <vt:lpstr>zypper (intro and basic commands)</vt:lpstr>
      <vt:lpstr>zypper (configuration)</vt:lpstr>
      <vt:lpstr>Compiling and Installing from source </vt:lpstr>
      <vt:lpstr>Troubleshooting</vt:lpstr>
      <vt:lpstr>Troubleshooting</vt:lpstr>
      <vt:lpstr>You should now be familiar with…</vt:lpstr>
      <vt:lpstr>Practical Exercise 1</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6</cp:revision>
  <dcterms:created xsi:type="dcterms:W3CDTF">2020-05-26T13:37:00Z</dcterms:created>
  <dcterms:modified xsi:type="dcterms:W3CDTF">2021-05-05T16:32:39Z</dcterms:modified>
</cp:coreProperties>
</file>