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3"/>
  </p:notesMasterIdLst>
  <p:sldIdLst>
    <p:sldId id="449" r:id="rId3"/>
    <p:sldId id="347" r:id="rId4"/>
    <p:sldId id="450"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21" r:id="rId19"/>
    <p:sldId id="292" r:id="rId20"/>
    <p:sldId id="335"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56"/>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05/05/2021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baseline="0" dirty="0"/>
              <a:t>do live demo here of tools</a:t>
            </a:r>
          </a:p>
          <a:p>
            <a:pPr marL="171450" indent="-171450">
              <a:buFontTx/>
              <a:buChar char="-"/>
            </a:pPr>
            <a:endParaRPr lang="en-IE" baseline="0" dirty="0"/>
          </a:p>
          <a:p>
            <a:pPr marL="171450" indent="-171450">
              <a:buFontTx/>
              <a:buChar char="-"/>
            </a:pPr>
            <a:r>
              <a:rPr lang="en-IE" baseline="0" dirty="0"/>
              <a:t>Mention there is a different set of options for </a:t>
            </a:r>
            <a:r>
              <a:rPr lang="en-IE" baseline="0" dirty="0" err="1"/>
              <a:t>ps</a:t>
            </a:r>
            <a:r>
              <a:rPr lang="en-IE" baseline="0" dirty="0"/>
              <a:t> (UNIX options, BCD options, GNU long options, i.e. </a:t>
            </a:r>
            <a:r>
              <a:rPr lang="en-IE" baseline="0" dirty="0" err="1"/>
              <a:t>ps</a:t>
            </a:r>
            <a:r>
              <a:rPr lang="en-IE" baseline="0" dirty="0"/>
              <a:t> e is different to </a:t>
            </a:r>
            <a:r>
              <a:rPr lang="en-IE" baseline="0" dirty="0" err="1"/>
              <a:t>ps</a:t>
            </a:r>
            <a:r>
              <a:rPr lang="en-IE" baseline="0" dirty="0"/>
              <a:t> –e)</a:t>
            </a:r>
          </a:p>
          <a:p>
            <a:pPr marL="171450" indent="-171450">
              <a:buFontTx/>
              <a:buChar char="-"/>
            </a:pPr>
            <a:r>
              <a:rPr lang="en-IE" baseline="0" dirty="0" err="1"/>
              <a:t>ps</a:t>
            </a:r>
            <a:r>
              <a:rPr lang="en-IE" baseline="0" dirty="0"/>
              <a:t> aux (a – all processes, not only owned by the user running </a:t>
            </a:r>
            <a:r>
              <a:rPr lang="en-IE" baseline="0" dirty="0" err="1"/>
              <a:t>ps</a:t>
            </a:r>
            <a:r>
              <a:rPr lang="en-IE" baseline="0" dirty="0"/>
              <a:t>, u – shows user name owning the process among other information, x – shows all processes, not only process tied to a </a:t>
            </a:r>
            <a:r>
              <a:rPr lang="en-IE" baseline="0" dirty="0" err="1"/>
              <a:t>tty</a:t>
            </a:r>
            <a:r>
              <a:rPr lang="en-IE" baseline="0" dirty="0"/>
              <a:t>, so it includes daemons as well)</a:t>
            </a:r>
          </a:p>
          <a:p>
            <a:pPr marL="0" indent="0">
              <a:buFontTx/>
              <a:buNone/>
            </a:pPr>
            <a:endParaRPr lang="en-IE" baseline="0" dirty="0"/>
          </a:p>
          <a:p>
            <a:pPr marL="0" indent="0">
              <a:buFontTx/>
              <a:buNone/>
            </a:pPr>
            <a:r>
              <a:rPr lang="en-IE" baseline="0" dirty="0"/>
              <a:t>- Explain the output of </a:t>
            </a:r>
            <a:r>
              <a:rPr lang="en-IE" baseline="0" dirty="0" err="1"/>
              <a:t>ps</a:t>
            </a:r>
            <a:r>
              <a:rPr lang="en-IE" baseline="0" dirty="0"/>
              <a:t> aux, top, uptime, etc showing real examples with our laptop.</a:t>
            </a:r>
          </a:p>
          <a:p>
            <a:pPr marL="0" indent="0">
              <a:buFontTx/>
              <a:buNone/>
            </a:pPr>
            <a:endParaRPr lang="en-IE" baseline="0" dirty="0"/>
          </a:p>
          <a:p>
            <a:pPr marL="0" indent="0">
              <a:buFontTx/>
              <a:buNone/>
            </a:pPr>
            <a:r>
              <a:rPr lang="en-US" dirty="0"/>
              <a:t>USER       PID %CPU %MEM    VSZ   RSS TTY      STAT START   TIME COMMAND</a:t>
            </a:r>
          </a:p>
          <a:p>
            <a:pPr marL="0" indent="0">
              <a:buFontTx/>
              <a:buNone/>
            </a:pPr>
            <a:r>
              <a:rPr lang="en-US" dirty="0"/>
              <a:t>root         1  0.0  0.0  10648   652 ?        Ss   Jan08   2:31 </a:t>
            </a:r>
            <a:r>
              <a:rPr lang="en-US" dirty="0" err="1"/>
              <a:t>init</a:t>
            </a:r>
            <a:r>
              <a:rPr lang="en-US" dirty="0"/>
              <a:t> [2]</a:t>
            </a:r>
          </a:p>
          <a:p>
            <a:pPr marL="0" indent="0">
              <a:buFontTx/>
              <a:buNone/>
            </a:pPr>
            <a:r>
              <a:rPr lang="en-US" dirty="0"/>
              <a:t>root         2  0.0  0.0      0     0 ?        S    Jan08   0:00 [</a:t>
            </a:r>
            <a:r>
              <a:rPr lang="en-US" dirty="0" err="1"/>
              <a:t>kthreadd</a:t>
            </a:r>
            <a:r>
              <a:rPr lang="en-US" dirty="0"/>
              <a:t>]</a:t>
            </a:r>
          </a:p>
          <a:p>
            <a:pPr marL="0" indent="0">
              <a:buFontTx/>
              <a:buNone/>
            </a:pPr>
            <a:r>
              <a:rPr lang="en-US" dirty="0"/>
              <a:t>root         3  0.0  0.0      0     0 ?        S    Jan08   0:33 [</a:t>
            </a:r>
            <a:r>
              <a:rPr lang="en-US" dirty="0" err="1"/>
              <a:t>ksoftirqd</a:t>
            </a:r>
            <a:r>
              <a:rPr lang="en-US" dirty="0"/>
              <a:t>/0]</a:t>
            </a:r>
          </a:p>
          <a:p>
            <a:pPr marL="0" indent="0">
              <a:buFontTx/>
              <a:buNone/>
            </a:pPr>
            <a:endParaRPr lang="en-IE" dirty="0"/>
          </a:p>
          <a:p>
            <a:pPr marL="171450" indent="-171450">
              <a:buFontTx/>
              <a:buChar char="-"/>
            </a:pPr>
            <a:r>
              <a:rPr lang="en-IE" dirty="0"/>
              <a:t>Explain</a:t>
            </a:r>
            <a:r>
              <a:rPr lang="en-IE" baseline="0" dirty="0"/>
              <a:t> output of top:</a:t>
            </a:r>
          </a:p>
          <a:p>
            <a:pPr marL="0" indent="0">
              <a:buFontTx/>
              <a:buNone/>
            </a:pPr>
            <a:r>
              <a:rPr lang="en-IE" dirty="0"/>
              <a:t>top - 18:46:59 up 184 days, 20:56,  1 user,  load average: 0.09, 0.07, 0.09</a:t>
            </a:r>
          </a:p>
          <a:p>
            <a:pPr marL="0" indent="0">
              <a:buFontTx/>
              <a:buNone/>
            </a:pPr>
            <a:r>
              <a:rPr lang="en-IE" dirty="0"/>
              <a:t>Tasks: 129 total,   1 running, 128 sleeping,   0 stopped,   0 zombie</a:t>
            </a:r>
          </a:p>
          <a:p>
            <a:pPr marL="0" indent="0">
              <a:buFontTx/>
              <a:buNone/>
            </a:pPr>
            <a:r>
              <a:rPr lang="en-IE" dirty="0"/>
              <a:t>%</a:t>
            </a:r>
            <a:r>
              <a:rPr lang="en-IE" dirty="0" err="1"/>
              <a:t>Cpu</a:t>
            </a:r>
            <a:r>
              <a:rPr lang="en-IE" dirty="0"/>
              <a:t>(s):  1.2 us,  0.2 </a:t>
            </a:r>
            <a:r>
              <a:rPr lang="en-IE" dirty="0" err="1"/>
              <a:t>sy</a:t>
            </a:r>
            <a:r>
              <a:rPr lang="en-IE" dirty="0"/>
              <a:t>,  0.0 </a:t>
            </a:r>
            <a:r>
              <a:rPr lang="en-IE" dirty="0" err="1"/>
              <a:t>ni</a:t>
            </a:r>
            <a:r>
              <a:rPr lang="en-IE" dirty="0"/>
              <a:t>, 98.3 id,  0.2 </a:t>
            </a:r>
            <a:r>
              <a:rPr lang="en-IE" dirty="0" err="1"/>
              <a:t>wa</a:t>
            </a:r>
            <a:r>
              <a:rPr lang="en-IE" dirty="0"/>
              <a:t>,  0.0 hi,  0.1 </a:t>
            </a:r>
            <a:r>
              <a:rPr lang="en-IE" dirty="0" err="1"/>
              <a:t>si</a:t>
            </a:r>
            <a:r>
              <a:rPr lang="en-IE" dirty="0"/>
              <a:t>,  0.0 </a:t>
            </a:r>
            <a:r>
              <a:rPr lang="en-IE" dirty="0" err="1"/>
              <a:t>st</a:t>
            </a:r>
            <a:endParaRPr lang="en-IE" dirty="0"/>
          </a:p>
          <a:p>
            <a:pPr marL="0" indent="0">
              <a:buFontTx/>
              <a:buNone/>
            </a:pPr>
            <a:r>
              <a:rPr lang="en-IE" dirty="0"/>
              <a:t>KiB Mem:   2026264 total,  2003380 used,    22884 free,    14548 buffers</a:t>
            </a:r>
          </a:p>
          <a:p>
            <a:pPr marL="0" indent="0">
              <a:buFontTx/>
              <a:buNone/>
            </a:pPr>
            <a:r>
              <a:rPr lang="en-IE" dirty="0"/>
              <a:t>KiB Swap:  1047548 total,    31404 used,  1016144 free,  1663712 cached</a:t>
            </a:r>
          </a:p>
          <a:p>
            <a:pPr marL="0" indent="0">
              <a:buFontTx/>
              <a:buNone/>
            </a:pPr>
            <a:endParaRPr lang="en-IE" dirty="0"/>
          </a:p>
          <a:p>
            <a:pPr marL="0" indent="0">
              <a:buFontTx/>
              <a:buNone/>
            </a:pPr>
            <a:r>
              <a:rPr lang="en-IE" dirty="0"/>
              <a:t>  PID USER      PR  NI  VIRT  RES  SHR S  %CPU %MEM    TIME+  COMMAND</a:t>
            </a:r>
          </a:p>
          <a:p>
            <a:pPr marL="0" indent="0">
              <a:buFontTx/>
              <a:buNone/>
            </a:pPr>
            <a:r>
              <a:rPr lang="en-IE" dirty="0"/>
              <a:t> 4672 mic       20   0  344m 108m 3684 S   3.3  5.5  12119:57 deluged</a:t>
            </a:r>
          </a:p>
          <a:p>
            <a:pPr marL="0" indent="0">
              <a:buFontTx/>
              <a:buNone/>
            </a:pPr>
            <a:r>
              <a:rPr lang="en-IE" dirty="0"/>
              <a:t> 2039 root      20   0 23776 1676 1188 R   0.3  0.1   0:00.05 top</a:t>
            </a:r>
          </a:p>
          <a:p>
            <a:pPr marL="0" indent="0">
              <a:buFontTx/>
              <a:buNone/>
            </a:pPr>
            <a:r>
              <a:rPr lang="en-IE" dirty="0"/>
              <a:t>12719 root      20   0     0    0    0 S   0.3  0.0   0:01.05 </a:t>
            </a:r>
            <a:r>
              <a:rPr lang="en-IE" dirty="0" err="1"/>
              <a:t>kworker</a:t>
            </a:r>
            <a:r>
              <a:rPr lang="en-IE" dirty="0"/>
              <a:t>/u8:0</a:t>
            </a:r>
          </a:p>
          <a:p>
            <a:pPr marL="0" indent="0">
              <a:buFontTx/>
              <a:buNone/>
            </a:pPr>
            <a:r>
              <a:rPr lang="en-IE" dirty="0"/>
              <a:t>    1 root      20   0 10648  652  536 S   0.0  0.0   2:31.45 </a:t>
            </a:r>
            <a:r>
              <a:rPr lang="en-IE" dirty="0" err="1"/>
              <a:t>init</a:t>
            </a:r>
            <a:endParaRPr lang="en-IE" dirty="0"/>
          </a:p>
          <a:p>
            <a:pPr marL="0" indent="0">
              <a:buFontTx/>
              <a:buNone/>
            </a:pPr>
            <a:endParaRPr lang="en-IE" dirty="0"/>
          </a:p>
          <a:p>
            <a:pPr marL="0" indent="0">
              <a:buFontTx/>
              <a:buNone/>
            </a:pPr>
            <a:endParaRPr lang="en-IE" dirty="0"/>
          </a:p>
          <a:p>
            <a:pPr mar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82410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Explain basic</a:t>
            </a:r>
            <a:r>
              <a:rPr lang="en-IE" baseline="0" dirty="0"/>
              <a:t> signals: SIGHUT, SIGINT (CTRL + C), SIGQUIT, SIGKILL, SIGUSR1/2 (user defined signals), SIGSTOP (CTRL + z), SIGTERM </a:t>
            </a:r>
          </a:p>
          <a:p>
            <a:r>
              <a:rPr lang="en-IE" baseline="0" dirty="0"/>
              <a:t>-- Some signals require a routine in the program code to handle the signal</a:t>
            </a:r>
          </a:p>
          <a:p>
            <a:r>
              <a:rPr lang="en-IE" baseline="0" dirty="0"/>
              <a:t>-- Explain commands showing real examples in the CLI.</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16894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Interactive processes are</a:t>
            </a:r>
            <a:r>
              <a:rPr lang="en-IE" baseline="0" dirty="0"/>
              <a:t> run by an user in a terminal sessions. They can run in the foreground occupying the terminal so we can’t run another processes or they can run in the background.</a:t>
            </a:r>
            <a:endParaRPr lang="en-IE" dirty="0"/>
          </a:p>
          <a:p>
            <a:endParaRPr lang="en-IE" dirty="0"/>
          </a:p>
          <a:p>
            <a:r>
              <a:rPr lang="en-IE" dirty="0"/>
              <a:t>Do</a:t>
            </a:r>
            <a:r>
              <a:rPr lang="en-IE" baseline="0" dirty="0"/>
              <a:t> a demo in the command line:</a:t>
            </a:r>
          </a:p>
          <a:p>
            <a:endParaRPr lang="en-IE" baseline="0" dirty="0"/>
          </a:p>
          <a:p>
            <a:r>
              <a:rPr lang="en-IE" baseline="0" dirty="0"/>
              <a:t>Run a command:</a:t>
            </a:r>
          </a:p>
          <a:p>
            <a:r>
              <a:rPr lang="en-IE" baseline="0" dirty="0" err="1"/>
              <a:t>mic@skynet</a:t>
            </a:r>
            <a:r>
              <a:rPr lang="en-IE" baseline="0" dirty="0"/>
              <a:t>:~$ stress --</a:t>
            </a:r>
            <a:r>
              <a:rPr lang="en-IE" baseline="0" dirty="0" err="1"/>
              <a:t>cpu</a:t>
            </a:r>
            <a:r>
              <a:rPr lang="en-IE" baseline="0" dirty="0"/>
              <a:t> 1 --timeout 100s</a:t>
            </a:r>
          </a:p>
          <a:p>
            <a:r>
              <a:rPr lang="en-IE" baseline="0" dirty="0"/>
              <a:t>stress: info: [8947] dispatching hogs: 1 </a:t>
            </a:r>
            <a:r>
              <a:rPr lang="en-IE" baseline="0" dirty="0" err="1"/>
              <a:t>cpu</a:t>
            </a:r>
            <a:r>
              <a:rPr lang="en-IE" baseline="0" dirty="0"/>
              <a:t>, 0 </a:t>
            </a:r>
            <a:r>
              <a:rPr lang="en-IE" baseline="0" dirty="0" err="1"/>
              <a:t>io</a:t>
            </a:r>
            <a:r>
              <a:rPr lang="en-IE" baseline="0" dirty="0"/>
              <a:t>, 0 </a:t>
            </a:r>
            <a:r>
              <a:rPr lang="en-IE" baseline="0" dirty="0" err="1"/>
              <a:t>vm</a:t>
            </a:r>
            <a:r>
              <a:rPr lang="en-IE" baseline="0" dirty="0"/>
              <a:t>, 0 </a:t>
            </a:r>
            <a:r>
              <a:rPr lang="en-IE" baseline="0" dirty="0" err="1"/>
              <a:t>hdd</a:t>
            </a:r>
            <a:endParaRPr lang="en-IE" baseline="0" dirty="0"/>
          </a:p>
          <a:p>
            <a:endParaRPr lang="en-IE" baseline="0" dirty="0"/>
          </a:p>
          <a:p>
            <a:r>
              <a:rPr lang="en-IE" baseline="0" dirty="0"/>
              <a:t>Process is running and the </a:t>
            </a:r>
            <a:r>
              <a:rPr lang="en-IE" baseline="0" dirty="0" err="1"/>
              <a:t>tty</a:t>
            </a:r>
            <a:r>
              <a:rPr lang="en-IE" baseline="0" dirty="0"/>
              <a:t> is busy. Press CTRL+Z (stop the process)</a:t>
            </a:r>
          </a:p>
          <a:p>
            <a:endParaRPr lang="en-IE" baseline="0" dirty="0"/>
          </a:p>
          <a:p>
            <a:r>
              <a:rPr lang="en-IE" baseline="0" dirty="0"/>
              <a:t>[1]+  Stopped                 stress --</a:t>
            </a:r>
            <a:r>
              <a:rPr lang="en-IE" baseline="0" dirty="0" err="1"/>
              <a:t>cpu</a:t>
            </a:r>
            <a:r>
              <a:rPr lang="en-IE" baseline="0" dirty="0"/>
              <a:t> 1 --timeout 100s</a:t>
            </a:r>
          </a:p>
          <a:p>
            <a:endParaRPr lang="en-IE" baseline="0" dirty="0"/>
          </a:p>
          <a:p>
            <a:r>
              <a:rPr lang="en-IE" baseline="0" dirty="0"/>
              <a:t>The status is “T”:</a:t>
            </a:r>
          </a:p>
          <a:p>
            <a:endParaRPr lang="en-IE" baseline="0" dirty="0"/>
          </a:p>
          <a:p>
            <a:r>
              <a:rPr lang="en-IE" baseline="0" dirty="0" err="1"/>
              <a:t>mic@skynet</a:t>
            </a:r>
            <a:r>
              <a:rPr lang="en-IE" baseline="0" dirty="0"/>
              <a:t>:~$ </a:t>
            </a:r>
            <a:r>
              <a:rPr lang="en-IE" baseline="0" dirty="0" err="1"/>
              <a:t>ps</a:t>
            </a:r>
            <a:r>
              <a:rPr lang="en-IE" baseline="0" dirty="0"/>
              <a:t> aux | grep stress</a:t>
            </a:r>
          </a:p>
          <a:p>
            <a:r>
              <a:rPr lang="en-IE" baseline="0" dirty="0"/>
              <a:t>mic       8947  0.0  0.0   7304   428 pts/6    T    18:19   0:00 stress --</a:t>
            </a:r>
            <a:r>
              <a:rPr lang="en-IE" baseline="0" dirty="0" err="1"/>
              <a:t>cpu</a:t>
            </a:r>
            <a:r>
              <a:rPr lang="en-IE" baseline="0" dirty="0"/>
              <a:t> 1 --timeout 100s</a:t>
            </a:r>
          </a:p>
          <a:p>
            <a:r>
              <a:rPr lang="en-IE" baseline="0" dirty="0"/>
              <a:t>mic       8948 20.8  0.0   7304   100 pts/6    T    18:19   0:02 stress --</a:t>
            </a:r>
            <a:r>
              <a:rPr lang="en-IE" baseline="0" dirty="0" err="1"/>
              <a:t>cpu</a:t>
            </a:r>
            <a:r>
              <a:rPr lang="en-IE" baseline="0" dirty="0"/>
              <a:t> 1 --timeout 100s</a:t>
            </a:r>
          </a:p>
          <a:p>
            <a:r>
              <a:rPr lang="en-IE" baseline="0" dirty="0"/>
              <a:t>mic       8979  0.0  0.0  10464   916 pts/6    R+   18:19   0:00 grep --</a:t>
            </a:r>
            <a:r>
              <a:rPr lang="en-IE" baseline="0" dirty="0" err="1"/>
              <a:t>color</a:t>
            </a:r>
            <a:r>
              <a:rPr lang="en-IE" baseline="0" dirty="0"/>
              <a:t>=auto stress</a:t>
            </a:r>
          </a:p>
          <a:p>
            <a:endParaRPr lang="en-IE" baseline="0" dirty="0"/>
          </a:p>
          <a:p>
            <a:r>
              <a:rPr lang="en-IE" baseline="0" dirty="0"/>
              <a:t>Send the process to background, it will continue running in the background and the </a:t>
            </a:r>
            <a:r>
              <a:rPr lang="en-IE" baseline="0" dirty="0" err="1"/>
              <a:t>tty</a:t>
            </a:r>
            <a:r>
              <a:rPr lang="en-IE" baseline="0" dirty="0"/>
              <a:t> is free.</a:t>
            </a:r>
          </a:p>
          <a:p>
            <a:r>
              <a:rPr lang="en-IE" baseline="0" dirty="0" err="1"/>
              <a:t>mic@skynet</a:t>
            </a:r>
            <a:r>
              <a:rPr lang="en-IE" baseline="0" dirty="0"/>
              <a:t>:~$ </a:t>
            </a:r>
            <a:r>
              <a:rPr lang="en-IE" baseline="0" dirty="0" err="1"/>
              <a:t>bg</a:t>
            </a:r>
            <a:endParaRPr lang="en-IE" baseline="0" dirty="0"/>
          </a:p>
          <a:p>
            <a:r>
              <a:rPr lang="en-IE" baseline="0" dirty="0"/>
              <a:t>[1]+ stress --</a:t>
            </a:r>
            <a:r>
              <a:rPr lang="en-IE" baseline="0" dirty="0" err="1"/>
              <a:t>cpu</a:t>
            </a:r>
            <a:r>
              <a:rPr lang="en-IE" baseline="0" dirty="0"/>
              <a:t> 1 --timeout 100s &amp;</a:t>
            </a:r>
          </a:p>
          <a:p>
            <a:endParaRPr lang="en-IE" baseline="0" dirty="0"/>
          </a:p>
          <a:p>
            <a:r>
              <a:rPr lang="en-IE" baseline="0" dirty="0"/>
              <a:t>State is running (R):</a:t>
            </a:r>
          </a:p>
          <a:p>
            <a:r>
              <a:rPr lang="en-IE" baseline="0" dirty="0" err="1"/>
              <a:t>mic@skynet</a:t>
            </a:r>
            <a:r>
              <a:rPr lang="en-IE" baseline="0" dirty="0"/>
              <a:t>:~$ </a:t>
            </a:r>
            <a:r>
              <a:rPr lang="en-IE" baseline="0" dirty="0" err="1"/>
              <a:t>ps</a:t>
            </a:r>
            <a:r>
              <a:rPr lang="en-IE" baseline="0" dirty="0"/>
              <a:t> aux | grep stress</a:t>
            </a:r>
          </a:p>
          <a:p>
            <a:r>
              <a:rPr lang="en-IE" baseline="0" dirty="0"/>
              <a:t>mic       8947  0.0  0.0   7304   428 pts/6    S    18:19   0:00 stress --</a:t>
            </a:r>
            <a:r>
              <a:rPr lang="en-IE" baseline="0" dirty="0" err="1"/>
              <a:t>cpu</a:t>
            </a:r>
            <a:r>
              <a:rPr lang="en-IE" baseline="0" dirty="0"/>
              <a:t> 1 --timeout 100s</a:t>
            </a:r>
          </a:p>
          <a:p>
            <a:r>
              <a:rPr lang="en-IE" baseline="0" dirty="0"/>
              <a:t>mic       8948 32.1  0.0   7304   100 pts/6    R    18:19   0:06 stress --</a:t>
            </a:r>
            <a:r>
              <a:rPr lang="en-IE" baseline="0" dirty="0" err="1"/>
              <a:t>cpu</a:t>
            </a:r>
            <a:r>
              <a:rPr lang="en-IE" baseline="0" dirty="0"/>
              <a:t> 1 --timeout 100s</a:t>
            </a:r>
          </a:p>
          <a:p>
            <a:r>
              <a:rPr lang="en-IE" baseline="0" dirty="0"/>
              <a:t>mic       8984  0.0  0.0  10468   920 pts/6    S+   18:19   0:00 grep --</a:t>
            </a:r>
            <a:r>
              <a:rPr lang="en-IE" baseline="0" dirty="0" err="1"/>
              <a:t>color</a:t>
            </a:r>
            <a:r>
              <a:rPr lang="en-IE" baseline="0" dirty="0"/>
              <a:t>=auto stress</a:t>
            </a:r>
          </a:p>
          <a:p>
            <a:endParaRPr lang="en-IE" baseline="0" dirty="0"/>
          </a:p>
          <a:p>
            <a:r>
              <a:rPr lang="en-IE" baseline="0" dirty="0"/>
              <a:t>Bring the process to foreground, so we can interact with it</a:t>
            </a:r>
          </a:p>
          <a:p>
            <a:r>
              <a:rPr lang="en-IE" baseline="0" dirty="0" err="1"/>
              <a:t>mic@skynet</a:t>
            </a:r>
            <a:r>
              <a:rPr lang="en-IE" baseline="0" dirty="0"/>
              <a:t>:~$ </a:t>
            </a:r>
            <a:r>
              <a:rPr lang="en-IE" baseline="0" dirty="0" err="1"/>
              <a:t>fg</a:t>
            </a:r>
            <a:endParaRPr lang="en-IE" baseline="0" dirty="0"/>
          </a:p>
          <a:p>
            <a:r>
              <a:rPr lang="en-IE" baseline="0" dirty="0"/>
              <a:t>stress --</a:t>
            </a:r>
            <a:r>
              <a:rPr lang="en-IE" baseline="0" dirty="0" err="1"/>
              <a:t>cpu</a:t>
            </a:r>
            <a:r>
              <a:rPr lang="en-IE" baseline="0" dirty="0"/>
              <a:t> 1 --timeout 100s</a:t>
            </a:r>
          </a:p>
          <a:p>
            <a:endParaRPr lang="en-IE" baseline="0" dirty="0"/>
          </a:p>
          <a:p>
            <a:r>
              <a:rPr lang="en-IE" baseline="0" dirty="0"/>
              <a:t>CTRL+C to terminate it.</a:t>
            </a:r>
          </a:p>
          <a:p>
            <a:endParaRPr lang="en-IE" baseline="0" dirty="0"/>
          </a:p>
          <a:p>
            <a:r>
              <a:rPr lang="en-IE" baseline="0" dirty="0"/>
              <a:t>Now we run the same command ending with &amp;, the process runs directly in the background</a:t>
            </a:r>
          </a:p>
          <a:p>
            <a:r>
              <a:rPr lang="en-IE" baseline="0" dirty="0" err="1"/>
              <a:t>mic@skynet</a:t>
            </a:r>
            <a:r>
              <a:rPr lang="en-IE" baseline="0" dirty="0"/>
              <a:t>:~$ stress --</a:t>
            </a:r>
            <a:r>
              <a:rPr lang="en-IE" baseline="0" dirty="0" err="1"/>
              <a:t>cpu</a:t>
            </a:r>
            <a:r>
              <a:rPr lang="en-IE" baseline="0" dirty="0"/>
              <a:t> 1 --timeout 100s &amp;</a:t>
            </a:r>
          </a:p>
          <a:p>
            <a:r>
              <a:rPr lang="en-IE" baseline="0" dirty="0"/>
              <a:t>[1] 9004</a:t>
            </a:r>
          </a:p>
          <a:p>
            <a:endParaRPr lang="en-IE" baseline="0" dirty="0"/>
          </a:p>
          <a:p>
            <a:r>
              <a:rPr lang="en-IE" baseline="0" dirty="0" err="1"/>
              <a:t>mic@skynet</a:t>
            </a:r>
            <a:r>
              <a:rPr lang="en-IE" baseline="0" dirty="0"/>
              <a:t>:~$ stress: info: [9004] dispatching hogs: 1 </a:t>
            </a:r>
            <a:r>
              <a:rPr lang="en-IE" baseline="0" dirty="0" err="1"/>
              <a:t>cpu</a:t>
            </a:r>
            <a:r>
              <a:rPr lang="en-IE" baseline="0" dirty="0"/>
              <a:t>, 0 </a:t>
            </a:r>
            <a:r>
              <a:rPr lang="en-IE" baseline="0" dirty="0" err="1"/>
              <a:t>io</a:t>
            </a:r>
            <a:r>
              <a:rPr lang="en-IE" baseline="0" dirty="0"/>
              <a:t>, 0 </a:t>
            </a:r>
            <a:r>
              <a:rPr lang="en-IE" baseline="0" dirty="0" err="1"/>
              <a:t>vm</a:t>
            </a:r>
            <a:r>
              <a:rPr lang="en-IE" baseline="0" dirty="0"/>
              <a:t>, 0 </a:t>
            </a:r>
            <a:r>
              <a:rPr lang="en-IE" baseline="0" dirty="0" err="1"/>
              <a:t>hdd</a:t>
            </a:r>
            <a:endParaRPr lang="en-IE" baseline="0" dirty="0"/>
          </a:p>
          <a:p>
            <a:endParaRPr lang="en-IE" baseline="0" dirty="0"/>
          </a:p>
          <a:p>
            <a:r>
              <a:rPr lang="en-IE" baseline="0" dirty="0" err="1"/>
              <a:t>mic@skynet</a:t>
            </a:r>
            <a:r>
              <a:rPr lang="en-IE" baseline="0" dirty="0"/>
              <a:t>:~$ </a:t>
            </a:r>
            <a:r>
              <a:rPr lang="en-IE" baseline="0" dirty="0" err="1"/>
              <a:t>ps</a:t>
            </a:r>
            <a:r>
              <a:rPr lang="en-IE" baseline="0" dirty="0"/>
              <a:t> aux | grep stress</a:t>
            </a:r>
          </a:p>
          <a:p>
            <a:r>
              <a:rPr lang="en-IE" baseline="0" dirty="0"/>
              <a:t>mic       9004  0.0  0.0   7304   428 pts/6    S    18:20   0:00 stress --</a:t>
            </a:r>
            <a:r>
              <a:rPr lang="en-IE" baseline="0" dirty="0" err="1"/>
              <a:t>cpu</a:t>
            </a:r>
            <a:r>
              <a:rPr lang="en-IE" baseline="0" dirty="0"/>
              <a:t> 1 --timeout 100s</a:t>
            </a:r>
          </a:p>
          <a:p>
            <a:r>
              <a:rPr lang="en-IE" baseline="0" dirty="0"/>
              <a:t>mic       9005 99.5  0.0   7304   100 pts/6    R    18:20   0:07 stress --</a:t>
            </a:r>
            <a:r>
              <a:rPr lang="en-IE" baseline="0" dirty="0" err="1"/>
              <a:t>cpu</a:t>
            </a:r>
            <a:r>
              <a:rPr lang="en-IE" baseline="0" dirty="0"/>
              <a:t> 1 --timeout 100s</a:t>
            </a:r>
          </a:p>
          <a:p>
            <a:r>
              <a:rPr lang="en-IE" baseline="0" dirty="0"/>
              <a:t>mic       9012  0.0  0.0  10468   920 pts/6    S+   18:20   0:00 grep --</a:t>
            </a:r>
            <a:r>
              <a:rPr lang="en-IE" baseline="0" dirty="0" err="1"/>
              <a:t>color</a:t>
            </a:r>
            <a:r>
              <a:rPr lang="en-IE" baseline="0" dirty="0"/>
              <a:t>=auto stress</a:t>
            </a:r>
          </a:p>
          <a:p>
            <a:endParaRPr lang="en-IE" baseline="0" dirty="0"/>
          </a:p>
          <a:p>
            <a:r>
              <a:rPr lang="en-IE" baseline="0" dirty="0"/>
              <a:t>List jobs:</a:t>
            </a:r>
          </a:p>
          <a:p>
            <a:r>
              <a:rPr lang="en-IE" baseline="0" dirty="0" err="1"/>
              <a:t>mic@skynet</a:t>
            </a:r>
            <a:r>
              <a:rPr lang="en-IE" baseline="0" dirty="0"/>
              <a:t>:~$ jobs</a:t>
            </a:r>
          </a:p>
          <a:p>
            <a:r>
              <a:rPr lang="en-IE" baseline="0" dirty="0"/>
              <a:t>[1]+  Running                 stress --</a:t>
            </a:r>
            <a:r>
              <a:rPr lang="en-IE" baseline="0" dirty="0" err="1"/>
              <a:t>cpu</a:t>
            </a:r>
            <a:r>
              <a:rPr lang="en-IE" baseline="0" dirty="0"/>
              <a:t> 1 --timeout 100s &amp;</a:t>
            </a:r>
          </a:p>
          <a:p>
            <a:endParaRPr lang="en-IE" baseline="0" dirty="0"/>
          </a:p>
          <a:p>
            <a:r>
              <a:rPr lang="en-IE" baseline="0" dirty="0"/>
              <a:t>Run another process:</a:t>
            </a:r>
          </a:p>
          <a:p>
            <a:r>
              <a:rPr lang="en-IE" baseline="0" dirty="0" err="1"/>
              <a:t>mic@skynet</a:t>
            </a:r>
            <a:r>
              <a:rPr lang="en-IE" baseline="0" dirty="0"/>
              <a:t>:~$ stress --</a:t>
            </a:r>
            <a:r>
              <a:rPr lang="en-IE" baseline="0" dirty="0" err="1"/>
              <a:t>cpu</a:t>
            </a:r>
            <a:r>
              <a:rPr lang="en-IE" baseline="0" dirty="0"/>
              <a:t> 1 --timeout 100s &amp;</a:t>
            </a:r>
          </a:p>
          <a:p>
            <a:r>
              <a:rPr lang="en-IE" baseline="0" dirty="0"/>
              <a:t>[2] 9020</a:t>
            </a:r>
          </a:p>
          <a:p>
            <a:r>
              <a:rPr lang="en-IE" baseline="0" dirty="0" err="1"/>
              <a:t>mic@skynet</a:t>
            </a:r>
            <a:r>
              <a:rPr lang="en-IE" baseline="0" dirty="0"/>
              <a:t>:~$ stress: info: [9020] dispatching hogs: 1 </a:t>
            </a:r>
            <a:r>
              <a:rPr lang="en-IE" baseline="0" dirty="0" err="1"/>
              <a:t>cpu</a:t>
            </a:r>
            <a:r>
              <a:rPr lang="en-IE" baseline="0" dirty="0"/>
              <a:t>, 0 </a:t>
            </a:r>
            <a:r>
              <a:rPr lang="en-IE" baseline="0" dirty="0" err="1"/>
              <a:t>io</a:t>
            </a:r>
            <a:r>
              <a:rPr lang="en-IE" baseline="0" dirty="0"/>
              <a:t>, 0 </a:t>
            </a:r>
            <a:r>
              <a:rPr lang="en-IE" baseline="0" dirty="0" err="1"/>
              <a:t>vm</a:t>
            </a:r>
            <a:r>
              <a:rPr lang="en-IE" baseline="0" dirty="0"/>
              <a:t>, 0 </a:t>
            </a:r>
            <a:r>
              <a:rPr lang="en-IE" baseline="0" dirty="0" err="1"/>
              <a:t>hdd</a:t>
            </a:r>
            <a:endParaRPr lang="en-IE" baseline="0" dirty="0"/>
          </a:p>
          <a:p>
            <a:endParaRPr lang="en-IE" baseline="0" dirty="0"/>
          </a:p>
          <a:p>
            <a:r>
              <a:rPr lang="en-IE" baseline="0" dirty="0" err="1"/>
              <a:t>mic@skynet</a:t>
            </a:r>
            <a:r>
              <a:rPr lang="en-IE" baseline="0" dirty="0"/>
              <a:t>:~$ jobs</a:t>
            </a:r>
          </a:p>
          <a:p>
            <a:r>
              <a:rPr lang="en-IE" baseline="0" dirty="0"/>
              <a:t>[1]-  Running                 stress --</a:t>
            </a:r>
            <a:r>
              <a:rPr lang="en-IE" baseline="0" dirty="0" err="1"/>
              <a:t>cpu</a:t>
            </a:r>
            <a:r>
              <a:rPr lang="en-IE" baseline="0" dirty="0"/>
              <a:t> 1 --timeout 100s &amp;</a:t>
            </a:r>
          </a:p>
          <a:p>
            <a:r>
              <a:rPr lang="en-IE" baseline="0" dirty="0"/>
              <a:t>[2]+  Running                 stress --</a:t>
            </a:r>
            <a:r>
              <a:rPr lang="en-IE" baseline="0" dirty="0" err="1"/>
              <a:t>cpu</a:t>
            </a:r>
            <a:r>
              <a:rPr lang="en-IE" baseline="0" dirty="0"/>
              <a:t> 1 --timeout 100s &amp;</a:t>
            </a:r>
          </a:p>
          <a:p>
            <a:endParaRPr lang="en-IE" baseline="0" dirty="0"/>
          </a:p>
          <a:p>
            <a:r>
              <a:rPr lang="en-IE" baseline="0" dirty="0"/>
              <a:t>Bring to foreground process number 2:</a:t>
            </a:r>
          </a:p>
          <a:p>
            <a:r>
              <a:rPr lang="en-IE" baseline="0" dirty="0" err="1"/>
              <a:t>mic@skynet</a:t>
            </a:r>
            <a:r>
              <a:rPr lang="en-IE" baseline="0" dirty="0"/>
              <a:t>:~$ </a:t>
            </a:r>
            <a:r>
              <a:rPr lang="en-IE" baseline="0" dirty="0" err="1"/>
              <a:t>fg</a:t>
            </a:r>
            <a:r>
              <a:rPr lang="en-IE" baseline="0" dirty="0"/>
              <a:t> %2</a:t>
            </a:r>
          </a:p>
          <a:p>
            <a:r>
              <a:rPr lang="en-IE" baseline="0" dirty="0"/>
              <a:t>stress --</a:t>
            </a:r>
            <a:r>
              <a:rPr lang="en-IE" baseline="0" dirty="0" err="1"/>
              <a:t>cpu</a:t>
            </a:r>
            <a:r>
              <a:rPr lang="en-IE" baseline="0" dirty="0"/>
              <a:t> 1 --timeout 100s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63508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E" dirty="0"/>
          </a:p>
          <a:p>
            <a:pPr marL="171450" indent="-171450">
              <a:buFontTx/>
              <a:buChar char="-"/>
            </a:pPr>
            <a:r>
              <a:rPr lang="en-IE" dirty="0"/>
              <a:t>Explain niceness</a:t>
            </a:r>
            <a:r>
              <a:rPr lang="en-IE" baseline="0" dirty="0"/>
              <a:t> concept, more nice means lower priority, letting other process going first (being nice)</a:t>
            </a:r>
          </a:p>
          <a:p>
            <a:pPr marL="171450" indent="-171450">
              <a:buFontTx/>
              <a:buChar char="-"/>
            </a:pPr>
            <a:r>
              <a:rPr lang="en-IE" baseline="0" dirty="0"/>
              <a:t>Regular users can only lower the priority of their process (increasing the niceness, from 0 to 19)</a:t>
            </a:r>
          </a:p>
          <a:p>
            <a:pPr marL="171450" indent="-171450">
              <a:buFontTx/>
              <a:buChar char="-"/>
            </a:pPr>
            <a:r>
              <a:rPr lang="en-IE" baseline="0" dirty="0"/>
              <a:t>Root user can also increase the priority, lowering the niceness until -20</a:t>
            </a:r>
          </a:p>
          <a:p>
            <a:pPr marL="171450" indent="-171450">
              <a:buFontTx/>
              <a:buChar char="-"/>
            </a:pPr>
            <a:r>
              <a:rPr lang="en-IE" baseline="0" dirty="0"/>
              <a:t>Show how priority changes with top command</a:t>
            </a:r>
          </a:p>
          <a:p>
            <a:pPr marL="171450" indent="-171450">
              <a:buFontTx/>
              <a:buChar char="-"/>
            </a:pPr>
            <a:r>
              <a:rPr lang="en-IE" baseline="0" dirty="0"/>
              <a:t>Notice difference between nice and renice in the way to specify the niceness (nice -20 sets a niceness of 20, renice -20 sets a niceness of -20)</a:t>
            </a:r>
          </a:p>
          <a:p>
            <a:pPr marL="171450" indent="-171450">
              <a:buFontTx/>
              <a:buChar char="-"/>
            </a:pPr>
            <a:endParaRPr lang="en-IE" baseline="0" dirty="0"/>
          </a:p>
          <a:p>
            <a:pPr marL="171450" indent="-171450">
              <a:buFontTx/>
              <a:buChar char="-"/>
            </a:pPr>
            <a:r>
              <a:rPr lang="en-IE" baseline="0" dirty="0"/>
              <a:t>Demo: </a:t>
            </a:r>
          </a:p>
          <a:p>
            <a:pPr marL="0" indent="0">
              <a:buFontTx/>
              <a:buNone/>
            </a:pPr>
            <a:r>
              <a:rPr lang="en-IE" baseline="0" dirty="0"/>
              <a:t>-- Run the command: </a:t>
            </a:r>
            <a:r>
              <a:rPr lang="en-IE" sz="1200" dirty="0">
                <a:latin typeface="Miriam Fixed" panose="020B0509050101010101" pitchFamily="49" charset="-79"/>
                <a:cs typeface="Miriam Fixed" panose="020B0509050101010101" pitchFamily="49" charset="-79"/>
              </a:rPr>
              <a:t>nice -19 </a:t>
            </a:r>
            <a:r>
              <a:rPr lang="en-US" sz="1200" dirty="0">
                <a:latin typeface="Miriam Fixed" panose="020B0509050101010101" pitchFamily="49" charset="-79"/>
                <a:cs typeface="Miriam Fixed" panose="020B0509050101010101" pitchFamily="49" charset="-79"/>
              </a:rPr>
              <a:t>stress --</a:t>
            </a:r>
            <a:r>
              <a:rPr lang="en-US" sz="1200" dirty="0" err="1">
                <a:latin typeface="Miriam Fixed" panose="020B0509050101010101" pitchFamily="49" charset="-79"/>
                <a:cs typeface="Miriam Fixed" panose="020B0509050101010101" pitchFamily="49" charset="-79"/>
              </a:rPr>
              <a:t>cpu</a:t>
            </a:r>
            <a:r>
              <a:rPr lang="en-US" sz="1200" dirty="0">
                <a:latin typeface="Miriam Fixed" panose="020B0509050101010101" pitchFamily="49" charset="-79"/>
                <a:cs typeface="Miriam Fixed" panose="020B0509050101010101" pitchFamily="49" charset="-79"/>
              </a:rPr>
              <a:t> 2 --timeout 100s</a:t>
            </a:r>
            <a:r>
              <a:rPr lang="en-US" sz="1200" baseline="0" dirty="0">
                <a:latin typeface="Miriam Fixed" panose="020B0509050101010101" pitchFamily="49" charset="-79"/>
                <a:cs typeface="Miriam Fixed" panose="020B0509050101010101" pitchFamily="49" charset="-79"/>
              </a:rPr>
              <a:t> &amp;</a:t>
            </a:r>
          </a:p>
          <a:p>
            <a:pPr marL="0" indent="0">
              <a:buFontTx/>
              <a:buNone/>
            </a:pPr>
            <a:r>
              <a:rPr lang="en-IE" sz="1200" baseline="0" dirty="0">
                <a:latin typeface="Miriam Fixed" panose="020B0509050101010101" pitchFamily="49" charset="-79"/>
                <a:cs typeface="Miriam Fixed" panose="020B0509050101010101" pitchFamily="49" charset="-79"/>
              </a:rPr>
              <a:t>-- Run top: check the NI value is 19 instead 0. Check the the  </a:t>
            </a:r>
            <a:r>
              <a:rPr lang="en-IE" sz="1200" baseline="0" dirty="0" err="1">
                <a:latin typeface="Miriam Fixed" panose="020B0509050101010101" pitchFamily="49" charset="-79"/>
                <a:cs typeface="Miriam Fixed" panose="020B0509050101010101" pitchFamily="49" charset="-79"/>
              </a:rPr>
              <a:t>ni</a:t>
            </a:r>
            <a:r>
              <a:rPr lang="en-IE" sz="1200" baseline="0" dirty="0">
                <a:latin typeface="Miriam Fixed" panose="020B0509050101010101" pitchFamily="49" charset="-79"/>
                <a:cs typeface="Miriam Fixed" panose="020B0509050101010101" pitchFamily="49" charset="-79"/>
              </a:rPr>
              <a:t>% CPU increases, as  the CPU load is due to a </a:t>
            </a:r>
            <a:r>
              <a:rPr lang="en-IE" sz="1200" baseline="0" dirty="0" err="1">
                <a:latin typeface="Miriam Fixed" panose="020B0509050101010101" pitchFamily="49" charset="-79"/>
                <a:cs typeface="Miriam Fixed" panose="020B0509050101010101" pitchFamily="49" charset="-79"/>
              </a:rPr>
              <a:t>niced</a:t>
            </a:r>
            <a:r>
              <a:rPr lang="en-IE" sz="1200" baseline="0" dirty="0">
                <a:latin typeface="Miriam Fixed" panose="020B0509050101010101" pitchFamily="49" charset="-79"/>
                <a:cs typeface="Miriam Fixed" panose="020B0509050101010101" pitchFamily="49" charset="-79"/>
              </a:rPr>
              <a:t> process</a:t>
            </a:r>
          </a:p>
          <a:p>
            <a:pPr marL="0" indent="0">
              <a:buFontTx/>
              <a:buNone/>
            </a:pPr>
            <a:r>
              <a:rPr lang="en-IE" sz="1200" baseline="0" dirty="0">
                <a:latin typeface="Miriam Fixed" panose="020B0509050101010101" pitchFamily="49" charset="-79"/>
                <a:cs typeface="Miriam Fixed" panose="020B0509050101010101" pitchFamily="49" charset="-79"/>
              </a:rPr>
              <a:t>-- Run </a:t>
            </a:r>
            <a:r>
              <a:rPr lang="en-IE" sz="1200" baseline="0" dirty="0" err="1">
                <a:latin typeface="Miriam Fixed" panose="020B0509050101010101" pitchFamily="49" charset="-79"/>
                <a:cs typeface="Miriam Fixed" panose="020B0509050101010101" pitchFamily="49" charset="-79"/>
              </a:rPr>
              <a:t>sudo</a:t>
            </a:r>
            <a:r>
              <a:rPr lang="en-IE" sz="1200" baseline="0" dirty="0">
                <a:latin typeface="Miriam Fixed" panose="020B0509050101010101" pitchFamily="49" charset="-79"/>
                <a:cs typeface="Miriam Fixed" panose="020B0509050101010101" pitchFamily="49" charset="-79"/>
              </a:rPr>
              <a:t> nice –20 stress –</a:t>
            </a:r>
            <a:r>
              <a:rPr lang="en-IE" sz="1200" baseline="0" dirty="0" err="1">
                <a:latin typeface="Miriam Fixed" panose="020B0509050101010101" pitchFamily="49" charset="-79"/>
                <a:cs typeface="Miriam Fixed" panose="020B0509050101010101" pitchFamily="49" charset="-79"/>
              </a:rPr>
              <a:t>cpu</a:t>
            </a:r>
            <a:r>
              <a:rPr lang="en-IE" sz="1200" baseline="0" dirty="0">
                <a:latin typeface="Miriam Fixed" panose="020B0509050101010101" pitchFamily="49" charset="-79"/>
                <a:cs typeface="Miriam Fixed" panose="020B0509050101010101" pitchFamily="49" charset="-79"/>
              </a:rPr>
              <a:t> 2 –timeout 100s, with top we can check now the nice value is -20, highest priority and it will increase the value of %us (user CPU). The value of </a:t>
            </a:r>
            <a:r>
              <a:rPr lang="en-IE" sz="1200" baseline="0" dirty="0" err="1">
                <a:latin typeface="Miriam Fixed" panose="020B0509050101010101" pitchFamily="49" charset="-79"/>
                <a:cs typeface="Miriam Fixed" panose="020B0509050101010101" pitchFamily="49" charset="-79"/>
              </a:rPr>
              <a:t>ni</a:t>
            </a:r>
            <a:r>
              <a:rPr lang="en-IE" sz="1200" baseline="0" dirty="0">
                <a:latin typeface="Miriam Fixed" panose="020B0509050101010101" pitchFamily="49" charset="-79"/>
                <a:cs typeface="Miriam Fixed" panose="020B0509050101010101" pitchFamily="49" charset="-79"/>
              </a:rPr>
              <a:t>% only applies for process with nice &gt; 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9096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netstat –</a:t>
            </a:r>
            <a:r>
              <a:rPr lang="en-IE" dirty="0" err="1"/>
              <a:t>nltp</a:t>
            </a:r>
            <a:r>
              <a:rPr lang="en-IE" dirty="0"/>
              <a:t> (list processes listening in TCP</a:t>
            </a:r>
            <a:r>
              <a:rPr lang="en-IE" baseline="0" dirty="0"/>
              <a:t> sockets)</a:t>
            </a:r>
          </a:p>
          <a:p>
            <a:r>
              <a:rPr lang="en-IE" baseline="0" dirty="0" err="1"/>
              <a:t>lsof</a:t>
            </a:r>
            <a:r>
              <a:rPr lang="en-IE" baseline="0" dirty="0"/>
              <a:t> – </a:t>
            </a:r>
            <a:r>
              <a:rPr lang="en-IE" baseline="0" dirty="0" err="1"/>
              <a:t>lsof</a:t>
            </a:r>
            <a:r>
              <a:rPr lang="en-IE" baseline="0" dirty="0"/>
              <a:t> –p 1234 (list files opened by a process specifying the process ID)</a:t>
            </a:r>
          </a:p>
          <a:p>
            <a:r>
              <a:rPr lang="en-IE" baseline="0" dirty="0" err="1"/>
              <a:t>pmap</a:t>
            </a:r>
            <a:r>
              <a:rPr lang="en-IE" baseline="0" dirty="0"/>
              <a:t> –p 1234 (list memory mappings for process with PID 1234)</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539808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459948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solution, scroll down for it</a:t>
            </a:r>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r>
              <a:rPr lang="en-IE" dirty="0"/>
              <a:t>1 CPU gets stressed for 1 minute every five minutes via root crontab</a:t>
            </a:r>
          </a:p>
          <a:p>
            <a:endParaRPr lang="en-IE" dirty="0"/>
          </a:p>
          <a:p>
            <a:r>
              <a:rPr lang="en-IE" dirty="0"/>
              <a:t>use </a:t>
            </a:r>
            <a:r>
              <a:rPr lang="en-IE" dirty="0" err="1"/>
              <a:t>pstree</a:t>
            </a:r>
            <a:r>
              <a:rPr lang="en-IE" dirty="0"/>
              <a:t> to find out that process got spawned via </a:t>
            </a:r>
            <a:r>
              <a:rPr lang="en-IE" dirty="0" err="1"/>
              <a:t>cron</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76135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(10 min) </a:t>
            </a:r>
          </a:p>
          <a:p>
            <a:r>
              <a:rPr lang="en-IE" dirty="0"/>
              <a:t>A</a:t>
            </a:r>
            <a:r>
              <a:rPr lang="en-IE" baseline="0" dirty="0"/>
              <a:t> process is an instance of a program running:</a:t>
            </a:r>
          </a:p>
          <a:p>
            <a:r>
              <a:rPr lang="en-IE" baseline="0" dirty="0"/>
              <a:t>-- The process use the CPU to run its instructions and memory to hold the process instructions and its data.</a:t>
            </a:r>
          </a:p>
          <a:p>
            <a:endParaRPr lang="en-IE" baseline="0" dirty="0"/>
          </a:p>
          <a:p>
            <a:r>
              <a:rPr lang="en-IE" baseline="0" dirty="0"/>
              <a:t>Linux is a Multi-user and multi-tasking SO, allowing several users running several processes at the same time.  Multitasking  is the method that allows the SO to share the CPU between all processes, but each CPU runs a single processes at a time. The kernel scheduler is controlling the access to CPU, assigning CPU time to the processes. </a:t>
            </a:r>
          </a:p>
          <a:p>
            <a:endParaRPr lang="en-IE" baseline="0" dirty="0"/>
          </a:p>
          <a:p>
            <a:endParaRPr lang="en-IE" baseline="0" dirty="0"/>
          </a:p>
          <a:p>
            <a:endParaRPr lang="en-IE" baseline="0" dirty="0"/>
          </a:p>
          <a:p>
            <a:r>
              <a:rPr lang="en-IE" baseline="0" dirty="0"/>
              <a:t>Each process has a identifier, Process ID (PID). Init process has </a:t>
            </a:r>
            <a:r>
              <a:rPr lang="en-IE" baseline="0" dirty="0" err="1"/>
              <a:t>pid</a:t>
            </a:r>
            <a:r>
              <a:rPr lang="en-IE" baseline="0" dirty="0"/>
              <a:t> = 1, it’s the first process in the system, and it’s the parent of all processes </a:t>
            </a:r>
          </a:p>
          <a:p>
            <a:endParaRPr lang="en-IE" baseline="0" dirty="0"/>
          </a:p>
          <a:p>
            <a:r>
              <a:rPr lang="en-IE" baseline="0" dirty="0"/>
              <a:t>-- Explain the attributes looking at </a:t>
            </a:r>
            <a:r>
              <a:rPr lang="en-IE" baseline="0" dirty="0" err="1"/>
              <a:t>ps</a:t>
            </a:r>
            <a:r>
              <a:rPr lang="en-IE" baseline="0" dirty="0"/>
              <a:t> –aux output.</a:t>
            </a:r>
          </a:p>
          <a:p>
            <a:r>
              <a:rPr lang="en-IE" baseline="0" dirty="0"/>
              <a:t>-- To Explain RUID and EUID we can run as a regular user the command passwd (which has SUID enabled) and then run  </a:t>
            </a:r>
            <a:r>
              <a:rPr lang="en-IE" baseline="0" dirty="0" err="1"/>
              <a:t>ps</a:t>
            </a:r>
            <a:r>
              <a:rPr lang="en-IE" baseline="0" dirty="0"/>
              <a:t> </a:t>
            </a:r>
            <a:r>
              <a:rPr lang="en-IE" baseline="0" dirty="0" err="1"/>
              <a:t>axo</a:t>
            </a:r>
            <a:r>
              <a:rPr lang="en-IE" baseline="0" dirty="0"/>
              <a:t> </a:t>
            </a:r>
            <a:r>
              <a:rPr lang="en-IE" baseline="0" dirty="0" err="1"/>
              <a:t>stat,euid,ruid,tty,tpgid,sess,pgrp,ppid,pid,pcpu,comm</a:t>
            </a:r>
            <a:r>
              <a:rPr lang="en-IE" baseline="0" dirty="0"/>
              <a:t> this will show how </a:t>
            </a:r>
            <a:r>
              <a:rPr lang="en-IE" baseline="0" dirty="0" err="1"/>
              <a:t>euid</a:t>
            </a:r>
            <a:r>
              <a:rPr lang="en-IE" baseline="0" dirty="0"/>
              <a:t> correspond to the root user while </a:t>
            </a:r>
            <a:r>
              <a:rPr lang="en-IE" baseline="0" dirty="0" err="1"/>
              <a:t>ruid</a:t>
            </a:r>
            <a:r>
              <a:rPr lang="en-IE" baseline="0" dirty="0"/>
              <a:t> corresponds to the user running passwd.</a:t>
            </a:r>
          </a:p>
          <a:p>
            <a:endParaRPr lang="en-IE" baseline="0" dirty="0"/>
          </a:p>
          <a:p>
            <a:endParaRPr lang="en-IE" baseline="0"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94989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a:t>Kernel </a:t>
            </a:r>
            <a:r>
              <a:rPr lang="en-IE" baseline="0" dirty="0" err="1"/>
              <a:t>mantaines</a:t>
            </a:r>
            <a:r>
              <a:rPr lang="en-IE" baseline="0" dirty="0"/>
              <a:t> a process table in memory.</a:t>
            </a:r>
          </a:p>
          <a:p>
            <a:endParaRPr lang="en-IE" baseline="0" dirty="0"/>
          </a:p>
          <a:p>
            <a:r>
              <a:rPr lang="en-IE" baseline="0" dirty="0"/>
              <a:t>-- Process Memory Layout:</a:t>
            </a:r>
          </a:p>
          <a:p>
            <a:r>
              <a:rPr lang="en-IE" baseline="0" dirty="0"/>
              <a:t>	- Stack: where local variables are stored and function arguments, LIFO queue</a:t>
            </a:r>
          </a:p>
          <a:p>
            <a:r>
              <a:rPr lang="en-IE" baseline="0" dirty="0"/>
              <a:t>	- Memory mapping: mapping files to memory to avoid I/O, typically dynamic libraries) </a:t>
            </a:r>
            <a:r>
              <a:rPr lang="en-IE" baseline="0" dirty="0" err="1"/>
              <a:t>pmap</a:t>
            </a:r>
            <a:endParaRPr lang="en-IE" baseline="0" dirty="0"/>
          </a:p>
          <a:p>
            <a:r>
              <a:rPr lang="en-IE" baseline="0" dirty="0"/>
              <a:t>	- Heap: </a:t>
            </a:r>
          </a:p>
          <a:p>
            <a:r>
              <a:rPr lang="en-IE" baseline="0" dirty="0"/>
              <a:t>	- BSS and data segments</a:t>
            </a:r>
          </a:p>
          <a:p>
            <a:r>
              <a:rPr lang="en-IE" baseline="0" dirty="0"/>
              <a:t>	- Text segment: the program instructions to be run by the CPU. The process can not modify this part or it will result in a segmentation fault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57338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We can see</a:t>
            </a:r>
            <a:r>
              <a:rPr lang="en-IE" baseline="0" dirty="0"/>
              <a:t> the difference taking a look to the </a:t>
            </a:r>
            <a:r>
              <a:rPr lang="en-IE" baseline="0" dirty="0" err="1"/>
              <a:t>ps</a:t>
            </a:r>
            <a:r>
              <a:rPr lang="en-IE" baseline="0" dirty="0"/>
              <a:t> –aux output.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2817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processes in </a:t>
            </a:r>
            <a:r>
              <a:rPr lang="en-US" dirty="0" err="1"/>
              <a:t>linux</a:t>
            </a:r>
            <a:r>
              <a:rPr lang="en-US" dirty="0"/>
              <a:t> are organized in a tree like structure</a:t>
            </a:r>
          </a:p>
          <a:p>
            <a:endParaRPr lang="en-US" dirty="0"/>
          </a:p>
          <a:p>
            <a:r>
              <a:rPr lang="en-US" dirty="0"/>
              <a:t>there is always a parent process, with the exception of PID 1 which is </a:t>
            </a:r>
            <a:r>
              <a:rPr lang="en-US" dirty="0" err="1"/>
              <a:t>systemd</a:t>
            </a:r>
            <a:r>
              <a:rPr lang="en-US" dirty="0"/>
              <a:t>/</a:t>
            </a:r>
            <a:r>
              <a:rPr lang="en-US" dirty="0" err="1"/>
              <a:t>init</a:t>
            </a:r>
            <a:endParaRPr lang="en-US" dirty="0"/>
          </a:p>
          <a:p>
            <a:endParaRPr lang="en-US" dirty="0"/>
          </a:p>
          <a:p>
            <a:r>
              <a:rPr lang="en-US" dirty="0"/>
              <a:t>the first process is spawned by the kernel, where as subsequent ones are spawned by the respective parent process</a:t>
            </a:r>
          </a:p>
          <a:p>
            <a:endParaRPr lang="en-US" dirty="0"/>
          </a:p>
          <a:p>
            <a:r>
              <a:rPr lang="en-US" dirty="0"/>
              <a:t>tools like “</a:t>
            </a:r>
            <a:r>
              <a:rPr lang="en-US" dirty="0" err="1"/>
              <a:t>pstree</a:t>
            </a:r>
            <a:r>
              <a:rPr lang="en-US" dirty="0"/>
              <a:t>” will show this on the command line</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27368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brief explanation</a:t>
            </a:r>
          </a:p>
          <a:p>
            <a:endParaRPr lang="en-US" dirty="0"/>
          </a:p>
          <a:p>
            <a:r>
              <a:rPr lang="en-US" dirty="0"/>
              <a:t>also mention that instead of fork(), modern systems do use clone() which has a similar </a:t>
            </a:r>
            <a:r>
              <a:rPr lang="en-US" dirty="0" err="1"/>
              <a:t>behaviour</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49197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top</a:t>
            </a:r>
          </a:p>
          <a:p>
            <a:endParaRPr lang="en-US" dirty="0"/>
          </a:p>
          <a:p>
            <a:r>
              <a:rPr lang="en-IE" dirty="0"/>
              <a:t>(1</a:t>
            </a:r>
            <a:r>
              <a:rPr lang="en-IE" baseline="0" dirty="0"/>
              <a:t>0 minutes)</a:t>
            </a:r>
            <a:endParaRPr lang="en-IE" dirty="0"/>
          </a:p>
          <a:p>
            <a:r>
              <a:rPr lang="en-IE" dirty="0"/>
              <a:t>Only one process can run at</a:t>
            </a:r>
            <a:r>
              <a:rPr lang="en-IE" baseline="0" dirty="0"/>
              <a:t> a time on a single CPU.</a:t>
            </a:r>
            <a:endParaRPr lang="en-IE" dirty="0"/>
          </a:p>
          <a:p>
            <a:endParaRPr lang="en-IE" dirty="0"/>
          </a:p>
          <a:p>
            <a:r>
              <a:rPr lang="en-IE" dirty="0"/>
              <a:t>Processes are in running state until they have</a:t>
            </a:r>
            <a:r>
              <a:rPr lang="en-IE" baseline="0" dirty="0"/>
              <a:t> to wait for some resource, then the scheduler will assign CPU time to another queued processes. </a:t>
            </a:r>
          </a:p>
          <a:p>
            <a:endParaRPr lang="en-IE" baseline="0" dirty="0"/>
          </a:p>
          <a:p>
            <a:r>
              <a:rPr lang="en-IE" baseline="0" dirty="0"/>
              <a:t>Running: either running or waiting CPU time to be run</a:t>
            </a:r>
          </a:p>
          <a:p>
            <a:r>
              <a:rPr lang="en-IE" baseline="0" dirty="0"/>
              <a:t>Waiting: Waiting for an event or resource</a:t>
            </a:r>
          </a:p>
          <a:p>
            <a:r>
              <a:rPr lang="en-IE" baseline="0" dirty="0"/>
              <a:t>	- Interruptible: can be interrupted by signals</a:t>
            </a:r>
          </a:p>
          <a:p>
            <a:r>
              <a:rPr lang="en-IE" baseline="0" dirty="0"/>
              <a:t>	- Uninterruptible: waiting directly on hardware conditions, can not be interrupted </a:t>
            </a:r>
          </a:p>
          <a:p>
            <a:r>
              <a:rPr lang="en-IE" baseline="0" dirty="0"/>
              <a:t>Stopped: The process is stopped (typically because it has received a signal to indicate the process to stop ( CTRL + Z)</a:t>
            </a:r>
          </a:p>
          <a:p>
            <a:r>
              <a:rPr lang="en-IE" baseline="0" dirty="0"/>
              <a:t>Zombie: Death process, it has finished its execution however it wasn’t cleaned up. This typically happen when the process runs exit() but the parent process didn’t call the wait() </a:t>
            </a:r>
            <a:r>
              <a:rPr lang="en-IE" baseline="0" dirty="0" err="1"/>
              <a:t>syscall</a:t>
            </a:r>
            <a:r>
              <a:rPr lang="en-IE" baseline="0" dirty="0"/>
              <a:t>. The process zombie process has finished, however it’s still in the process table.</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62855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1416245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Managing Processes</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CDC0-3DBF-1C4D-8154-65C3AA530C0B}"/>
              </a:ext>
            </a:extLst>
          </p:cNvPr>
          <p:cNvSpPr>
            <a:spLocks noGrp="1"/>
          </p:cNvSpPr>
          <p:nvPr>
            <p:ph type="title"/>
          </p:nvPr>
        </p:nvSpPr>
        <p:spPr/>
        <p:txBody>
          <a:bodyPr/>
          <a:lstStyle/>
          <a:p>
            <a:pPr algn="ctr"/>
            <a:r>
              <a:rPr lang="en-US" dirty="0"/>
              <a:t>Process states</a:t>
            </a:r>
          </a:p>
        </p:txBody>
      </p:sp>
      <p:sp>
        <p:nvSpPr>
          <p:cNvPr id="3" name="Content Placeholder 2">
            <a:extLst>
              <a:ext uri="{FF2B5EF4-FFF2-40B4-BE49-F238E27FC236}">
                <a16:creationId xmlns:a16="http://schemas.microsoft.com/office/drawing/2014/main" id="{A1B13833-64B4-9744-AB82-FE36F81BD129}"/>
              </a:ext>
            </a:extLst>
          </p:cNvPr>
          <p:cNvSpPr txBox="1">
            <a:spLocks/>
          </p:cNvSpPr>
          <p:nvPr/>
        </p:nvSpPr>
        <p:spPr>
          <a:xfrm>
            <a:off x="284480" y="1205654"/>
            <a:ext cx="9740053" cy="5784004"/>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Running / </a:t>
            </a:r>
            <a:r>
              <a:rPr lang="en-IE" dirty="0" err="1"/>
              <a:t>Runable</a:t>
            </a:r>
            <a:r>
              <a:rPr lang="en-IE" dirty="0"/>
              <a:t> (R): either running or in the run queue (runnable)</a:t>
            </a:r>
          </a:p>
          <a:p>
            <a:r>
              <a:rPr lang="en-IE" dirty="0"/>
              <a:t>Sleep/Waiting (S,D)</a:t>
            </a:r>
          </a:p>
          <a:p>
            <a:pPr lvl="1"/>
            <a:r>
              <a:rPr lang="en-IE" sz="2400" dirty="0"/>
              <a:t>Interruptible Sleep: waiting for a particular time slot (sleep) or waiting for an event (S)</a:t>
            </a:r>
          </a:p>
          <a:p>
            <a:pPr lvl="1"/>
            <a:r>
              <a:rPr lang="en-IE" sz="2400" dirty="0"/>
              <a:t>Uninterruptible sleep: waits until a resource it is waiting for is available. Mostly used for device driver waiting for I/O. (D)</a:t>
            </a:r>
          </a:p>
          <a:p>
            <a:r>
              <a:rPr lang="en-IE" dirty="0"/>
              <a:t>Stopped (T)</a:t>
            </a:r>
          </a:p>
          <a:p>
            <a:r>
              <a:rPr lang="en-IE" dirty="0"/>
              <a:t>Zombie. Defunct (Z)</a:t>
            </a:r>
          </a:p>
          <a:p>
            <a:pPr lvl="1"/>
            <a:r>
              <a:rPr lang="en-IE" sz="2400" dirty="0"/>
              <a:t>Process has run the exit() </a:t>
            </a:r>
            <a:r>
              <a:rPr lang="en-IE" sz="2400" dirty="0" err="1"/>
              <a:t>syscall</a:t>
            </a:r>
            <a:r>
              <a:rPr lang="en-IE" sz="2400" dirty="0"/>
              <a:t>, data structures are released however it’s still in the process table. The parent process releases the child process by running wait(). You can’t kill a zombie process as the process no longer exists.</a:t>
            </a:r>
            <a:endParaRPr lang="en-US" sz="2400" dirty="0"/>
          </a:p>
        </p:txBody>
      </p:sp>
      <p:pic>
        <p:nvPicPr>
          <p:cNvPr id="5" name="Picture 4">
            <a:extLst>
              <a:ext uri="{FF2B5EF4-FFF2-40B4-BE49-F238E27FC236}">
                <a16:creationId xmlns:a16="http://schemas.microsoft.com/office/drawing/2014/main" id="{A0707366-D60D-6E4B-8D12-40A21AC46109}"/>
              </a:ext>
            </a:extLst>
          </p:cNvPr>
          <p:cNvPicPr>
            <a:picLocks noChangeAspect="1"/>
          </p:cNvPicPr>
          <p:nvPr/>
        </p:nvPicPr>
        <p:blipFill>
          <a:blip r:embed="rId3"/>
          <a:stretch>
            <a:fillRect/>
          </a:stretch>
        </p:blipFill>
        <p:spPr>
          <a:xfrm>
            <a:off x="10088008" y="4714240"/>
            <a:ext cx="1819512" cy="1249680"/>
          </a:xfrm>
          <a:prstGeom prst="rect">
            <a:avLst/>
          </a:prstGeom>
        </p:spPr>
      </p:pic>
    </p:spTree>
    <p:extLst>
      <p:ext uri="{BB962C8B-B14F-4D97-AF65-F5344CB8AC3E}">
        <p14:creationId xmlns:p14="http://schemas.microsoft.com/office/powerpoint/2010/main" val="182546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D117-6F3B-1D44-8888-E776C95CB6BA}"/>
              </a:ext>
            </a:extLst>
          </p:cNvPr>
          <p:cNvSpPr>
            <a:spLocks noGrp="1"/>
          </p:cNvSpPr>
          <p:nvPr>
            <p:ph type="title"/>
          </p:nvPr>
        </p:nvSpPr>
        <p:spPr/>
        <p:txBody>
          <a:bodyPr/>
          <a:lstStyle/>
          <a:p>
            <a:pPr algn="ctr"/>
            <a:r>
              <a:rPr lang="en-US" dirty="0"/>
              <a:t>Monitoring Processes</a:t>
            </a:r>
          </a:p>
        </p:txBody>
      </p:sp>
      <p:sp>
        <p:nvSpPr>
          <p:cNvPr id="4" name="Content Placeholder 2">
            <a:extLst>
              <a:ext uri="{FF2B5EF4-FFF2-40B4-BE49-F238E27FC236}">
                <a16:creationId xmlns:a16="http://schemas.microsoft.com/office/drawing/2014/main" id="{4026F80C-0157-DA40-B91E-17702FA2EEC6}"/>
              </a:ext>
            </a:extLst>
          </p:cNvPr>
          <p:cNvSpPr txBox="1">
            <a:spLocks/>
          </p:cNvSpPr>
          <p:nvPr/>
        </p:nvSpPr>
        <p:spPr>
          <a:xfrm>
            <a:off x="3864416" y="1545575"/>
            <a:ext cx="2552075" cy="4409440"/>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3200" dirty="0" err="1"/>
              <a:t>ps</a:t>
            </a:r>
            <a:endParaRPr lang="en-IE" sz="3200" dirty="0"/>
          </a:p>
          <a:p>
            <a:r>
              <a:rPr lang="en-IE" sz="3200" dirty="0"/>
              <a:t>top</a:t>
            </a:r>
          </a:p>
          <a:p>
            <a:r>
              <a:rPr lang="en-IE" sz="3200" dirty="0"/>
              <a:t>uptime</a:t>
            </a:r>
          </a:p>
          <a:p>
            <a:r>
              <a:rPr lang="en-IE" sz="3200" dirty="0" err="1"/>
              <a:t>pstree</a:t>
            </a:r>
            <a:endParaRPr lang="en-IE" sz="3200" dirty="0"/>
          </a:p>
          <a:p>
            <a:r>
              <a:rPr lang="en-IE" sz="3200" dirty="0" err="1"/>
              <a:t>pgrep</a:t>
            </a:r>
            <a:endParaRPr lang="en-IE" sz="3200" dirty="0"/>
          </a:p>
          <a:p>
            <a:r>
              <a:rPr lang="en-IE" sz="3200" dirty="0" err="1"/>
              <a:t>strace</a:t>
            </a:r>
            <a:endParaRPr lang="en-IE" sz="3200" dirty="0"/>
          </a:p>
          <a:p>
            <a:r>
              <a:rPr lang="en-IE" sz="3200" dirty="0"/>
              <a:t>/proc/PID/</a:t>
            </a:r>
            <a:endParaRPr lang="en-US" sz="3200" dirty="0"/>
          </a:p>
        </p:txBody>
      </p:sp>
    </p:spTree>
    <p:extLst>
      <p:ext uri="{BB962C8B-B14F-4D97-AF65-F5344CB8AC3E}">
        <p14:creationId xmlns:p14="http://schemas.microsoft.com/office/powerpoint/2010/main" val="379875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81A9-369C-5E41-A6D3-EDF24F1A024B}"/>
              </a:ext>
            </a:extLst>
          </p:cNvPr>
          <p:cNvSpPr>
            <a:spLocks noGrp="1"/>
          </p:cNvSpPr>
          <p:nvPr>
            <p:ph type="title"/>
          </p:nvPr>
        </p:nvSpPr>
        <p:spPr/>
        <p:txBody>
          <a:bodyPr/>
          <a:lstStyle/>
          <a:p>
            <a:pPr algn="ctr"/>
            <a:r>
              <a:rPr lang="en-US" dirty="0"/>
              <a:t>Signals</a:t>
            </a:r>
          </a:p>
        </p:txBody>
      </p:sp>
      <p:sp>
        <p:nvSpPr>
          <p:cNvPr id="4" name="Content Placeholder 2">
            <a:extLst>
              <a:ext uri="{FF2B5EF4-FFF2-40B4-BE49-F238E27FC236}">
                <a16:creationId xmlns:a16="http://schemas.microsoft.com/office/drawing/2014/main" id="{2B0A427C-A7A8-A840-8DEA-208023728383}"/>
              </a:ext>
            </a:extLst>
          </p:cNvPr>
          <p:cNvSpPr txBox="1">
            <a:spLocks/>
          </p:cNvSpPr>
          <p:nvPr/>
        </p:nvSpPr>
        <p:spPr>
          <a:xfrm>
            <a:off x="609600" y="1104054"/>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t> 1) SIGHUP       2) SIGINT       3) SIGQUIT      4) SIGILL</a:t>
            </a:r>
          </a:p>
          <a:p>
            <a:r>
              <a:rPr lang="en-US" sz="2133" dirty="0"/>
              <a:t> 5) SIGTRAP       6) SIGIOT       7) SIGBUS       8) SIGFPE</a:t>
            </a:r>
          </a:p>
          <a:p>
            <a:r>
              <a:rPr lang="en-US" sz="2133" dirty="0"/>
              <a:t> 9) SIGKILL       10) SIGUSR1     11) SIGSEGV     12) SIGUSR2</a:t>
            </a:r>
          </a:p>
          <a:p>
            <a:r>
              <a:rPr lang="en-US" sz="2133" dirty="0"/>
              <a:t>13) SIGPIPE       14) SIGALRM     15) SIGTERM     17) SIGCHLD</a:t>
            </a:r>
          </a:p>
          <a:p>
            <a:r>
              <a:rPr lang="en-US" sz="2133" dirty="0"/>
              <a:t>18) SIGCONT       19) SIGSTOP     20) SIGTSTP     21) SIGTTIN</a:t>
            </a:r>
          </a:p>
          <a:p>
            <a:r>
              <a:rPr lang="en-US" sz="2133" dirty="0"/>
              <a:t>22) SIGTTOU       23) SIGURG      24) SIGXCPU     25) SIGXFSZ</a:t>
            </a:r>
          </a:p>
          <a:p>
            <a:r>
              <a:rPr lang="en-US" sz="2133" dirty="0"/>
              <a:t>26) SIGVTALRM     27) SIGPROF     28) SIGWINCH    29) SIGIO</a:t>
            </a:r>
          </a:p>
          <a:p>
            <a:r>
              <a:rPr lang="en-US" sz="2133" dirty="0"/>
              <a:t>30) SIGPWR</a:t>
            </a:r>
          </a:p>
          <a:p>
            <a:endParaRPr lang="en-IE" sz="2133" dirty="0"/>
          </a:p>
          <a:p>
            <a:r>
              <a:rPr lang="en-IE" sz="2133" dirty="0">
                <a:latin typeface="Verdana" panose="020B0604030504040204" pitchFamily="34" charset="0"/>
                <a:ea typeface="Verdana" panose="020B0604030504040204" pitchFamily="34" charset="0"/>
                <a:cs typeface="Verdana" panose="020B0604030504040204" pitchFamily="34" charset="0"/>
              </a:rPr>
              <a:t>Kill: </a:t>
            </a:r>
            <a:r>
              <a:rPr lang="en-IE" sz="2133" dirty="0">
                <a:latin typeface="Miriam Fixed" panose="020B0509050101010101" pitchFamily="49" charset="-79"/>
                <a:cs typeface="Miriam Fixed" panose="020B0509050101010101" pitchFamily="49" charset="-79"/>
              </a:rPr>
              <a:t>kill -9 3392, kill –SIGTERM 3392</a:t>
            </a:r>
          </a:p>
          <a:p>
            <a:r>
              <a:rPr lang="en-IE" sz="2133" dirty="0" err="1">
                <a:latin typeface="Verdana" panose="020B0604030504040204" pitchFamily="34" charset="0"/>
                <a:ea typeface="Verdana" panose="020B0604030504040204" pitchFamily="34" charset="0"/>
                <a:cs typeface="Verdana" panose="020B0604030504040204" pitchFamily="34" charset="0"/>
              </a:rPr>
              <a:t>Killall</a:t>
            </a:r>
            <a:r>
              <a:rPr lang="en-IE" sz="2133" dirty="0">
                <a:latin typeface="Miriam Fixed" panose="020B0509050101010101" pitchFamily="49" charset="-79"/>
                <a:cs typeface="Miriam Fixed" panose="020B0509050101010101" pitchFamily="49" charset="-79"/>
              </a:rPr>
              <a:t>: </a:t>
            </a:r>
            <a:r>
              <a:rPr lang="en-IE" sz="2133" dirty="0" err="1">
                <a:latin typeface="Miriam Fixed" panose="020B0509050101010101" pitchFamily="49" charset="-79"/>
                <a:cs typeface="Miriam Fixed" panose="020B0509050101010101" pitchFamily="49" charset="-79"/>
              </a:rPr>
              <a:t>killall</a:t>
            </a:r>
            <a:r>
              <a:rPr lang="en-IE" sz="2133" dirty="0">
                <a:latin typeface="Miriam Fixed" panose="020B0509050101010101" pitchFamily="49" charset="-79"/>
                <a:cs typeface="Miriam Fixed" panose="020B0509050101010101" pitchFamily="49" charset="-79"/>
              </a:rPr>
              <a:t> -15 </a:t>
            </a:r>
            <a:r>
              <a:rPr lang="en-IE" sz="2133" dirty="0" err="1">
                <a:latin typeface="Miriam Fixed" panose="020B0509050101010101" pitchFamily="49" charset="-79"/>
                <a:cs typeface="Miriam Fixed" panose="020B0509050101010101" pitchFamily="49" charset="-79"/>
              </a:rPr>
              <a:t>myprocess</a:t>
            </a:r>
            <a:r>
              <a:rPr lang="en-IE" sz="2133" dirty="0">
                <a:latin typeface="Miriam Fixed" panose="020B0509050101010101" pitchFamily="49" charset="-79"/>
                <a:cs typeface="Miriam Fixed" panose="020B0509050101010101" pitchFamily="49" charset="-79"/>
              </a:rPr>
              <a:t> </a:t>
            </a:r>
          </a:p>
          <a:p>
            <a:r>
              <a:rPr lang="en-IE" sz="2133" dirty="0" err="1">
                <a:latin typeface="Verdana" panose="020B0604030504040204" pitchFamily="34" charset="0"/>
                <a:ea typeface="Verdana" panose="020B0604030504040204" pitchFamily="34" charset="0"/>
                <a:cs typeface="Verdana" panose="020B0604030504040204" pitchFamily="34" charset="0"/>
              </a:rPr>
              <a:t>pkill</a:t>
            </a:r>
            <a:r>
              <a:rPr lang="en-IE" sz="2133" dirty="0">
                <a:latin typeface="Miriam Fixed" panose="020B0509050101010101" pitchFamily="49" charset="-79"/>
                <a:cs typeface="Miriam Fixed" panose="020B0509050101010101" pitchFamily="49" charset="-79"/>
              </a:rPr>
              <a:t>: </a:t>
            </a:r>
            <a:r>
              <a:rPr lang="en-IE" sz="2133" dirty="0" err="1">
                <a:latin typeface="Miriam Fixed" panose="020B0509050101010101" pitchFamily="49" charset="-79"/>
                <a:cs typeface="Miriam Fixed" panose="020B0509050101010101" pitchFamily="49" charset="-79"/>
              </a:rPr>
              <a:t>pkill</a:t>
            </a:r>
            <a:r>
              <a:rPr lang="en-IE" sz="2133" dirty="0">
                <a:latin typeface="Miriam Fixed" panose="020B0509050101010101" pitchFamily="49" charset="-79"/>
                <a:cs typeface="Miriam Fixed" panose="020B0509050101010101" pitchFamily="49" charset="-79"/>
              </a:rPr>
              <a:t> -9 </a:t>
            </a:r>
            <a:r>
              <a:rPr lang="en-IE" sz="2133" dirty="0" err="1">
                <a:latin typeface="Miriam Fixed" panose="020B0509050101010101" pitchFamily="49" charset="-79"/>
                <a:cs typeface="Miriam Fixed" panose="020B0509050101010101" pitchFamily="49" charset="-79"/>
              </a:rPr>
              <a:t>myprocess</a:t>
            </a:r>
            <a:endParaRPr lang="en-US" sz="2133"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94924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EA3B-745E-DC4A-81C2-5BCBB14710D7}"/>
              </a:ext>
            </a:extLst>
          </p:cNvPr>
          <p:cNvSpPr>
            <a:spLocks noGrp="1"/>
          </p:cNvSpPr>
          <p:nvPr>
            <p:ph type="title"/>
          </p:nvPr>
        </p:nvSpPr>
        <p:spPr/>
        <p:txBody>
          <a:bodyPr/>
          <a:lstStyle/>
          <a:p>
            <a:pPr algn="ctr"/>
            <a:r>
              <a:rPr lang="en-US" dirty="0"/>
              <a:t>Background and Foreground processes</a:t>
            </a:r>
          </a:p>
        </p:txBody>
      </p:sp>
      <p:sp>
        <p:nvSpPr>
          <p:cNvPr id="3" name="Content Placeholder 2">
            <a:extLst>
              <a:ext uri="{FF2B5EF4-FFF2-40B4-BE49-F238E27FC236}">
                <a16:creationId xmlns:a16="http://schemas.microsoft.com/office/drawing/2014/main" id="{755B737B-F4BB-104D-95EA-CCD21AA34145}"/>
              </a:ext>
            </a:extLst>
          </p:cNvPr>
          <p:cNvSpPr txBox="1">
            <a:spLocks/>
          </p:cNvSpPr>
          <p:nvPr/>
        </p:nvSpPr>
        <p:spPr>
          <a:xfrm>
            <a:off x="609600" y="1510454"/>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3200" dirty="0"/>
              <a:t>Initiated and controlled through a terminal session</a:t>
            </a:r>
          </a:p>
          <a:p>
            <a:r>
              <a:rPr lang="en-IE" sz="3200" dirty="0"/>
              <a:t>&amp; - Run a process in background:</a:t>
            </a:r>
          </a:p>
          <a:p>
            <a:r>
              <a:rPr lang="en-IE" sz="2133" dirty="0">
                <a:latin typeface="Miriam Fixed" panose="020B0509050101010101" pitchFamily="49" charset="-79"/>
                <a:cs typeface="Miriam Fixed" panose="020B0509050101010101" pitchFamily="49" charset="-79"/>
              </a:rPr>
              <a:t>$ </a:t>
            </a:r>
            <a:r>
              <a:rPr lang="en-IE" sz="2133" dirty="0" err="1">
                <a:latin typeface="Miriam Fixed" panose="020B0509050101010101" pitchFamily="49" charset="-79"/>
                <a:cs typeface="Miriam Fixed" panose="020B0509050101010101" pitchFamily="49" charset="-79"/>
              </a:rPr>
              <a:t>firefox</a:t>
            </a:r>
            <a:r>
              <a:rPr lang="en-IE" sz="2133" dirty="0">
                <a:latin typeface="Miriam Fixed" panose="020B0509050101010101" pitchFamily="49" charset="-79"/>
                <a:cs typeface="Miriam Fixed" panose="020B0509050101010101" pitchFamily="49" charset="-79"/>
              </a:rPr>
              <a:t> &amp;</a:t>
            </a:r>
          </a:p>
          <a:p>
            <a:r>
              <a:rPr lang="en-IE" sz="2133" dirty="0">
                <a:latin typeface="Miriam Fixed" panose="020B0509050101010101" pitchFamily="49" charset="-79"/>
                <a:cs typeface="Miriam Fixed" panose="020B0509050101010101" pitchFamily="49" charset="-79"/>
              </a:rPr>
              <a:t>[1]+  Done                    </a:t>
            </a:r>
            <a:r>
              <a:rPr lang="en-IE" sz="2133" dirty="0" err="1">
                <a:latin typeface="Miriam Fixed" panose="020B0509050101010101" pitchFamily="49" charset="-79"/>
                <a:cs typeface="Miriam Fixed" panose="020B0509050101010101" pitchFamily="49" charset="-79"/>
              </a:rPr>
              <a:t>firefox</a:t>
            </a:r>
            <a:endParaRPr lang="en-IE" sz="2133" dirty="0">
              <a:latin typeface="Miriam Fixed" panose="020B0509050101010101" pitchFamily="49" charset="-79"/>
              <a:cs typeface="Miriam Fixed" panose="020B0509050101010101" pitchFamily="49" charset="-79"/>
            </a:endParaRPr>
          </a:p>
          <a:p>
            <a:r>
              <a:rPr lang="en-IE" sz="3200" dirty="0" err="1"/>
              <a:t>bg</a:t>
            </a:r>
            <a:r>
              <a:rPr lang="en-IE" sz="3200" dirty="0"/>
              <a:t> – send a stopped process to run in background</a:t>
            </a:r>
          </a:p>
          <a:p>
            <a:r>
              <a:rPr lang="en-IE" sz="3200" dirty="0" err="1"/>
              <a:t>fg</a:t>
            </a:r>
            <a:r>
              <a:rPr lang="en-IE" sz="3200" dirty="0"/>
              <a:t> – bring a background process to foreground</a:t>
            </a:r>
          </a:p>
          <a:p>
            <a:r>
              <a:rPr lang="en-IE" sz="3200" dirty="0"/>
              <a:t>jobs – list jobs running in background in the current </a:t>
            </a:r>
            <a:r>
              <a:rPr lang="en-IE" sz="3200" dirty="0" err="1"/>
              <a:t>tty</a:t>
            </a:r>
            <a:r>
              <a:rPr lang="en-IE" sz="3200" dirty="0"/>
              <a:t>. they can be references with %n</a:t>
            </a:r>
          </a:p>
          <a:p>
            <a:endParaRPr lang="en-IE" sz="3200" dirty="0"/>
          </a:p>
          <a:p>
            <a:endParaRPr lang="en-IE" sz="3200" dirty="0"/>
          </a:p>
        </p:txBody>
      </p:sp>
    </p:spTree>
    <p:extLst>
      <p:ext uri="{BB962C8B-B14F-4D97-AF65-F5344CB8AC3E}">
        <p14:creationId xmlns:p14="http://schemas.microsoft.com/office/powerpoint/2010/main" val="423202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984E-6EF7-254E-89B6-6E5A29251401}"/>
              </a:ext>
            </a:extLst>
          </p:cNvPr>
          <p:cNvSpPr>
            <a:spLocks noGrp="1"/>
          </p:cNvSpPr>
          <p:nvPr>
            <p:ph type="title"/>
          </p:nvPr>
        </p:nvSpPr>
        <p:spPr/>
        <p:txBody>
          <a:bodyPr/>
          <a:lstStyle/>
          <a:p>
            <a:pPr algn="ctr"/>
            <a:r>
              <a:rPr lang="en-US" dirty="0"/>
              <a:t>Process Priority</a:t>
            </a:r>
          </a:p>
        </p:txBody>
      </p:sp>
      <p:sp>
        <p:nvSpPr>
          <p:cNvPr id="3" name="Content Placeholder 2">
            <a:extLst>
              <a:ext uri="{FF2B5EF4-FFF2-40B4-BE49-F238E27FC236}">
                <a16:creationId xmlns:a16="http://schemas.microsoft.com/office/drawing/2014/main" id="{70248E02-D064-EB43-B261-A8FF63D37E27}"/>
              </a:ext>
            </a:extLst>
          </p:cNvPr>
          <p:cNvSpPr txBox="1">
            <a:spLocks/>
          </p:cNvSpPr>
          <p:nvPr/>
        </p:nvSpPr>
        <p:spPr>
          <a:xfrm>
            <a:off x="623392" y="1537226"/>
            <a:ext cx="10972800" cy="495162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niceness [-20, 19], the bigger the niceness the lower the priority</a:t>
            </a:r>
          </a:p>
          <a:p>
            <a:r>
              <a:rPr lang="en-IE" dirty="0"/>
              <a:t>nice</a:t>
            </a:r>
          </a:p>
          <a:p>
            <a:pPr>
              <a:buFont typeface="Arial" panose="020B0604020202020204" pitchFamily="34" charset="0"/>
              <a:buChar char="•"/>
            </a:pPr>
            <a:r>
              <a:rPr lang="en-IE" dirty="0">
                <a:latin typeface="Miriam Fixed" panose="020B0509050101010101" pitchFamily="49" charset="-79"/>
                <a:cs typeface="Miriam Fixed" panose="020B0509050101010101" pitchFamily="49" charset="-79"/>
              </a:rPr>
              <a:t>nice -19 </a:t>
            </a:r>
            <a:r>
              <a:rPr lang="en-US" dirty="0">
                <a:latin typeface="Miriam Fixed" panose="020B0509050101010101" pitchFamily="49" charset="-79"/>
                <a:cs typeface="Miriam Fixed" panose="020B0509050101010101" pitchFamily="49" charset="-79"/>
              </a:rPr>
              <a:t>stress --</a:t>
            </a:r>
            <a:r>
              <a:rPr lang="en-US" dirty="0" err="1">
                <a:latin typeface="Miriam Fixed" panose="020B0509050101010101" pitchFamily="49" charset="-79"/>
                <a:cs typeface="Miriam Fixed" panose="020B0509050101010101" pitchFamily="49" charset="-79"/>
              </a:rPr>
              <a:t>cpu</a:t>
            </a:r>
            <a:r>
              <a:rPr lang="en-US" dirty="0">
                <a:latin typeface="Miriam Fixed" panose="020B0509050101010101" pitchFamily="49" charset="-79"/>
                <a:cs typeface="Miriam Fixed" panose="020B0509050101010101" pitchFamily="49" charset="-79"/>
              </a:rPr>
              <a:t> 2 --timeout 100s</a:t>
            </a:r>
            <a:r>
              <a:rPr lang="en-US" dirty="0"/>
              <a:t>  (sets niceness to 19, lowest priority)</a:t>
            </a:r>
          </a:p>
          <a:p>
            <a:pPr>
              <a:buFont typeface="Arial" panose="020B0604020202020204" pitchFamily="34" charset="0"/>
              <a:buChar char="•"/>
            </a:pPr>
            <a:r>
              <a:rPr lang="en-IE" dirty="0" err="1">
                <a:latin typeface="Miriam Fixed" panose="020B0509050101010101" pitchFamily="49" charset="-79"/>
                <a:cs typeface="Miriam Fixed" panose="020B0509050101010101" pitchFamily="49" charset="-79"/>
              </a:rPr>
              <a:t>sudo</a:t>
            </a:r>
            <a:r>
              <a:rPr lang="en-IE" dirty="0">
                <a:latin typeface="Miriam Fixed" panose="020B0509050101010101" pitchFamily="49" charset="-79"/>
                <a:cs typeface="Miriam Fixed" panose="020B0509050101010101" pitchFamily="49" charset="-79"/>
              </a:rPr>
              <a:t> nice --20 stress </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cpu</a:t>
            </a:r>
            <a:r>
              <a:rPr lang="en-US" dirty="0">
                <a:latin typeface="Miriam Fixed" panose="020B0509050101010101" pitchFamily="49" charset="-79"/>
                <a:cs typeface="Miriam Fixed" panose="020B0509050101010101" pitchFamily="49" charset="-79"/>
              </a:rPr>
              <a:t> 2 --timeout 100s</a:t>
            </a:r>
            <a:r>
              <a:rPr lang="en-US" b="1" dirty="0"/>
              <a:t> </a:t>
            </a:r>
            <a:r>
              <a:rPr lang="en-US" dirty="0"/>
              <a:t> (sets niceness to -20, highest priority)</a:t>
            </a:r>
          </a:p>
          <a:p>
            <a:r>
              <a:rPr lang="en-IE" dirty="0"/>
              <a:t>Renice</a:t>
            </a:r>
          </a:p>
          <a:p>
            <a:r>
              <a:rPr lang="en-IE" dirty="0">
                <a:latin typeface="Miriam Fixed" panose="020B0509050101010101" pitchFamily="49" charset="-79"/>
                <a:cs typeface="Miriam Fixed" panose="020B0509050101010101" pitchFamily="49" charset="-79"/>
              </a:rPr>
              <a:t>renice -2 27525 </a:t>
            </a:r>
            <a:r>
              <a:rPr lang="en-US" dirty="0"/>
              <a:t>changes niceness to -2</a:t>
            </a:r>
          </a:p>
          <a:p>
            <a:r>
              <a:rPr lang="en-IE" dirty="0">
                <a:latin typeface="Miriam Fixed" panose="020B0509050101010101" pitchFamily="49" charset="-79"/>
                <a:cs typeface="Miriam Fixed" panose="020B0509050101010101" pitchFamily="49" charset="-79"/>
              </a:rPr>
              <a:t>renice 3 27525 </a:t>
            </a:r>
            <a:r>
              <a:rPr lang="en-US" dirty="0"/>
              <a:t>changes niceness to 3</a:t>
            </a:r>
          </a:p>
          <a:p>
            <a:endParaRPr lang="en-US" dirty="0"/>
          </a:p>
          <a:p>
            <a:r>
              <a:rPr lang="en-IE" dirty="0"/>
              <a:t>Only root user can set negative niceness</a:t>
            </a:r>
            <a:endParaRPr lang="en-US" dirty="0"/>
          </a:p>
        </p:txBody>
      </p:sp>
    </p:spTree>
    <p:extLst>
      <p:ext uri="{BB962C8B-B14F-4D97-AF65-F5344CB8AC3E}">
        <p14:creationId xmlns:p14="http://schemas.microsoft.com/office/powerpoint/2010/main" val="265427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8497-E487-3041-9E98-B2770D874187}"/>
              </a:ext>
            </a:extLst>
          </p:cNvPr>
          <p:cNvSpPr>
            <a:spLocks noGrp="1"/>
          </p:cNvSpPr>
          <p:nvPr>
            <p:ph type="title"/>
          </p:nvPr>
        </p:nvSpPr>
        <p:spPr/>
        <p:txBody>
          <a:bodyPr/>
          <a:lstStyle/>
          <a:p>
            <a:pPr algn="ctr"/>
            <a:r>
              <a:rPr lang="en-US" dirty="0"/>
              <a:t>screen tool</a:t>
            </a:r>
          </a:p>
        </p:txBody>
      </p:sp>
      <p:sp>
        <p:nvSpPr>
          <p:cNvPr id="3" name="TextBox 2">
            <a:extLst>
              <a:ext uri="{FF2B5EF4-FFF2-40B4-BE49-F238E27FC236}">
                <a16:creationId xmlns:a16="http://schemas.microsoft.com/office/drawing/2014/main" id="{1B5B4912-F31C-D949-8332-EF88492AA95F}"/>
              </a:ext>
            </a:extLst>
          </p:cNvPr>
          <p:cNvSpPr txBox="1"/>
          <p:nvPr/>
        </p:nvSpPr>
        <p:spPr>
          <a:xfrm>
            <a:off x="449052" y="991931"/>
            <a:ext cx="11187535" cy="4524315"/>
          </a:xfrm>
          <a:prstGeom prst="rect">
            <a:avLst/>
          </a:prstGeom>
          <a:noFill/>
        </p:spPr>
        <p:txBody>
          <a:bodyPr wrap="square" rtlCol="0">
            <a:spAutoFit/>
          </a:bodyPr>
          <a:lstStyle/>
          <a:p>
            <a:r>
              <a:rPr lang="en-US" sz="2400" dirty="0">
                <a:solidFill>
                  <a:schemeClr val="bg1"/>
                </a:solidFill>
              </a:rPr>
              <a:t>creates a virtual terminal or screen</a:t>
            </a:r>
          </a:p>
          <a:p>
            <a:r>
              <a:rPr lang="en-US" sz="2400" dirty="0">
                <a:solidFill>
                  <a:schemeClr val="bg1"/>
                </a:solidFill>
              </a:rPr>
              <a:t>runs command in screen that you can attach/detach</a:t>
            </a:r>
          </a:p>
          <a:p>
            <a:endParaRPr lang="en-US" sz="2400" dirty="0">
              <a:solidFill>
                <a:schemeClr val="bg1"/>
              </a:solidFill>
            </a:endParaRPr>
          </a:p>
          <a:p>
            <a:r>
              <a:rPr lang="en-US" sz="2400" dirty="0">
                <a:solidFill>
                  <a:schemeClr val="bg1"/>
                </a:solidFill>
              </a:rPr>
              <a:t>screen –S </a:t>
            </a:r>
            <a:r>
              <a:rPr lang="en-US" sz="2400" dirty="0" err="1">
                <a:solidFill>
                  <a:schemeClr val="bg1"/>
                </a:solidFill>
              </a:rPr>
              <a:t>copyjob</a:t>
            </a:r>
            <a:endParaRPr lang="en-US" sz="2400" dirty="0">
              <a:solidFill>
                <a:schemeClr val="bg1"/>
              </a:solidFill>
            </a:endParaRPr>
          </a:p>
          <a:p>
            <a:r>
              <a:rPr lang="en-US" sz="2400" dirty="0">
                <a:solidFill>
                  <a:schemeClr val="bg1"/>
                </a:solidFill>
              </a:rPr>
              <a:t>&lt;execute copy job&gt;</a:t>
            </a:r>
          </a:p>
          <a:p>
            <a:r>
              <a:rPr lang="en-US" sz="2400" dirty="0" err="1">
                <a:solidFill>
                  <a:schemeClr val="bg1"/>
                </a:solidFill>
              </a:rPr>
              <a:t>CTRL+a</a:t>
            </a:r>
            <a:r>
              <a:rPr lang="en-US" sz="2400" dirty="0">
                <a:solidFill>
                  <a:schemeClr val="bg1"/>
                </a:solidFill>
              </a:rPr>
              <a:t> d (detach screen)</a:t>
            </a:r>
          </a:p>
          <a:p>
            <a:r>
              <a:rPr lang="en-US" sz="2400" dirty="0" err="1">
                <a:solidFill>
                  <a:schemeClr val="bg1"/>
                </a:solidFill>
              </a:rPr>
              <a:t>screnn</a:t>
            </a:r>
            <a:r>
              <a:rPr lang="en-US" sz="2400" dirty="0">
                <a:solidFill>
                  <a:schemeClr val="bg1"/>
                </a:solidFill>
              </a:rPr>
              <a:t> –ls</a:t>
            </a:r>
          </a:p>
          <a:p>
            <a:r>
              <a:rPr lang="en-US" sz="2400" dirty="0">
                <a:solidFill>
                  <a:schemeClr val="bg1"/>
                </a:solidFill>
              </a:rPr>
              <a:t>screen –r</a:t>
            </a:r>
          </a:p>
          <a:p>
            <a:endParaRPr lang="en-US" sz="2400" dirty="0">
              <a:solidFill>
                <a:schemeClr val="bg1"/>
              </a:solidFill>
            </a:endParaRPr>
          </a:p>
          <a:p>
            <a:r>
              <a:rPr lang="en-US" sz="2400" dirty="0">
                <a:solidFill>
                  <a:schemeClr val="bg1"/>
                </a:solidFill>
              </a:rPr>
              <a:t>screen -X -S </a:t>
            </a:r>
            <a:r>
              <a:rPr lang="en-US" sz="2400" dirty="0" err="1">
                <a:solidFill>
                  <a:schemeClr val="bg1"/>
                </a:solidFill>
              </a:rPr>
              <a:t>copyjob</a:t>
            </a:r>
            <a:r>
              <a:rPr lang="en-US" sz="2400" dirty="0">
                <a:solidFill>
                  <a:schemeClr val="bg1"/>
                </a:solidFill>
              </a:rPr>
              <a:t> quit</a:t>
            </a:r>
          </a:p>
          <a:p>
            <a:endParaRPr lang="en-US" sz="2400" dirty="0">
              <a:solidFill>
                <a:schemeClr val="bg1"/>
              </a:solidFill>
            </a:endParaRPr>
          </a:p>
          <a:p>
            <a:r>
              <a:rPr lang="en-US" sz="2400" dirty="0">
                <a:solidFill>
                  <a:schemeClr val="bg1"/>
                </a:solidFill>
              </a:rPr>
              <a:t>handy for long running remote tasks</a:t>
            </a:r>
          </a:p>
        </p:txBody>
      </p:sp>
    </p:spTree>
    <p:extLst>
      <p:ext uri="{BB962C8B-B14F-4D97-AF65-F5344CB8AC3E}">
        <p14:creationId xmlns:p14="http://schemas.microsoft.com/office/powerpoint/2010/main" val="22316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B00-55E2-6643-82AF-E8DA102A0DB2}"/>
              </a:ext>
            </a:extLst>
          </p:cNvPr>
          <p:cNvSpPr>
            <a:spLocks noGrp="1"/>
          </p:cNvSpPr>
          <p:nvPr>
            <p:ph type="title"/>
          </p:nvPr>
        </p:nvSpPr>
        <p:spPr/>
        <p:txBody>
          <a:bodyPr/>
          <a:lstStyle/>
          <a:p>
            <a:pPr algn="ctr"/>
            <a:r>
              <a:rPr lang="en-US" dirty="0"/>
              <a:t>More Useful tools</a:t>
            </a:r>
          </a:p>
        </p:txBody>
      </p:sp>
      <p:sp>
        <p:nvSpPr>
          <p:cNvPr id="3" name="Content Placeholder 2">
            <a:extLst>
              <a:ext uri="{FF2B5EF4-FFF2-40B4-BE49-F238E27FC236}">
                <a16:creationId xmlns:a16="http://schemas.microsoft.com/office/drawing/2014/main" id="{D61DAFBC-8561-524D-A8FA-633B2D1F21DA}"/>
              </a:ext>
            </a:extLst>
          </p:cNvPr>
          <p:cNvSpPr txBox="1">
            <a:spLocks/>
          </p:cNvSpPr>
          <p:nvPr/>
        </p:nvSpPr>
        <p:spPr>
          <a:xfrm>
            <a:off x="449052" y="1225974"/>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3200" dirty="0"/>
              <a:t>netstat</a:t>
            </a:r>
          </a:p>
          <a:p>
            <a:r>
              <a:rPr lang="en-IE" sz="3200" dirty="0"/>
              <a:t>Check to which processes belong each socket</a:t>
            </a:r>
          </a:p>
          <a:p>
            <a:endParaRPr lang="en-IE" sz="3200" dirty="0"/>
          </a:p>
          <a:p>
            <a:r>
              <a:rPr lang="en-IE" sz="3200" dirty="0" err="1"/>
              <a:t>lsof</a:t>
            </a:r>
            <a:endParaRPr lang="en-IE" sz="3200" dirty="0"/>
          </a:p>
          <a:p>
            <a:r>
              <a:rPr lang="en-IE" sz="3200" dirty="0"/>
              <a:t>List open files by a process</a:t>
            </a:r>
          </a:p>
          <a:p>
            <a:endParaRPr lang="en-IE" sz="3200" dirty="0"/>
          </a:p>
          <a:p>
            <a:r>
              <a:rPr lang="en-IE" sz="3200" dirty="0" err="1"/>
              <a:t>pmap</a:t>
            </a:r>
            <a:endParaRPr lang="en-IE" sz="3200" dirty="0"/>
          </a:p>
          <a:p>
            <a:r>
              <a:rPr lang="en-IE" sz="3200" dirty="0"/>
              <a:t>Check the memory mappings of a process</a:t>
            </a:r>
            <a:endParaRPr lang="en-US" sz="3200" dirty="0"/>
          </a:p>
        </p:txBody>
      </p:sp>
    </p:spTree>
    <p:extLst>
      <p:ext uri="{BB962C8B-B14F-4D97-AF65-F5344CB8AC3E}">
        <p14:creationId xmlns:p14="http://schemas.microsoft.com/office/powerpoint/2010/main" val="208623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4" name="TextBox 3">
            <a:extLst>
              <a:ext uri="{FF2B5EF4-FFF2-40B4-BE49-F238E27FC236}">
                <a16:creationId xmlns:a16="http://schemas.microsoft.com/office/drawing/2014/main" id="{92AF2500-51D0-3945-8BAA-B533718179F9}"/>
              </a:ext>
            </a:extLst>
          </p:cNvPr>
          <p:cNvSpPr txBox="1"/>
          <p:nvPr/>
        </p:nvSpPr>
        <p:spPr>
          <a:xfrm>
            <a:off x="1141439" y="1474280"/>
            <a:ext cx="8868043"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what is a process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process details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states and signals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monitoring</a:t>
            </a:r>
          </a:p>
        </p:txBody>
      </p:sp>
    </p:spTree>
    <p:extLst>
      <p:ext uri="{BB962C8B-B14F-4D97-AF65-F5344CB8AC3E}">
        <p14:creationId xmlns:p14="http://schemas.microsoft.com/office/powerpoint/2010/main" val="361729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Practical Exercise 1</a:t>
            </a:r>
          </a:p>
        </p:txBody>
      </p:sp>
      <p:sp>
        <p:nvSpPr>
          <p:cNvPr id="5" name="TextBox 4"/>
          <p:cNvSpPr txBox="1"/>
          <p:nvPr/>
        </p:nvSpPr>
        <p:spPr>
          <a:xfrm>
            <a:off x="1332973" y="969367"/>
            <a:ext cx="7259001" cy="5344027"/>
          </a:xfrm>
          <a:prstGeom prst="rect">
            <a:avLst/>
          </a:prstGeom>
          <a:noFill/>
        </p:spPr>
        <p:txBody>
          <a:bodyPr wrap="square" rtlCol="0">
            <a:spAutoFit/>
          </a:bodyPr>
          <a:lstStyle/>
          <a:p>
            <a:pPr marL="457189" indent="-457189">
              <a:buAutoNum type="arabicParenR"/>
            </a:pPr>
            <a:r>
              <a:rPr lang="en-IE" sz="2133" dirty="0">
                <a:solidFill>
                  <a:schemeClr val="bg1"/>
                </a:solidFill>
              </a:rPr>
              <a:t>get the PID,PPID and nice value of httpd</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print the process tree</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get memory information of the httpd process via /proc</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list running processes</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kill httpd</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make httpd start again</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check files opened by httpd</a:t>
            </a:r>
          </a:p>
          <a:p>
            <a:pPr marL="457189" indent="-457189">
              <a:buAutoNum type="arabicParenR"/>
            </a:pPr>
            <a:endParaRPr lang="en-IE" sz="2133" dirty="0">
              <a:solidFill>
                <a:schemeClr val="bg1"/>
              </a:solidFill>
            </a:endParaRPr>
          </a:p>
          <a:p>
            <a:pPr marL="457189" indent="-457189">
              <a:buAutoNum type="arabicParenR"/>
            </a:pPr>
            <a:r>
              <a:rPr lang="en-IE" sz="2133" dirty="0">
                <a:solidFill>
                  <a:schemeClr val="bg1"/>
                </a:solidFill>
              </a:rPr>
              <a:t>try the screen tool </a:t>
            </a:r>
          </a:p>
        </p:txBody>
      </p:sp>
    </p:spTree>
    <p:extLst>
      <p:ext uri="{BB962C8B-B14F-4D97-AF65-F5344CB8AC3E}">
        <p14:creationId xmlns:p14="http://schemas.microsoft.com/office/powerpoint/2010/main" val="82726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1D8B1A-A4A3-4741-8739-5C9F2AF02BCA}"/>
              </a:ext>
            </a:extLst>
          </p:cNvPr>
          <p:cNvSpPr txBox="1">
            <a:spLocks/>
          </p:cNvSpPr>
          <p:nvPr/>
        </p:nvSpPr>
        <p:spPr>
          <a:xfrm>
            <a:off x="652252" y="356448"/>
            <a:ext cx="10940405" cy="726923"/>
          </a:xfrm>
          <a:prstGeom prst="rect">
            <a:avLst/>
          </a:prstGeom>
        </p:spPr>
        <p:txBody>
          <a:bodyPr vert="horz" lIns="121920" tIns="60960" rIns="121920" bIns="60960" rtlCol="0" anchor="t">
            <a:noAutofit/>
          </a:bodyPr>
          <a:lst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a:lstStyle>
          <a:p>
            <a:pPr algn="ctr"/>
            <a:r>
              <a:rPr lang="en-US" sz="3733" dirty="0"/>
              <a:t>Practical Exercise 2</a:t>
            </a:r>
          </a:p>
        </p:txBody>
      </p:sp>
      <p:sp>
        <p:nvSpPr>
          <p:cNvPr id="4" name="TextBox 3">
            <a:extLst>
              <a:ext uri="{FF2B5EF4-FFF2-40B4-BE49-F238E27FC236}">
                <a16:creationId xmlns:a16="http://schemas.microsoft.com/office/drawing/2014/main" id="{D8AF699F-B23F-D84E-9AB5-684ADC13FE69}"/>
              </a:ext>
            </a:extLst>
          </p:cNvPr>
          <p:cNvSpPr txBox="1"/>
          <p:nvPr/>
        </p:nvSpPr>
        <p:spPr>
          <a:xfrm>
            <a:off x="896093" y="1518007"/>
            <a:ext cx="7259001" cy="1405256"/>
          </a:xfrm>
          <a:prstGeom prst="rect">
            <a:avLst/>
          </a:prstGeom>
          <a:noFill/>
        </p:spPr>
        <p:txBody>
          <a:bodyPr wrap="square" rtlCol="0">
            <a:spAutoFit/>
          </a:bodyPr>
          <a:lstStyle/>
          <a:p>
            <a:pPr marL="457189" indent="-457189">
              <a:buAutoNum type="arabicParenR"/>
            </a:pPr>
            <a:r>
              <a:rPr lang="en-IE" sz="2133" dirty="0">
                <a:solidFill>
                  <a:schemeClr val="bg1"/>
                </a:solidFill>
              </a:rPr>
              <a:t>ami-04c80debe77976e1e in eu-west-1</a:t>
            </a:r>
          </a:p>
          <a:p>
            <a:pPr marL="457189" indent="-457189">
              <a:buAutoNum type="arabicParenR"/>
            </a:pPr>
            <a:endParaRPr lang="en-IE" sz="2133" dirty="0">
              <a:solidFill>
                <a:schemeClr val="bg1"/>
              </a:solidFill>
            </a:endParaRPr>
          </a:p>
          <a:p>
            <a:r>
              <a:rPr lang="en-IE" sz="2133" dirty="0">
                <a:solidFill>
                  <a:schemeClr val="bg1"/>
                </a:solidFill>
              </a:rPr>
              <a:t>The customer does report that repeatedly every few minutes the system gets slow</a:t>
            </a:r>
          </a:p>
        </p:txBody>
      </p:sp>
    </p:spTree>
    <p:extLst>
      <p:ext uri="{BB962C8B-B14F-4D97-AF65-F5344CB8AC3E}">
        <p14:creationId xmlns:p14="http://schemas.microsoft.com/office/powerpoint/2010/main" val="271218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t>Please take 2 minutes to complete the survey to let us know what you liked about the training and what can be improved.</a:t>
            </a:r>
          </a:p>
          <a:p>
            <a:r>
              <a:rPr lang="en-GB" sz="2400" dirty="0"/>
              <a:t>This will help us to continue creating helpful and relevant training content.</a:t>
            </a:r>
          </a:p>
          <a:p>
            <a:r>
              <a:rPr lang="en-GB" sz="2400"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141439" y="1474280"/>
            <a:ext cx="8868043"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What is a process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Process details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States and signals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Monitoring</a:t>
            </a: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1956-10C2-9F47-996A-8F0EAF0DF09B}"/>
              </a:ext>
            </a:extLst>
          </p:cNvPr>
          <p:cNvSpPr>
            <a:spLocks noGrp="1"/>
          </p:cNvSpPr>
          <p:nvPr>
            <p:ph type="title"/>
          </p:nvPr>
        </p:nvSpPr>
        <p:spPr/>
        <p:txBody>
          <a:bodyPr/>
          <a:lstStyle/>
          <a:p>
            <a:pPr algn="ctr"/>
            <a:r>
              <a:rPr lang="en-US" dirty="0"/>
              <a:t>What is a Process?</a:t>
            </a:r>
          </a:p>
        </p:txBody>
      </p:sp>
      <p:sp>
        <p:nvSpPr>
          <p:cNvPr id="3" name="Content Placeholder 3">
            <a:extLst>
              <a:ext uri="{FF2B5EF4-FFF2-40B4-BE49-F238E27FC236}">
                <a16:creationId xmlns:a16="http://schemas.microsoft.com/office/drawing/2014/main" id="{5C947E1A-8178-BE42-8598-93EDE323CAD5}"/>
              </a:ext>
            </a:extLst>
          </p:cNvPr>
          <p:cNvSpPr txBox="1">
            <a:spLocks/>
          </p:cNvSpPr>
          <p:nvPr/>
        </p:nvSpPr>
        <p:spPr>
          <a:xfrm>
            <a:off x="609600" y="880171"/>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2667" dirty="0"/>
              <a:t>Instance of a program currently being executed</a:t>
            </a:r>
          </a:p>
          <a:p>
            <a:endParaRPr lang="en-IE" sz="2667" dirty="0"/>
          </a:p>
          <a:p>
            <a:r>
              <a:rPr lang="en-IE" sz="2667" dirty="0"/>
              <a:t>Process attributes:</a:t>
            </a:r>
          </a:p>
          <a:p>
            <a:pPr lvl="1"/>
            <a:r>
              <a:rPr lang="en-IE" sz="2667" dirty="0"/>
              <a:t>Process ID (PID)</a:t>
            </a:r>
          </a:p>
          <a:p>
            <a:pPr lvl="1"/>
            <a:r>
              <a:rPr lang="en-IE" sz="2667" dirty="0"/>
              <a:t>Parent Process ID (PPID)</a:t>
            </a:r>
          </a:p>
          <a:p>
            <a:pPr lvl="1"/>
            <a:r>
              <a:rPr lang="en-IE" sz="2667" dirty="0"/>
              <a:t>Nice number</a:t>
            </a:r>
          </a:p>
          <a:p>
            <a:pPr lvl="1"/>
            <a:r>
              <a:rPr lang="en-IE" sz="2667" dirty="0"/>
              <a:t>TTY</a:t>
            </a:r>
          </a:p>
          <a:p>
            <a:pPr lvl="1"/>
            <a:r>
              <a:rPr lang="en-IE" sz="2667" dirty="0"/>
              <a:t>RUID and EUID (Real and effective user id)</a:t>
            </a:r>
          </a:p>
          <a:p>
            <a:pPr lvl="1"/>
            <a:r>
              <a:rPr lang="en-IE" sz="2667" dirty="0" err="1"/>
              <a:t>SELinux</a:t>
            </a:r>
            <a:r>
              <a:rPr lang="en-IE" sz="2667" dirty="0"/>
              <a:t> context</a:t>
            </a:r>
          </a:p>
          <a:p>
            <a:pPr marL="609585" lvl="1" indent="0">
              <a:buNone/>
            </a:pPr>
            <a:endParaRPr lang="en-IE" sz="2667" dirty="0"/>
          </a:p>
          <a:p>
            <a:r>
              <a:rPr lang="en-IE" sz="2667" dirty="0"/>
              <a:t>Init process PID = 1 </a:t>
            </a:r>
          </a:p>
        </p:txBody>
      </p:sp>
    </p:spTree>
    <p:extLst>
      <p:ext uri="{BB962C8B-B14F-4D97-AF65-F5344CB8AC3E}">
        <p14:creationId xmlns:p14="http://schemas.microsoft.com/office/powerpoint/2010/main" val="349140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C059-AB83-B64A-8C4D-C51ACFF87CB5}"/>
              </a:ext>
            </a:extLst>
          </p:cNvPr>
          <p:cNvSpPr>
            <a:spLocks noGrp="1"/>
          </p:cNvSpPr>
          <p:nvPr>
            <p:ph type="title"/>
          </p:nvPr>
        </p:nvSpPr>
        <p:spPr/>
        <p:txBody>
          <a:bodyPr/>
          <a:lstStyle/>
          <a:p>
            <a:pPr algn="ctr"/>
            <a:r>
              <a:rPr lang="en-US" dirty="0"/>
              <a:t>Process Memory Layout</a:t>
            </a:r>
          </a:p>
        </p:txBody>
      </p:sp>
      <p:pic>
        <p:nvPicPr>
          <p:cNvPr id="4" name="Picture 3">
            <a:extLst>
              <a:ext uri="{FF2B5EF4-FFF2-40B4-BE49-F238E27FC236}">
                <a16:creationId xmlns:a16="http://schemas.microsoft.com/office/drawing/2014/main" id="{D8A0FD20-A866-3A45-B1C1-58889A79DEB7}"/>
              </a:ext>
            </a:extLst>
          </p:cNvPr>
          <p:cNvPicPr>
            <a:picLocks noChangeAspect="1"/>
          </p:cNvPicPr>
          <p:nvPr/>
        </p:nvPicPr>
        <p:blipFill>
          <a:blip r:embed="rId3"/>
          <a:stretch>
            <a:fillRect/>
          </a:stretch>
        </p:blipFill>
        <p:spPr>
          <a:xfrm>
            <a:off x="3659382" y="768411"/>
            <a:ext cx="3994668" cy="5368229"/>
          </a:xfrm>
          <a:prstGeom prst="rect">
            <a:avLst/>
          </a:prstGeom>
        </p:spPr>
      </p:pic>
    </p:spTree>
    <p:extLst>
      <p:ext uri="{BB962C8B-B14F-4D97-AF65-F5344CB8AC3E}">
        <p14:creationId xmlns:p14="http://schemas.microsoft.com/office/powerpoint/2010/main" val="264521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2855-ECBE-9E41-BD69-3B822D6A1A98}"/>
              </a:ext>
            </a:extLst>
          </p:cNvPr>
          <p:cNvSpPr>
            <a:spLocks noGrp="1"/>
          </p:cNvSpPr>
          <p:nvPr>
            <p:ph type="title"/>
          </p:nvPr>
        </p:nvSpPr>
        <p:spPr/>
        <p:txBody>
          <a:bodyPr/>
          <a:lstStyle/>
          <a:p>
            <a:pPr algn="ctr"/>
            <a:r>
              <a:rPr lang="en-IE" dirty="0"/>
              <a:t>Types of Processes</a:t>
            </a:r>
            <a:endParaRPr lang="en-US" dirty="0"/>
          </a:p>
        </p:txBody>
      </p:sp>
      <p:sp>
        <p:nvSpPr>
          <p:cNvPr id="3" name="Content Placeholder 2">
            <a:extLst>
              <a:ext uri="{FF2B5EF4-FFF2-40B4-BE49-F238E27FC236}">
                <a16:creationId xmlns:a16="http://schemas.microsoft.com/office/drawing/2014/main" id="{BBF8BBC9-8970-E943-88CB-75A49B3DC041}"/>
              </a:ext>
            </a:extLst>
          </p:cNvPr>
          <p:cNvSpPr txBox="1">
            <a:spLocks/>
          </p:cNvSpPr>
          <p:nvPr/>
        </p:nvSpPr>
        <p:spPr>
          <a:xfrm>
            <a:off x="449052" y="1304042"/>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2667" dirty="0"/>
              <a:t>User process: run by an user in user space</a:t>
            </a:r>
          </a:p>
          <a:p>
            <a:endParaRPr lang="en-IE" sz="2667" dirty="0"/>
          </a:p>
          <a:p>
            <a:r>
              <a:rPr lang="en-IE" sz="2667" dirty="0"/>
              <a:t>Daemon process: process running in the background, typically a service, example: httpd daemon.</a:t>
            </a:r>
          </a:p>
          <a:p>
            <a:endParaRPr lang="en-IE" sz="2667" dirty="0"/>
          </a:p>
          <a:p>
            <a:r>
              <a:rPr lang="en-IE" sz="2667" dirty="0"/>
              <a:t>Kernel processes: executed in kernel space. They have full access to kernel data structure.</a:t>
            </a:r>
          </a:p>
          <a:p>
            <a:endParaRPr lang="en-IE" sz="2667" dirty="0"/>
          </a:p>
          <a:p>
            <a:r>
              <a:rPr lang="en-IE" sz="2667" dirty="0"/>
              <a:t>Threads: there is no threads from kernel point of view. Threads are seen as processes -&gt; Light weight process</a:t>
            </a:r>
          </a:p>
          <a:p>
            <a:endParaRPr lang="en-IE" sz="2667" dirty="0"/>
          </a:p>
          <a:p>
            <a:endParaRPr lang="en-IE" sz="2667" dirty="0"/>
          </a:p>
          <a:p>
            <a:endParaRPr lang="en-IE" sz="2667" dirty="0"/>
          </a:p>
          <a:p>
            <a:endParaRPr lang="en-US" sz="2667" dirty="0"/>
          </a:p>
        </p:txBody>
      </p:sp>
    </p:spTree>
    <p:extLst>
      <p:ext uri="{BB962C8B-B14F-4D97-AF65-F5344CB8AC3E}">
        <p14:creationId xmlns:p14="http://schemas.microsoft.com/office/powerpoint/2010/main" val="379059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2549-43F1-2448-905B-70826BDF9FA6}"/>
              </a:ext>
            </a:extLst>
          </p:cNvPr>
          <p:cNvSpPr>
            <a:spLocks noGrp="1"/>
          </p:cNvSpPr>
          <p:nvPr>
            <p:ph type="title"/>
          </p:nvPr>
        </p:nvSpPr>
        <p:spPr/>
        <p:txBody>
          <a:bodyPr/>
          <a:lstStyle/>
          <a:p>
            <a:pPr algn="ctr"/>
            <a:r>
              <a:rPr lang="en-US" dirty="0"/>
              <a:t>Process tree</a:t>
            </a:r>
          </a:p>
        </p:txBody>
      </p:sp>
      <p:pic>
        <p:nvPicPr>
          <p:cNvPr id="4" name="Picture 3">
            <a:extLst>
              <a:ext uri="{FF2B5EF4-FFF2-40B4-BE49-F238E27FC236}">
                <a16:creationId xmlns:a16="http://schemas.microsoft.com/office/drawing/2014/main" id="{F0BE8D41-5F9A-674E-A7FA-4081BE77E4F1}"/>
              </a:ext>
            </a:extLst>
          </p:cNvPr>
          <p:cNvPicPr>
            <a:picLocks noChangeAspect="1"/>
          </p:cNvPicPr>
          <p:nvPr/>
        </p:nvPicPr>
        <p:blipFill>
          <a:blip r:embed="rId3"/>
          <a:stretch>
            <a:fillRect/>
          </a:stretch>
        </p:blipFill>
        <p:spPr>
          <a:xfrm>
            <a:off x="3198797" y="691283"/>
            <a:ext cx="5440913" cy="5668029"/>
          </a:xfrm>
          <a:prstGeom prst="rect">
            <a:avLst/>
          </a:prstGeom>
        </p:spPr>
      </p:pic>
    </p:spTree>
    <p:extLst>
      <p:ext uri="{BB962C8B-B14F-4D97-AF65-F5344CB8AC3E}">
        <p14:creationId xmlns:p14="http://schemas.microsoft.com/office/powerpoint/2010/main" val="422620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A4A0-DA54-B64D-A223-36C596299A82}"/>
              </a:ext>
            </a:extLst>
          </p:cNvPr>
          <p:cNvSpPr>
            <a:spLocks noGrp="1"/>
          </p:cNvSpPr>
          <p:nvPr>
            <p:ph type="title"/>
          </p:nvPr>
        </p:nvSpPr>
        <p:spPr/>
        <p:txBody>
          <a:bodyPr/>
          <a:lstStyle/>
          <a:p>
            <a:pPr algn="ctr"/>
            <a:r>
              <a:rPr lang="en-US" dirty="0"/>
              <a:t>/proc/&lt;PID&gt;</a:t>
            </a:r>
          </a:p>
        </p:txBody>
      </p:sp>
      <p:sp>
        <p:nvSpPr>
          <p:cNvPr id="3" name="TextBox 2">
            <a:extLst>
              <a:ext uri="{FF2B5EF4-FFF2-40B4-BE49-F238E27FC236}">
                <a16:creationId xmlns:a16="http://schemas.microsoft.com/office/drawing/2014/main" id="{08CE732F-FA1B-114D-BF14-6726A367E9ED}"/>
              </a:ext>
            </a:extLst>
          </p:cNvPr>
          <p:cNvSpPr txBox="1"/>
          <p:nvPr/>
        </p:nvSpPr>
        <p:spPr>
          <a:xfrm>
            <a:off x="449052" y="1143784"/>
            <a:ext cx="10940405" cy="2677656"/>
          </a:xfrm>
          <a:prstGeom prst="rect">
            <a:avLst/>
          </a:prstGeom>
          <a:noFill/>
        </p:spPr>
        <p:txBody>
          <a:bodyPr wrap="square" rtlCol="0">
            <a:spAutoFit/>
          </a:bodyPr>
          <a:lstStyle/>
          <a:p>
            <a:r>
              <a:rPr lang="en-US" sz="2400" dirty="0">
                <a:solidFill>
                  <a:schemeClr val="bg1"/>
                </a:solidFill>
              </a:rPr>
              <a:t>Every process does have a folder under /proc/&lt;PID&gt;</a:t>
            </a:r>
          </a:p>
          <a:p>
            <a:endParaRPr lang="en-US" sz="2400" dirty="0">
              <a:solidFill>
                <a:schemeClr val="bg1"/>
              </a:solidFill>
            </a:endParaRPr>
          </a:p>
          <a:p>
            <a:r>
              <a:rPr lang="en-US" sz="2400" dirty="0">
                <a:solidFill>
                  <a:schemeClr val="bg1"/>
                </a:solidFill>
              </a:rPr>
              <a:t>gives in depth information</a:t>
            </a:r>
          </a:p>
          <a:p>
            <a:endParaRPr lang="en-US" sz="2400" dirty="0">
              <a:solidFill>
                <a:schemeClr val="bg1"/>
              </a:solidFill>
            </a:endParaRPr>
          </a:p>
          <a:p>
            <a:r>
              <a:rPr lang="en-US" sz="2400" dirty="0">
                <a:solidFill>
                  <a:schemeClr val="bg1"/>
                </a:solidFill>
              </a:rPr>
              <a:t>allows some configuration, like OOM score</a:t>
            </a:r>
          </a:p>
          <a:p>
            <a:endParaRPr lang="en-US" sz="2400" dirty="0">
              <a:solidFill>
                <a:schemeClr val="bg1"/>
              </a:solidFill>
            </a:endParaRPr>
          </a:p>
          <a:p>
            <a:r>
              <a:rPr lang="en-US" sz="2400" dirty="0">
                <a:solidFill>
                  <a:schemeClr val="bg1"/>
                </a:solidFill>
              </a:rPr>
              <a:t>information is read from here and displayed via top for example</a:t>
            </a:r>
          </a:p>
        </p:txBody>
      </p:sp>
      <p:pic>
        <p:nvPicPr>
          <p:cNvPr id="9" name="Picture 8">
            <a:extLst>
              <a:ext uri="{FF2B5EF4-FFF2-40B4-BE49-F238E27FC236}">
                <a16:creationId xmlns:a16="http://schemas.microsoft.com/office/drawing/2014/main" id="{435938F2-0F91-0A47-A342-A210B8EB9619}"/>
              </a:ext>
            </a:extLst>
          </p:cNvPr>
          <p:cNvPicPr>
            <a:picLocks noChangeAspect="1"/>
          </p:cNvPicPr>
          <p:nvPr/>
        </p:nvPicPr>
        <p:blipFill>
          <a:blip r:embed="rId2"/>
          <a:stretch>
            <a:fillRect/>
          </a:stretch>
        </p:blipFill>
        <p:spPr>
          <a:xfrm>
            <a:off x="0" y="4315504"/>
            <a:ext cx="12192000" cy="1722033"/>
          </a:xfrm>
          <a:prstGeom prst="rect">
            <a:avLst/>
          </a:prstGeom>
        </p:spPr>
      </p:pic>
    </p:spTree>
    <p:extLst>
      <p:ext uri="{BB962C8B-B14F-4D97-AF65-F5344CB8AC3E}">
        <p14:creationId xmlns:p14="http://schemas.microsoft.com/office/powerpoint/2010/main" val="65301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06D0-30EF-074B-9AA8-6130F5FFF2A7}"/>
              </a:ext>
            </a:extLst>
          </p:cNvPr>
          <p:cNvSpPr>
            <a:spLocks noGrp="1"/>
          </p:cNvSpPr>
          <p:nvPr>
            <p:ph type="title"/>
          </p:nvPr>
        </p:nvSpPr>
        <p:spPr/>
        <p:txBody>
          <a:bodyPr/>
          <a:lstStyle/>
          <a:p>
            <a:pPr algn="ctr"/>
            <a:r>
              <a:rPr lang="en-US" dirty="0"/>
              <a:t>Process lifecycle</a:t>
            </a:r>
          </a:p>
        </p:txBody>
      </p:sp>
      <p:sp>
        <p:nvSpPr>
          <p:cNvPr id="3" name="Content Placeholder 2">
            <a:extLst>
              <a:ext uri="{FF2B5EF4-FFF2-40B4-BE49-F238E27FC236}">
                <a16:creationId xmlns:a16="http://schemas.microsoft.com/office/drawing/2014/main" id="{7D93394A-D45E-574A-B65B-A90334139CE2}"/>
              </a:ext>
            </a:extLst>
          </p:cNvPr>
          <p:cNvSpPr txBox="1">
            <a:spLocks/>
          </p:cNvSpPr>
          <p:nvPr/>
        </p:nvSpPr>
        <p:spPr>
          <a:xfrm>
            <a:off x="609600" y="1198881"/>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2667" dirty="0"/>
              <a:t>The parent process clones itself via fork() ending in a new process with different PID</a:t>
            </a:r>
          </a:p>
          <a:p>
            <a:endParaRPr lang="en-IE" sz="2667" dirty="0"/>
          </a:p>
          <a:p>
            <a:r>
              <a:rPr lang="en-IE" sz="2667" dirty="0"/>
              <a:t>The forked process address space is replaced with the new process data: exec()</a:t>
            </a:r>
          </a:p>
          <a:p>
            <a:endParaRPr lang="en-IE" sz="2667" dirty="0"/>
          </a:p>
          <a:p>
            <a:r>
              <a:rPr lang="en-IE" sz="2667" dirty="0"/>
              <a:t>The process can be either killed or finish its execution by running the </a:t>
            </a:r>
            <a:r>
              <a:rPr lang="en-IE" sz="2667" dirty="0" err="1"/>
              <a:t>syscall</a:t>
            </a:r>
            <a:r>
              <a:rPr lang="en-IE" sz="2667" dirty="0"/>
              <a:t> exit()</a:t>
            </a:r>
          </a:p>
          <a:p>
            <a:endParaRPr lang="en-IE" sz="2667" dirty="0"/>
          </a:p>
          <a:p>
            <a:r>
              <a:rPr lang="en-IE" sz="2667" dirty="0"/>
              <a:t>parent also executes wait() </a:t>
            </a:r>
            <a:r>
              <a:rPr lang="en-IE" sz="2667" dirty="0" err="1"/>
              <a:t>syscall</a:t>
            </a:r>
            <a:r>
              <a:rPr lang="en-IE" sz="2667" dirty="0"/>
              <a:t> to get exit status from child process</a:t>
            </a:r>
          </a:p>
          <a:p>
            <a:endParaRPr lang="en-US" sz="2667" dirty="0"/>
          </a:p>
        </p:txBody>
      </p:sp>
    </p:spTree>
    <p:extLst>
      <p:ext uri="{BB962C8B-B14F-4D97-AF65-F5344CB8AC3E}">
        <p14:creationId xmlns:p14="http://schemas.microsoft.com/office/powerpoint/2010/main" val="2311240965"/>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2810</Words>
  <Application>Microsoft Macintosh PowerPoint</Application>
  <PresentationFormat>Widescreen</PresentationFormat>
  <Paragraphs>363</Paragraphs>
  <Slides>20</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Amazon Ember</vt:lpstr>
      <vt:lpstr>Amazon Ember Display</vt:lpstr>
      <vt:lpstr>Amazon Ember Light</vt:lpstr>
      <vt:lpstr>Amazon Ember Regular</vt:lpstr>
      <vt:lpstr>Arial</vt:lpstr>
      <vt:lpstr>Calibri</vt:lpstr>
      <vt:lpstr>Miriam Fixed</vt:lpstr>
      <vt:lpstr>Verdana</vt:lpstr>
      <vt:lpstr>Wingdings</vt:lpstr>
      <vt:lpstr>Wingdings 2</vt:lpstr>
      <vt:lpstr>DeckTemplate-AWS</vt:lpstr>
      <vt:lpstr>1_DeckTemplate-AWS</vt:lpstr>
      <vt:lpstr>PowerPoint Presentation</vt:lpstr>
      <vt:lpstr>Virtual Housekeeping</vt:lpstr>
      <vt:lpstr>Course objectives</vt:lpstr>
      <vt:lpstr>What is a Process?</vt:lpstr>
      <vt:lpstr>Process Memory Layout</vt:lpstr>
      <vt:lpstr>Types of Processes</vt:lpstr>
      <vt:lpstr>Process tree</vt:lpstr>
      <vt:lpstr>/proc/&lt;PID&gt;</vt:lpstr>
      <vt:lpstr>Process lifecycle</vt:lpstr>
      <vt:lpstr>Process states</vt:lpstr>
      <vt:lpstr>Monitoring Processes</vt:lpstr>
      <vt:lpstr>Signals</vt:lpstr>
      <vt:lpstr>Background and Foreground processes</vt:lpstr>
      <vt:lpstr>Process Priority</vt:lpstr>
      <vt:lpstr>screen tool</vt:lpstr>
      <vt:lpstr>More Useful tools</vt:lpstr>
      <vt:lpstr>You should now be familiar with…</vt:lpstr>
      <vt:lpstr>Practical Exercise 1</vt:lpstr>
      <vt:lpstr>PowerPoint Presentation</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5</cp:revision>
  <dcterms:created xsi:type="dcterms:W3CDTF">2020-05-26T13:37:00Z</dcterms:created>
  <dcterms:modified xsi:type="dcterms:W3CDTF">2021-05-05T16:49:46Z</dcterms:modified>
</cp:coreProperties>
</file>