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Lst>
  <p:notesMasterIdLst>
    <p:notesMasterId r:id="rId25"/>
  </p:notesMasterIdLst>
  <p:sldIdLst>
    <p:sldId id="449" r:id="rId3"/>
    <p:sldId id="347" r:id="rId4"/>
    <p:sldId id="450" r:id="rId5"/>
    <p:sldId id="451" r:id="rId6"/>
    <p:sldId id="348" r:id="rId7"/>
    <p:sldId id="452" r:id="rId8"/>
    <p:sldId id="350" r:id="rId9"/>
    <p:sldId id="351" r:id="rId10"/>
    <p:sldId id="352" r:id="rId11"/>
    <p:sldId id="353" r:id="rId12"/>
    <p:sldId id="354" r:id="rId13"/>
    <p:sldId id="355" r:id="rId14"/>
    <p:sldId id="343" r:id="rId15"/>
    <p:sldId id="344" r:id="rId16"/>
    <p:sldId id="345" r:id="rId17"/>
    <p:sldId id="356" r:id="rId18"/>
    <p:sldId id="357" r:id="rId19"/>
    <p:sldId id="358" r:id="rId20"/>
    <p:sldId id="359" r:id="rId21"/>
    <p:sldId id="321" r:id="rId22"/>
    <p:sldId id="36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43"/>
  </p:normalViewPr>
  <p:slideViewPr>
    <p:cSldViewPr snapToGrid="0">
      <p:cViewPr varScale="1">
        <p:scale>
          <a:sx n="120" d="100"/>
          <a:sy n="120" d="100"/>
        </p:scale>
        <p:origin x="2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D858A-F326-4B88-B3E6-A8CA66764E9C}" type="datetimeFigureOut">
              <a:rPr lang="en-GB" smtClean="0"/>
              <a:t>06/05/2021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03D08-4703-452B-A2E9-95100EB368F6}" type="slidenum">
              <a:rPr lang="en-GB" smtClean="0"/>
              <a:t>‹#›</a:t>
            </a:fld>
            <a:endParaRPr lang="en-GB"/>
          </a:p>
        </p:txBody>
      </p:sp>
    </p:spTree>
    <p:extLst>
      <p:ext uri="{BB962C8B-B14F-4D97-AF65-F5344CB8AC3E}">
        <p14:creationId xmlns:p14="http://schemas.microsoft.com/office/powerpoint/2010/main" val="4052488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freedesktop.org/software/systemd/man/sd_notify.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3753158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SysVinit</a:t>
            </a:r>
            <a:r>
              <a:rPr lang="en-US" dirty="0"/>
              <a:t> systems do use </a:t>
            </a:r>
            <a:r>
              <a:rPr lang="en-US" dirty="0" err="1"/>
              <a:t>runlevels</a:t>
            </a:r>
            <a:r>
              <a:rPr lang="en-US" dirty="0"/>
              <a:t> and </a:t>
            </a:r>
            <a:r>
              <a:rPr lang="en-US" dirty="0" err="1"/>
              <a:t>systemd</a:t>
            </a:r>
            <a:r>
              <a:rPr lang="en-US" dirty="0"/>
              <a:t> uses targets. While they all have corresponding values or numbers to each other, they work in different ways which we will explore.</a:t>
            </a:r>
          </a:p>
          <a:p>
            <a:r>
              <a:rPr lang="en-US" dirty="0"/>
              <a:t>Let’s first focus on the individual </a:t>
            </a:r>
            <a:r>
              <a:rPr lang="en-US" dirty="0" err="1"/>
              <a:t>runlevels</a:t>
            </a:r>
            <a:r>
              <a:rPr lang="en-US" dirty="0"/>
              <a:t> and the corresponding targets</a:t>
            </a:r>
          </a:p>
          <a:p>
            <a:endParaRPr lang="en-US" dirty="0"/>
          </a:p>
          <a:p>
            <a:r>
              <a:rPr lang="en-US" dirty="0"/>
              <a:t>Linux relies on </a:t>
            </a:r>
            <a:r>
              <a:rPr lang="en-US" dirty="0" err="1"/>
              <a:t>runlevels</a:t>
            </a:r>
            <a:r>
              <a:rPr lang="en-US" dirty="0"/>
              <a:t> to determine what features are available. </a:t>
            </a:r>
            <a:r>
              <a:rPr lang="en-US" dirty="0" err="1"/>
              <a:t>Runlevels</a:t>
            </a:r>
            <a:r>
              <a:rPr lang="en-US" dirty="0"/>
              <a:t> are numbered from 0 to 6, and each one is assigned a set of services that should be active. Upon booting, Linux enters a predetermined </a:t>
            </a:r>
            <a:r>
              <a:rPr lang="en-US" dirty="0" err="1"/>
              <a:t>runlevel</a:t>
            </a:r>
            <a:r>
              <a:rPr lang="en-US" dirty="0"/>
              <a:t>, which you can set. Knowing what these functions are, and how to manage </a:t>
            </a:r>
            <a:r>
              <a:rPr lang="en-US" dirty="0" err="1"/>
              <a:t>runlevels</a:t>
            </a:r>
            <a:r>
              <a:rPr lang="en-US" dirty="0"/>
              <a:t>, is important if you’re to control the Linux boot process and ongoing operations. </a:t>
            </a:r>
            <a:endParaRPr lang="en-IE" dirty="0"/>
          </a:p>
          <a:p>
            <a:endParaRPr lang="en-IE" dirty="0"/>
          </a:p>
          <a:p>
            <a:r>
              <a:rPr lang="en-IE" dirty="0" err="1"/>
              <a:t>RunLevel</a:t>
            </a:r>
            <a:r>
              <a:rPr lang="en-IE" dirty="0"/>
              <a:t> Functions:</a:t>
            </a:r>
          </a:p>
          <a:p>
            <a:r>
              <a:rPr lang="en-IE" dirty="0"/>
              <a:t> - 0  </a:t>
            </a:r>
            <a:r>
              <a:rPr lang="en-US" dirty="0"/>
              <a:t>A transitional </a:t>
            </a:r>
            <a:r>
              <a:rPr lang="en-US" dirty="0" err="1"/>
              <a:t>runlevel</a:t>
            </a:r>
            <a:r>
              <a:rPr lang="en-US" dirty="0"/>
              <a:t>, meaning that it’s used to shift the computer from one state to another. Specifically, it shuts down the system. On modern hardware, the computer should completely power down. If not, you’re expected to either reboot the computer manually or power it off.</a:t>
            </a:r>
            <a:endParaRPr lang="en-IE" dirty="0"/>
          </a:p>
          <a:p>
            <a:r>
              <a:rPr lang="en-IE" dirty="0"/>
              <a:t> </a:t>
            </a:r>
          </a:p>
          <a:p>
            <a:r>
              <a:rPr lang="en-IE" dirty="0"/>
              <a:t>- 1  </a:t>
            </a:r>
            <a:r>
              <a:rPr lang="en-US" dirty="0"/>
              <a:t>Single-user mode. What services, if any, are started at this </a:t>
            </a:r>
            <a:r>
              <a:rPr lang="en-US" dirty="0" err="1"/>
              <a:t>runlevel</a:t>
            </a:r>
            <a:r>
              <a:rPr lang="en-US" dirty="0"/>
              <a:t> varies by distribution. It’s typically used for low-level system maintenance that may be impaired by normal system operation, such as resizing partitions.</a:t>
            </a:r>
            <a:endParaRPr lang="en-IE" dirty="0"/>
          </a:p>
          <a:p>
            <a:endParaRPr lang="en-IE" baseline="0" dirty="0"/>
          </a:p>
          <a:p>
            <a:r>
              <a:rPr lang="en-IE" baseline="0" dirty="0"/>
              <a:t> - 2 </a:t>
            </a:r>
            <a:r>
              <a:rPr lang="en-US" dirty="0"/>
              <a:t>On Debian and its derivatives, a full multi-user mode with X running and a graphical login. Most other distributions leave this </a:t>
            </a:r>
            <a:r>
              <a:rPr lang="en-US" dirty="0" err="1"/>
              <a:t>runlevel</a:t>
            </a:r>
            <a:r>
              <a:rPr lang="en-US" dirty="0"/>
              <a:t> undefined.</a:t>
            </a:r>
            <a:endParaRPr lang="en-IE" baseline="0" dirty="0"/>
          </a:p>
          <a:p>
            <a:endParaRPr lang="en-IE" baseline="0" dirty="0"/>
          </a:p>
          <a:p>
            <a:r>
              <a:rPr lang="en-IE" baseline="0" dirty="0"/>
              <a:t> - 3 </a:t>
            </a:r>
            <a:r>
              <a:rPr lang="en-US" dirty="0"/>
              <a:t>On Fedora, </a:t>
            </a:r>
            <a:r>
              <a:rPr lang="en-US" dirty="0" err="1"/>
              <a:t>Mandriva</a:t>
            </a:r>
            <a:r>
              <a:rPr lang="en-US" dirty="0"/>
              <a:t>, Red Hat, and most other distributions, a full multi-user mode with a console (non-graphical) login screen.</a:t>
            </a:r>
            <a:endParaRPr lang="en-IE" baseline="0" dirty="0"/>
          </a:p>
          <a:p>
            <a:endParaRPr lang="en-IE" baseline="0" dirty="0"/>
          </a:p>
          <a:p>
            <a:r>
              <a:rPr lang="en-IE" baseline="0" dirty="0"/>
              <a:t> - 4 </a:t>
            </a:r>
            <a:r>
              <a:rPr lang="en-US" dirty="0"/>
              <a:t>Usually undefined by default and therefore available for customization.</a:t>
            </a:r>
            <a:endParaRPr lang="en-IE" baseline="0" dirty="0"/>
          </a:p>
          <a:p>
            <a:endParaRPr lang="en-IE" baseline="0" dirty="0"/>
          </a:p>
          <a:p>
            <a:r>
              <a:rPr lang="en-IE" baseline="0" dirty="0"/>
              <a:t> - 5 </a:t>
            </a:r>
            <a:r>
              <a:rPr lang="en-US" dirty="0"/>
              <a:t>On Fedora, </a:t>
            </a:r>
            <a:r>
              <a:rPr lang="en-US" dirty="0" err="1"/>
              <a:t>Mandriva</a:t>
            </a:r>
            <a:r>
              <a:rPr lang="en-US" dirty="0"/>
              <a:t>, Red Hat, and most other distributions, the same behavior as </a:t>
            </a:r>
            <a:r>
              <a:rPr lang="en-US" dirty="0" err="1"/>
              <a:t>runlevel</a:t>
            </a:r>
            <a:r>
              <a:rPr lang="en-US" dirty="0"/>
              <a:t> 3 with the addition of having X run with an XDM (graphical) login.</a:t>
            </a:r>
            <a:endParaRPr lang="en-IE" baseline="0" dirty="0"/>
          </a:p>
          <a:p>
            <a:endParaRPr lang="en-IE" baseline="0" dirty="0"/>
          </a:p>
          <a:p>
            <a:r>
              <a:rPr lang="en-IE" baseline="0" dirty="0"/>
              <a:t> - 6 </a:t>
            </a:r>
            <a:r>
              <a:rPr lang="en-US" dirty="0"/>
              <a:t>Used to reboot the system. This </a:t>
            </a:r>
            <a:r>
              <a:rPr lang="en-US" dirty="0" err="1"/>
              <a:t>runlevel</a:t>
            </a:r>
            <a:r>
              <a:rPr lang="en-US" dirty="0"/>
              <a:t> is also a transitional </a:t>
            </a:r>
            <a:r>
              <a:rPr lang="en-US" dirty="0" err="1"/>
              <a:t>runlevel</a:t>
            </a:r>
            <a:r>
              <a:rPr lang="en-US" dirty="0"/>
              <a:t>. Your system is completely shut down, and then the computer reboots automatically.</a:t>
            </a:r>
            <a:endParaRPr lang="en-IE" dirty="0"/>
          </a:p>
          <a:p>
            <a:endParaRPr lang="en-IE" dirty="0"/>
          </a:p>
          <a:p>
            <a:r>
              <a:rPr lang="en-IE" dirty="0"/>
              <a:t>At the bottom you can see the corresponding targets.</a:t>
            </a:r>
          </a:p>
          <a:p>
            <a:r>
              <a:rPr lang="en-IE" dirty="0"/>
              <a:t>They can be called by their number (runlevel0) or their name (</a:t>
            </a:r>
            <a:r>
              <a:rPr lang="en-IE" dirty="0" err="1"/>
              <a:t>poweroff</a:t>
            </a:r>
            <a:r>
              <a:rPr lang="en-IE" dirty="0"/>
              <a:t>)</a:t>
            </a:r>
          </a:p>
          <a:p>
            <a:r>
              <a:rPr lang="en-IE" dirty="0"/>
              <a:t>targets 2 and 4 are normally not used in favour of 3</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1848924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main actions we can perform with </a:t>
            </a:r>
            <a:r>
              <a:rPr lang="en-US" dirty="0" err="1"/>
              <a:t>runlevels</a:t>
            </a:r>
            <a:r>
              <a:rPr lang="en-US" dirty="0"/>
              <a:t> and targets.</a:t>
            </a:r>
          </a:p>
          <a:p>
            <a:r>
              <a:rPr lang="en-US" dirty="0"/>
              <a:t>To get the current </a:t>
            </a:r>
            <a:r>
              <a:rPr lang="en-US" dirty="0" err="1"/>
              <a:t>runlevel</a:t>
            </a:r>
            <a:r>
              <a:rPr lang="en-US" dirty="0"/>
              <a:t>, we are using “</a:t>
            </a:r>
            <a:r>
              <a:rPr lang="en-US" dirty="0" err="1"/>
              <a:t>runlevel</a:t>
            </a:r>
            <a:r>
              <a:rPr lang="en-US" dirty="0"/>
              <a:t>” on both systems. There is currently no </a:t>
            </a:r>
            <a:r>
              <a:rPr lang="en-US" dirty="0" err="1"/>
              <a:t>systemd</a:t>
            </a:r>
            <a:r>
              <a:rPr lang="en-US" dirty="0"/>
              <a:t> variant of this command</a:t>
            </a:r>
          </a:p>
          <a:p>
            <a:r>
              <a:rPr lang="en-US" dirty="0"/>
              <a:t>For changing and reading the default, the configuration file /</a:t>
            </a:r>
            <a:r>
              <a:rPr lang="en-US" dirty="0" err="1"/>
              <a:t>etc</a:t>
            </a:r>
            <a:r>
              <a:rPr lang="en-US" dirty="0"/>
              <a:t>/</a:t>
            </a:r>
            <a:r>
              <a:rPr lang="en-US" dirty="0" err="1"/>
              <a:t>inittab</a:t>
            </a:r>
            <a:r>
              <a:rPr lang="en-US" dirty="0"/>
              <a:t> is used in </a:t>
            </a:r>
            <a:r>
              <a:rPr lang="en-US" dirty="0" err="1"/>
              <a:t>SysVinit</a:t>
            </a:r>
            <a:endParaRPr lang="en-US" dirty="0"/>
          </a:p>
          <a:p>
            <a:r>
              <a:rPr lang="en-US" dirty="0"/>
              <a:t>The </a:t>
            </a:r>
            <a:r>
              <a:rPr lang="en-US" dirty="0" err="1"/>
              <a:t>systemctl</a:t>
            </a:r>
            <a:r>
              <a:rPr lang="en-US" dirty="0"/>
              <a:t> command is the equivalent in </a:t>
            </a:r>
            <a:r>
              <a:rPr lang="en-US" dirty="0" err="1"/>
              <a:t>systemd</a:t>
            </a:r>
            <a:endParaRPr lang="en-US" dirty="0"/>
          </a:p>
          <a:p>
            <a:endParaRPr lang="en-US" dirty="0"/>
          </a:p>
          <a:p>
            <a:r>
              <a:rPr lang="en-US" dirty="0"/>
              <a:t>Some commands are backwards compatible, for example a “</a:t>
            </a:r>
            <a:r>
              <a:rPr lang="en-US" dirty="0" err="1"/>
              <a:t>init</a:t>
            </a:r>
            <a:r>
              <a:rPr lang="en-US" dirty="0"/>
              <a:t> 6” on a </a:t>
            </a:r>
            <a:r>
              <a:rPr lang="en-US" dirty="0" err="1"/>
              <a:t>systemd</a:t>
            </a:r>
            <a:r>
              <a:rPr lang="en-US" dirty="0"/>
              <a:t> system will still reboot the machine</a:t>
            </a:r>
          </a:p>
          <a:p>
            <a:endParaRPr lang="en-US" dirty="0"/>
          </a:p>
          <a:p>
            <a:r>
              <a:rPr lang="en-US" dirty="0"/>
              <a:t>Behind the scenes, on the left is the configuration file example for the </a:t>
            </a:r>
            <a:r>
              <a:rPr lang="en-US" dirty="0" err="1"/>
              <a:t>inittab</a:t>
            </a:r>
            <a:endParaRPr lang="en-US" dirty="0"/>
          </a:p>
          <a:p>
            <a:r>
              <a:rPr lang="en-US" dirty="0"/>
              <a:t>On the right is the symbolic link for the default target, which is used in the background when querying or setting the default</a:t>
            </a:r>
          </a:p>
          <a:p>
            <a:r>
              <a:rPr lang="en-US" dirty="0"/>
              <a:t>In the folder /</a:t>
            </a:r>
            <a:r>
              <a:rPr lang="en-US" dirty="0" err="1"/>
              <a:t>usr</a:t>
            </a:r>
            <a:r>
              <a:rPr lang="en-US" dirty="0"/>
              <a:t>/lib/</a:t>
            </a:r>
            <a:r>
              <a:rPr lang="en-US" dirty="0" err="1"/>
              <a:t>systemd</a:t>
            </a:r>
            <a:r>
              <a:rPr lang="en-US" dirty="0"/>
              <a:t>/system are all the targets listed</a:t>
            </a:r>
          </a:p>
        </p:txBody>
      </p:sp>
      <p:sp>
        <p:nvSpPr>
          <p:cNvPr id="4" name="Slide Number Placeholder 3"/>
          <p:cNvSpPr>
            <a:spLocks noGrp="1"/>
          </p:cNvSpPr>
          <p:nvPr>
            <p:ph type="sldNum" sz="quarter" idx="5"/>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3536843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a:t>
            </a:r>
            <a:r>
              <a:rPr lang="en-US" dirty="0" err="1"/>
              <a:t>SysVinit</a:t>
            </a:r>
            <a:r>
              <a:rPr lang="en-US" dirty="0"/>
              <a:t> and system together with the main differences</a:t>
            </a:r>
          </a:p>
          <a:p>
            <a:endParaRPr lang="en-US" dirty="0"/>
          </a:p>
          <a:p>
            <a:r>
              <a:rPr lang="en-US" dirty="0"/>
              <a:t>Briefly mention upstart</a:t>
            </a:r>
          </a:p>
        </p:txBody>
      </p:sp>
      <p:sp>
        <p:nvSpPr>
          <p:cNvPr id="4" name="Slide Number Placeholder 3"/>
          <p:cNvSpPr>
            <a:spLocks noGrp="1"/>
          </p:cNvSpPr>
          <p:nvPr>
            <p:ph type="sldNum" sz="quarter" idx="5"/>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1835029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demo of commands and show directories for config</a:t>
            </a:r>
          </a:p>
          <a:p>
            <a:endParaRPr lang="en-US" dirty="0"/>
          </a:p>
          <a:p>
            <a:r>
              <a:rPr lang="en-US" dirty="0"/>
              <a:t>The /</a:t>
            </a:r>
            <a:r>
              <a:rPr lang="en-US" dirty="0" err="1"/>
              <a:t>etc</a:t>
            </a:r>
            <a:r>
              <a:rPr lang="en-US" dirty="0"/>
              <a:t>/</a:t>
            </a:r>
            <a:r>
              <a:rPr lang="en-US" dirty="0" err="1"/>
              <a:t>init.d</a:t>
            </a:r>
            <a:r>
              <a:rPr lang="en-US" dirty="0"/>
              <a:t>/</a:t>
            </a:r>
            <a:r>
              <a:rPr lang="en-US" dirty="0" err="1"/>
              <a:t>rc</a:t>
            </a:r>
            <a:r>
              <a:rPr lang="en-US" dirty="0"/>
              <a:t> or /</a:t>
            </a:r>
            <a:r>
              <a:rPr lang="en-US" dirty="0" err="1"/>
              <a:t>etc</a:t>
            </a:r>
            <a:r>
              <a:rPr lang="en-US" dirty="0"/>
              <a:t>/</a:t>
            </a:r>
            <a:r>
              <a:rPr lang="en-US" dirty="0" err="1"/>
              <a:t>rc.d</a:t>
            </a:r>
            <a:r>
              <a:rPr lang="en-US" dirty="0"/>
              <a:t>/</a:t>
            </a:r>
            <a:r>
              <a:rPr lang="en-US" dirty="0" err="1"/>
              <a:t>rc</a:t>
            </a:r>
            <a:r>
              <a:rPr lang="en-US" dirty="0"/>
              <a:t> script performs the crucial task of running all the scripts associated with the </a:t>
            </a:r>
            <a:r>
              <a:rPr lang="en-US" dirty="0" err="1"/>
              <a:t>runlevel</a:t>
            </a:r>
            <a:r>
              <a:rPr lang="en-US" dirty="0"/>
              <a:t>. </a:t>
            </a:r>
          </a:p>
          <a:p>
            <a:endParaRPr lang="en-US" dirty="0"/>
          </a:p>
          <a:p>
            <a:r>
              <a:rPr lang="en-US" dirty="0"/>
              <a:t>The </a:t>
            </a:r>
            <a:r>
              <a:rPr lang="en-US" dirty="0" err="1"/>
              <a:t>runlevel</a:t>
            </a:r>
            <a:r>
              <a:rPr lang="en-US" dirty="0"/>
              <a:t>-specific scripts are stored in /</a:t>
            </a:r>
            <a:r>
              <a:rPr lang="en-US" dirty="0" err="1"/>
              <a:t>etc</a:t>
            </a:r>
            <a:r>
              <a:rPr lang="en-US" dirty="0"/>
              <a:t>/</a:t>
            </a:r>
            <a:r>
              <a:rPr lang="en-US" dirty="0" err="1"/>
              <a:t>rc.d</a:t>
            </a:r>
            <a:r>
              <a:rPr lang="en-US" dirty="0"/>
              <a:t>/</a:t>
            </a:r>
            <a:r>
              <a:rPr lang="en-US" dirty="0" err="1"/>
              <a:t>rc</a:t>
            </a:r>
            <a:r>
              <a:rPr lang="en-US" dirty="0"/>
              <a:t>?.d, /</a:t>
            </a:r>
            <a:r>
              <a:rPr lang="en-US" dirty="0" err="1"/>
              <a:t>etc</a:t>
            </a:r>
            <a:r>
              <a:rPr lang="en-US" dirty="0"/>
              <a:t>/</a:t>
            </a:r>
            <a:r>
              <a:rPr lang="en-US" dirty="0" err="1"/>
              <a:t>init.d</a:t>
            </a:r>
            <a:r>
              <a:rPr lang="en-US" dirty="0"/>
              <a:t>/</a:t>
            </a:r>
            <a:r>
              <a:rPr lang="en-US" dirty="0" err="1"/>
              <a:t>rc</a:t>
            </a:r>
            <a:r>
              <a:rPr lang="en-US" dirty="0"/>
              <a:t>?.d, /</a:t>
            </a:r>
            <a:r>
              <a:rPr lang="en-US" dirty="0" err="1"/>
              <a:t>etc</a:t>
            </a:r>
            <a:r>
              <a:rPr lang="en-US" dirty="0"/>
              <a:t>/</a:t>
            </a:r>
            <a:r>
              <a:rPr lang="en-US" dirty="0" err="1"/>
              <a:t>rc</a:t>
            </a:r>
            <a:r>
              <a:rPr lang="en-US" dirty="0"/>
              <a:t>?.d, or a similar location. (The precise location varies between distributions.) </a:t>
            </a:r>
          </a:p>
          <a:p>
            <a:endParaRPr lang="en-US" dirty="0"/>
          </a:p>
          <a:p>
            <a:r>
              <a:rPr lang="en-US" dirty="0"/>
              <a:t>In all these cases, ? is the </a:t>
            </a:r>
            <a:r>
              <a:rPr lang="en-US" dirty="0" err="1"/>
              <a:t>runlevel</a:t>
            </a:r>
            <a:r>
              <a:rPr lang="en-US" dirty="0"/>
              <a:t> number. When entering a </a:t>
            </a:r>
            <a:r>
              <a:rPr lang="en-US" dirty="0" err="1"/>
              <a:t>runlevel</a:t>
            </a:r>
            <a:r>
              <a:rPr lang="en-US" dirty="0"/>
              <a:t>, </a:t>
            </a:r>
            <a:r>
              <a:rPr lang="en-US" dirty="0" err="1"/>
              <a:t>rc</a:t>
            </a:r>
            <a:r>
              <a:rPr lang="en-US" dirty="0"/>
              <a:t> passes the start parameter to all the scripts with names that begin with a capital S and passes the stop parameter to all the scripts with names that begin with a capital K. </a:t>
            </a:r>
          </a:p>
          <a:p>
            <a:endParaRPr lang="en-US" dirty="0"/>
          </a:p>
          <a:p>
            <a:r>
              <a:rPr lang="en-US" dirty="0"/>
              <a:t>These </a:t>
            </a:r>
            <a:r>
              <a:rPr lang="en-US" dirty="0" err="1"/>
              <a:t>SysV</a:t>
            </a:r>
            <a:r>
              <a:rPr lang="en-US" dirty="0"/>
              <a:t> startup scripts start or stop services depending on the parameter they’re passed, so the naming of the scripts controls whether they’re started or stopped when a </a:t>
            </a:r>
            <a:r>
              <a:rPr lang="en-US" dirty="0" err="1"/>
              <a:t>runlevel</a:t>
            </a:r>
            <a:r>
              <a:rPr lang="en-US" dirty="0"/>
              <a:t> is entered. These scripts are also numbered, as in S10network and K35smb.</a:t>
            </a:r>
          </a:p>
        </p:txBody>
      </p:sp>
      <p:sp>
        <p:nvSpPr>
          <p:cNvPr id="4" name="Slide Number Placeholder 3"/>
          <p:cNvSpPr>
            <a:spLocks noGrp="1"/>
          </p:cNvSpPr>
          <p:nvPr>
            <p:ph type="sldNum" sz="quarter" idx="5"/>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1012597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action/service order is in reverse in contrast to </a:t>
            </a:r>
            <a:r>
              <a:rPr lang="en-US" dirty="0" err="1"/>
              <a:t>SysVinit</a:t>
            </a:r>
            <a:r>
              <a:rPr lang="en-US" dirty="0"/>
              <a:t> (</a:t>
            </a:r>
            <a:r>
              <a:rPr lang="en-US" dirty="0" err="1"/>
              <a:t>chkconfig</a:t>
            </a:r>
            <a:r>
              <a:rPr lang="en-US" dirty="0"/>
              <a:t> vs </a:t>
            </a:r>
            <a:r>
              <a:rPr lang="en-US" dirty="0" err="1"/>
              <a:t>systemctl</a:t>
            </a:r>
            <a:r>
              <a:rPr lang="en-US" dirty="0"/>
              <a:t>)</a:t>
            </a:r>
          </a:p>
          <a:p>
            <a:endParaRPr lang="en-US" dirty="0"/>
          </a:p>
          <a:p>
            <a:r>
              <a:rPr lang="en-US" dirty="0"/>
              <a:t>more about </a:t>
            </a:r>
            <a:r>
              <a:rPr lang="en-US" dirty="0" err="1"/>
              <a:t>journalctl</a:t>
            </a:r>
            <a:r>
              <a:rPr lang="en-US" dirty="0"/>
              <a:t> and logging in upcoming module</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816760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There are many types of unit files for different purposes like .service, .device or .timer</a:t>
            </a:r>
          </a:p>
          <a:p>
            <a:endParaRPr lang="en-US" sz="1200" dirty="0"/>
          </a:p>
          <a:p>
            <a:r>
              <a:rPr lang="en-US" sz="1200" dirty="0"/>
              <a:t>This is an example of the unit file type .service for httpd</a:t>
            </a:r>
          </a:p>
          <a:p>
            <a:r>
              <a:rPr lang="en-US" sz="1200" dirty="0"/>
              <a:t>By default, preinstalled unit files are located in /lib/</a:t>
            </a:r>
            <a:r>
              <a:rPr lang="en-US" sz="1200" dirty="0" err="1"/>
              <a:t>systemd</a:t>
            </a:r>
            <a:r>
              <a:rPr lang="en-US" sz="1200" dirty="0"/>
              <a:t>/system</a:t>
            </a:r>
          </a:p>
          <a:p>
            <a:r>
              <a:rPr lang="en-US" sz="1200" dirty="0"/>
              <a:t>For custom unit files </a:t>
            </a:r>
            <a:r>
              <a:rPr lang="en-IE" sz="1200" dirty="0"/>
              <a:t>/etc/</a:t>
            </a:r>
            <a:r>
              <a:rPr lang="en-IE" sz="1200" dirty="0" err="1"/>
              <a:t>systemd</a:t>
            </a:r>
            <a:r>
              <a:rPr lang="en-IE" sz="1200" dirty="0"/>
              <a:t>/system is recommended</a:t>
            </a:r>
          </a:p>
          <a:p>
            <a:endParaRPr lang="en-IE" sz="1200" dirty="0"/>
          </a:p>
          <a:p>
            <a:r>
              <a:rPr lang="en-IE" sz="1200" dirty="0"/>
              <a:t>Description is the comment field of the unit</a:t>
            </a:r>
          </a:p>
          <a:p>
            <a:r>
              <a:rPr lang="en-IE" sz="1200" dirty="0"/>
              <a:t>Wants declares that this unit would like to start another unit of type service if possible, weaker than “requires”</a:t>
            </a:r>
          </a:p>
          <a:p>
            <a:r>
              <a:rPr lang="en-IE" sz="1200" dirty="0"/>
              <a:t>After specifies which unit have to be successfully loaded in order for this one to start</a:t>
            </a:r>
          </a:p>
          <a:p>
            <a:r>
              <a:rPr lang="en-IE" sz="1200" dirty="0"/>
              <a:t>Documentation is the man page file</a:t>
            </a:r>
          </a:p>
          <a:p>
            <a:endParaRPr lang="en-IE" sz="1200" dirty="0"/>
          </a:p>
          <a:p>
            <a:r>
              <a:rPr lang="en-IE" sz="1200" dirty="0"/>
              <a:t>service type notify= </a:t>
            </a:r>
            <a:r>
              <a:rPr lang="en-IE" dirty="0"/>
              <a:t>it is expected that the service sends a notification message via </a:t>
            </a:r>
            <a:r>
              <a:rPr lang="en-IE" dirty="0">
                <a:hlinkClick r:id="rId3"/>
              </a:rPr>
              <a:t>sd_notify(3)</a:t>
            </a:r>
            <a:r>
              <a:rPr lang="en-IE" dirty="0"/>
              <a:t> or an equivalent call when it has finished starting up.</a:t>
            </a:r>
          </a:p>
          <a:p>
            <a:endParaRPr lang="en-IE" sz="1200" dirty="0"/>
          </a:p>
          <a:p>
            <a:r>
              <a:rPr lang="en-IE" sz="1200" dirty="0"/>
              <a:t>exec start and reload determine what does get executes when calling </a:t>
            </a:r>
            <a:r>
              <a:rPr lang="en-IE" sz="1200" dirty="0" err="1"/>
              <a:t>systemctl</a:t>
            </a:r>
            <a:r>
              <a:rPr lang="en-IE" sz="1200" dirty="0"/>
              <a:t> start/reload</a:t>
            </a:r>
          </a:p>
          <a:p>
            <a:endParaRPr lang="en-IE" sz="1200" dirty="0"/>
          </a:p>
          <a:p>
            <a:r>
              <a:rPr lang="en-IE" sz="1200" dirty="0" err="1"/>
              <a:t>wantedby</a:t>
            </a:r>
            <a:r>
              <a:rPr lang="en-IE" sz="1200" dirty="0"/>
              <a:t> specifies that this unit file will only get executed when the multi-user target is specified as the desired boot target</a:t>
            </a:r>
          </a:p>
          <a:p>
            <a:endParaRPr lang="en-IE" sz="1200" dirty="0"/>
          </a:p>
          <a:p>
            <a:r>
              <a:rPr lang="en-IE" sz="1200" dirty="0"/>
              <a:t>This is only an example, and </a:t>
            </a:r>
            <a:r>
              <a:rPr lang="en-IE" sz="1200" dirty="0" err="1"/>
              <a:t>systemd</a:t>
            </a:r>
            <a:r>
              <a:rPr lang="en-IE" sz="1200" dirty="0"/>
              <a:t> unit files are very versatile but do require some reading when you’re only used to bash scripts for </a:t>
            </a:r>
            <a:r>
              <a:rPr lang="en-IE" sz="1200" dirty="0" err="1"/>
              <a:t>startup</a:t>
            </a:r>
            <a:r>
              <a:rPr lang="en-IE" sz="1200" dirty="0"/>
              <a:t> from </a:t>
            </a:r>
            <a:r>
              <a:rPr lang="en-IE" sz="1200" dirty="0" err="1"/>
              <a:t>SysVinit</a:t>
            </a:r>
            <a:endParaRPr lang="en-IE" sz="1200" dirty="0"/>
          </a:p>
          <a:p>
            <a:endParaRPr lang="en-IE" sz="1200" dirty="0"/>
          </a:p>
          <a:p>
            <a:endParaRPr lang="en-US" sz="1200"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688443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In computing (specifically as regards Linux computing), </a:t>
            </a:r>
            <a:r>
              <a:rPr lang="en-US" dirty="0" err="1"/>
              <a:t>initrd</a:t>
            </a:r>
            <a:r>
              <a:rPr lang="en-US" dirty="0"/>
              <a:t> (initial </a:t>
            </a:r>
            <a:r>
              <a:rPr lang="en-US" dirty="0" err="1"/>
              <a:t>ramdisk</a:t>
            </a:r>
            <a:r>
              <a:rPr lang="en-US" dirty="0"/>
              <a:t>) is a scheme for loading a temporary root file system into memory, which may be used as part of the Linux startup process. </a:t>
            </a:r>
            <a:r>
              <a:rPr lang="en-US" dirty="0" err="1"/>
              <a:t>initrd</a:t>
            </a:r>
            <a:r>
              <a:rPr lang="en-US" dirty="0"/>
              <a:t> and </a:t>
            </a:r>
            <a:r>
              <a:rPr lang="en-US" dirty="0" err="1"/>
              <a:t>initramfs</a:t>
            </a:r>
            <a:r>
              <a:rPr lang="en-US" dirty="0"/>
              <a:t> refer to two different methods of achieving this.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Both are commonly used to make preparations before the real root file system can be mounted. </a:t>
            </a:r>
          </a:p>
          <a:p>
            <a:endParaRPr lang="en-US" dirty="0"/>
          </a:p>
          <a:p>
            <a:r>
              <a:rPr lang="en-US" dirty="0"/>
              <a:t>You can add modules for specific hardware drivers into the </a:t>
            </a:r>
            <a:r>
              <a:rPr lang="en-US" dirty="0" err="1"/>
              <a:t>initramfs</a:t>
            </a:r>
            <a:r>
              <a:rPr lang="en-US" dirty="0"/>
              <a:t> or </a:t>
            </a:r>
            <a:r>
              <a:rPr lang="en-US" dirty="0" err="1"/>
              <a:t>initrd</a:t>
            </a:r>
            <a:r>
              <a:rPr lang="en-US" dirty="0"/>
              <a:t>, that will be available at a very early stage during boot</a:t>
            </a:r>
          </a:p>
          <a:p>
            <a:r>
              <a:rPr lang="en-US" dirty="0"/>
              <a:t>Common examples are storage drivers or network drivers.</a:t>
            </a:r>
          </a:p>
        </p:txBody>
      </p:sp>
      <p:sp>
        <p:nvSpPr>
          <p:cNvPr id="4" name="Slide Number Placeholder 3"/>
          <p:cNvSpPr>
            <a:spLocks noGrp="1"/>
          </p:cNvSpPr>
          <p:nvPr>
            <p:ph type="sldNum" sz="quarter" idx="5"/>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1933178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etc</a:t>
            </a:r>
            <a:r>
              <a:rPr lang="en-US" dirty="0"/>
              <a:t>/</a:t>
            </a:r>
            <a:r>
              <a:rPr lang="en-US" dirty="0" err="1"/>
              <a:t>fstab</a:t>
            </a:r>
            <a:r>
              <a:rPr lang="en-US" dirty="0"/>
              <a:t> will save the configuration for all devices that will get mounted at boot time</a:t>
            </a:r>
          </a:p>
          <a:p>
            <a:endParaRPr lang="en-US" dirty="0"/>
          </a:p>
          <a:p>
            <a:r>
              <a:rPr lang="en-US" dirty="0"/>
              <a:t>{already did this in session 4 so just for reference. No need to go over this. More for boot failure troubleshooting]</a:t>
            </a:r>
          </a:p>
          <a:p>
            <a:endParaRPr lang="en-US" dirty="0"/>
          </a:p>
          <a:p>
            <a:pPr marL="228600" indent="-228600">
              <a:buAutoNum type="arabicParenR"/>
            </a:pPr>
            <a:r>
              <a:rPr lang="en-US" dirty="0"/>
              <a:t>This field describes the block special device or remote filesystem to be mounted.</a:t>
            </a:r>
          </a:p>
          <a:p>
            <a:pPr marL="228600" indent="-228600">
              <a:buAutoNum type="arabicParenR"/>
            </a:pPr>
            <a:r>
              <a:rPr lang="en-US" dirty="0"/>
              <a:t>This field describes the mount point (target) for the  filesystem.</a:t>
            </a:r>
          </a:p>
          <a:p>
            <a:pPr marL="228600" indent="-228600">
              <a:buAutoNum type="arabicParenR"/>
            </a:pPr>
            <a:r>
              <a:rPr lang="en-US" dirty="0"/>
              <a:t>This field describes the type of the filesystem.  Linux supports  many  filesystem  types:  ext4,xfs, f2fs,  </a:t>
            </a:r>
            <a:r>
              <a:rPr lang="en-US" dirty="0" err="1"/>
              <a:t>tmpfs</a:t>
            </a:r>
            <a:r>
              <a:rPr lang="en-US" dirty="0"/>
              <a:t>, </a:t>
            </a:r>
            <a:r>
              <a:rPr lang="en-US" dirty="0" err="1"/>
              <a:t>sysfs</a:t>
            </a:r>
            <a:r>
              <a:rPr lang="en-US" dirty="0"/>
              <a:t>, proc, iso9660, </a:t>
            </a:r>
            <a:r>
              <a:rPr lang="en-US" dirty="0" err="1"/>
              <a:t>udf</a:t>
            </a:r>
            <a:r>
              <a:rPr lang="en-US" dirty="0"/>
              <a:t>, </a:t>
            </a:r>
            <a:r>
              <a:rPr lang="en-US" dirty="0" err="1"/>
              <a:t>squashfs</a:t>
            </a:r>
            <a:r>
              <a:rPr lang="en-US" dirty="0"/>
              <a:t> </a:t>
            </a:r>
            <a:r>
              <a:rPr lang="en-US" dirty="0" err="1"/>
              <a:t>etc</a:t>
            </a:r>
            <a:endParaRPr lang="en-US" dirty="0"/>
          </a:p>
          <a:p>
            <a:pPr marL="228600" indent="-228600">
              <a:buAutoNum type="arabicParenR"/>
            </a:pPr>
            <a:r>
              <a:rPr lang="en-US" dirty="0"/>
              <a:t>This field describes the mount options associated with the filesystem. </a:t>
            </a:r>
            <a:br>
              <a:rPr lang="en-US" dirty="0"/>
            </a:br>
            <a:r>
              <a:rPr lang="en-IE" dirty="0"/>
              <a:t>If this option is set for a file system in /etc/</a:t>
            </a:r>
            <a:r>
              <a:rPr lang="en-IE" dirty="0" err="1"/>
              <a:t>fstab</a:t>
            </a:r>
            <a:r>
              <a:rPr lang="en-IE" dirty="0"/>
              <a:t>, then reading accesses will no longer cause the </a:t>
            </a:r>
            <a:r>
              <a:rPr lang="en-IE" dirty="0" err="1"/>
              <a:t>atime</a:t>
            </a:r>
            <a:r>
              <a:rPr lang="en-IE" dirty="0"/>
              <a:t> information (last access time) that is associated with a file to be updated</a:t>
            </a:r>
          </a:p>
          <a:p>
            <a:pPr marL="228600" indent="-228600">
              <a:buAutoNum type="arabicParenR"/>
            </a:pPr>
            <a:r>
              <a:rPr lang="en-US" dirty="0"/>
              <a:t>This field is used by dump(8) to determine which filesystems need to be dumped.  Defaults to zero (don't dump) if not present. Not used anymore </a:t>
            </a:r>
          </a:p>
          <a:p>
            <a:pPr marL="228600" indent="-228600">
              <a:buAutoNum type="arabicParenR"/>
            </a:pPr>
            <a:r>
              <a:rPr lang="en-US" dirty="0"/>
              <a:t>This field is used by </a:t>
            </a:r>
            <a:r>
              <a:rPr lang="en-US" dirty="0" err="1"/>
              <a:t>fsck</a:t>
            </a:r>
            <a:r>
              <a:rPr lang="en-US" dirty="0"/>
              <a:t>(8) to determine the order in which filesystem checks are done at  boot time.   </a:t>
            </a:r>
            <a:br>
              <a:rPr lang="en-US" dirty="0"/>
            </a:br>
            <a:r>
              <a:rPr lang="en-US" dirty="0"/>
              <a:t>The  root filesystem should be specified with a </a:t>
            </a:r>
            <a:r>
              <a:rPr lang="en-US" dirty="0" err="1"/>
              <a:t>fs_passno</a:t>
            </a:r>
            <a:r>
              <a:rPr lang="en-US" dirty="0"/>
              <a:t> of 1.  </a:t>
            </a:r>
            <a:br>
              <a:rPr lang="en-US" dirty="0"/>
            </a:br>
            <a:r>
              <a:rPr lang="en-US" dirty="0"/>
              <a:t>Other filesystems should have a </a:t>
            </a:r>
            <a:r>
              <a:rPr lang="en-US" dirty="0" err="1"/>
              <a:t>fs_passno</a:t>
            </a:r>
            <a:r>
              <a:rPr lang="en-US" dirty="0"/>
              <a:t> of 2.  </a:t>
            </a:r>
            <a:br>
              <a:rPr lang="en-US" dirty="0"/>
            </a:br>
            <a:r>
              <a:rPr lang="en-US" dirty="0"/>
              <a:t>Filesystems within a drive will be checked sequentially, but  filesystems on  different  drives  will  be  checked at the same time to utilize parallelism available in the hardware.  Defaults to zero (don't </a:t>
            </a:r>
            <a:r>
              <a:rPr lang="en-US" dirty="0" err="1"/>
              <a:t>fsck</a:t>
            </a:r>
            <a:r>
              <a:rPr lang="en-US" dirty="0"/>
              <a:t>) if not present.</a:t>
            </a:r>
          </a:p>
        </p:txBody>
      </p:sp>
      <p:sp>
        <p:nvSpPr>
          <p:cNvPr id="4" name="Slide Number Placeholder 3"/>
          <p:cNvSpPr>
            <a:spLocks noGrp="1"/>
          </p:cNvSpPr>
          <p:nvPr>
            <p:ph type="sldNum" sz="quarter" idx="5"/>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2461555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dirty="0" err="1"/>
              <a:t>dmesg</a:t>
            </a:r>
            <a:r>
              <a:rPr lang="en-US" dirty="0"/>
              <a:t> for getting boot information</a:t>
            </a:r>
          </a:p>
          <a:p>
            <a:r>
              <a:rPr lang="en-US" dirty="0"/>
              <a:t>2) messages and syslog for same reason</a:t>
            </a:r>
          </a:p>
          <a:p>
            <a:r>
              <a:rPr lang="en-US" dirty="0"/>
              <a:t>3) for any boot issues within the GRUB phase, try to change the default option</a:t>
            </a:r>
          </a:p>
          <a:p>
            <a:r>
              <a:rPr lang="en-US" dirty="0"/>
              <a:t>4) </a:t>
            </a:r>
            <a:r>
              <a:rPr lang="en-US" dirty="0" err="1"/>
              <a:t>fstab</a:t>
            </a:r>
            <a:r>
              <a:rPr lang="en-US" dirty="0"/>
              <a:t> entries often an issue, also with detached EBS volumes or NFS connection issues</a:t>
            </a:r>
          </a:p>
          <a:p>
            <a:r>
              <a:rPr lang="en-US" dirty="0"/>
              <a:t>5) check when it worked the last time and find out what changed, sometimes the customer will tell you</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1310775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solutions to AMIs….scroll down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IE" dirty="0" err="1"/>
              <a:t>initramfs</a:t>
            </a:r>
            <a:r>
              <a:rPr lang="en-IE" dirty="0"/>
              <a:t> corrupt on first AMI, need to remount EBS and install new </a:t>
            </a:r>
            <a:r>
              <a:rPr lang="en-IE" dirty="0" err="1"/>
              <a:t>initramfs</a:t>
            </a:r>
            <a:r>
              <a:rPr lang="en-IE" dirty="0"/>
              <a:t> via </a:t>
            </a:r>
            <a:r>
              <a:rPr lang="en-IE" dirty="0" err="1"/>
              <a:t>dracut</a:t>
            </a:r>
            <a:r>
              <a:rPr lang="en-IE" dirty="0"/>
              <a:t> or restore from similar AMI</a:t>
            </a:r>
          </a:p>
          <a:p>
            <a:r>
              <a:rPr lang="en-IE" dirty="0"/>
              <a:t>typo in </a:t>
            </a:r>
            <a:r>
              <a:rPr lang="en-IE" dirty="0" err="1"/>
              <a:t>fstab</a:t>
            </a:r>
            <a:r>
              <a:rPr lang="en-IE" dirty="0"/>
              <a:t> on second </a:t>
            </a:r>
            <a:r>
              <a:rPr lang="en-IE" dirty="0" err="1"/>
              <a:t>ami</a:t>
            </a:r>
            <a:r>
              <a:rPr lang="en-IE" dirty="0"/>
              <a:t>, need to remounts EBS to correct this, mount –a to use in the future.</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1760692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900" b="1" dirty="0">
                <a:latin typeface="Amazon Ember Regular"/>
              </a:rPr>
              <a:t>***</a:t>
            </a:r>
            <a:r>
              <a:rPr lang="en-US" sz="1900" dirty="0">
                <a:latin typeface="Amazon Ember Regular"/>
              </a:rPr>
              <a:t>Please ensure you have your headset plugged in so we can avoid echoing and maintain audio quality</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00" dirty="0">
                <a:latin typeface="Amazon Ember Regular"/>
              </a:rPr>
              <a:t>Throughout the session, please</a:t>
            </a:r>
            <a:r>
              <a:rPr lang="en-US" sz="1900" baseline="0" dirty="0">
                <a:latin typeface="Amazon Ember Regular"/>
              </a:rPr>
              <a:t> </a:t>
            </a:r>
            <a:r>
              <a:rPr lang="en-US" sz="1900" dirty="0">
                <a:latin typeface="Amazon Ember Regular"/>
              </a:rPr>
              <a:t>keep your mic on mute to avoid</a:t>
            </a:r>
            <a:r>
              <a:rPr lang="en-US" sz="1900" baseline="0" dirty="0">
                <a:latin typeface="Amazon Ember Regular"/>
              </a:rPr>
              <a:t> background noise during the presentation portions</a:t>
            </a:r>
            <a:r>
              <a:rPr lang="en-US" sz="1900" dirty="0">
                <a:latin typeface="Amazon Ember Regular"/>
              </a:rPr>
              <a:t>.</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00" dirty="0">
                <a:latin typeface="Amazon Ember Regular"/>
              </a:rPr>
              <a:t>Please be aware you will be asked to participate and engage throughout the session. We ask that you are fully active in the chat box, and are also ready to be called on and unmute if needed. We’ll also have you click on some links to view videos, participate in polls and at some point during the session, we’ll be sending you to specific break out rooms depending on which service you’ll be shadowing.</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20" b="0" i="0" kern="1200" dirty="0">
                <a:solidFill>
                  <a:schemeClr val="tx1"/>
                </a:solidFill>
                <a:effectLst/>
                <a:latin typeface="Amazon Ember Regular" charset="0"/>
                <a:ea typeface="+mn-ea"/>
                <a:cs typeface="+mn-cs"/>
              </a:rPr>
              <a:t>Lastly, we ask that you’re fully present. Keeping engaged is even more difficult in a virtual setting, so make sure you turn off notifications, maybe set an out of office in your email. Minimize distractions </a:t>
            </a: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932178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245651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boot process is split into six different stages</a:t>
            </a:r>
          </a:p>
          <a:p>
            <a:endParaRPr lang="en-US" dirty="0"/>
          </a:p>
          <a:p>
            <a:r>
              <a:rPr lang="en-US" dirty="0"/>
              <a:t>on the left is the boot process for </a:t>
            </a:r>
            <a:r>
              <a:rPr lang="en-US" dirty="0" err="1"/>
              <a:t>SysVinit</a:t>
            </a:r>
            <a:r>
              <a:rPr lang="en-US" dirty="0"/>
              <a:t>, on the right for </a:t>
            </a:r>
            <a:r>
              <a:rPr lang="en-US" dirty="0" err="1"/>
              <a:t>systemd</a:t>
            </a:r>
            <a:r>
              <a:rPr lang="en-US" dirty="0"/>
              <a:t> based systems</a:t>
            </a:r>
          </a:p>
          <a:p>
            <a:r>
              <a:rPr lang="en-US" dirty="0"/>
              <a:t>stages 5/6 will differ depending on if you have a </a:t>
            </a:r>
            <a:r>
              <a:rPr lang="en-US" dirty="0" err="1"/>
              <a:t>SysVinit</a:t>
            </a:r>
            <a:r>
              <a:rPr lang="en-US" dirty="0"/>
              <a:t> system like Red Hat 5 or a </a:t>
            </a:r>
            <a:r>
              <a:rPr lang="en-US" dirty="0" err="1"/>
              <a:t>systemd</a:t>
            </a:r>
            <a:r>
              <a:rPr lang="en-US" dirty="0"/>
              <a:t> system like Red Hat 7</a:t>
            </a:r>
          </a:p>
          <a:p>
            <a:endParaRPr lang="en-US" dirty="0"/>
          </a:p>
          <a:p>
            <a:r>
              <a:rPr lang="en-US" dirty="0"/>
              <a:t>the first stage is the BIOS or also UEFI nowadays that is the basic input out system loaded from the EEPROM of the motherboard</a:t>
            </a:r>
          </a:p>
          <a:p>
            <a:endParaRPr lang="en-US" dirty="0"/>
          </a:p>
          <a:p>
            <a:r>
              <a:rPr lang="en-US" dirty="0"/>
              <a:t>The Bios then executes the MBR, which can also be a GPT these days.</a:t>
            </a:r>
          </a:p>
          <a:p>
            <a:r>
              <a:rPr lang="en-US" dirty="0"/>
              <a:t>The MBR/GPT lives at the start of the boot device</a:t>
            </a:r>
          </a:p>
          <a:p>
            <a:r>
              <a:rPr lang="en-US" dirty="0"/>
              <a:t>This is also referred to as the first stage of GRUB</a:t>
            </a:r>
          </a:p>
          <a:p>
            <a:endParaRPr lang="en-US" dirty="0"/>
          </a:p>
          <a:p>
            <a:r>
              <a:rPr lang="en-US" dirty="0"/>
              <a:t>GRUB is the boot loader, which will have information on the kernel, </a:t>
            </a:r>
            <a:r>
              <a:rPr lang="en-US" dirty="0" err="1"/>
              <a:t>initramfs</a:t>
            </a:r>
            <a:r>
              <a:rPr lang="en-US" dirty="0"/>
              <a:t> and root file system</a:t>
            </a:r>
          </a:p>
          <a:p>
            <a:r>
              <a:rPr lang="en-US" dirty="0"/>
              <a:t>the configuration lives in /boot/grub*</a:t>
            </a:r>
          </a:p>
          <a:p>
            <a:r>
              <a:rPr lang="en-US" dirty="0"/>
              <a:t>this can be GRUB or most often these days GRUB2</a:t>
            </a:r>
          </a:p>
          <a:p>
            <a:endParaRPr lang="en-US" dirty="0"/>
          </a:p>
          <a:p>
            <a:r>
              <a:rPr lang="en-US" dirty="0"/>
              <a:t>the kernel gets loader by the bootloader and is in the end responsible for starting the first process, which is </a:t>
            </a:r>
            <a:r>
              <a:rPr lang="en-US" dirty="0" err="1"/>
              <a:t>init</a:t>
            </a:r>
            <a:r>
              <a:rPr lang="en-US" dirty="0"/>
              <a:t> or </a:t>
            </a:r>
            <a:r>
              <a:rPr lang="en-US" dirty="0" err="1"/>
              <a:t>systemd</a:t>
            </a:r>
            <a:endParaRPr lang="en-US" dirty="0"/>
          </a:p>
          <a:p>
            <a:endParaRPr lang="en-US" dirty="0"/>
          </a:p>
          <a:p>
            <a:r>
              <a:rPr lang="en-US" dirty="0"/>
              <a:t>targets or </a:t>
            </a:r>
            <a:r>
              <a:rPr lang="en-US" dirty="0" err="1"/>
              <a:t>runlevels</a:t>
            </a:r>
            <a:r>
              <a:rPr lang="en-US" dirty="0"/>
              <a:t> do determine what is the desired state of the operating system that it gets booted to.</a:t>
            </a:r>
          </a:p>
          <a:p>
            <a:r>
              <a:rPr lang="en-US" dirty="0"/>
              <a:t>Commonly used is runlevel3, which corresponds to the multiuser target</a:t>
            </a:r>
          </a:p>
          <a:p>
            <a:endParaRPr lang="en-US" dirty="0"/>
          </a:p>
          <a:p>
            <a:r>
              <a:rPr lang="en-US" dirty="0"/>
              <a:t>Let’s go into the details now</a:t>
            </a:r>
          </a:p>
          <a:p>
            <a:endParaRPr lang="en-US" dirty="0"/>
          </a:p>
          <a:p>
            <a:r>
              <a:rPr lang="en-US" dirty="0"/>
              <a:t>there are some other version of this, like the upstart system or a different bootloader than GRUB, but they are the rare exception and will be briefly covered later</a:t>
            </a:r>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602955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BIOS- Basic Input</a:t>
            </a:r>
            <a:r>
              <a:rPr lang="en-IE" baseline="0" dirty="0"/>
              <a:t> Output System – An old, very limited way of doing things. Bios runs 16 bit code. Whereas most modern computers run 32/64 bit Operating systems. BIOS Runs code from the first sector on disk . This boot sector in turn runs additional code. </a:t>
            </a:r>
          </a:p>
          <a:p>
            <a:endParaRPr lang="en-IE" dirty="0"/>
          </a:p>
          <a:p>
            <a:r>
              <a:rPr lang="en-IE" dirty="0"/>
              <a:t>EFI – Extensible Firmware</a:t>
            </a:r>
            <a:r>
              <a:rPr lang="en-IE" baseline="0" dirty="0"/>
              <a:t> Interface – EFI boots by loading programs (.</a:t>
            </a:r>
            <a:r>
              <a:rPr lang="en-IE" baseline="0" dirty="0" err="1"/>
              <a:t>efi</a:t>
            </a:r>
            <a:r>
              <a:rPr lang="en-IE" baseline="0" dirty="0"/>
              <a:t>) files from a partition on hard disk known as the EFI System Partition or ESP. These boot loaders programs can then take advantage of other available services like reading files from the hard disk.</a:t>
            </a:r>
          </a:p>
          <a:p>
            <a:endParaRPr lang="en-IE" dirty="0"/>
          </a:p>
          <a:p>
            <a:r>
              <a:rPr lang="en-IE" dirty="0"/>
              <a:t>UEFI –</a:t>
            </a:r>
            <a:r>
              <a:rPr lang="en-IE" baseline="0" dirty="0"/>
              <a:t> Unified Extensible Firmware Interface – Essentially just EFI 2.x</a:t>
            </a:r>
            <a:endParaRPr lang="en-IE" dirty="0"/>
          </a:p>
          <a:p>
            <a:endParaRPr lang="en-IE" dirty="0"/>
          </a:p>
          <a:p>
            <a:r>
              <a:rPr lang="en-IE" dirty="0"/>
              <a:t>There</a:t>
            </a:r>
            <a:r>
              <a:rPr lang="en-IE" baseline="0" dirty="0"/>
              <a:t> are a number of ways to try an tell which one you’ve used to boot however these are all diagnostic, but the absence of the signs of a EFI boot does not mean that you have booted in BIOS.  (if the sign is there its definite, if its not there, its inconclusive)</a:t>
            </a:r>
          </a:p>
          <a:p>
            <a:endParaRPr lang="en-IE" baseline="0" dirty="0"/>
          </a:p>
          <a:p>
            <a:r>
              <a:rPr lang="en-IE" baseline="0" dirty="0"/>
              <a:t>Indicators of a EFI or UEFI boot include:</a:t>
            </a:r>
          </a:p>
          <a:p>
            <a:pPr marL="171450" indent="-171450">
              <a:buFontTx/>
              <a:buChar char="-"/>
            </a:pPr>
            <a:r>
              <a:rPr lang="en-IE" baseline="0" dirty="0"/>
              <a:t>The presence of /sys/firmware/</a:t>
            </a:r>
            <a:r>
              <a:rPr lang="en-IE" baseline="0" dirty="0" err="1"/>
              <a:t>efi</a:t>
            </a:r>
            <a:r>
              <a:rPr lang="en-IE" baseline="0" dirty="0"/>
              <a:t> after boot. However this directory can be absent in some distros/circumstances.</a:t>
            </a:r>
          </a:p>
          <a:p>
            <a:pPr marL="171450" indent="-171450">
              <a:buFontTx/>
              <a:buChar char="-"/>
            </a:pPr>
            <a:r>
              <a:rPr lang="en-IE" baseline="0" dirty="0" err="1"/>
              <a:t>Dmesg</a:t>
            </a:r>
            <a:r>
              <a:rPr lang="en-IE" baseline="0" dirty="0"/>
              <a:t> output can refer to EFI.</a:t>
            </a:r>
          </a:p>
          <a:p>
            <a:pPr marL="171450" indent="-171450">
              <a:buFontTx/>
              <a:buChar char="-"/>
            </a:pPr>
            <a:r>
              <a:rPr lang="en-IE" baseline="0" dirty="0"/>
              <a:t>Windows partition table – if its GPT you booted in EFI mode. And if its MBR you booted in BIOS mode.</a:t>
            </a:r>
            <a:endParaRPr lang="en-IE" dirty="0"/>
          </a:p>
          <a:p>
            <a:endParaRPr lang="en-IE"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275186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both are a standard for the layout of partition tables of a physical computer storage device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MBR is the master boot record and GPT, which again stands for GUID (globally unique identifiers) partition table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MBR again is like the BIOS from the early 80s and is used mostly in conjunction with the BIOS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GPT is the newer standard which added many capabilities and introduced changes to the boot process as well as how partition table information is stored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GPT is supported on all modern operating systems across the board, including Linux/Windows and </a:t>
            </a:r>
            <a:r>
              <a:rPr lang="en-US" dirty="0" err="1"/>
              <a:t>MacOs</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With Linux, you can boot MBR/GPT disk with either BIOS or UEFI.</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MBR uses the first sector of the disk, which is traditionally 512 bytes.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The bootstrap code, which is stage 1 of GRUB is stored in the first 440/446 bytes, depending on the MBR implementation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After that the partition table is present and a signature offset of 55aa in hex, which indicates the MBR</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There can be a pointer to GRUB stage 1.5 if present. Otherwise it moves to stage 2 which is located in the /boot folder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MBR has a maximum of 4 primary partitions, which you can work around with extended or nested partitions.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It’s a hack frequently used in the past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Your boot partition cannot exceed 2TB in size.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GPT features a protective MBR, which allow a BIOS, which is unaware of GPT to boot from this disk as well</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GPT is much larger with 34 logical block addressing units each of 512 bytes sector size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Therefor bootstrap information and partitions are in separate sectors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Supports up to 256 partitions, which is a GRUB2 limitation, not a GPT limitation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Stores data redundantly in different sectors of the disk, making it more </a:t>
            </a:r>
            <a:r>
              <a:rPr lang="en-US" dirty="0" err="1"/>
              <a:t>rebust</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Partition size exceeds maximum known disk size by far in 2020.</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How to check which one I use?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gdisk</a:t>
            </a:r>
            <a:r>
              <a:rPr lang="en-US" dirty="0"/>
              <a:t> –l &lt;disk&gt;</a:t>
            </a:r>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2579195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a:t>
            </a:r>
            <a:r>
              <a:rPr lang="en-IE" baseline="0" dirty="0"/>
              <a:t> note on the difference between boot managers and boot loaders. The terms </a:t>
            </a:r>
            <a:r>
              <a:rPr lang="en-IE" baseline="0" dirty="0" err="1"/>
              <a:t>bootmanager</a:t>
            </a:r>
            <a:r>
              <a:rPr lang="en-IE" baseline="0" dirty="0"/>
              <a:t>/loader are often used interchangeably. But in practice and by definition, a boot loader loads a kernel into memory and transfers control to the kernel. A boot manager presents a menu of boot options. Many programs such as grub combine both functions into one program/application. This is why it is sometimes unclear.</a:t>
            </a:r>
            <a:endParaRPr lang="en-IE" dirty="0"/>
          </a:p>
          <a:p>
            <a:endParaRPr lang="en-IE" dirty="0"/>
          </a:p>
          <a:p>
            <a:r>
              <a:rPr lang="en-IE" dirty="0"/>
              <a:t>Just</a:t>
            </a:r>
            <a:r>
              <a:rPr lang="en-IE" baseline="0" dirty="0"/>
              <a:t> as there are many operating different flavours of operating systems, there are lots of different bootloaders. Here’s a list of some of the ones used with Unix operating systems.</a:t>
            </a:r>
            <a:r>
              <a:rPr lang="en-US" baseline="0" dirty="0"/>
              <a:t> </a:t>
            </a:r>
            <a:endParaRPr lang="en-IE" baseline="0" dirty="0"/>
          </a:p>
          <a:p>
            <a:r>
              <a:rPr lang="en-IE" b="1" baseline="0" dirty="0"/>
              <a:t>1).</a:t>
            </a:r>
            <a:r>
              <a:rPr lang="en-IE" baseline="0" dirty="0"/>
              <a:t> The one we’ll be focusing on today and the one which is most prominent by far is GRUB (or Grand Unified Bootloader). </a:t>
            </a:r>
          </a:p>
          <a:p>
            <a:r>
              <a:rPr lang="en-IE" baseline="0" dirty="0"/>
              <a:t>GRUB comes pre packaged as the default bootloader with most user friendly </a:t>
            </a:r>
            <a:r>
              <a:rPr lang="en-IE" baseline="0" dirty="0" err="1"/>
              <a:t>linux</a:t>
            </a:r>
            <a:r>
              <a:rPr lang="en-IE" baseline="0" dirty="0"/>
              <a:t> distributions. It is also the most feature rich of the bootloaders and its configuration files are similar to “</a:t>
            </a:r>
            <a:r>
              <a:rPr lang="en-IE" baseline="0" dirty="0" err="1"/>
              <a:t>sh</a:t>
            </a:r>
            <a:r>
              <a:rPr lang="en-IE" baseline="0" dirty="0"/>
              <a:t>” scripting language.</a:t>
            </a:r>
          </a:p>
          <a:p>
            <a:endParaRPr lang="en-IE" baseline="0" dirty="0"/>
          </a:p>
          <a:p>
            <a:r>
              <a:rPr lang="en-IE" b="1" baseline="0" dirty="0"/>
              <a:t>2). </a:t>
            </a:r>
            <a:r>
              <a:rPr lang="en-IE" b="1" baseline="0" dirty="0" err="1"/>
              <a:t>Syslinux</a:t>
            </a:r>
            <a:r>
              <a:rPr lang="en-IE" baseline="0" dirty="0"/>
              <a:t> is a smaller much more specialized family of bootloaders.   </a:t>
            </a:r>
            <a:r>
              <a:rPr lang="en-IE" b="1" baseline="0" dirty="0"/>
              <a:t>Non-necessary information-</a:t>
            </a:r>
            <a:r>
              <a:rPr lang="en-IE" baseline="0" dirty="0"/>
              <a:t>(It’s currently limited to loading files from the partition where it is installed)</a:t>
            </a:r>
          </a:p>
          <a:p>
            <a:endParaRPr lang="en-IE" baseline="0" dirty="0"/>
          </a:p>
          <a:p>
            <a:r>
              <a:rPr lang="en-IE" b="1" baseline="0" dirty="0"/>
              <a:t>4). LILO – Li</a:t>
            </a:r>
            <a:r>
              <a:rPr lang="en-IE" b="0" baseline="0" dirty="0"/>
              <a:t>nux </a:t>
            </a:r>
            <a:r>
              <a:rPr lang="en-IE" b="1" baseline="0" dirty="0"/>
              <a:t>Lo</a:t>
            </a:r>
            <a:r>
              <a:rPr lang="en-IE" b="0" baseline="0" dirty="0"/>
              <a:t>ader </a:t>
            </a:r>
            <a:r>
              <a:rPr lang="en-IE" b="0" baseline="0" dirty="0" err="1"/>
              <a:t>i</a:t>
            </a:r>
            <a:r>
              <a:rPr lang="en-US" dirty="0"/>
              <a:t>s a legacy multi-boot loader for Linux systems, has</a:t>
            </a:r>
            <a:r>
              <a:rPr lang="en-US" baseline="0" dirty="0"/>
              <a:t> been phased out in </a:t>
            </a:r>
            <a:r>
              <a:rPr lang="en-US" baseline="0" dirty="0" err="1"/>
              <a:t>favour</a:t>
            </a:r>
            <a:r>
              <a:rPr lang="en-US" baseline="0" dirty="0"/>
              <a:t> of easier-to-use bootloaders like GRUB.</a:t>
            </a:r>
            <a:endParaRPr lang="en-IE" b="0" baseline="0" dirty="0"/>
          </a:p>
          <a:p>
            <a:endParaRPr lang="en-US" dirty="0"/>
          </a:p>
          <a:p>
            <a:r>
              <a:rPr lang="en-IE" dirty="0"/>
              <a:t>GRUB2</a:t>
            </a:r>
            <a:r>
              <a:rPr lang="en-IE" baseline="0" dirty="0"/>
              <a:t> is designed to work with BIOS and EFI based computers as well as some other firmware types. GRUB2 on bios based systems will almost always install correctly, however on EFI systems there can be issues. </a:t>
            </a:r>
          </a:p>
          <a:p>
            <a:r>
              <a:rPr lang="en-IE" baseline="0" dirty="0"/>
              <a:t>WHY?</a:t>
            </a:r>
            <a:endParaRPr lang="en-IE" dirty="0"/>
          </a:p>
          <a:p>
            <a:endParaRPr lang="en-IE" dirty="0"/>
          </a:p>
          <a:p>
            <a:r>
              <a:rPr lang="en-IE" dirty="0"/>
              <a:t>Grub config file </a:t>
            </a:r>
            <a:r>
              <a:rPr lang="en-IE" baseline="0" dirty="0"/>
              <a:t> - </a:t>
            </a:r>
            <a:r>
              <a:rPr lang="en-US" dirty="0"/>
              <a:t>/boot/grub/</a:t>
            </a:r>
            <a:r>
              <a:rPr lang="en-US" dirty="0" err="1"/>
              <a:t>grub.cfg</a:t>
            </a:r>
            <a:r>
              <a:rPr lang="en-US" dirty="0"/>
              <a:t> contains</a:t>
            </a:r>
            <a:r>
              <a:rPr lang="en-US" baseline="0" dirty="0"/>
              <a:t> information about each of the boot images that grub can choose from an the options associated with them.</a:t>
            </a:r>
            <a:endParaRPr lang="en-US" dirty="0"/>
          </a:p>
          <a:p>
            <a:endParaRPr lang="en-IE" dirty="0"/>
          </a:p>
          <a:p>
            <a:pPr marL="0" marR="0" indent="0" algn="l" defTabSz="914400" rtl="0" eaLnBrk="1" fontAlgn="auto" latinLnBrk="0" hangingPunct="1">
              <a:lnSpc>
                <a:spcPct val="100000"/>
              </a:lnSpc>
              <a:spcBef>
                <a:spcPts val="0"/>
              </a:spcBef>
              <a:spcAft>
                <a:spcPts val="0"/>
              </a:spcAft>
              <a:buClrTx/>
              <a:buSzTx/>
              <a:buFontTx/>
              <a:buNone/>
              <a:tabLst/>
              <a:defRPr/>
            </a:pPr>
            <a:r>
              <a:rPr lang="en-IE" baseline="0" dirty="0"/>
              <a:t>So now that you know where the grub config file is, forget about it, in practice on newer operating systems you shouldn’t be editing it. </a:t>
            </a:r>
            <a:r>
              <a:rPr lang="en-US" dirty="0"/>
              <a:t>GRUB 2 makes a changed</a:t>
            </a:r>
            <a:r>
              <a:rPr lang="en-US" baseline="0" dirty="0"/>
              <a:t> here</a:t>
            </a:r>
            <a:r>
              <a:rPr lang="en-US" dirty="0"/>
              <a:t>, in that it employs a set of scripts and other tools that help automatically maintain the /boot/grub/</a:t>
            </a:r>
            <a:r>
              <a:rPr lang="en-US" dirty="0" err="1"/>
              <a:t>grub.cfg</a:t>
            </a:r>
            <a:r>
              <a:rPr lang="en-US" dirty="0"/>
              <a:t> file. he intent is that system administrators need never explicitly edit this file. Instead, you would edit files in /</a:t>
            </a:r>
            <a:r>
              <a:rPr lang="en-US" dirty="0" err="1"/>
              <a:t>etc</a:t>
            </a:r>
            <a:r>
              <a:rPr lang="en-US" dirty="0"/>
              <a:t>/</a:t>
            </a:r>
            <a:r>
              <a:rPr lang="en-US" dirty="0" err="1"/>
              <a:t>grub.d</a:t>
            </a:r>
            <a:r>
              <a:rPr lang="en-US" dirty="0"/>
              <a:t>, and the /</a:t>
            </a:r>
            <a:r>
              <a:rPr lang="en-US" dirty="0" err="1"/>
              <a:t>etc</a:t>
            </a:r>
            <a:r>
              <a:rPr lang="en-US" dirty="0"/>
              <a:t>/default/grub file, to change your GRUB 2 configuration.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IE"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After making such changes, you must explicitly rebuild the </a:t>
            </a:r>
            <a:r>
              <a:rPr lang="en-US" dirty="0" err="1"/>
              <a:t>grub.cfg</a:t>
            </a:r>
            <a:r>
              <a:rPr lang="en-US" dirty="0"/>
              <a:t> file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distribution that’s designed to use GRUB 2, such as Ubuntu, will automatically run the configuration scripts after certain actions, such as installing a new kernel with the distribution’s package manager. If you need to make changes yourself, you can type update-grub or grub-</a:t>
            </a:r>
            <a:r>
              <a:rPr lang="en-US" dirty="0" err="1"/>
              <a:t>mkconfig</a:t>
            </a:r>
            <a:r>
              <a:rPr lang="en-US" dirty="0"/>
              <a:t> &gt; /boot/grub/</a:t>
            </a:r>
            <a:r>
              <a:rPr lang="en-US" dirty="0" err="1"/>
              <a:t>grub.cfgA</a:t>
            </a:r>
            <a:r>
              <a:rPr lang="en-US" dirty="0"/>
              <a:t> distribution that’s designed to use GRUB 2, such as Ubuntu, will automatically run the configuration scripts after certain actions, such as installing a new kernel with the distribution’s package manager. If you need to make changes yourself, you can type update-grub or grub-</a:t>
            </a:r>
            <a:r>
              <a:rPr lang="en-US" dirty="0" err="1"/>
              <a:t>mkconfig</a:t>
            </a:r>
            <a:r>
              <a:rPr lang="en-US" dirty="0"/>
              <a:t> &gt; /boot/grub/</a:t>
            </a:r>
            <a:r>
              <a:rPr lang="en-US" dirty="0" err="1"/>
              <a:t>grub.cfg</a:t>
            </a:r>
            <a:r>
              <a:rPr lang="en-US" baseline="0" dirty="0"/>
              <a:t> . </a:t>
            </a:r>
            <a:r>
              <a:rPr lang="en-US" dirty="0"/>
              <a:t>This command re-reads these configuration files and writes a fresh /boot/grub/</a:t>
            </a:r>
            <a:r>
              <a:rPr lang="en-US" dirty="0" err="1"/>
              <a:t>grub.cfg</a:t>
            </a:r>
            <a:r>
              <a:rPr lang="en-US" dirty="0"/>
              <a:t> file.</a:t>
            </a:r>
            <a:endParaRPr lang="en-IE" dirty="0"/>
          </a:p>
          <a:p>
            <a:pPr lvl="1"/>
            <a:endParaRPr lang="en-US" dirty="0"/>
          </a:p>
          <a:p>
            <a:r>
              <a:rPr lang="en-IE" dirty="0"/>
              <a:t>GRUB2 Enabled Loadable modules for</a:t>
            </a:r>
            <a:r>
              <a:rPr lang="en-IE" baseline="0" dirty="0"/>
              <a:t> specific modes of operation.</a:t>
            </a:r>
            <a:endParaRPr lang="en-IE" dirty="0"/>
          </a:p>
          <a:p>
            <a:r>
              <a:rPr lang="en-IE" dirty="0"/>
              <a:t>It also enabled specific</a:t>
            </a:r>
            <a:r>
              <a:rPr lang="en-IE" baseline="0" dirty="0"/>
              <a:t> s</a:t>
            </a:r>
            <a:r>
              <a:rPr lang="en-IE" dirty="0"/>
              <a:t>upport for conditional logic. This</a:t>
            </a:r>
            <a:r>
              <a:rPr lang="en-IE" baseline="0" dirty="0"/>
              <a:t> meant that you could make loading specific modules/ displaying certain boot options, dependent on whether certain conditions had been met.</a:t>
            </a:r>
          </a:p>
          <a:p>
            <a:endParaRPr lang="en-IE" baseline="0" dirty="0"/>
          </a:p>
          <a:p>
            <a:endParaRPr lang="en-IE" dirty="0"/>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3474373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boot loader will load the kernel and into memory, which are specified in the configuration file of the boot loader</a:t>
            </a:r>
          </a:p>
          <a:p>
            <a:endParaRPr lang="en-IE" dirty="0"/>
          </a:p>
          <a:p>
            <a:r>
              <a:rPr lang="en-IE" dirty="0"/>
              <a:t>When the kernel is loaded into memory by GRUB2, it first initializes and configures the computer's memory and configures the various hardware attached to the system, including all processors, I/O subsystems, and storage devices.</a:t>
            </a:r>
          </a:p>
          <a:p>
            <a:r>
              <a:rPr lang="en-IE" dirty="0"/>
              <a:t>The kernel then extracts </a:t>
            </a:r>
            <a:r>
              <a:rPr lang="en-IE" dirty="0" err="1"/>
              <a:t>initramfs</a:t>
            </a:r>
            <a:r>
              <a:rPr lang="en-IE" dirty="0"/>
              <a:t> into a </a:t>
            </a:r>
            <a:r>
              <a:rPr lang="en-IE" dirty="0" err="1"/>
              <a:t>tmpfs</a:t>
            </a:r>
            <a:r>
              <a:rPr lang="en-IE" dirty="0"/>
              <a:t> that’s mounted in memory and then uses this to mount the root filesystem as read-only (to protect it in case things don’t go well during the rest of the boot process).</a:t>
            </a:r>
          </a:p>
          <a:p>
            <a:r>
              <a:rPr lang="en-IE" dirty="0"/>
              <a:t>After mounting the root filesystem, the system manager is the first program/daemon to be executed and thus will have a PID of 1. In a </a:t>
            </a:r>
            <a:r>
              <a:rPr lang="en-IE" dirty="0" err="1"/>
              <a:t>SysV</a:t>
            </a:r>
            <a:r>
              <a:rPr lang="en-IE" dirty="0"/>
              <a:t> system, this daemon is called “</a:t>
            </a:r>
            <a:r>
              <a:rPr lang="en-IE" dirty="0" err="1"/>
              <a:t>init</a:t>
            </a:r>
            <a:r>
              <a:rPr lang="en-IE" dirty="0"/>
              <a:t>” and </a:t>
            </a:r>
            <a:r>
              <a:rPr lang="en-IE" dirty="0" err="1"/>
              <a:t>SystemD</a:t>
            </a:r>
            <a:r>
              <a:rPr lang="en-IE" dirty="0"/>
              <a:t> systems, this daemon is </a:t>
            </a:r>
            <a:r>
              <a:rPr lang="en-IE" dirty="0" err="1"/>
              <a:t>systemd</a:t>
            </a:r>
            <a:r>
              <a:rPr lang="en-IE" dirty="0"/>
              <a:t>.</a:t>
            </a:r>
          </a:p>
          <a:p>
            <a:endParaRPr lang="en-IE"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init</a:t>
            </a:r>
            <a:r>
              <a:rPr lang="en-US" dirty="0"/>
              <a:t> or </a:t>
            </a:r>
            <a:r>
              <a:rPr lang="en-US" dirty="0" err="1"/>
              <a:t>systemd</a:t>
            </a:r>
            <a:r>
              <a:rPr lang="en-US" dirty="0"/>
              <a:t> then spawns further processes depending on the </a:t>
            </a:r>
            <a:r>
              <a:rPr lang="en-US" dirty="0" err="1"/>
              <a:t>runlevel</a:t>
            </a:r>
            <a:endParaRPr lang="en-US" dirty="0"/>
          </a:p>
          <a:p>
            <a:endParaRPr lang="en-IE"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dmesg</a:t>
            </a:r>
            <a:r>
              <a:rPr lang="en-US" dirty="0"/>
              <a:t> or /var/log/messages or /var/log/syslog will show information</a:t>
            </a:r>
          </a:p>
          <a:p>
            <a:r>
              <a:rPr lang="en-IE" dirty="0"/>
              <a:t>(show </a:t>
            </a:r>
            <a:r>
              <a:rPr lang="en-IE" dirty="0" err="1"/>
              <a:t>dmesg</a:t>
            </a:r>
            <a:r>
              <a:rPr lang="en-IE" dirty="0"/>
              <a:t> live)</a:t>
            </a:r>
          </a:p>
          <a:p>
            <a:endParaRPr lang="en-IE" dirty="0"/>
          </a:p>
          <a:p>
            <a:r>
              <a:rPr lang="en-IE" dirty="0"/>
              <a:t>so what’s a </a:t>
            </a:r>
            <a:r>
              <a:rPr lang="en-IE" dirty="0" err="1"/>
              <a:t>runlevel</a:t>
            </a:r>
            <a:r>
              <a:rPr lang="en-IE" dirty="0"/>
              <a:t>?</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49382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This is a very old school example. Let’s try to extract as much information out of this as possible to determine the root cause</a:t>
            </a:r>
          </a:p>
          <a:p>
            <a:endParaRPr lang="en-IE" dirty="0"/>
          </a:p>
          <a:p>
            <a:r>
              <a:rPr lang="en-IE" dirty="0"/>
              <a:t>Ask</a:t>
            </a:r>
            <a:r>
              <a:rPr lang="en-IE" baseline="0" dirty="0"/>
              <a:t> the students to look at the output and try determine:</a:t>
            </a:r>
          </a:p>
          <a:p>
            <a:r>
              <a:rPr lang="en-IE" baseline="0" dirty="0"/>
              <a:t>- Why the boot failed – Unable to mount the root FS for some reason, is a good enough answer</a:t>
            </a:r>
          </a:p>
          <a:p>
            <a:pPr marL="171450" indent="-171450">
              <a:buFontTx/>
              <a:buChar char="-"/>
            </a:pPr>
            <a:r>
              <a:rPr lang="en-IE" baseline="0" dirty="0"/>
              <a:t>Identifying what version the kernel  - 2.6.16.33-xenU . This is version 2.6.16.33 with build </a:t>
            </a:r>
            <a:r>
              <a:rPr lang="en-IE" baseline="0" dirty="0" err="1"/>
              <a:t>xenU</a:t>
            </a:r>
            <a:r>
              <a:rPr lang="en-IE" baseline="0" dirty="0"/>
              <a:t>.</a:t>
            </a:r>
          </a:p>
          <a:p>
            <a:pPr marL="171450" indent="-171450">
              <a:buFontTx/>
              <a:buChar char="-"/>
            </a:pPr>
            <a:r>
              <a:rPr lang="en-IE" baseline="0" dirty="0"/>
              <a:t>GCC version 4.1.1 20070105  with which the kernel was built/compiled.</a:t>
            </a:r>
          </a:p>
          <a:p>
            <a:pPr marL="171450" indent="-171450">
              <a:buFontTx/>
              <a:buChar char="-"/>
            </a:pPr>
            <a:r>
              <a:rPr lang="en-IE" baseline="0" dirty="0"/>
              <a:t>Whether it’s a user supplied AMI or an Amazon Linux one</a:t>
            </a:r>
          </a:p>
          <a:p>
            <a:pPr marL="628650" lvl="1" indent="-171450">
              <a:buFontTx/>
              <a:buChar char="-"/>
            </a:pPr>
            <a:r>
              <a:rPr lang="en-IE" baseline="0" dirty="0"/>
              <a:t>Its an Amazon AMI.</a:t>
            </a:r>
          </a:p>
          <a:p>
            <a:pPr marL="628650" lvl="1" indent="-171450">
              <a:buFontTx/>
              <a:buChar char="-"/>
            </a:pPr>
            <a:r>
              <a:rPr lang="en-IE" baseline="0" dirty="0"/>
              <a:t>Useless Trivia Amazon EC2 used to be called Amazon execution service. Hence AES (aes0.internal) in the second line.</a:t>
            </a:r>
            <a:endParaRPr lang="en-US" baseline="0" dirty="0"/>
          </a:p>
          <a:p>
            <a:r>
              <a:rPr lang="en-IE" baseline="0" dirty="0"/>
              <a:t>	</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2144865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_TwoSpeakers">
    <p:spTree>
      <p:nvGrpSpPr>
        <p:cNvPr id="1" name=""/>
        <p:cNvGrpSpPr/>
        <p:nvPr/>
      </p:nvGrpSpPr>
      <p:grpSpPr>
        <a:xfrm>
          <a:off x="0" y="0"/>
          <a:ext cx="0" cy="0"/>
          <a:chOff x="0" y="0"/>
          <a:chExt cx="0" cy="0"/>
        </a:xfrm>
      </p:grpSpPr>
      <p:pic>
        <p:nvPicPr>
          <p:cNvPr id="4" name="Picture 3" descr="A picture containing circuit&#10;&#10;Description automatically generated">
            <a:extLst>
              <a:ext uri="{FF2B5EF4-FFF2-40B4-BE49-F238E27FC236}">
                <a16:creationId xmlns:a16="http://schemas.microsoft.com/office/drawing/2014/main" id="{AD1008BF-36DF-1743-8CA5-640793A193D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37398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199" y="1371601"/>
            <a:ext cx="3810000"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924800" y="1371601"/>
            <a:ext cx="3810000" cy="4190529"/>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4572000" y="1371600"/>
            <a:ext cx="3048000" cy="2238580"/>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4572000" y="3972788"/>
            <a:ext cx="3048000" cy="1577416"/>
          </a:xfrm>
          <a:prstGeom prst="rect">
            <a:avLst/>
          </a:prstGeom>
        </p:spPr>
        <p:txBody>
          <a:bodyPr/>
          <a:lstStyle/>
          <a:p>
            <a:endParaRPr lang="en-US"/>
          </a:p>
        </p:txBody>
      </p:sp>
      <p:pic>
        <p:nvPicPr>
          <p:cNvPr id="7" name="Picture 6">
            <a:extLst>
              <a:ext uri="{FF2B5EF4-FFF2-40B4-BE49-F238E27FC236}">
                <a16:creationId xmlns:a16="http://schemas.microsoft.com/office/drawing/2014/main" id="{A4A01D95-E873-684A-A310-3DB91065861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25016227"/>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8"/>
            <a:ext cx="11266698" cy="727655"/>
          </a:xfrm>
        </p:spPr>
        <p:txBody>
          <a:bodyPr>
            <a:normAutofit/>
          </a:bodyPr>
          <a:lstStyle>
            <a:lvl1pPr>
              <a:defRPr sz="3167">
                <a:solidFill>
                  <a:schemeClr val="bg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1" y="1371601"/>
            <a:ext cx="6941819" cy="4190529"/>
          </a:xfrm>
          <a:prstGeom prst="rect">
            <a:avLst/>
          </a:prstGeom>
        </p:spPr>
        <p:txBody>
          <a:bodyPr/>
          <a:lstStyle>
            <a:lvl1pPr>
              <a:defRPr>
                <a:solidFill>
                  <a:schemeClr val="bg2"/>
                </a:solidFill>
              </a:defRPr>
            </a:lvl1p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772400" y="1371601"/>
            <a:ext cx="3962400" cy="4190529"/>
          </a:xfrm>
          <a:prstGeom prst="rect">
            <a:avLst/>
          </a:prstGeom>
        </p:spPr>
        <p:txBody>
          <a:bodyPr/>
          <a:lstStyle>
            <a:lvl1pPr>
              <a:defRPr>
                <a:solidFill>
                  <a:schemeClr val="bg2"/>
                </a:solidFill>
              </a:defRPr>
            </a:lvl1pPr>
          </a:lstStyle>
          <a:p>
            <a:endParaRPr lang="en-US"/>
          </a:p>
        </p:txBody>
      </p:sp>
      <p:pic>
        <p:nvPicPr>
          <p:cNvPr id="6" name="Picture 5">
            <a:extLst>
              <a:ext uri="{FF2B5EF4-FFF2-40B4-BE49-F238E27FC236}">
                <a16:creationId xmlns:a16="http://schemas.microsoft.com/office/drawing/2014/main" id="{D91DA9AA-7EB5-BC47-9BD7-3F3BB94BFB6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257559307"/>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0" y="1371600"/>
            <a:ext cx="11262360" cy="4448460"/>
          </a:xfrm>
          <a:prstGeom prst="rect">
            <a:avLst/>
          </a:prstGeom>
        </p:spPr>
        <p:txBody>
          <a:bodyPr/>
          <a:lstStyle>
            <a:lvl1pPr>
              <a:defRPr>
                <a:solidFill>
                  <a:schemeClr val="bg2"/>
                </a:solidFill>
              </a:defRPr>
            </a:lvl1pPr>
          </a:lstStyle>
          <a:p>
            <a:endParaRPr lang="en-US"/>
          </a:p>
        </p:txBody>
      </p:sp>
      <p:pic>
        <p:nvPicPr>
          <p:cNvPr id="4" name="Picture 3">
            <a:extLst>
              <a:ext uri="{FF2B5EF4-FFF2-40B4-BE49-F238E27FC236}">
                <a16:creationId xmlns:a16="http://schemas.microsoft.com/office/drawing/2014/main" id="{47E54881-CD7F-C944-A945-9ED538B0BE7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49817210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2"/>
            <a:ext cx="12192000" cy="6857998"/>
          </a:xfrm>
          <a:prstGeom prst="rect">
            <a:avLst/>
          </a:prstGeom>
        </p:spPr>
        <p:txBody>
          <a:bodyPr/>
          <a:lstStyle>
            <a:lvl1pPr>
              <a:defRPr>
                <a:solidFill>
                  <a:schemeClr val="bg2"/>
                </a:solidFill>
              </a:defRPr>
            </a:lvl1pPr>
          </a:lstStyle>
          <a:p>
            <a:endParaRPr lang="en-US" dirty="0"/>
          </a:p>
        </p:txBody>
      </p:sp>
      <p:sp>
        <p:nvSpPr>
          <p:cNvPr id="11" name="Title 1"/>
          <p:cNvSpPr>
            <a:spLocks noGrp="1"/>
          </p:cNvSpPr>
          <p:nvPr>
            <p:ph type="title"/>
          </p:nvPr>
        </p:nvSpPr>
        <p:spPr>
          <a:xfrm>
            <a:off x="457200" y="153248"/>
            <a:ext cx="11258550" cy="727655"/>
          </a:xfrm>
        </p:spPr>
        <p:txBody>
          <a:bodyPr>
            <a:normAutofit/>
          </a:bodyPr>
          <a:lstStyle>
            <a:lvl1pPr>
              <a:defRPr sz="3167">
                <a:solidFill>
                  <a:schemeClr val="bg2"/>
                </a:solidFill>
              </a:defRPr>
            </a:lvl1pPr>
          </a:lstStyle>
          <a:p>
            <a:r>
              <a:rPr lang="en-US" dirty="0"/>
              <a:t>Click to edit Master title style</a:t>
            </a:r>
          </a:p>
        </p:txBody>
      </p:sp>
      <p:pic>
        <p:nvPicPr>
          <p:cNvPr id="4" name="Picture 3">
            <a:extLst>
              <a:ext uri="{FF2B5EF4-FFF2-40B4-BE49-F238E27FC236}">
                <a16:creationId xmlns:a16="http://schemas.microsoft.com/office/drawing/2014/main" id="{F5A3235B-FBF5-7C47-871D-951BFE3D804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71328955"/>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371600"/>
            <a:ext cx="12192000" cy="44413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840" dirty="0"/>
          </a:p>
        </p:txBody>
      </p:sp>
      <p:sp>
        <p:nvSpPr>
          <p:cNvPr id="15" name="Picture Placeholder 2"/>
          <p:cNvSpPr>
            <a:spLocks noGrp="1"/>
          </p:cNvSpPr>
          <p:nvPr>
            <p:ph type="pic" sz="quarter" idx="16"/>
          </p:nvPr>
        </p:nvSpPr>
        <p:spPr>
          <a:xfrm>
            <a:off x="788895"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60691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424935"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24295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78889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3606916"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642493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9242956"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B7A51E26-6B70-8545-9800-747363F7AAF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58706875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453252"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463907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pic>
        <p:nvPicPr>
          <p:cNvPr id="15" name="Picture 14">
            <a:extLst>
              <a:ext uri="{FF2B5EF4-FFF2-40B4-BE49-F238E27FC236}">
                <a16:creationId xmlns:a16="http://schemas.microsoft.com/office/drawing/2014/main" id="{4839F117-ADCA-9444-85D0-19D38CA7F43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40788372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457200" y="1371600"/>
            <a:ext cx="11258550" cy="4169833"/>
          </a:xfrm>
          <a:prstGeom prst="rect">
            <a:avLst/>
          </a:prstGeom>
        </p:spPr>
        <p:txBody>
          <a:bodyPr/>
          <a:lstStyle>
            <a:lvl1pPr>
              <a:defRPr>
                <a:solidFill>
                  <a:schemeClr val="bg2"/>
                </a:solidFill>
              </a:defRPr>
            </a:lvl1pPr>
          </a:lstStyle>
          <a:p>
            <a:endParaRPr lang="en-US" dirty="0"/>
          </a:p>
        </p:txBody>
      </p:sp>
      <p:pic>
        <p:nvPicPr>
          <p:cNvPr id="5" name="Picture 4">
            <a:extLst>
              <a:ext uri="{FF2B5EF4-FFF2-40B4-BE49-F238E27FC236}">
                <a16:creationId xmlns:a16="http://schemas.microsoft.com/office/drawing/2014/main" id="{E1EB5C62-7189-204B-BD78-7570209668D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72707830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7886"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457200" y="1371600"/>
            <a:ext cx="11258550" cy="4538133"/>
          </a:xfrm>
          <a:prstGeom prst="rect">
            <a:avLst/>
          </a:prstGeom>
        </p:spPr>
        <p:txBody>
          <a:bodyPr/>
          <a:lstStyle>
            <a:lvl1pPr>
              <a:defRPr>
                <a:solidFill>
                  <a:schemeClr val="bg2"/>
                </a:solidFill>
              </a:defRPr>
            </a:lvl1pPr>
          </a:lstStyle>
          <a:p>
            <a:endParaRPr lang="en-US" dirty="0"/>
          </a:p>
        </p:txBody>
      </p:sp>
      <p:pic>
        <p:nvPicPr>
          <p:cNvPr id="4" name="Picture 3">
            <a:extLst>
              <a:ext uri="{FF2B5EF4-FFF2-40B4-BE49-F238E27FC236}">
                <a16:creationId xmlns:a16="http://schemas.microsoft.com/office/drawing/2014/main" id="{D03C1F87-93ED-B34D-BB7E-C8C10B1E0B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6878818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48052C3D-299C-AA40-9529-6016A28DCEC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68367536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0DCFF427-7E42-A34B-B7C9-204787A1846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63975270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7BACCDD4-2E2C-B842-8B78-FF98056D3A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1049796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DF7B6760-A4C3-3346-B49E-47C2936C7F4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8000" b="1" cap="none">
                <a:solidFill>
                  <a:schemeClr val="bg2"/>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8AF1B5B6-8CC9-F245-BF43-9294E4EC44D3}"/>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62783431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pic>
        <p:nvPicPr>
          <p:cNvPr id="8" name="Picture 7" descr="A picture containing circuit&#10;&#10;Description automatically generated">
            <a:extLst>
              <a:ext uri="{FF2B5EF4-FFF2-40B4-BE49-F238E27FC236}">
                <a16:creationId xmlns:a16="http://schemas.microsoft.com/office/drawing/2014/main" id="{5CA16D53-A5C1-FB40-86D5-E860CDA1FE0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5333" b="1" i="0" cap="none">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2119249246"/>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3248"/>
            <a:ext cx="11262360" cy="753435"/>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6" name="Picture 5">
            <a:extLst>
              <a:ext uri="{FF2B5EF4-FFF2-40B4-BE49-F238E27FC236}">
                <a16:creationId xmlns:a16="http://schemas.microsoft.com/office/drawing/2014/main" id="{80180480-68DE-6846-99B2-84B2D1519C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405129847"/>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62360" cy="727655"/>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4123" y="1371600"/>
            <a:ext cx="11262360" cy="4738568"/>
          </a:xfrm>
          <a:prstGeom prst="rect">
            <a:avLst/>
          </a:prstGeom>
        </p:spPr>
        <p:txBody>
          <a:bodyPr/>
          <a:lstStyle>
            <a:lvl1pPr marL="0" indent="0">
              <a:buNone/>
              <a:defRPr>
                <a:solidFill>
                  <a:schemeClr val="tx2"/>
                </a:solidFill>
              </a:defRPr>
            </a:lvl1pPr>
            <a:lvl2pPr marL="990560" indent="-380985">
              <a:buFont typeface="Arial"/>
              <a:buChar char="•"/>
              <a:defRPr>
                <a:solidFill>
                  <a:schemeClr val="tx2"/>
                </a:solidFill>
              </a:defRPr>
            </a:lvl2pPr>
            <a:lvl3pPr marL="1523939" indent="-304788">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37BDABA8-F309-3648-B28C-EA66770C59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5148093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3763618" y="-3790122"/>
            <a:ext cx="184731" cy="683264"/>
          </a:xfrm>
          <a:prstGeom prst="rect">
            <a:avLst/>
          </a:prstGeom>
          <a:noFill/>
        </p:spPr>
        <p:txBody>
          <a:bodyPr wrap="none" rtlCol="0">
            <a:spAutoFit/>
          </a:bodyPr>
          <a:lstStyle/>
          <a:p>
            <a:endParaRPr lang="en-US" sz="3840"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6" name="TextBox 5"/>
          <p:cNvSpPr txBox="1"/>
          <p:nvPr userDrawn="1"/>
        </p:nvSpPr>
        <p:spPr>
          <a:xfrm>
            <a:off x="9914966" y="8139953"/>
            <a:ext cx="184731" cy="683264"/>
          </a:xfrm>
          <a:prstGeom prst="rect">
            <a:avLst/>
          </a:prstGeom>
          <a:noFill/>
        </p:spPr>
        <p:txBody>
          <a:bodyPr wrap="none" rtlCol="0">
            <a:spAutoFit/>
          </a:bodyPr>
          <a:lstStyle/>
          <a:p>
            <a:endParaRPr lang="en-US" sz="384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EE4FEE37-8BCF-024F-AC51-4E416448F78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294096306"/>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6213" y="217812"/>
            <a:ext cx="11570987" cy="671189"/>
          </a:xfrm>
          <a:prstGeom prst="rect">
            <a:avLst/>
          </a:prstGeom>
        </p:spPr>
        <p:txBody>
          <a:bodyPr anchor="t" anchorCtr="0"/>
          <a:lstStyle>
            <a:lvl1pPr>
              <a:defRPr sz="3200">
                <a:solidFill>
                  <a:srgbClr val="F5930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04800" y="1092200"/>
            <a:ext cx="11535051" cy="4994475"/>
          </a:xfrm>
          <a:prstGeom prst="rect">
            <a:avLst/>
          </a:prstGeom>
        </p:spPr>
        <p:txBody>
          <a:bodyPr/>
          <a:lstStyle>
            <a:lvl1pPr marL="262460" indent="-262460">
              <a:buClr>
                <a:srgbClr val="F59300"/>
              </a:buClr>
              <a:buSzPct val="80000"/>
              <a:buFont typeface="Wingdings 2" pitchFamily="18" charset="2"/>
              <a:buChar char="®"/>
              <a:defRPr sz="2133">
                <a:solidFill>
                  <a:srgbClr val="535353"/>
                </a:solidFill>
                <a:latin typeface="Arial" pitchFamily="34" charset="0"/>
                <a:cs typeface="Arial" pitchFamily="34" charset="0"/>
              </a:defRPr>
            </a:lvl1pPr>
            <a:lvl2pPr marL="910144" indent="-300559">
              <a:buClr>
                <a:schemeClr val="tx1">
                  <a:lumMod val="50000"/>
                  <a:lumOff val="50000"/>
                </a:schemeClr>
              </a:buClr>
              <a:buSzPct val="70000"/>
              <a:buFont typeface="Wingdings 2" pitchFamily="18" charset="2"/>
              <a:buChar char="®"/>
              <a:defRPr sz="2400">
                <a:solidFill>
                  <a:schemeClr val="tx1">
                    <a:lumMod val="50000"/>
                    <a:lumOff val="50000"/>
                  </a:schemeClr>
                </a:solidFill>
                <a:latin typeface="Arial" pitchFamily="34" charset="0"/>
                <a:cs typeface="Arial" pitchFamily="34" charset="0"/>
              </a:defRPr>
            </a:lvl2pPr>
            <a:lvl3pPr marL="1466814" indent="-247644">
              <a:buClr>
                <a:schemeClr val="tx1">
                  <a:lumMod val="50000"/>
                  <a:lumOff val="50000"/>
                </a:schemeClr>
              </a:buClr>
              <a:buSzPct val="70000"/>
              <a:buFont typeface="Wingdings 2" pitchFamily="18" charset="2"/>
              <a:buChar char="®"/>
              <a:defRPr sz="2133">
                <a:solidFill>
                  <a:schemeClr val="tx1">
                    <a:lumMod val="50000"/>
                    <a:lumOff val="50000"/>
                  </a:schemeClr>
                </a:solidFill>
                <a:latin typeface="Arial" pitchFamily="34" charset="0"/>
                <a:cs typeface="Arial" pitchFamily="34" charset="0"/>
              </a:defRPr>
            </a:lvl3pPr>
            <a:lvl4pPr marL="2067932" indent="-239178">
              <a:buClr>
                <a:schemeClr val="tx1">
                  <a:lumMod val="50000"/>
                  <a:lumOff val="50000"/>
                </a:schemeClr>
              </a:buClr>
              <a:buSzPct val="70000"/>
              <a:buFont typeface="Wingdings 2" pitchFamily="18" charset="2"/>
              <a:buChar char="®"/>
              <a:defRPr sz="1867">
                <a:solidFill>
                  <a:schemeClr val="tx1">
                    <a:lumMod val="50000"/>
                    <a:lumOff val="50000"/>
                  </a:schemeClr>
                </a:solidFill>
                <a:latin typeface="Arial" pitchFamily="34" charset="0"/>
                <a:cs typeface="Arial" pitchFamily="34" charset="0"/>
              </a:defRPr>
            </a:lvl4pPr>
            <a:lvl5pPr marL="2685984" indent="-247644">
              <a:buClr>
                <a:schemeClr val="tx1">
                  <a:lumMod val="50000"/>
                  <a:lumOff val="50000"/>
                </a:schemeClr>
              </a:buClr>
              <a:buSzPct val="70000"/>
              <a:buFont typeface="Wingdings 2" pitchFamily="18" charset="2"/>
              <a:buChar char="®"/>
              <a:defRPr sz="1867">
                <a:solidFill>
                  <a:schemeClr val="tx1">
                    <a:lumMod val="50000"/>
                    <a:lumOff val="50000"/>
                  </a:schemeClr>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2734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endParaRPr lang="en-US" dirty="0"/>
          </a:p>
        </p:txBody>
      </p:sp>
    </p:spTree>
    <p:extLst>
      <p:ext uri="{BB962C8B-B14F-4D97-AF65-F5344CB8AC3E}">
        <p14:creationId xmlns:p14="http://schemas.microsoft.com/office/powerpoint/2010/main" val="5885950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_TwoSpeakers">
    <p:spTree>
      <p:nvGrpSpPr>
        <p:cNvPr id="1" name=""/>
        <p:cNvGrpSpPr/>
        <p:nvPr/>
      </p:nvGrpSpPr>
      <p:grpSpPr>
        <a:xfrm>
          <a:off x="0" y="0"/>
          <a:ext cx="0" cy="0"/>
          <a:chOff x="0" y="0"/>
          <a:chExt cx="0" cy="0"/>
        </a:xfrm>
      </p:grpSpPr>
      <p:pic>
        <p:nvPicPr>
          <p:cNvPr id="4" name="Picture 3" descr="A picture containing circuit&#10;&#10;Description automatically generated">
            <a:extLst>
              <a:ext uri="{FF2B5EF4-FFF2-40B4-BE49-F238E27FC236}">
                <a16:creationId xmlns:a16="http://schemas.microsoft.com/office/drawing/2014/main" id="{AD1008BF-36DF-1743-8CA5-640793A193D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9574343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7BACCDD4-2E2C-B842-8B78-FF98056D3A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245954610"/>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solidFill>
                  <a:schemeClr val="tx2"/>
                </a:solidFill>
              </a:defRPr>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DD0A631C-E189-244F-892A-5BBE683AFF27}"/>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73900199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solidFill>
                  <a:schemeClr val="tx2"/>
                </a:solidFill>
              </a:defRPr>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DD0A631C-E189-244F-892A-5BBE683AFF27}"/>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81513430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_Slide">
    <p:bg>
      <p:bgPr>
        <a:solidFill>
          <a:schemeClr val="bg2"/>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1652447-4AAA-C34A-8A68-BD8CDD84CFCA}"/>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057657197"/>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ivider_Slide">
    <p:bg>
      <p:bgPr>
        <a:solidFill>
          <a:schemeClr val="bg2"/>
        </a:solidFill>
        <a:effectLst/>
      </p:bgPr>
    </p:bg>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E3769C5E-385F-444D-8E5F-B0799D216CDD}"/>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4042843826"/>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_Slide_SquidInk">
    <p:bg>
      <p:bgPr>
        <a:solidFill>
          <a:schemeClr val="bg2"/>
        </a:solidFill>
        <a:effectLst/>
      </p:bgPr>
    </p:bg>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AEB78F2B-2E67-A941-B08E-D0429359DB36}"/>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776074776"/>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9550" cy="727655"/>
          </a:xfrm>
        </p:spPr>
        <p:txBody>
          <a:bodyPr/>
          <a:lstStyle/>
          <a:p>
            <a:r>
              <a:rPr lang="en-US" dirty="0"/>
              <a:t>Click to edit Master title style</a:t>
            </a:r>
          </a:p>
        </p:txBody>
      </p:sp>
      <p:sp>
        <p:nvSpPr>
          <p:cNvPr id="3" name="Content Placeholder 2"/>
          <p:cNvSpPr>
            <a:spLocks noGrp="1"/>
          </p:cNvSpPr>
          <p:nvPr>
            <p:ph sz="half" idx="1"/>
          </p:nvPr>
        </p:nvSpPr>
        <p:spPr>
          <a:xfrm>
            <a:off x="457200" y="1371600"/>
            <a:ext cx="11258550" cy="4525963"/>
          </a:xfrm>
          <a:prstGeom prst="rect">
            <a:avLst/>
          </a:prstGeom>
        </p:spPr>
        <p:txBody>
          <a:bodyPr>
            <a:normAutofit/>
          </a:bodyPr>
          <a:lstStyle>
            <a:lvl1pPr>
              <a:defRPr sz="2667"/>
            </a:lvl1pPr>
            <a:lvl2pPr>
              <a:defRPr sz="2417"/>
            </a:lvl2pPr>
            <a:lvl3pPr>
              <a:defRPr sz="2167"/>
            </a:lvl3pPr>
            <a:lvl4pPr marL="1828727" indent="0">
              <a:buNone/>
              <a:defRPr sz="2167"/>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2A8B1287-BB65-1145-B864-F6EC9C2635E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928384759"/>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457199"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6381750"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5C4ECDD-1734-8944-AB48-551A819522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45797598"/>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6381750" y="1371600"/>
            <a:ext cx="5334000" cy="4240288"/>
          </a:xfrm>
          <a:prstGeom prst="rect">
            <a:avLst/>
          </a:prstGeom>
        </p:spPr>
        <p:txBody>
          <a:bodyPr/>
          <a:lstStyle>
            <a:lvl1pPr>
              <a:defRPr>
                <a:solidFill>
                  <a:schemeClr val="bg2"/>
                </a:solidFill>
              </a:defRPr>
            </a:lvl1p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457199" y="1371600"/>
            <a:ext cx="5334000" cy="4239683"/>
          </a:xfrm>
          <a:prstGeom prst="rect">
            <a:avLst/>
          </a:prstGeom>
        </p:spPr>
        <p:txBody>
          <a:bodyPr/>
          <a:lstStyle>
            <a:lvl1pPr marL="0" marR="0" indent="0" algn="l" defTabSz="609576" rtl="0" eaLnBrk="1" fontAlgn="auto" latinLnBrk="0" hangingPunct="1">
              <a:lnSpc>
                <a:spcPct val="100000"/>
              </a:lnSpc>
              <a:spcBef>
                <a:spcPct val="20000"/>
              </a:spcBef>
              <a:spcAft>
                <a:spcPts val="0"/>
              </a:spcAft>
              <a:buClrTx/>
              <a:buSzTx/>
              <a:buFontTx/>
              <a:buNone/>
              <a:tabLst/>
              <a:defRPr sz="1583" b="1" baseline="0">
                <a:solidFill>
                  <a:schemeClr val="bg2"/>
                </a:solidFill>
                <a:latin typeface="+mn-lt"/>
              </a:defRPr>
            </a:lvl1pPr>
          </a:lstStyle>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7" name="Picture 6">
            <a:extLst>
              <a:ext uri="{FF2B5EF4-FFF2-40B4-BE49-F238E27FC236}">
                <a16:creationId xmlns:a16="http://schemas.microsoft.com/office/drawing/2014/main" id="{C5E0F384-3D6D-A64E-9AEE-80C075A86D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320111628"/>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199" y="1371601"/>
            <a:ext cx="3810000"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924800" y="1371601"/>
            <a:ext cx="3810000" cy="4190529"/>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4572000" y="1371600"/>
            <a:ext cx="3048000" cy="2238580"/>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4572000" y="3972788"/>
            <a:ext cx="3048000" cy="1577416"/>
          </a:xfrm>
          <a:prstGeom prst="rect">
            <a:avLst/>
          </a:prstGeom>
        </p:spPr>
        <p:txBody>
          <a:bodyPr/>
          <a:lstStyle/>
          <a:p>
            <a:endParaRPr lang="en-US"/>
          </a:p>
        </p:txBody>
      </p:sp>
      <p:pic>
        <p:nvPicPr>
          <p:cNvPr id="7" name="Picture 6">
            <a:extLst>
              <a:ext uri="{FF2B5EF4-FFF2-40B4-BE49-F238E27FC236}">
                <a16:creationId xmlns:a16="http://schemas.microsoft.com/office/drawing/2014/main" id="{A4A01D95-E873-684A-A310-3DB91065861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38941234"/>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8"/>
            <a:ext cx="11266698" cy="727655"/>
          </a:xfrm>
        </p:spPr>
        <p:txBody>
          <a:bodyPr>
            <a:normAutofit/>
          </a:bodyPr>
          <a:lstStyle>
            <a:lvl1pPr>
              <a:defRPr sz="3167">
                <a:solidFill>
                  <a:schemeClr val="bg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1" y="1371601"/>
            <a:ext cx="6941819" cy="4190529"/>
          </a:xfrm>
          <a:prstGeom prst="rect">
            <a:avLst/>
          </a:prstGeom>
        </p:spPr>
        <p:txBody>
          <a:bodyPr/>
          <a:lstStyle>
            <a:lvl1pPr>
              <a:defRPr>
                <a:solidFill>
                  <a:schemeClr val="bg2"/>
                </a:solidFill>
              </a:defRPr>
            </a:lvl1p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772400" y="1371601"/>
            <a:ext cx="3962400" cy="4190529"/>
          </a:xfrm>
          <a:prstGeom prst="rect">
            <a:avLst/>
          </a:prstGeom>
        </p:spPr>
        <p:txBody>
          <a:bodyPr/>
          <a:lstStyle>
            <a:lvl1pPr>
              <a:defRPr>
                <a:solidFill>
                  <a:schemeClr val="bg2"/>
                </a:solidFill>
              </a:defRPr>
            </a:lvl1pPr>
          </a:lstStyle>
          <a:p>
            <a:endParaRPr lang="en-US"/>
          </a:p>
        </p:txBody>
      </p:sp>
      <p:pic>
        <p:nvPicPr>
          <p:cNvPr id="6" name="Picture 5">
            <a:extLst>
              <a:ext uri="{FF2B5EF4-FFF2-40B4-BE49-F238E27FC236}">
                <a16:creationId xmlns:a16="http://schemas.microsoft.com/office/drawing/2014/main" id="{D91DA9AA-7EB5-BC47-9BD7-3F3BB94BFB6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594919161"/>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0" y="1371600"/>
            <a:ext cx="11262360" cy="4448460"/>
          </a:xfrm>
          <a:prstGeom prst="rect">
            <a:avLst/>
          </a:prstGeom>
        </p:spPr>
        <p:txBody>
          <a:bodyPr/>
          <a:lstStyle>
            <a:lvl1pPr>
              <a:defRPr>
                <a:solidFill>
                  <a:schemeClr val="bg2"/>
                </a:solidFill>
              </a:defRPr>
            </a:lvl1pPr>
          </a:lstStyle>
          <a:p>
            <a:endParaRPr lang="en-US"/>
          </a:p>
        </p:txBody>
      </p:sp>
      <p:pic>
        <p:nvPicPr>
          <p:cNvPr id="4" name="Picture 3">
            <a:extLst>
              <a:ext uri="{FF2B5EF4-FFF2-40B4-BE49-F238E27FC236}">
                <a16:creationId xmlns:a16="http://schemas.microsoft.com/office/drawing/2014/main" id="{47E54881-CD7F-C944-A945-9ED538B0BE7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93277834"/>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2"/>
            <a:ext cx="12192000" cy="6857998"/>
          </a:xfrm>
          <a:prstGeom prst="rect">
            <a:avLst/>
          </a:prstGeom>
        </p:spPr>
        <p:txBody>
          <a:bodyPr/>
          <a:lstStyle>
            <a:lvl1pPr>
              <a:defRPr>
                <a:solidFill>
                  <a:schemeClr val="bg2"/>
                </a:solidFill>
              </a:defRPr>
            </a:lvl1pPr>
          </a:lstStyle>
          <a:p>
            <a:endParaRPr lang="en-US" dirty="0"/>
          </a:p>
        </p:txBody>
      </p:sp>
      <p:sp>
        <p:nvSpPr>
          <p:cNvPr id="11" name="Title 1"/>
          <p:cNvSpPr>
            <a:spLocks noGrp="1"/>
          </p:cNvSpPr>
          <p:nvPr>
            <p:ph type="title"/>
          </p:nvPr>
        </p:nvSpPr>
        <p:spPr>
          <a:xfrm>
            <a:off x="457200" y="153248"/>
            <a:ext cx="11258550" cy="727655"/>
          </a:xfrm>
        </p:spPr>
        <p:txBody>
          <a:bodyPr>
            <a:normAutofit/>
          </a:bodyPr>
          <a:lstStyle>
            <a:lvl1pPr>
              <a:defRPr sz="3167">
                <a:solidFill>
                  <a:schemeClr val="bg2"/>
                </a:solidFill>
              </a:defRPr>
            </a:lvl1pPr>
          </a:lstStyle>
          <a:p>
            <a:r>
              <a:rPr lang="en-US" dirty="0"/>
              <a:t>Click to edit Master title style</a:t>
            </a:r>
          </a:p>
        </p:txBody>
      </p:sp>
      <p:pic>
        <p:nvPicPr>
          <p:cNvPr id="4" name="Picture 3">
            <a:extLst>
              <a:ext uri="{FF2B5EF4-FFF2-40B4-BE49-F238E27FC236}">
                <a16:creationId xmlns:a16="http://schemas.microsoft.com/office/drawing/2014/main" id="{F5A3235B-FBF5-7C47-871D-951BFE3D804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6110751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1652447-4AAA-C34A-8A68-BD8CDD84CFCA}"/>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095537533"/>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371600"/>
            <a:ext cx="12192000" cy="44413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840" dirty="0"/>
          </a:p>
        </p:txBody>
      </p:sp>
      <p:sp>
        <p:nvSpPr>
          <p:cNvPr id="15" name="Picture Placeholder 2"/>
          <p:cNvSpPr>
            <a:spLocks noGrp="1"/>
          </p:cNvSpPr>
          <p:nvPr>
            <p:ph type="pic" sz="quarter" idx="16"/>
          </p:nvPr>
        </p:nvSpPr>
        <p:spPr>
          <a:xfrm>
            <a:off x="788895"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60691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424935"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24295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78889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3606916"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642493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9242956"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B7A51E26-6B70-8545-9800-747363F7AAF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4145113376"/>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453252"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463907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pic>
        <p:nvPicPr>
          <p:cNvPr id="15" name="Picture 14">
            <a:extLst>
              <a:ext uri="{FF2B5EF4-FFF2-40B4-BE49-F238E27FC236}">
                <a16:creationId xmlns:a16="http://schemas.microsoft.com/office/drawing/2014/main" id="{4839F117-ADCA-9444-85D0-19D38CA7F43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529690090"/>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457200" y="1371600"/>
            <a:ext cx="11258550" cy="4169833"/>
          </a:xfrm>
          <a:prstGeom prst="rect">
            <a:avLst/>
          </a:prstGeom>
        </p:spPr>
        <p:txBody>
          <a:bodyPr/>
          <a:lstStyle>
            <a:lvl1pPr>
              <a:defRPr>
                <a:solidFill>
                  <a:schemeClr val="bg2"/>
                </a:solidFill>
              </a:defRPr>
            </a:lvl1pPr>
          </a:lstStyle>
          <a:p>
            <a:endParaRPr lang="en-US" dirty="0"/>
          </a:p>
        </p:txBody>
      </p:sp>
      <p:pic>
        <p:nvPicPr>
          <p:cNvPr id="5" name="Picture 4">
            <a:extLst>
              <a:ext uri="{FF2B5EF4-FFF2-40B4-BE49-F238E27FC236}">
                <a16:creationId xmlns:a16="http://schemas.microsoft.com/office/drawing/2014/main" id="{E1EB5C62-7189-204B-BD78-7570209668D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390700374"/>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7886"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457200" y="1371600"/>
            <a:ext cx="11258550" cy="4538133"/>
          </a:xfrm>
          <a:prstGeom prst="rect">
            <a:avLst/>
          </a:prstGeom>
        </p:spPr>
        <p:txBody>
          <a:bodyPr/>
          <a:lstStyle>
            <a:lvl1pPr>
              <a:defRPr>
                <a:solidFill>
                  <a:schemeClr val="bg2"/>
                </a:solidFill>
              </a:defRPr>
            </a:lvl1pPr>
          </a:lstStyle>
          <a:p>
            <a:endParaRPr lang="en-US" dirty="0"/>
          </a:p>
        </p:txBody>
      </p:sp>
      <p:pic>
        <p:nvPicPr>
          <p:cNvPr id="4" name="Picture 3">
            <a:extLst>
              <a:ext uri="{FF2B5EF4-FFF2-40B4-BE49-F238E27FC236}">
                <a16:creationId xmlns:a16="http://schemas.microsoft.com/office/drawing/2014/main" id="{D03C1F87-93ED-B34D-BB7E-C8C10B1E0B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102591340"/>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48052C3D-299C-AA40-9529-6016A28DCEC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206119412"/>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0DCFF427-7E42-A34B-B7C9-204787A1846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21834656"/>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DF7B6760-A4C3-3346-B49E-47C2936C7F4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8000" b="1" cap="none">
                <a:solidFill>
                  <a:schemeClr val="bg2"/>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8AF1B5B6-8CC9-F245-BF43-9294E4EC44D3}"/>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4092829558"/>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pic>
        <p:nvPicPr>
          <p:cNvPr id="8" name="Picture 7" descr="A picture containing circuit&#10;&#10;Description automatically generated">
            <a:extLst>
              <a:ext uri="{FF2B5EF4-FFF2-40B4-BE49-F238E27FC236}">
                <a16:creationId xmlns:a16="http://schemas.microsoft.com/office/drawing/2014/main" id="{5CA16D53-A5C1-FB40-86D5-E860CDA1FE0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5333" b="1" i="0" cap="none">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1147870231"/>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3248"/>
            <a:ext cx="11262360" cy="753435"/>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6" name="Picture 5">
            <a:extLst>
              <a:ext uri="{FF2B5EF4-FFF2-40B4-BE49-F238E27FC236}">
                <a16:creationId xmlns:a16="http://schemas.microsoft.com/office/drawing/2014/main" id="{80180480-68DE-6846-99B2-84B2D1519C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951799403"/>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62360" cy="727655"/>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4123" y="1371600"/>
            <a:ext cx="11262360" cy="4738568"/>
          </a:xfrm>
          <a:prstGeom prst="rect">
            <a:avLst/>
          </a:prstGeom>
        </p:spPr>
        <p:txBody>
          <a:bodyPr/>
          <a:lstStyle>
            <a:lvl1pPr marL="0" indent="0">
              <a:buNone/>
              <a:defRPr>
                <a:solidFill>
                  <a:schemeClr val="tx2"/>
                </a:solidFill>
              </a:defRPr>
            </a:lvl1pPr>
            <a:lvl2pPr marL="990560" indent="-380985">
              <a:buFont typeface="Arial"/>
              <a:buChar char="•"/>
              <a:defRPr>
                <a:solidFill>
                  <a:schemeClr val="tx2"/>
                </a:solidFill>
              </a:defRPr>
            </a:lvl2pPr>
            <a:lvl3pPr marL="1523939" indent="-304788">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37BDABA8-F309-3648-B28C-EA66770C59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2230744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E3769C5E-385F-444D-8E5F-B0799D216CDD}"/>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190472130"/>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3763618" y="-3790122"/>
            <a:ext cx="184731" cy="683264"/>
          </a:xfrm>
          <a:prstGeom prst="rect">
            <a:avLst/>
          </a:prstGeom>
          <a:noFill/>
        </p:spPr>
        <p:txBody>
          <a:bodyPr wrap="none" rtlCol="0">
            <a:spAutoFit/>
          </a:bodyPr>
          <a:lstStyle/>
          <a:p>
            <a:endParaRPr lang="en-US" sz="3840"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6" name="TextBox 5"/>
          <p:cNvSpPr txBox="1"/>
          <p:nvPr userDrawn="1"/>
        </p:nvSpPr>
        <p:spPr>
          <a:xfrm>
            <a:off x="9914966" y="8139953"/>
            <a:ext cx="184731" cy="683264"/>
          </a:xfrm>
          <a:prstGeom prst="rect">
            <a:avLst/>
          </a:prstGeom>
          <a:noFill/>
        </p:spPr>
        <p:txBody>
          <a:bodyPr wrap="none" rtlCol="0">
            <a:spAutoFit/>
          </a:bodyPr>
          <a:lstStyle/>
          <a:p>
            <a:endParaRPr lang="en-US" sz="384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EE4FEE37-8BCF-024F-AC51-4E416448F78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39997353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AEB78F2B-2E67-A941-B08E-D0429359DB36}"/>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01916190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9550" cy="727655"/>
          </a:xfrm>
        </p:spPr>
        <p:txBody>
          <a:bodyPr/>
          <a:lstStyle/>
          <a:p>
            <a:r>
              <a:rPr lang="en-US" dirty="0"/>
              <a:t>Click to edit Master title style</a:t>
            </a:r>
          </a:p>
        </p:txBody>
      </p:sp>
      <p:sp>
        <p:nvSpPr>
          <p:cNvPr id="3" name="Content Placeholder 2"/>
          <p:cNvSpPr>
            <a:spLocks noGrp="1"/>
          </p:cNvSpPr>
          <p:nvPr>
            <p:ph sz="half" idx="1"/>
          </p:nvPr>
        </p:nvSpPr>
        <p:spPr>
          <a:xfrm>
            <a:off x="457200" y="1371600"/>
            <a:ext cx="11258550" cy="4525963"/>
          </a:xfrm>
          <a:prstGeom prst="rect">
            <a:avLst/>
          </a:prstGeom>
        </p:spPr>
        <p:txBody>
          <a:bodyPr>
            <a:normAutofit/>
          </a:bodyPr>
          <a:lstStyle>
            <a:lvl1pPr>
              <a:defRPr sz="2667"/>
            </a:lvl1pPr>
            <a:lvl2pPr>
              <a:defRPr sz="2417"/>
            </a:lvl2pPr>
            <a:lvl3pPr>
              <a:defRPr sz="2167"/>
            </a:lvl3pPr>
            <a:lvl4pPr marL="1828727" indent="0">
              <a:buNone/>
              <a:defRPr sz="2167"/>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2A8B1287-BB65-1145-B864-F6EC9C2635E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95031288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457199"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6381750"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5C4ECDD-1734-8944-AB48-551A819522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45333962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6381750" y="1371600"/>
            <a:ext cx="5334000" cy="4240288"/>
          </a:xfrm>
          <a:prstGeom prst="rect">
            <a:avLst/>
          </a:prstGeom>
        </p:spPr>
        <p:txBody>
          <a:bodyPr/>
          <a:lstStyle>
            <a:lvl1pPr>
              <a:defRPr>
                <a:solidFill>
                  <a:schemeClr val="bg2"/>
                </a:solidFill>
              </a:defRPr>
            </a:lvl1p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457199" y="1371600"/>
            <a:ext cx="5334000" cy="4239683"/>
          </a:xfrm>
          <a:prstGeom prst="rect">
            <a:avLst/>
          </a:prstGeom>
        </p:spPr>
        <p:txBody>
          <a:bodyPr/>
          <a:lstStyle>
            <a:lvl1pPr marL="0" marR="0" indent="0" algn="l" defTabSz="609576" rtl="0" eaLnBrk="1" fontAlgn="auto" latinLnBrk="0" hangingPunct="1">
              <a:lnSpc>
                <a:spcPct val="100000"/>
              </a:lnSpc>
              <a:spcBef>
                <a:spcPct val="20000"/>
              </a:spcBef>
              <a:spcAft>
                <a:spcPts val="0"/>
              </a:spcAft>
              <a:buClrTx/>
              <a:buSzTx/>
              <a:buFontTx/>
              <a:buNone/>
              <a:tabLst/>
              <a:defRPr sz="1583" b="1" baseline="0">
                <a:solidFill>
                  <a:schemeClr val="bg2"/>
                </a:solidFill>
                <a:latin typeface="+mn-lt"/>
              </a:defRPr>
            </a:lvl1pPr>
          </a:lstStyle>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7" name="Picture 6">
            <a:extLst>
              <a:ext uri="{FF2B5EF4-FFF2-40B4-BE49-F238E27FC236}">
                <a16:creationId xmlns:a16="http://schemas.microsoft.com/office/drawing/2014/main" id="{C5E0F384-3D6D-A64E-9AEE-80C075A86D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71349113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theme" Target="../theme/theme2.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3248"/>
            <a:ext cx="11262360"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199" y="1371600"/>
            <a:ext cx="11262360"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7270183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711" r:id="rId26"/>
  </p:sldLayoutIdLst>
  <p:txStyles>
    <p:titleStyle>
      <a:lvl1pPr algn="l" defTabSz="609576" rtl="0" eaLnBrk="1" latinLnBrk="0" hangingPunct="1">
        <a:spcBef>
          <a:spcPct val="0"/>
        </a:spcBef>
        <a:buNone/>
        <a:defRPr sz="3167" b="1" i="0" kern="1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609576" rtl="0" eaLnBrk="1" latinLnBrk="0" hangingPunct="1">
        <a:spcBef>
          <a:spcPct val="20000"/>
        </a:spcBef>
        <a:buFontTx/>
        <a:buNone/>
        <a:defRPr sz="2417" b="0" i="0" kern="1200">
          <a:solidFill>
            <a:schemeClr val="bg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bg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bg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bg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bg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6" rtl="0" eaLnBrk="1" latinLnBrk="0" hangingPunct="1">
        <a:defRPr sz="2400" kern="1200">
          <a:solidFill>
            <a:schemeClr val="tx1"/>
          </a:solidFill>
          <a:latin typeface="+mn-lt"/>
          <a:ea typeface="+mn-ea"/>
          <a:cs typeface="+mn-cs"/>
        </a:defRPr>
      </a:lvl1pPr>
      <a:lvl2pPr marL="609576" algn="l" defTabSz="609576" rtl="0" eaLnBrk="1" latinLnBrk="0" hangingPunct="1">
        <a:defRPr sz="2400" kern="1200">
          <a:solidFill>
            <a:schemeClr val="tx1"/>
          </a:solidFill>
          <a:latin typeface="+mn-lt"/>
          <a:ea typeface="+mn-ea"/>
          <a:cs typeface="+mn-cs"/>
        </a:defRPr>
      </a:lvl2pPr>
      <a:lvl3pPr marL="1219151" algn="l" defTabSz="609576" rtl="0" eaLnBrk="1" latinLnBrk="0" hangingPunct="1">
        <a:defRPr sz="2400" kern="1200">
          <a:solidFill>
            <a:schemeClr val="tx1"/>
          </a:solidFill>
          <a:latin typeface="+mn-lt"/>
          <a:ea typeface="+mn-ea"/>
          <a:cs typeface="+mn-cs"/>
        </a:defRPr>
      </a:lvl3pPr>
      <a:lvl4pPr marL="1828727" algn="l" defTabSz="609576" rtl="0" eaLnBrk="1" latinLnBrk="0" hangingPunct="1">
        <a:defRPr sz="2400" kern="1200">
          <a:solidFill>
            <a:schemeClr val="tx1"/>
          </a:solidFill>
          <a:latin typeface="+mn-lt"/>
          <a:ea typeface="+mn-ea"/>
          <a:cs typeface="+mn-cs"/>
        </a:defRPr>
      </a:lvl4pPr>
      <a:lvl5pPr marL="2438302" algn="l" defTabSz="609576" rtl="0" eaLnBrk="1" latinLnBrk="0" hangingPunct="1">
        <a:defRPr sz="2400" kern="1200">
          <a:solidFill>
            <a:schemeClr val="tx1"/>
          </a:solidFill>
          <a:latin typeface="+mn-lt"/>
          <a:ea typeface="+mn-ea"/>
          <a:cs typeface="+mn-cs"/>
        </a:defRPr>
      </a:lvl5pPr>
      <a:lvl6pPr marL="3047878" algn="l" defTabSz="609576" rtl="0" eaLnBrk="1" latinLnBrk="0" hangingPunct="1">
        <a:defRPr sz="2400" kern="1200">
          <a:solidFill>
            <a:schemeClr val="tx1"/>
          </a:solidFill>
          <a:latin typeface="+mn-lt"/>
          <a:ea typeface="+mn-ea"/>
          <a:cs typeface="+mn-cs"/>
        </a:defRPr>
      </a:lvl6pPr>
      <a:lvl7pPr marL="3657454" algn="l" defTabSz="609576" rtl="0" eaLnBrk="1" latinLnBrk="0" hangingPunct="1">
        <a:defRPr sz="2400" kern="1200">
          <a:solidFill>
            <a:schemeClr val="tx1"/>
          </a:solidFill>
          <a:latin typeface="+mn-lt"/>
          <a:ea typeface="+mn-ea"/>
          <a:cs typeface="+mn-cs"/>
        </a:defRPr>
      </a:lvl7pPr>
      <a:lvl8pPr marL="4267029" algn="l" defTabSz="609576" rtl="0" eaLnBrk="1" latinLnBrk="0" hangingPunct="1">
        <a:defRPr sz="2400" kern="1200">
          <a:solidFill>
            <a:schemeClr val="tx1"/>
          </a:solidFill>
          <a:latin typeface="+mn-lt"/>
          <a:ea typeface="+mn-ea"/>
          <a:cs typeface="+mn-cs"/>
        </a:defRPr>
      </a:lvl8pPr>
      <a:lvl9pPr marL="4876605" algn="l" defTabSz="60957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3248"/>
            <a:ext cx="11262360"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199" y="1371600"/>
            <a:ext cx="11262360"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017846422"/>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Lst>
  <p:txStyles>
    <p:titleStyle>
      <a:lvl1pPr algn="l" defTabSz="609576" rtl="0" eaLnBrk="1" latinLnBrk="0" hangingPunct="1">
        <a:spcBef>
          <a:spcPct val="0"/>
        </a:spcBef>
        <a:buNone/>
        <a:defRPr sz="3167" b="1" i="0" kern="1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609576" rtl="0" eaLnBrk="1" latinLnBrk="0" hangingPunct="1">
        <a:spcBef>
          <a:spcPct val="20000"/>
        </a:spcBef>
        <a:buFontTx/>
        <a:buNone/>
        <a:defRPr sz="2417" b="0" i="0" kern="1200">
          <a:solidFill>
            <a:schemeClr val="bg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bg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bg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bg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bg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6" rtl="0" eaLnBrk="1" latinLnBrk="0" hangingPunct="1">
        <a:defRPr sz="2400" kern="1200">
          <a:solidFill>
            <a:schemeClr val="tx1"/>
          </a:solidFill>
          <a:latin typeface="+mn-lt"/>
          <a:ea typeface="+mn-ea"/>
          <a:cs typeface="+mn-cs"/>
        </a:defRPr>
      </a:lvl1pPr>
      <a:lvl2pPr marL="609576" algn="l" defTabSz="609576" rtl="0" eaLnBrk="1" latinLnBrk="0" hangingPunct="1">
        <a:defRPr sz="2400" kern="1200">
          <a:solidFill>
            <a:schemeClr val="tx1"/>
          </a:solidFill>
          <a:latin typeface="+mn-lt"/>
          <a:ea typeface="+mn-ea"/>
          <a:cs typeface="+mn-cs"/>
        </a:defRPr>
      </a:lvl2pPr>
      <a:lvl3pPr marL="1219151" algn="l" defTabSz="609576" rtl="0" eaLnBrk="1" latinLnBrk="0" hangingPunct="1">
        <a:defRPr sz="2400" kern="1200">
          <a:solidFill>
            <a:schemeClr val="tx1"/>
          </a:solidFill>
          <a:latin typeface="+mn-lt"/>
          <a:ea typeface="+mn-ea"/>
          <a:cs typeface="+mn-cs"/>
        </a:defRPr>
      </a:lvl3pPr>
      <a:lvl4pPr marL="1828727" algn="l" defTabSz="609576" rtl="0" eaLnBrk="1" latinLnBrk="0" hangingPunct="1">
        <a:defRPr sz="2400" kern="1200">
          <a:solidFill>
            <a:schemeClr val="tx1"/>
          </a:solidFill>
          <a:latin typeface="+mn-lt"/>
          <a:ea typeface="+mn-ea"/>
          <a:cs typeface="+mn-cs"/>
        </a:defRPr>
      </a:lvl4pPr>
      <a:lvl5pPr marL="2438302" algn="l" defTabSz="609576" rtl="0" eaLnBrk="1" latinLnBrk="0" hangingPunct="1">
        <a:defRPr sz="2400" kern="1200">
          <a:solidFill>
            <a:schemeClr val="tx1"/>
          </a:solidFill>
          <a:latin typeface="+mn-lt"/>
          <a:ea typeface="+mn-ea"/>
          <a:cs typeface="+mn-cs"/>
        </a:defRPr>
      </a:lvl5pPr>
      <a:lvl6pPr marL="3047878" algn="l" defTabSz="609576" rtl="0" eaLnBrk="1" latinLnBrk="0" hangingPunct="1">
        <a:defRPr sz="2400" kern="1200">
          <a:solidFill>
            <a:schemeClr val="tx1"/>
          </a:solidFill>
          <a:latin typeface="+mn-lt"/>
          <a:ea typeface="+mn-ea"/>
          <a:cs typeface="+mn-cs"/>
        </a:defRPr>
      </a:lvl6pPr>
      <a:lvl7pPr marL="3657454" algn="l" defTabSz="609576" rtl="0" eaLnBrk="1" latinLnBrk="0" hangingPunct="1">
        <a:defRPr sz="2400" kern="1200">
          <a:solidFill>
            <a:schemeClr val="tx1"/>
          </a:solidFill>
          <a:latin typeface="+mn-lt"/>
          <a:ea typeface="+mn-ea"/>
          <a:cs typeface="+mn-cs"/>
        </a:defRPr>
      </a:lvl7pPr>
      <a:lvl8pPr marL="4267029" algn="l" defTabSz="609576" rtl="0" eaLnBrk="1" latinLnBrk="0" hangingPunct="1">
        <a:defRPr sz="2400" kern="1200">
          <a:solidFill>
            <a:schemeClr val="tx1"/>
          </a:solidFill>
          <a:latin typeface="+mn-lt"/>
          <a:ea typeface="+mn-ea"/>
          <a:cs typeface="+mn-cs"/>
        </a:defRPr>
      </a:lvl8pPr>
      <a:lvl9pPr marL="4876605" algn="l" defTabSz="60957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DCDC"/>
        </a:solidFill>
        <a:effectLst/>
      </p:bgPr>
    </p:bg>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D5221DA7-3967-4332-A84F-2E51D0B894AF}"/>
              </a:ext>
            </a:extLst>
          </p:cNvPr>
          <p:cNvSpPr txBox="1">
            <a:spLocks/>
          </p:cNvSpPr>
          <p:nvPr/>
        </p:nvSpPr>
        <p:spPr>
          <a:xfrm>
            <a:off x="381000" y="2120254"/>
            <a:ext cx="8138876" cy="827263"/>
          </a:xfrm>
          <a:prstGeom prst="rect">
            <a:avLst/>
          </a:prstGeom>
        </p:spPr>
        <p:txBody>
          <a:bodyPr vert="horz" lIns="76200" tIns="38100" rIns="76200" bIns="38100" rtlCol="0">
            <a:noAutofit/>
          </a:bodyPr>
          <a:lstStyle>
            <a:lvl1pPr marL="0" indent="0" algn="l" defTabSz="609576" rtl="0" eaLnBrk="1" latinLnBrk="0" hangingPunct="1">
              <a:spcBef>
                <a:spcPct val="20000"/>
              </a:spcBef>
              <a:buFontTx/>
              <a:buNone/>
              <a:defRPr sz="5333" b="1" i="0" kern="1200" baseline="0">
                <a:solidFill>
                  <a:schemeClr val="tx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tx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pPr defTabSz="507960"/>
            <a:r>
              <a:rPr lang="en-US" sz="4444" dirty="0">
                <a:solidFill>
                  <a:srgbClr val="232F3E"/>
                </a:solidFill>
              </a:rPr>
              <a:t>Boot Process/Services</a:t>
            </a:r>
          </a:p>
        </p:txBody>
      </p:sp>
      <p:sp>
        <p:nvSpPr>
          <p:cNvPr id="14" name="Text Placeholder 1">
            <a:extLst>
              <a:ext uri="{FF2B5EF4-FFF2-40B4-BE49-F238E27FC236}">
                <a16:creationId xmlns:a16="http://schemas.microsoft.com/office/drawing/2014/main" id="{5D06A379-02FA-418E-B9D2-B074C0AF4CC1}"/>
              </a:ext>
            </a:extLst>
          </p:cNvPr>
          <p:cNvSpPr txBox="1">
            <a:spLocks/>
          </p:cNvSpPr>
          <p:nvPr/>
        </p:nvSpPr>
        <p:spPr>
          <a:xfrm>
            <a:off x="508000" y="3666854"/>
            <a:ext cx="4092223" cy="423935"/>
          </a:xfrm>
          <a:prstGeom prst="rect">
            <a:avLst/>
          </a:prstGeom>
        </p:spPr>
        <p:txBody>
          <a:bodyPr vert="horz" lIns="76200" tIns="38100" rIns="76200" bIns="38100" rtlCol="0">
            <a:normAutofit/>
          </a:bodyPr>
          <a:lstStyle>
            <a:lvl1pPr marL="0" indent="0" algn="l" defTabSz="609576" rtl="0" eaLnBrk="1" latinLnBrk="0" hangingPunct="1">
              <a:spcBef>
                <a:spcPct val="20000"/>
              </a:spcBef>
              <a:buFontTx/>
              <a:buNone/>
              <a:defRPr sz="2167" b="0" i="0" kern="1200" baseline="0">
                <a:solidFill>
                  <a:schemeClr val="tx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tx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pPr defTabSz="507960"/>
            <a:r>
              <a:rPr lang="en-US" sz="1806" dirty="0">
                <a:solidFill>
                  <a:srgbClr val="232F3E"/>
                </a:solidFill>
              </a:rPr>
              <a:t>Team or presenters name</a:t>
            </a:r>
          </a:p>
        </p:txBody>
      </p:sp>
      <p:sp>
        <p:nvSpPr>
          <p:cNvPr id="15" name="Text Placeholder 2">
            <a:extLst>
              <a:ext uri="{FF2B5EF4-FFF2-40B4-BE49-F238E27FC236}">
                <a16:creationId xmlns:a16="http://schemas.microsoft.com/office/drawing/2014/main" id="{9CAC3EFF-54FE-46E8-90A4-B129DCDCD682}"/>
              </a:ext>
            </a:extLst>
          </p:cNvPr>
          <p:cNvSpPr txBox="1">
            <a:spLocks/>
          </p:cNvSpPr>
          <p:nvPr/>
        </p:nvSpPr>
        <p:spPr>
          <a:xfrm>
            <a:off x="507999" y="4342693"/>
            <a:ext cx="4092223" cy="410986"/>
          </a:xfrm>
          <a:prstGeom prst="rect">
            <a:avLst/>
          </a:prstGeom>
        </p:spPr>
        <p:txBody>
          <a:bodyPr vert="horz" lIns="101600" tIns="50800" rIns="101600" bIns="50800" rtlCol="0">
            <a:noAutofit/>
          </a:bodyPr>
          <a:lstStyle>
            <a:lvl1pPr marL="0" indent="0" algn="l" defTabSz="457200" rtl="0" eaLnBrk="1" latinLnBrk="0" hangingPunct="1">
              <a:spcBef>
                <a:spcPct val="20000"/>
              </a:spcBef>
              <a:buFontTx/>
              <a:buNone/>
              <a:defRPr sz="18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4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2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17475"/>
            <a:r>
              <a:rPr lang="en-US" sz="1319" dirty="0">
                <a:solidFill>
                  <a:srgbClr val="232F3E"/>
                </a:solidFill>
              </a:rPr>
              <a:t>Date: 26/05/2020</a:t>
            </a:r>
          </a:p>
          <a:p>
            <a:pPr defTabSz="317475"/>
            <a:endParaRPr lang="en-US" sz="1319" dirty="0">
              <a:solidFill>
                <a:srgbClr val="232F3E"/>
              </a:solidFill>
            </a:endParaRPr>
          </a:p>
          <a:p>
            <a:pPr defTabSz="317475"/>
            <a:r>
              <a:rPr lang="en-US" sz="1319" dirty="0">
                <a:solidFill>
                  <a:srgbClr val="232F3E"/>
                </a:solidFill>
              </a:rPr>
              <a:t>Location: DUB</a:t>
            </a:r>
          </a:p>
        </p:txBody>
      </p:sp>
    </p:spTree>
    <p:extLst>
      <p:ext uri="{BB962C8B-B14F-4D97-AF65-F5344CB8AC3E}">
        <p14:creationId xmlns:p14="http://schemas.microsoft.com/office/powerpoint/2010/main" val="19222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0257-9F6E-1E42-91EE-DDBAE7A7CCCC}"/>
              </a:ext>
            </a:extLst>
          </p:cNvPr>
          <p:cNvSpPr>
            <a:spLocks noGrp="1"/>
          </p:cNvSpPr>
          <p:nvPr>
            <p:ph type="title"/>
          </p:nvPr>
        </p:nvSpPr>
        <p:spPr/>
        <p:txBody>
          <a:bodyPr/>
          <a:lstStyle/>
          <a:p>
            <a:pPr algn="ctr"/>
            <a:r>
              <a:rPr lang="en-US" dirty="0" err="1"/>
              <a:t>dmesg</a:t>
            </a:r>
            <a:r>
              <a:rPr lang="en-US" dirty="0"/>
              <a:t> example / failed boot</a:t>
            </a:r>
          </a:p>
        </p:txBody>
      </p:sp>
      <p:pic>
        <p:nvPicPr>
          <p:cNvPr id="3" name="Content Placeholder 3">
            <a:extLst>
              <a:ext uri="{FF2B5EF4-FFF2-40B4-BE49-F238E27FC236}">
                <a16:creationId xmlns:a16="http://schemas.microsoft.com/office/drawing/2014/main" id="{D9CEE1B0-098E-A642-A152-C54A75CE136A}"/>
              </a:ext>
            </a:extLst>
          </p:cNvPr>
          <p:cNvPicPr>
            <a:picLocks noChangeAspect="1"/>
          </p:cNvPicPr>
          <p:nvPr/>
        </p:nvPicPr>
        <p:blipFill>
          <a:blip r:embed="rId3"/>
          <a:stretch>
            <a:fillRect/>
          </a:stretch>
        </p:blipFill>
        <p:spPr>
          <a:xfrm>
            <a:off x="712452" y="816006"/>
            <a:ext cx="10413603" cy="5225988"/>
          </a:xfrm>
          <a:prstGeom prst="rect">
            <a:avLst/>
          </a:prstGeom>
        </p:spPr>
      </p:pic>
    </p:spTree>
    <p:extLst>
      <p:ext uri="{BB962C8B-B14F-4D97-AF65-F5344CB8AC3E}">
        <p14:creationId xmlns:p14="http://schemas.microsoft.com/office/powerpoint/2010/main" val="347286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F712-9BB6-1E42-A043-B15EBFA879C4}"/>
              </a:ext>
            </a:extLst>
          </p:cNvPr>
          <p:cNvSpPr>
            <a:spLocks noGrp="1"/>
          </p:cNvSpPr>
          <p:nvPr>
            <p:ph type="title"/>
          </p:nvPr>
        </p:nvSpPr>
        <p:spPr/>
        <p:txBody>
          <a:bodyPr/>
          <a:lstStyle/>
          <a:p>
            <a:pPr algn="ctr"/>
            <a:r>
              <a:rPr lang="en-US" dirty="0" err="1"/>
              <a:t>runlevels</a:t>
            </a:r>
            <a:r>
              <a:rPr lang="en-US" dirty="0"/>
              <a:t>/targets</a:t>
            </a:r>
          </a:p>
        </p:txBody>
      </p:sp>
      <p:sp>
        <p:nvSpPr>
          <p:cNvPr id="3" name="Content Placeholder 2">
            <a:extLst>
              <a:ext uri="{FF2B5EF4-FFF2-40B4-BE49-F238E27FC236}">
                <a16:creationId xmlns:a16="http://schemas.microsoft.com/office/drawing/2014/main" id="{8CE20E28-40A9-DF4B-B090-0DE549377960}"/>
              </a:ext>
            </a:extLst>
          </p:cNvPr>
          <p:cNvSpPr txBox="1">
            <a:spLocks/>
          </p:cNvSpPr>
          <p:nvPr/>
        </p:nvSpPr>
        <p:spPr>
          <a:xfrm>
            <a:off x="618707" y="758252"/>
            <a:ext cx="10601093" cy="3119400"/>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E" dirty="0"/>
              <a:t>0 – Transitional - shutdown</a:t>
            </a:r>
          </a:p>
          <a:p>
            <a:r>
              <a:rPr lang="en-IE" dirty="0"/>
              <a:t>1 – single user mode.</a:t>
            </a:r>
          </a:p>
          <a:p>
            <a:r>
              <a:rPr lang="en-IE" dirty="0"/>
              <a:t>2 – On </a:t>
            </a:r>
            <a:r>
              <a:rPr lang="en-IE" dirty="0" err="1"/>
              <a:t>debian</a:t>
            </a:r>
            <a:r>
              <a:rPr lang="en-IE" dirty="0"/>
              <a:t> </a:t>
            </a:r>
            <a:r>
              <a:rPr lang="en-US" dirty="0"/>
              <a:t>a full multi-user mode with X running and a graphical login.</a:t>
            </a:r>
            <a:endParaRPr lang="en-IE" dirty="0"/>
          </a:p>
          <a:p>
            <a:r>
              <a:rPr lang="en-IE" dirty="0"/>
              <a:t>3 – On RHEL/Fedora full multi-user mode. Non graphical login</a:t>
            </a:r>
          </a:p>
          <a:p>
            <a:r>
              <a:rPr lang="en-IE" dirty="0"/>
              <a:t>4 – Usually undefined by default. Customizable</a:t>
            </a:r>
          </a:p>
          <a:p>
            <a:r>
              <a:rPr lang="en-IE" dirty="0"/>
              <a:t>5 – On RHEL/Fedora same as 3, with XDM graphical login.</a:t>
            </a:r>
          </a:p>
          <a:p>
            <a:r>
              <a:rPr lang="en-IE" dirty="0"/>
              <a:t>6 – Used to reboot the system.</a:t>
            </a:r>
          </a:p>
        </p:txBody>
      </p:sp>
      <p:sp>
        <p:nvSpPr>
          <p:cNvPr id="4" name="TextBox 3">
            <a:extLst>
              <a:ext uri="{FF2B5EF4-FFF2-40B4-BE49-F238E27FC236}">
                <a16:creationId xmlns:a16="http://schemas.microsoft.com/office/drawing/2014/main" id="{8A95EC7E-D477-094A-A44A-A071C47CBBB4}"/>
              </a:ext>
            </a:extLst>
          </p:cNvPr>
          <p:cNvSpPr txBox="1"/>
          <p:nvPr/>
        </p:nvSpPr>
        <p:spPr>
          <a:xfrm>
            <a:off x="5736187" y="3755732"/>
            <a:ext cx="5189035" cy="2677656"/>
          </a:xfrm>
          <a:prstGeom prst="rect">
            <a:avLst/>
          </a:prstGeom>
          <a:noFill/>
        </p:spPr>
        <p:txBody>
          <a:bodyPr wrap="square" rtlCol="0">
            <a:spAutoFit/>
          </a:bodyPr>
          <a:lstStyle/>
          <a:p>
            <a:r>
              <a:rPr lang="en-IE"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runlevel0.target, </a:t>
            </a:r>
            <a:r>
              <a:rPr lang="en-IE" sz="24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poweroff.target</a:t>
            </a:r>
            <a:endParaRPr lang="en-IE"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r>
              <a:rPr lang="en-IE"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runlevel1.target, </a:t>
            </a:r>
            <a:r>
              <a:rPr lang="en-IE" sz="24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rescue.target</a:t>
            </a:r>
            <a:endParaRPr lang="en-IE"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r>
              <a:rPr lang="en-IE"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runlevel2.target, multi-</a:t>
            </a:r>
            <a:r>
              <a:rPr lang="en-IE" sz="24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user.target</a:t>
            </a:r>
            <a:endParaRPr lang="en-IE"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r>
              <a:rPr lang="en-IE"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runlevel3.target, multi-</a:t>
            </a:r>
            <a:r>
              <a:rPr lang="en-IE" sz="24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user.target</a:t>
            </a:r>
            <a:endParaRPr lang="en-IE"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r>
              <a:rPr lang="en-IE"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runlevel4.target, multi-</a:t>
            </a:r>
            <a:r>
              <a:rPr lang="en-IE" sz="24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user.target</a:t>
            </a:r>
            <a:endParaRPr lang="en-IE"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r>
              <a:rPr lang="en-IE"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runlevel5.target, </a:t>
            </a:r>
            <a:r>
              <a:rPr lang="en-IE" sz="24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graphical.target</a:t>
            </a:r>
            <a:endParaRPr lang="en-IE"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r>
              <a:rPr lang="en-IE"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runlevel6.target, </a:t>
            </a:r>
            <a:r>
              <a:rPr lang="en-IE" sz="24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reboot.target</a:t>
            </a:r>
            <a:endParaRPr lang="en-US"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446787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6052-1F94-A444-A986-8A44C6EB32F2}"/>
              </a:ext>
            </a:extLst>
          </p:cNvPr>
          <p:cNvSpPr>
            <a:spLocks noGrp="1"/>
          </p:cNvSpPr>
          <p:nvPr>
            <p:ph type="title"/>
          </p:nvPr>
        </p:nvSpPr>
        <p:spPr>
          <a:xfrm>
            <a:off x="927041" y="153248"/>
            <a:ext cx="10940405" cy="726923"/>
          </a:xfrm>
        </p:spPr>
        <p:txBody>
          <a:bodyPr/>
          <a:lstStyle/>
          <a:p>
            <a:pPr algn="ctr"/>
            <a:r>
              <a:rPr lang="en-US" dirty="0"/>
              <a:t>manage </a:t>
            </a:r>
            <a:r>
              <a:rPr lang="en-US" dirty="0" err="1"/>
              <a:t>runlevels</a:t>
            </a:r>
            <a:r>
              <a:rPr lang="en-US" dirty="0"/>
              <a:t>/targets</a:t>
            </a:r>
          </a:p>
        </p:txBody>
      </p:sp>
      <p:sp>
        <p:nvSpPr>
          <p:cNvPr id="3" name="TextBox 2">
            <a:extLst>
              <a:ext uri="{FF2B5EF4-FFF2-40B4-BE49-F238E27FC236}">
                <a16:creationId xmlns:a16="http://schemas.microsoft.com/office/drawing/2014/main" id="{08DC6061-4E5D-5C45-A102-B474A6BFDFB7}"/>
              </a:ext>
            </a:extLst>
          </p:cNvPr>
          <p:cNvSpPr txBox="1"/>
          <p:nvPr/>
        </p:nvSpPr>
        <p:spPr>
          <a:xfrm>
            <a:off x="4151603" y="883113"/>
            <a:ext cx="1451038" cy="461665"/>
          </a:xfrm>
          <a:prstGeom prst="rect">
            <a:avLst/>
          </a:prstGeom>
          <a:noFill/>
        </p:spPr>
        <p:txBody>
          <a:bodyPr wrap="none" rtlCol="0">
            <a:spAutoFit/>
          </a:bodyPr>
          <a:lstStyle/>
          <a:p>
            <a:r>
              <a:rPr lang="en-US" sz="2400" dirty="0" err="1">
                <a:solidFill>
                  <a:schemeClr val="bg1"/>
                </a:solidFill>
              </a:rPr>
              <a:t>runlevels</a:t>
            </a:r>
            <a:endParaRPr lang="en-US" sz="2400" dirty="0">
              <a:solidFill>
                <a:schemeClr val="bg1"/>
              </a:solidFill>
            </a:endParaRPr>
          </a:p>
        </p:txBody>
      </p:sp>
      <p:sp>
        <p:nvSpPr>
          <p:cNvPr id="4" name="TextBox 3">
            <a:extLst>
              <a:ext uri="{FF2B5EF4-FFF2-40B4-BE49-F238E27FC236}">
                <a16:creationId xmlns:a16="http://schemas.microsoft.com/office/drawing/2014/main" id="{932151B3-42E3-D04B-A931-145C8BBFB738}"/>
              </a:ext>
            </a:extLst>
          </p:cNvPr>
          <p:cNvSpPr txBox="1"/>
          <p:nvPr/>
        </p:nvSpPr>
        <p:spPr>
          <a:xfrm>
            <a:off x="7686909" y="880172"/>
            <a:ext cx="1173719" cy="461665"/>
          </a:xfrm>
          <a:prstGeom prst="rect">
            <a:avLst/>
          </a:prstGeom>
          <a:noFill/>
        </p:spPr>
        <p:txBody>
          <a:bodyPr wrap="none" rtlCol="0">
            <a:spAutoFit/>
          </a:bodyPr>
          <a:lstStyle/>
          <a:p>
            <a:r>
              <a:rPr lang="en-US" sz="2400" dirty="0">
                <a:solidFill>
                  <a:schemeClr val="bg1"/>
                </a:solidFill>
              </a:rPr>
              <a:t>targets</a:t>
            </a:r>
          </a:p>
        </p:txBody>
      </p:sp>
      <p:sp>
        <p:nvSpPr>
          <p:cNvPr id="5" name="TextBox 4">
            <a:extLst>
              <a:ext uri="{FF2B5EF4-FFF2-40B4-BE49-F238E27FC236}">
                <a16:creationId xmlns:a16="http://schemas.microsoft.com/office/drawing/2014/main" id="{72D55F91-EAA3-8740-9BC5-6B2EE92D5C3E}"/>
              </a:ext>
            </a:extLst>
          </p:cNvPr>
          <p:cNvSpPr txBox="1"/>
          <p:nvPr/>
        </p:nvSpPr>
        <p:spPr>
          <a:xfrm>
            <a:off x="4179970" y="1548089"/>
            <a:ext cx="2217274" cy="1569660"/>
          </a:xfrm>
          <a:prstGeom prst="rect">
            <a:avLst/>
          </a:prstGeom>
          <a:noFill/>
        </p:spPr>
        <p:txBody>
          <a:bodyPr wrap="none" rtlCol="0">
            <a:spAutoFit/>
          </a:bodyPr>
          <a:lstStyle/>
          <a:p>
            <a:r>
              <a:rPr lang="en-US" sz="2400" dirty="0" err="1">
                <a:solidFill>
                  <a:schemeClr val="bg1"/>
                </a:solidFill>
              </a:rPr>
              <a:t>runlevel</a:t>
            </a:r>
            <a:endParaRPr lang="en-US" sz="2400" dirty="0">
              <a:solidFill>
                <a:schemeClr val="bg1"/>
              </a:solidFill>
            </a:endParaRPr>
          </a:p>
          <a:p>
            <a:r>
              <a:rPr lang="en-US" sz="2400" dirty="0">
                <a:solidFill>
                  <a:schemeClr val="bg1"/>
                </a:solidFill>
              </a:rPr>
              <a:t>/</a:t>
            </a:r>
            <a:r>
              <a:rPr lang="en-US" sz="2400" dirty="0" err="1">
                <a:solidFill>
                  <a:schemeClr val="bg1"/>
                </a:solidFill>
              </a:rPr>
              <a:t>etc</a:t>
            </a:r>
            <a:r>
              <a:rPr lang="en-US" sz="2400" dirty="0">
                <a:solidFill>
                  <a:schemeClr val="bg1"/>
                </a:solidFill>
              </a:rPr>
              <a:t>/</a:t>
            </a:r>
            <a:r>
              <a:rPr lang="en-US" sz="2400" dirty="0" err="1">
                <a:solidFill>
                  <a:schemeClr val="bg1"/>
                </a:solidFill>
              </a:rPr>
              <a:t>inittab</a:t>
            </a:r>
            <a:r>
              <a:rPr lang="en-US" sz="2400" dirty="0">
                <a:solidFill>
                  <a:schemeClr val="bg1"/>
                </a:solidFill>
              </a:rPr>
              <a:t>/</a:t>
            </a:r>
          </a:p>
          <a:p>
            <a:r>
              <a:rPr lang="en-US" sz="2400" dirty="0">
                <a:solidFill>
                  <a:schemeClr val="bg1"/>
                </a:solidFill>
              </a:rPr>
              <a:t>/</a:t>
            </a:r>
            <a:r>
              <a:rPr lang="en-US" sz="2400" dirty="0" err="1">
                <a:solidFill>
                  <a:schemeClr val="bg1"/>
                </a:solidFill>
              </a:rPr>
              <a:t>etc</a:t>
            </a:r>
            <a:r>
              <a:rPr lang="en-US" sz="2400" dirty="0">
                <a:solidFill>
                  <a:schemeClr val="bg1"/>
                </a:solidFill>
              </a:rPr>
              <a:t>/</a:t>
            </a:r>
            <a:r>
              <a:rPr lang="en-US" sz="2400" dirty="0" err="1">
                <a:solidFill>
                  <a:schemeClr val="bg1"/>
                </a:solidFill>
              </a:rPr>
              <a:t>inittab</a:t>
            </a:r>
            <a:endParaRPr lang="en-US" sz="2400" dirty="0">
              <a:solidFill>
                <a:schemeClr val="bg1"/>
              </a:solidFill>
            </a:endParaRPr>
          </a:p>
          <a:p>
            <a:r>
              <a:rPr lang="en-US" sz="2400" dirty="0" err="1">
                <a:solidFill>
                  <a:schemeClr val="bg1"/>
                </a:solidFill>
              </a:rPr>
              <a:t>init</a:t>
            </a:r>
            <a:r>
              <a:rPr lang="en-US" sz="2400" dirty="0">
                <a:solidFill>
                  <a:schemeClr val="bg1"/>
                </a:solidFill>
              </a:rPr>
              <a:t> &lt;</a:t>
            </a:r>
            <a:r>
              <a:rPr lang="en-US" sz="2400" dirty="0" err="1">
                <a:solidFill>
                  <a:schemeClr val="bg1"/>
                </a:solidFill>
              </a:rPr>
              <a:t>runlevel</a:t>
            </a:r>
            <a:r>
              <a:rPr lang="en-US" sz="2400" dirty="0">
                <a:solidFill>
                  <a:schemeClr val="bg1"/>
                </a:solidFill>
              </a:rPr>
              <a:t>&gt;</a:t>
            </a:r>
          </a:p>
        </p:txBody>
      </p:sp>
      <p:cxnSp>
        <p:nvCxnSpPr>
          <p:cNvPr id="7" name="Straight Connector 6">
            <a:extLst>
              <a:ext uri="{FF2B5EF4-FFF2-40B4-BE49-F238E27FC236}">
                <a16:creationId xmlns:a16="http://schemas.microsoft.com/office/drawing/2014/main" id="{E8B6005D-B154-6642-B34C-67B371850BA3}"/>
              </a:ext>
            </a:extLst>
          </p:cNvPr>
          <p:cNvCxnSpPr>
            <a:cxnSpLocks/>
          </p:cNvCxnSpPr>
          <p:nvPr/>
        </p:nvCxnSpPr>
        <p:spPr>
          <a:xfrm>
            <a:off x="1" y="1461821"/>
            <a:ext cx="1098766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BE7BA54-D77E-0C44-B1B3-7EA95D3D8FA4}"/>
              </a:ext>
            </a:extLst>
          </p:cNvPr>
          <p:cNvCxnSpPr>
            <a:cxnSpLocks/>
          </p:cNvCxnSpPr>
          <p:nvPr/>
        </p:nvCxnSpPr>
        <p:spPr>
          <a:xfrm flipH="1">
            <a:off x="7002968" y="880171"/>
            <a:ext cx="1" cy="2268357"/>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9C033DAD-95C9-714A-8DA4-BE8F0967309E}"/>
              </a:ext>
            </a:extLst>
          </p:cNvPr>
          <p:cNvSpPr txBox="1"/>
          <p:nvPr/>
        </p:nvSpPr>
        <p:spPr>
          <a:xfrm>
            <a:off x="7214465" y="1548090"/>
            <a:ext cx="4774764" cy="1569660"/>
          </a:xfrm>
          <a:prstGeom prst="rect">
            <a:avLst/>
          </a:prstGeom>
          <a:noFill/>
        </p:spPr>
        <p:txBody>
          <a:bodyPr wrap="square" rtlCol="0">
            <a:spAutoFit/>
          </a:bodyPr>
          <a:lstStyle/>
          <a:p>
            <a:r>
              <a:rPr lang="en-US" sz="2400" dirty="0" err="1">
                <a:solidFill>
                  <a:schemeClr val="bg1"/>
                </a:solidFill>
              </a:rPr>
              <a:t>runlevel</a:t>
            </a:r>
            <a:r>
              <a:rPr lang="en-US" sz="2400" dirty="0">
                <a:solidFill>
                  <a:schemeClr val="bg1"/>
                </a:solidFill>
              </a:rPr>
              <a:t> (!)</a:t>
            </a:r>
          </a:p>
          <a:p>
            <a:r>
              <a:rPr lang="en-US" sz="2400" dirty="0" err="1">
                <a:solidFill>
                  <a:schemeClr val="bg1"/>
                </a:solidFill>
              </a:rPr>
              <a:t>systemctl</a:t>
            </a:r>
            <a:r>
              <a:rPr lang="en-US" sz="2400" dirty="0">
                <a:solidFill>
                  <a:schemeClr val="bg1"/>
                </a:solidFill>
              </a:rPr>
              <a:t> get-default</a:t>
            </a:r>
          </a:p>
          <a:p>
            <a:r>
              <a:rPr lang="en-US" sz="2400" dirty="0" err="1">
                <a:solidFill>
                  <a:schemeClr val="bg1"/>
                </a:solidFill>
              </a:rPr>
              <a:t>systemctl</a:t>
            </a:r>
            <a:r>
              <a:rPr lang="en-US" sz="2400" dirty="0">
                <a:solidFill>
                  <a:schemeClr val="bg1"/>
                </a:solidFill>
              </a:rPr>
              <a:t> set-default ?.target</a:t>
            </a:r>
          </a:p>
          <a:p>
            <a:r>
              <a:rPr lang="en-US" sz="2400" dirty="0" err="1">
                <a:solidFill>
                  <a:schemeClr val="bg1"/>
                </a:solidFill>
              </a:rPr>
              <a:t>systemctl</a:t>
            </a:r>
            <a:r>
              <a:rPr lang="en-US" sz="2400" dirty="0">
                <a:solidFill>
                  <a:schemeClr val="bg1"/>
                </a:solidFill>
              </a:rPr>
              <a:t> isolate ?.target</a:t>
            </a:r>
          </a:p>
        </p:txBody>
      </p:sp>
      <p:sp>
        <p:nvSpPr>
          <p:cNvPr id="12" name="TextBox 11">
            <a:extLst>
              <a:ext uri="{FF2B5EF4-FFF2-40B4-BE49-F238E27FC236}">
                <a16:creationId xmlns:a16="http://schemas.microsoft.com/office/drawing/2014/main" id="{9627D824-9168-0241-8DBF-C03D970EDABC}"/>
              </a:ext>
            </a:extLst>
          </p:cNvPr>
          <p:cNvSpPr txBox="1"/>
          <p:nvPr/>
        </p:nvSpPr>
        <p:spPr>
          <a:xfrm>
            <a:off x="1305817" y="880172"/>
            <a:ext cx="1045479" cy="461665"/>
          </a:xfrm>
          <a:prstGeom prst="rect">
            <a:avLst/>
          </a:prstGeom>
          <a:noFill/>
        </p:spPr>
        <p:txBody>
          <a:bodyPr wrap="none" rtlCol="0">
            <a:spAutoFit/>
          </a:bodyPr>
          <a:lstStyle/>
          <a:p>
            <a:r>
              <a:rPr lang="en-US" sz="2400" dirty="0">
                <a:solidFill>
                  <a:schemeClr val="bg1"/>
                </a:solidFill>
              </a:rPr>
              <a:t>action</a:t>
            </a:r>
          </a:p>
        </p:txBody>
      </p:sp>
      <p:cxnSp>
        <p:nvCxnSpPr>
          <p:cNvPr id="17" name="Straight Connector 16">
            <a:extLst>
              <a:ext uri="{FF2B5EF4-FFF2-40B4-BE49-F238E27FC236}">
                <a16:creationId xmlns:a16="http://schemas.microsoft.com/office/drawing/2014/main" id="{56E2F80C-5EFC-FB48-855C-8DC2EC83FB75}"/>
              </a:ext>
            </a:extLst>
          </p:cNvPr>
          <p:cNvCxnSpPr>
            <a:cxnSpLocks/>
          </p:cNvCxnSpPr>
          <p:nvPr/>
        </p:nvCxnSpPr>
        <p:spPr>
          <a:xfrm>
            <a:off x="3746809" y="880171"/>
            <a:ext cx="0" cy="2268357"/>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2F254F8D-7529-F248-B42D-CFD9D921482F}"/>
              </a:ext>
            </a:extLst>
          </p:cNvPr>
          <p:cNvSpPr txBox="1"/>
          <p:nvPr/>
        </p:nvSpPr>
        <p:spPr>
          <a:xfrm>
            <a:off x="202745" y="1607093"/>
            <a:ext cx="3264911" cy="1938992"/>
          </a:xfrm>
          <a:prstGeom prst="rect">
            <a:avLst/>
          </a:prstGeom>
          <a:noFill/>
        </p:spPr>
        <p:txBody>
          <a:bodyPr wrap="square" rtlCol="0">
            <a:spAutoFit/>
          </a:bodyPr>
          <a:lstStyle/>
          <a:p>
            <a:pPr algn="ctr"/>
            <a:r>
              <a:rPr lang="en-US" sz="2400" dirty="0">
                <a:solidFill>
                  <a:schemeClr val="bg1"/>
                </a:solidFill>
              </a:rPr>
              <a:t>get current</a:t>
            </a:r>
          </a:p>
          <a:p>
            <a:pPr algn="ctr"/>
            <a:r>
              <a:rPr lang="en-US" sz="2400" dirty="0">
                <a:solidFill>
                  <a:schemeClr val="bg1"/>
                </a:solidFill>
              </a:rPr>
              <a:t>get default</a:t>
            </a:r>
          </a:p>
          <a:p>
            <a:pPr algn="ctr"/>
            <a:r>
              <a:rPr lang="en-US" sz="2400" dirty="0">
                <a:solidFill>
                  <a:schemeClr val="bg1"/>
                </a:solidFill>
              </a:rPr>
              <a:t>change default</a:t>
            </a:r>
          </a:p>
          <a:p>
            <a:pPr algn="ctr"/>
            <a:r>
              <a:rPr lang="en-US" sz="2400" dirty="0">
                <a:solidFill>
                  <a:schemeClr val="bg1"/>
                </a:solidFill>
              </a:rPr>
              <a:t>change current</a:t>
            </a:r>
          </a:p>
          <a:p>
            <a:pPr algn="ctr"/>
            <a:endParaRPr lang="en-US" sz="2400" dirty="0">
              <a:solidFill>
                <a:schemeClr val="bg1"/>
              </a:solidFill>
            </a:endParaRPr>
          </a:p>
        </p:txBody>
      </p:sp>
      <p:sp>
        <p:nvSpPr>
          <p:cNvPr id="23" name="TextBox 22">
            <a:extLst>
              <a:ext uri="{FF2B5EF4-FFF2-40B4-BE49-F238E27FC236}">
                <a16:creationId xmlns:a16="http://schemas.microsoft.com/office/drawing/2014/main" id="{B0669204-79F3-6B47-BAE7-BAB12CCE077C}"/>
              </a:ext>
            </a:extLst>
          </p:cNvPr>
          <p:cNvSpPr txBox="1"/>
          <p:nvPr/>
        </p:nvSpPr>
        <p:spPr>
          <a:xfrm>
            <a:off x="6397243" y="4319153"/>
            <a:ext cx="5682511" cy="1077026"/>
          </a:xfrm>
          <a:prstGeom prst="rect">
            <a:avLst/>
          </a:prstGeom>
          <a:noFill/>
        </p:spPr>
        <p:txBody>
          <a:bodyPr wrap="square" rtlCol="0">
            <a:spAutoFit/>
          </a:bodyPr>
          <a:lstStyle/>
          <a:p>
            <a:r>
              <a:rPr lang="en-US" sz="2133" dirty="0">
                <a:solidFill>
                  <a:schemeClr val="bg1"/>
                </a:solidFill>
              </a:rPr>
              <a:t>ls -l /</a:t>
            </a:r>
            <a:r>
              <a:rPr lang="en-US" sz="2133" dirty="0" err="1">
                <a:solidFill>
                  <a:schemeClr val="bg1"/>
                </a:solidFill>
              </a:rPr>
              <a:t>usr</a:t>
            </a:r>
            <a:r>
              <a:rPr lang="en-US" sz="2133" dirty="0">
                <a:solidFill>
                  <a:schemeClr val="bg1"/>
                </a:solidFill>
              </a:rPr>
              <a:t>/lib/</a:t>
            </a:r>
            <a:r>
              <a:rPr lang="en-US" sz="2133" dirty="0" err="1">
                <a:solidFill>
                  <a:schemeClr val="bg1"/>
                </a:solidFill>
              </a:rPr>
              <a:t>systemd</a:t>
            </a:r>
            <a:r>
              <a:rPr lang="en-US" sz="2133" dirty="0">
                <a:solidFill>
                  <a:schemeClr val="bg1"/>
                </a:solidFill>
              </a:rPr>
              <a:t>/system/</a:t>
            </a:r>
            <a:r>
              <a:rPr lang="en-US" sz="2133" dirty="0" err="1">
                <a:solidFill>
                  <a:schemeClr val="bg1"/>
                </a:solidFill>
              </a:rPr>
              <a:t>default.target</a:t>
            </a:r>
            <a:endParaRPr lang="en-US" sz="2133" dirty="0">
              <a:solidFill>
                <a:schemeClr val="bg1"/>
              </a:solidFill>
            </a:endParaRPr>
          </a:p>
          <a:p>
            <a:r>
              <a:rPr lang="en-US" sz="2133" dirty="0">
                <a:solidFill>
                  <a:schemeClr val="bg1"/>
                </a:solidFill>
              </a:rPr>
              <a:t>/</a:t>
            </a:r>
            <a:r>
              <a:rPr lang="en-US" sz="2133" dirty="0" err="1">
                <a:solidFill>
                  <a:schemeClr val="bg1"/>
                </a:solidFill>
              </a:rPr>
              <a:t>usr</a:t>
            </a:r>
            <a:r>
              <a:rPr lang="en-US" sz="2133" dirty="0">
                <a:solidFill>
                  <a:schemeClr val="bg1"/>
                </a:solidFill>
              </a:rPr>
              <a:t>/lib/</a:t>
            </a:r>
            <a:r>
              <a:rPr lang="en-US" sz="2133" dirty="0" err="1">
                <a:solidFill>
                  <a:schemeClr val="bg1"/>
                </a:solidFill>
              </a:rPr>
              <a:t>systemd</a:t>
            </a:r>
            <a:r>
              <a:rPr lang="en-US" sz="2133" dirty="0">
                <a:solidFill>
                  <a:schemeClr val="bg1"/>
                </a:solidFill>
              </a:rPr>
              <a:t>/system/</a:t>
            </a:r>
            <a:r>
              <a:rPr lang="en-US" sz="2133" dirty="0" err="1">
                <a:solidFill>
                  <a:schemeClr val="bg1"/>
                </a:solidFill>
              </a:rPr>
              <a:t>default.target</a:t>
            </a:r>
            <a:r>
              <a:rPr lang="en-US" sz="2133" dirty="0">
                <a:solidFill>
                  <a:schemeClr val="bg1"/>
                </a:solidFill>
              </a:rPr>
              <a:t> -&gt; </a:t>
            </a:r>
            <a:r>
              <a:rPr lang="en-US" sz="2133" dirty="0" err="1">
                <a:solidFill>
                  <a:schemeClr val="bg1"/>
                </a:solidFill>
              </a:rPr>
              <a:t>graphical.target</a:t>
            </a:r>
            <a:endParaRPr lang="en-US" sz="2133" dirty="0">
              <a:solidFill>
                <a:schemeClr val="bg1"/>
              </a:solidFill>
            </a:endParaRPr>
          </a:p>
        </p:txBody>
      </p:sp>
      <p:pic>
        <p:nvPicPr>
          <p:cNvPr id="25" name="Content Placeholder 3">
            <a:extLst>
              <a:ext uri="{FF2B5EF4-FFF2-40B4-BE49-F238E27FC236}">
                <a16:creationId xmlns:a16="http://schemas.microsoft.com/office/drawing/2014/main" id="{8CBC7528-8DEB-334E-9701-4666E3716CF1}"/>
              </a:ext>
            </a:extLst>
          </p:cNvPr>
          <p:cNvPicPr>
            <a:picLocks noChangeAspect="1"/>
          </p:cNvPicPr>
          <p:nvPr/>
        </p:nvPicPr>
        <p:blipFill>
          <a:blip r:embed="rId3"/>
          <a:stretch>
            <a:fillRect/>
          </a:stretch>
        </p:blipFill>
        <p:spPr>
          <a:xfrm>
            <a:off x="822964" y="3204017"/>
            <a:ext cx="5273035" cy="2942784"/>
          </a:xfrm>
          <a:prstGeom prst="rect">
            <a:avLst/>
          </a:prstGeom>
        </p:spPr>
      </p:pic>
    </p:spTree>
    <p:extLst>
      <p:ext uri="{BB962C8B-B14F-4D97-AF65-F5344CB8AC3E}">
        <p14:creationId xmlns:p14="http://schemas.microsoft.com/office/powerpoint/2010/main" val="876208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A74D-791B-1A45-A70B-138563CDEB80}"/>
              </a:ext>
            </a:extLst>
          </p:cNvPr>
          <p:cNvSpPr>
            <a:spLocks noGrp="1"/>
          </p:cNvSpPr>
          <p:nvPr>
            <p:ph type="title"/>
          </p:nvPr>
        </p:nvSpPr>
        <p:spPr>
          <a:xfrm>
            <a:off x="316213" y="217812"/>
            <a:ext cx="11570987" cy="671189"/>
          </a:xfrm>
        </p:spPr>
        <p:txBody>
          <a:bodyPr/>
          <a:lstStyle/>
          <a:p>
            <a:pPr algn="ctr"/>
            <a:r>
              <a:rPr lang="en-US" dirty="0" err="1">
                <a:solidFill>
                  <a:schemeClr val="bg1"/>
                </a:solidFill>
              </a:rPr>
              <a:t>SysVinit</a:t>
            </a:r>
            <a:r>
              <a:rPr lang="en-US" dirty="0">
                <a:solidFill>
                  <a:schemeClr val="bg1"/>
                </a:solidFill>
              </a:rPr>
              <a:t> and </a:t>
            </a:r>
            <a:r>
              <a:rPr lang="en-US" dirty="0" err="1">
                <a:solidFill>
                  <a:schemeClr val="bg1"/>
                </a:solidFill>
              </a:rPr>
              <a:t>systemd</a:t>
            </a:r>
            <a:endParaRPr lang="en-US" dirty="0">
              <a:solidFill>
                <a:schemeClr val="bg1"/>
              </a:solidFill>
            </a:endParaRPr>
          </a:p>
        </p:txBody>
      </p:sp>
      <p:sp>
        <p:nvSpPr>
          <p:cNvPr id="3" name="Content Placeholder 2">
            <a:extLst>
              <a:ext uri="{FF2B5EF4-FFF2-40B4-BE49-F238E27FC236}">
                <a16:creationId xmlns:a16="http://schemas.microsoft.com/office/drawing/2014/main" id="{30259617-B44D-5B4B-8162-394FAEFB6017}"/>
              </a:ext>
            </a:extLst>
          </p:cNvPr>
          <p:cNvSpPr>
            <a:spLocks noGrp="1"/>
          </p:cNvSpPr>
          <p:nvPr>
            <p:ph idx="1"/>
          </p:nvPr>
        </p:nvSpPr>
        <p:spPr>
          <a:xfrm>
            <a:off x="449052" y="1401604"/>
            <a:ext cx="10940405" cy="5203441"/>
          </a:xfrm>
        </p:spPr>
        <p:txBody>
          <a:bodyPr/>
          <a:lstStyle/>
          <a:p>
            <a:pPr marL="457189" indent="-457189">
              <a:buFontTx/>
              <a:buChar char="-"/>
            </a:pPr>
            <a:r>
              <a:rPr lang="en-US" sz="2667" dirty="0">
                <a:solidFill>
                  <a:schemeClr val="bg1"/>
                </a:solidFill>
                <a:latin typeface="+mn-lt"/>
              </a:rPr>
              <a:t>Both are </a:t>
            </a:r>
            <a:r>
              <a:rPr lang="en-US" sz="2667" dirty="0" err="1">
                <a:solidFill>
                  <a:schemeClr val="bg1"/>
                </a:solidFill>
                <a:latin typeface="+mn-lt"/>
              </a:rPr>
              <a:t>init</a:t>
            </a:r>
            <a:r>
              <a:rPr lang="en-US" sz="2667" dirty="0">
                <a:solidFill>
                  <a:schemeClr val="bg1"/>
                </a:solidFill>
                <a:latin typeface="+mn-lt"/>
              </a:rPr>
              <a:t> systems / system managers</a:t>
            </a:r>
          </a:p>
          <a:p>
            <a:pPr marL="457189" indent="-457189">
              <a:buFontTx/>
              <a:buChar char="-"/>
            </a:pPr>
            <a:endParaRPr lang="en-US" sz="2667" dirty="0">
              <a:solidFill>
                <a:schemeClr val="bg1"/>
              </a:solidFill>
              <a:latin typeface="+mn-lt"/>
            </a:endParaRPr>
          </a:p>
          <a:p>
            <a:pPr marL="457189" indent="-457189">
              <a:buFontTx/>
              <a:buChar char="-"/>
            </a:pPr>
            <a:r>
              <a:rPr lang="en-US" sz="2667" dirty="0" err="1">
                <a:solidFill>
                  <a:schemeClr val="bg1"/>
                </a:solidFill>
                <a:latin typeface="+mn-lt"/>
              </a:rPr>
              <a:t>Systemd</a:t>
            </a:r>
            <a:r>
              <a:rPr lang="en-US" sz="2667" dirty="0">
                <a:solidFill>
                  <a:schemeClr val="bg1"/>
                </a:solidFill>
                <a:latin typeface="+mn-lt"/>
              </a:rPr>
              <a:t> used in all new distros (RH 7+,AL2,Ubuntu16)</a:t>
            </a:r>
          </a:p>
          <a:p>
            <a:pPr marL="457189" indent="-457189">
              <a:buFontTx/>
              <a:buChar char="-"/>
            </a:pPr>
            <a:endParaRPr lang="en-US" sz="2667" dirty="0">
              <a:solidFill>
                <a:schemeClr val="bg1"/>
              </a:solidFill>
              <a:latin typeface="+mn-lt"/>
            </a:endParaRPr>
          </a:p>
          <a:p>
            <a:pPr marL="457189" indent="-457189">
              <a:buFontTx/>
              <a:buChar char="-"/>
            </a:pPr>
            <a:r>
              <a:rPr lang="en-US" sz="2667" dirty="0" err="1">
                <a:solidFill>
                  <a:schemeClr val="bg1"/>
                </a:solidFill>
                <a:latin typeface="+mn-lt"/>
              </a:rPr>
              <a:t>Systemd</a:t>
            </a:r>
            <a:r>
              <a:rPr lang="en-US" sz="2667" dirty="0">
                <a:solidFill>
                  <a:schemeClr val="bg1"/>
                </a:solidFill>
                <a:latin typeface="+mn-lt"/>
              </a:rPr>
              <a:t> backwards compatible</a:t>
            </a:r>
          </a:p>
          <a:p>
            <a:pPr marL="457189" indent="-457189">
              <a:buFontTx/>
              <a:buChar char="-"/>
            </a:pPr>
            <a:endParaRPr lang="en-US" sz="2667" dirty="0">
              <a:solidFill>
                <a:schemeClr val="bg1"/>
              </a:solidFill>
              <a:latin typeface="+mn-lt"/>
            </a:endParaRPr>
          </a:p>
          <a:p>
            <a:pPr marL="457189" indent="-457189">
              <a:buFontTx/>
              <a:buChar char="-"/>
            </a:pPr>
            <a:r>
              <a:rPr lang="en-US" sz="2667" dirty="0" err="1">
                <a:solidFill>
                  <a:schemeClr val="bg1"/>
                </a:solidFill>
                <a:latin typeface="+mn-lt"/>
              </a:rPr>
              <a:t>Systemd</a:t>
            </a:r>
            <a:r>
              <a:rPr lang="en-US" sz="2667" dirty="0">
                <a:solidFill>
                  <a:schemeClr val="bg1"/>
                </a:solidFill>
                <a:latin typeface="+mn-lt"/>
              </a:rPr>
              <a:t> works with service files instead of scripts</a:t>
            </a:r>
          </a:p>
          <a:p>
            <a:pPr marL="457189" indent="-457189">
              <a:buFontTx/>
              <a:buChar char="-"/>
            </a:pPr>
            <a:endParaRPr lang="en-US" sz="2667" dirty="0">
              <a:solidFill>
                <a:schemeClr val="bg1"/>
              </a:solidFill>
              <a:latin typeface="+mn-lt"/>
            </a:endParaRPr>
          </a:p>
          <a:p>
            <a:pPr marL="457189" indent="-457189">
              <a:buFontTx/>
              <a:buChar char="-"/>
            </a:pPr>
            <a:r>
              <a:rPr lang="en-US" sz="2667" dirty="0" err="1">
                <a:solidFill>
                  <a:schemeClr val="bg1"/>
                </a:solidFill>
                <a:latin typeface="+mn-lt"/>
              </a:rPr>
              <a:t>Systemd</a:t>
            </a:r>
            <a:r>
              <a:rPr lang="en-US" sz="2667" dirty="0">
                <a:solidFill>
                  <a:schemeClr val="bg1"/>
                </a:solidFill>
                <a:latin typeface="+mn-lt"/>
              </a:rPr>
              <a:t> is faster during boot and (somewhat) easier to manage</a:t>
            </a:r>
          </a:p>
        </p:txBody>
      </p:sp>
    </p:spTree>
    <p:extLst>
      <p:ext uri="{BB962C8B-B14F-4D97-AF65-F5344CB8AC3E}">
        <p14:creationId xmlns:p14="http://schemas.microsoft.com/office/powerpoint/2010/main" val="3058246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89BAC-1F54-5B47-9E52-197C43D35483}"/>
              </a:ext>
            </a:extLst>
          </p:cNvPr>
          <p:cNvSpPr>
            <a:spLocks noGrp="1"/>
          </p:cNvSpPr>
          <p:nvPr>
            <p:ph type="title"/>
          </p:nvPr>
        </p:nvSpPr>
        <p:spPr/>
        <p:txBody>
          <a:bodyPr/>
          <a:lstStyle/>
          <a:p>
            <a:pPr algn="ctr"/>
            <a:r>
              <a:rPr lang="en-IE" dirty="0" err="1">
                <a:solidFill>
                  <a:schemeClr val="bg1"/>
                </a:solidFill>
              </a:rPr>
              <a:t>SysVinit</a:t>
            </a:r>
            <a:endParaRPr lang="en-US" dirty="0">
              <a:solidFill>
                <a:schemeClr val="bg1"/>
              </a:solidFill>
            </a:endParaRPr>
          </a:p>
        </p:txBody>
      </p:sp>
      <p:pic>
        <p:nvPicPr>
          <p:cNvPr id="5" name="Content Placeholder 4">
            <a:extLst>
              <a:ext uri="{FF2B5EF4-FFF2-40B4-BE49-F238E27FC236}">
                <a16:creationId xmlns:a16="http://schemas.microsoft.com/office/drawing/2014/main" id="{64A8A4C3-73D2-4A4C-9314-F67ADD937697}"/>
              </a:ext>
            </a:extLst>
          </p:cNvPr>
          <p:cNvPicPr>
            <a:picLocks noGrp="1" noChangeAspect="1"/>
          </p:cNvPicPr>
          <p:nvPr>
            <p:ph idx="1"/>
          </p:nvPr>
        </p:nvPicPr>
        <p:blipFill>
          <a:blip r:embed="rId3"/>
          <a:stretch>
            <a:fillRect/>
          </a:stretch>
        </p:blipFill>
        <p:spPr>
          <a:xfrm>
            <a:off x="6953955" y="880904"/>
            <a:ext cx="4902907" cy="914721"/>
          </a:xfrm>
        </p:spPr>
      </p:pic>
      <p:sp>
        <p:nvSpPr>
          <p:cNvPr id="6" name="TextBox 5">
            <a:extLst>
              <a:ext uri="{FF2B5EF4-FFF2-40B4-BE49-F238E27FC236}">
                <a16:creationId xmlns:a16="http://schemas.microsoft.com/office/drawing/2014/main" id="{FFC92F38-67A4-9143-8E62-AE04592777A2}"/>
              </a:ext>
            </a:extLst>
          </p:cNvPr>
          <p:cNvSpPr txBox="1"/>
          <p:nvPr/>
        </p:nvSpPr>
        <p:spPr>
          <a:xfrm>
            <a:off x="683701" y="2115089"/>
            <a:ext cx="9407407" cy="3416320"/>
          </a:xfrm>
          <a:prstGeom prst="rect">
            <a:avLst/>
          </a:prstGeom>
          <a:noFill/>
        </p:spPr>
        <p:txBody>
          <a:bodyPr wrap="square" rtlCol="0">
            <a:spAutoFit/>
          </a:bodyPr>
          <a:lstStyle/>
          <a:p>
            <a:r>
              <a:rPr lang="en-IE" sz="2400" dirty="0">
                <a:solidFill>
                  <a:schemeClr val="bg1"/>
                </a:solidFill>
              </a:rPr>
              <a:t>service httpd start/stop/restart/reload/status</a:t>
            </a:r>
          </a:p>
          <a:p>
            <a:endParaRPr lang="en-IE" sz="2400" dirty="0">
              <a:solidFill>
                <a:schemeClr val="bg1"/>
              </a:solidFill>
            </a:endParaRPr>
          </a:p>
          <a:p>
            <a:r>
              <a:rPr lang="en-US" sz="2400" dirty="0" err="1">
                <a:solidFill>
                  <a:schemeClr val="bg1"/>
                </a:solidFill>
              </a:rPr>
              <a:t>Chkconfig</a:t>
            </a:r>
            <a:r>
              <a:rPr lang="en-US" sz="2400" dirty="0">
                <a:solidFill>
                  <a:schemeClr val="bg1"/>
                </a:solidFill>
              </a:rPr>
              <a:t> httpd on/off/--list</a:t>
            </a:r>
          </a:p>
          <a:p>
            <a:endParaRPr lang="en-US" sz="2400" dirty="0">
              <a:solidFill>
                <a:schemeClr val="bg1"/>
              </a:solidFill>
            </a:endParaRPr>
          </a:p>
          <a:p>
            <a:r>
              <a:rPr lang="en-US" sz="2400" dirty="0">
                <a:solidFill>
                  <a:schemeClr val="bg1"/>
                </a:solidFill>
              </a:rPr>
              <a:t>Works with </a:t>
            </a:r>
            <a:r>
              <a:rPr lang="en-US" sz="2400" dirty="0" err="1">
                <a:solidFill>
                  <a:schemeClr val="bg1"/>
                </a:solidFill>
              </a:rPr>
              <a:t>runlevels</a:t>
            </a:r>
            <a:r>
              <a:rPr lang="en-US" sz="2400" dirty="0">
                <a:solidFill>
                  <a:schemeClr val="bg1"/>
                </a:solidFill>
              </a:rPr>
              <a:t> (/</a:t>
            </a:r>
            <a:r>
              <a:rPr lang="en-US" sz="2400" dirty="0" err="1">
                <a:solidFill>
                  <a:schemeClr val="bg1"/>
                </a:solidFill>
              </a:rPr>
              <a:t>etc</a:t>
            </a:r>
            <a:r>
              <a:rPr lang="en-US" sz="2400" dirty="0">
                <a:solidFill>
                  <a:schemeClr val="bg1"/>
                </a:solidFill>
              </a:rPr>
              <a:t>/</a:t>
            </a:r>
            <a:r>
              <a:rPr lang="en-US" sz="2400" dirty="0" err="1">
                <a:solidFill>
                  <a:schemeClr val="bg1"/>
                </a:solidFill>
              </a:rPr>
              <a:t>inittab</a:t>
            </a:r>
            <a:r>
              <a:rPr lang="en-US" sz="2400" dirty="0">
                <a:solidFill>
                  <a:schemeClr val="bg1"/>
                </a:solidFill>
              </a:rPr>
              <a:t>)</a:t>
            </a:r>
          </a:p>
          <a:p>
            <a:endParaRPr lang="en-US" sz="2400" dirty="0">
              <a:solidFill>
                <a:schemeClr val="bg1"/>
              </a:solidFill>
            </a:endParaRPr>
          </a:p>
          <a:p>
            <a:r>
              <a:rPr lang="en-US" sz="2400" dirty="0">
                <a:solidFill>
                  <a:schemeClr val="bg1"/>
                </a:solidFill>
              </a:rPr>
              <a:t>Services have soft links in /</a:t>
            </a:r>
            <a:r>
              <a:rPr lang="en-US" sz="2400" dirty="0" err="1">
                <a:solidFill>
                  <a:schemeClr val="bg1"/>
                </a:solidFill>
              </a:rPr>
              <a:t>etc</a:t>
            </a:r>
            <a:r>
              <a:rPr lang="en-US" sz="2400" dirty="0">
                <a:solidFill>
                  <a:schemeClr val="bg1"/>
                </a:solidFill>
              </a:rPr>
              <a:t>/</a:t>
            </a:r>
            <a:r>
              <a:rPr lang="en-US" sz="2400" dirty="0" err="1">
                <a:solidFill>
                  <a:schemeClr val="bg1"/>
                </a:solidFill>
              </a:rPr>
              <a:t>rc.d</a:t>
            </a:r>
            <a:r>
              <a:rPr lang="en-US" sz="2400" dirty="0">
                <a:solidFill>
                  <a:schemeClr val="bg1"/>
                </a:solidFill>
              </a:rPr>
              <a:t>/</a:t>
            </a:r>
            <a:r>
              <a:rPr lang="en-US" sz="2400" dirty="0" err="1">
                <a:solidFill>
                  <a:schemeClr val="bg1"/>
                </a:solidFill>
              </a:rPr>
              <a:t>rc</a:t>
            </a:r>
            <a:r>
              <a:rPr lang="en-US" sz="2400" dirty="0">
                <a:solidFill>
                  <a:schemeClr val="bg1"/>
                </a:solidFill>
              </a:rPr>
              <a:t>.&lt;</a:t>
            </a:r>
            <a:r>
              <a:rPr lang="en-US" sz="2400" dirty="0" err="1">
                <a:solidFill>
                  <a:schemeClr val="bg1"/>
                </a:solidFill>
              </a:rPr>
              <a:t>runlevel</a:t>
            </a:r>
            <a:r>
              <a:rPr lang="en-US" sz="2400" dirty="0">
                <a:solidFill>
                  <a:schemeClr val="bg1"/>
                </a:solidFill>
              </a:rPr>
              <a:t>&gt;.d/…</a:t>
            </a:r>
          </a:p>
          <a:p>
            <a:endParaRPr lang="en-US" sz="2400" dirty="0">
              <a:solidFill>
                <a:schemeClr val="bg1"/>
              </a:solidFill>
            </a:endParaRPr>
          </a:p>
          <a:p>
            <a:r>
              <a:rPr lang="en-US" sz="2400" dirty="0">
                <a:solidFill>
                  <a:schemeClr val="bg1"/>
                </a:solidFill>
              </a:rPr>
              <a:t>They start with S (start) or K (kill) and the order number</a:t>
            </a:r>
          </a:p>
        </p:txBody>
      </p:sp>
    </p:spTree>
    <p:extLst>
      <p:ext uri="{BB962C8B-B14F-4D97-AF65-F5344CB8AC3E}">
        <p14:creationId xmlns:p14="http://schemas.microsoft.com/office/powerpoint/2010/main" val="188417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F5264-CDFE-144D-9190-AB43F3ED2989}"/>
              </a:ext>
            </a:extLst>
          </p:cNvPr>
          <p:cNvSpPr>
            <a:spLocks noGrp="1"/>
          </p:cNvSpPr>
          <p:nvPr>
            <p:ph type="title"/>
          </p:nvPr>
        </p:nvSpPr>
        <p:spPr>
          <a:xfrm>
            <a:off x="316213" y="217812"/>
            <a:ext cx="11570987" cy="671189"/>
          </a:xfrm>
        </p:spPr>
        <p:txBody>
          <a:bodyPr/>
          <a:lstStyle/>
          <a:p>
            <a:pPr algn="ctr"/>
            <a:r>
              <a:rPr lang="en-US" dirty="0" err="1">
                <a:solidFill>
                  <a:schemeClr val="bg1"/>
                </a:solidFill>
              </a:rPr>
              <a:t>systemd</a:t>
            </a:r>
            <a:endParaRPr lang="en-US" dirty="0">
              <a:solidFill>
                <a:schemeClr val="bg1"/>
              </a:solidFill>
            </a:endParaRPr>
          </a:p>
        </p:txBody>
      </p:sp>
      <p:pic>
        <p:nvPicPr>
          <p:cNvPr id="5" name="Content Placeholder 4">
            <a:extLst>
              <a:ext uri="{FF2B5EF4-FFF2-40B4-BE49-F238E27FC236}">
                <a16:creationId xmlns:a16="http://schemas.microsoft.com/office/drawing/2014/main" id="{BA82FF61-B107-5045-AAF7-F61BD7EA1B92}"/>
              </a:ext>
            </a:extLst>
          </p:cNvPr>
          <p:cNvPicPr>
            <a:picLocks noGrp="1" noChangeAspect="1"/>
          </p:cNvPicPr>
          <p:nvPr>
            <p:ph idx="1"/>
          </p:nvPr>
        </p:nvPicPr>
        <p:blipFill>
          <a:blip r:embed="rId3"/>
          <a:stretch>
            <a:fillRect/>
          </a:stretch>
        </p:blipFill>
        <p:spPr>
          <a:xfrm>
            <a:off x="7239941" y="880904"/>
            <a:ext cx="4748625" cy="944753"/>
          </a:xfrm>
        </p:spPr>
      </p:pic>
      <p:sp>
        <p:nvSpPr>
          <p:cNvPr id="6" name="TextBox 5">
            <a:extLst>
              <a:ext uri="{FF2B5EF4-FFF2-40B4-BE49-F238E27FC236}">
                <a16:creationId xmlns:a16="http://schemas.microsoft.com/office/drawing/2014/main" id="{1FA2F762-36BE-5242-A80C-5B91F1E6E409}"/>
              </a:ext>
            </a:extLst>
          </p:cNvPr>
          <p:cNvSpPr txBox="1"/>
          <p:nvPr/>
        </p:nvSpPr>
        <p:spPr>
          <a:xfrm>
            <a:off x="694676" y="2060868"/>
            <a:ext cx="9964325" cy="3416320"/>
          </a:xfrm>
          <a:prstGeom prst="rect">
            <a:avLst/>
          </a:prstGeom>
          <a:noFill/>
        </p:spPr>
        <p:txBody>
          <a:bodyPr wrap="square" rtlCol="0">
            <a:spAutoFit/>
          </a:bodyPr>
          <a:lstStyle/>
          <a:p>
            <a:r>
              <a:rPr lang="en-US" sz="2400" dirty="0" err="1">
                <a:solidFill>
                  <a:schemeClr val="bg1"/>
                </a:solidFill>
              </a:rPr>
              <a:t>Systemctl</a:t>
            </a:r>
            <a:r>
              <a:rPr lang="en-US" sz="2400" dirty="0">
                <a:solidFill>
                  <a:schemeClr val="bg1"/>
                </a:solidFill>
              </a:rPr>
              <a:t> /start/stop/restart/reload/status/enable/disable httpd2</a:t>
            </a:r>
          </a:p>
          <a:p>
            <a:endParaRPr lang="en-US" sz="2400" dirty="0">
              <a:solidFill>
                <a:schemeClr val="bg1"/>
              </a:solidFill>
            </a:endParaRPr>
          </a:p>
          <a:p>
            <a:r>
              <a:rPr lang="en-US" sz="2400" dirty="0">
                <a:solidFill>
                  <a:schemeClr val="bg1"/>
                </a:solidFill>
              </a:rPr>
              <a:t>Works with targets instead of </a:t>
            </a:r>
            <a:r>
              <a:rPr lang="en-US" sz="2400" dirty="0" err="1">
                <a:solidFill>
                  <a:schemeClr val="bg1"/>
                </a:solidFill>
              </a:rPr>
              <a:t>runlevels</a:t>
            </a:r>
            <a:endParaRPr lang="en-US" sz="2400" dirty="0">
              <a:solidFill>
                <a:schemeClr val="bg1"/>
              </a:solidFill>
            </a:endParaRPr>
          </a:p>
          <a:p>
            <a:endParaRPr lang="en-US" sz="2400" dirty="0">
              <a:solidFill>
                <a:schemeClr val="bg1"/>
              </a:solidFill>
            </a:endParaRPr>
          </a:p>
          <a:p>
            <a:r>
              <a:rPr lang="en-US" sz="2400" dirty="0" err="1">
                <a:solidFill>
                  <a:schemeClr val="bg1"/>
                </a:solidFill>
              </a:rPr>
              <a:t>Systemctl</a:t>
            </a:r>
            <a:r>
              <a:rPr lang="en-US" sz="2400" dirty="0">
                <a:solidFill>
                  <a:schemeClr val="bg1"/>
                </a:solidFill>
              </a:rPr>
              <a:t> get-default/set-default/isolate</a:t>
            </a:r>
          </a:p>
          <a:p>
            <a:endParaRPr lang="en-US" sz="2400" dirty="0">
              <a:solidFill>
                <a:schemeClr val="bg1"/>
              </a:solidFill>
            </a:endParaRPr>
          </a:p>
          <a:p>
            <a:r>
              <a:rPr lang="en-IE" sz="2400" dirty="0" err="1">
                <a:solidFill>
                  <a:schemeClr val="bg1"/>
                </a:solidFill>
              </a:rPr>
              <a:t>Journalctl</a:t>
            </a:r>
            <a:r>
              <a:rPr lang="en-IE" sz="2400" dirty="0">
                <a:solidFill>
                  <a:schemeClr val="bg1"/>
                </a:solidFill>
              </a:rPr>
              <a:t> (backwards compatible to /var/log folder)</a:t>
            </a:r>
          </a:p>
          <a:p>
            <a:endParaRPr lang="en-IE" sz="2400" dirty="0">
              <a:solidFill>
                <a:schemeClr val="bg1"/>
              </a:solidFill>
            </a:endParaRPr>
          </a:p>
          <a:p>
            <a:r>
              <a:rPr lang="en-IE" sz="2400" dirty="0">
                <a:solidFill>
                  <a:schemeClr val="bg1"/>
                </a:solidFill>
              </a:rPr>
              <a:t>Service files in /lib/system/system</a:t>
            </a:r>
            <a:endParaRPr lang="en-US" sz="2400" dirty="0">
              <a:solidFill>
                <a:schemeClr val="bg1"/>
              </a:solidFill>
            </a:endParaRPr>
          </a:p>
        </p:txBody>
      </p:sp>
    </p:spTree>
    <p:extLst>
      <p:ext uri="{BB962C8B-B14F-4D97-AF65-F5344CB8AC3E}">
        <p14:creationId xmlns:p14="http://schemas.microsoft.com/office/powerpoint/2010/main" val="1598030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39B4-45E9-6644-8B5D-62AB297DA16C}"/>
              </a:ext>
            </a:extLst>
          </p:cNvPr>
          <p:cNvSpPr>
            <a:spLocks noGrp="1"/>
          </p:cNvSpPr>
          <p:nvPr>
            <p:ph type="title"/>
          </p:nvPr>
        </p:nvSpPr>
        <p:spPr/>
        <p:txBody>
          <a:bodyPr/>
          <a:lstStyle/>
          <a:p>
            <a:pPr algn="ctr"/>
            <a:r>
              <a:rPr lang="en-US" dirty="0">
                <a:solidFill>
                  <a:schemeClr val="bg1"/>
                </a:solidFill>
              </a:rPr>
              <a:t>unit files</a:t>
            </a:r>
          </a:p>
        </p:txBody>
      </p:sp>
      <p:sp>
        <p:nvSpPr>
          <p:cNvPr id="3" name="Content Placeholder 2">
            <a:extLst>
              <a:ext uri="{FF2B5EF4-FFF2-40B4-BE49-F238E27FC236}">
                <a16:creationId xmlns:a16="http://schemas.microsoft.com/office/drawing/2014/main" id="{98E0A0B7-0CC8-E34D-BC41-79B7FD62571F}"/>
              </a:ext>
            </a:extLst>
          </p:cNvPr>
          <p:cNvSpPr>
            <a:spLocks noGrp="1"/>
          </p:cNvSpPr>
          <p:nvPr>
            <p:ph idx="1"/>
          </p:nvPr>
        </p:nvSpPr>
        <p:spPr>
          <a:xfrm>
            <a:off x="449052" y="880903"/>
            <a:ext cx="10940405" cy="5684997"/>
          </a:xfrm>
        </p:spPr>
        <p:txBody>
          <a:bodyPr/>
          <a:lstStyle/>
          <a:p>
            <a:pPr marL="0" indent="0">
              <a:buNone/>
            </a:pPr>
            <a:r>
              <a:rPr lang="en-US" dirty="0">
                <a:solidFill>
                  <a:schemeClr val="bg1"/>
                </a:solidFill>
              </a:rPr>
              <a:t>[Unit]</a:t>
            </a:r>
          </a:p>
          <a:p>
            <a:pPr marL="0" indent="0">
              <a:buNone/>
            </a:pPr>
            <a:r>
              <a:rPr lang="en-US" dirty="0">
                <a:solidFill>
                  <a:schemeClr val="bg1"/>
                </a:solidFill>
              </a:rPr>
              <a:t>Description=The Apache HTTP Server</a:t>
            </a:r>
          </a:p>
          <a:p>
            <a:pPr marL="0" indent="0">
              <a:buNone/>
            </a:pPr>
            <a:r>
              <a:rPr lang="en-US" dirty="0">
                <a:solidFill>
                  <a:schemeClr val="bg1"/>
                </a:solidFill>
              </a:rPr>
              <a:t>Wants=httpd-</a:t>
            </a:r>
            <a:r>
              <a:rPr lang="en-US" dirty="0" err="1">
                <a:solidFill>
                  <a:schemeClr val="bg1"/>
                </a:solidFill>
              </a:rPr>
              <a:t>init.service</a:t>
            </a:r>
            <a:endParaRPr lang="en-US" dirty="0">
              <a:solidFill>
                <a:schemeClr val="bg1"/>
              </a:solidFill>
            </a:endParaRPr>
          </a:p>
          <a:p>
            <a:pPr marL="0" indent="0">
              <a:buNone/>
            </a:pPr>
            <a:r>
              <a:rPr lang="en-US" dirty="0">
                <a:solidFill>
                  <a:schemeClr val="bg1"/>
                </a:solidFill>
              </a:rPr>
              <a:t>After=</a:t>
            </a:r>
            <a:r>
              <a:rPr lang="en-US" dirty="0" err="1">
                <a:solidFill>
                  <a:schemeClr val="bg1"/>
                </a:solidFill>
              </a:rPr>
              <a:t>network.target</a:t>
            </a:r>
            <a:r>
              <a:rPr lang="en-US" dirty="0">
                <a:solidFill>
                  <a:schemeClr val="bg1"/>
                </a:solidFill>
              </a:rPr>
              <a:t> remote-</a:t>
            </a:r>
            <a:r>
              <a:rPr lang="en-US" dirty="0" err="1">
                <a:solidFill>
                  <a:schemeClr val="bg1"/>
                </a:solidFill>
              </a:rPr>
              <a:t>fs.target</a:t>
            </a:r>
            <a:r>
              <a:rPr lang="en-US" dirty="0">
                <a:solidFill>
                  <a:schemeClr val="bg1"/>
                </a:solidFill>
              </a:rPr>
              <a:t> </a:t>
            </a:r>
            <a:r>
              <a:rPr lang="en-US" dirty="0" err="1">
                <a:solidFill>
                  <a:schemeClr val="bg1"/>
                </a:solidFill>
              </a:rPr>
              <a:t>nss-lookup.target</a:t>
            </a:r>
            <a:r>
              <a:rPr lang="en-US" dirty="0">
                <a:solidFill>
                  <a:schemeClr val="bg1"/>
                </a:solidFill>
              </a:rPr>
              <a:t> httpd-</a:t>
            </a:r>
            <a:r>
              <a:rPr lang="en-US" dirty="0" err="1">
                <a:solidFill>
                  <a:schemeClr val="bg1"/>
                </a:solidFill>
              </a:rPr>
              <a:t>init.service</a:t>
            </a:r>
            <a:endParaRPr lang="en-US" dirty="0">
              <a:solidFill>
                <a:schemeClr val="bg1"/>
              </a:solidFill>
            </a:endParaRPr>
          </a:p>
          <a:p>
            <a:pPr marL="0" indent="0">
              <a:buNone/>
            </a:pPr>
            <a:r>
              <a:rPr lang="en-US" dirty="0">
                <a:solidFill>
                  <a:schemeClr val="bg1"/>
                </a:solidFill>
              </a:rPr>
              <a:t>Documentation=</a:t>
            </a:r>
            <a:r>
              <a:rPr lang="en-US" dirty="0" err="1">
                <a:solidFill>
                  <a:schemeClr val="bg1"/>
                </a:solidFill>
              </a:rPr>
              <a:t>man:httpd.service</a:t>
            </a:r>
            <a:r>
              <a:rPr lang="en-US" dirty="0">
                <a:solidFill>
                  <a:schemeClr val="bg1"/>
                </a:solidFill>
              </a:rPr>
              <a:t>(8)</a:t>
            </a:r>
          </a:p>
          <a:p>
            <a:pPr marL="0" indent="0">
              <a:buNone/>
            </a:pPr>
            <a:endParaRPr lang="en-US" dirty="0">
              <a:solidFill>
                <a:schemeClr val="bg1"/>
              </a:solidFill>
            </a:endParaRPr>
          </a:p>
          <a:p>
            <a:pPr marL="0" indent="0">
              <a:buNone/>
            </a:pPr>
            <a:r>
              <a:rPr lang="en-US" dirty="0">
                <a:solidFill>
                  <a:schemeClr val="bg1"/>
                </a:solidFill>
              </a:rPr>
              <a:t>[Service]</a:t>
            </a:r>
          </a:p>
          <a:p>
            <a:pPr marL="0" indent="0">
              <a:buNone/>
            </a:pPr>
            <a:r>
              <a:rPr lang="en-US" dirty="0">
                <a:solidFill>
                  <a:schemeClr val="bg1"/>
                </a:solidFill>
              </a:rPr>
              <a:t>Type=notify</a:t>
            </a:r>
          </a:p>
          <a:p>
            <a:pPr marL="0" indent="0">
              <a:buNone/>
            </a:pPr>
            <a:endParaRPr lang="en-US" dirty="0">
              <a:solidFill>
                <a:schemeClr val="bg1"/>
              </a:solidFill>
            </a:endParaRPr>
          </a:p>
          <a:p>
            <a:pPr marL="0" indent="0">
              <a:buNone/>
            </a:pPr>
            <a:r>
              <a:rPr lang="en-US" dirty="0" err="1">
                <a:solidFill>
                  <a:schemeClr val="bg1"/>
                </a:solidFill>
              </a:rPr>
              <a:t>ExecStart</a:t>
            </a:r>
            <a:r>
              <a:rPr lang="en-US" dirty="0">
                <a:solidFill>
                  <a:schemeClr val="bg1"/>
                </a:solidFill>
              </a:rPr>
              <a:t>=/</a:t>
            </a:r>
            <a:r>
              <a:rPr lang="en-US" dirty="0" err="1">
                <a:solidFill>
                  <a:schemeClr val="bg1"/>
                </a:solidFill>
              </a:rPr>
              <a:t>usr</a:t>
            </a:r>
            <a:r>
              <a:rPr lang="en-US" dirty="0">
                <a:solidFill>
                  <a:schemeClr val="bg1"/>
                </a:solidFill>
              </a:rPr>
              <a:t>/</a:t>
            </a:r>
            <a:r>
              <a:rPr lang="en-US" dirty="0" err="1">
                <a:solidFill>
                  <a:schemeClr val="bg1"/>
                </a:solidFill>
              </a:rPr>
              <a:t>sbin</a:t>
            </a:r>
            <a:r>
              <a:rPr lang="en-US" dirty="0">
                <a:solidFill>
                  <a:schemeClr val="bg1"/>
                </a:solidFill>
              </a:rPr>
              <a:t>/httpd $OPTIONS -DFOREGROUND</a:t>
            </a:r>
          </a:p>
          <a:p>
            <a:pPr marL="0" indent="0">
              <a:buNone/>
            </a:pPr>
            <a:r>
              <a:rPr lang="en-US" dirty="0" err="1">
                <a:solidFill>
                  <a:schemeClr val="bg1"/>
                </a:solidFill>
              </a:rPr>
              <a:t>ExecReload</a:t>
            </a:r>
            <a:r>
              <a:rPr lang="en-US" dirty="0">
                <a:solidFill>
                  <a:schemeClr val="bg1"/>
                </a:solidFill>
              </a:rPr>
              <a:t>=/</a:t>
            </a:r>
            <a:r>
              <a:rPr lang="en-US" dirty="0" err="1">
                <a:solidFill>
                  <a:schemeClr val="bg1"/>
                </a:solidFill>
              </a:rPr>
              <a:t>usr</a:t>
            </a:r>
            <a:r>
              <a:rPr lang="en-US" dirty="0">
                <a:solidFill>
                  <a:schemeClr val="bg1"/>
                </a:solidFill>
              </a:rPr>
              <a:t>/</a:t>
            </a:r>
            <a:r>
              <a:rPr lang="en-US" dirty="0" err="1">
                <a:solidFill>
                  <a:schemeClr val="bg1"/>
                </a:solidFill>
              </a:rPr>
              <a:t>sbin</a:t>
            </a:r>
            <a:r>
              <a:rPr lang="en-US" dirty="0">
                <a:solidFill>
                  <a:schemeClr val="bg1"/>
                </a:solidFill>
              </a:rPr>
              <a:t>/httpd $OPTIONS -k graceful</a:t>
            </a:r>
          </a:p>
          <a:p>
            <a:pPr marL="0" indent="0">
              <a:buNone/>
            </a:pPr>
            <a:endParaRPr lang="en-US" dirty="0">
              <a:solidFill>
                <a:schemeClr val="bg1"/>
              </a:solidFill>
            </a:endParaRPr>
          </a:p>
          <a:p>
            <a:pPr marL="0" indent="0">
              <a:buNone/>
            </a:pPr>
            <a:r>
              <a:rPr lang="en-US" dirty="0">
                <a:solidFill>
                  <a:schemeClr val="bg1"/>
                </a:solidFill>
              </a:rPr>
              <a:t>[Install]</a:t>
            </a:r>
          </a:p>
          <a:p>
            <a:pPr marL="0" indent="0">
              <a:buNone/>
            </a:pPr>
            <a:r>
              <a:rPr lang="en-US" dirty="0" err="1">
                <a:solidFill>
                  <a:schemeClr val="bg1"/>
                </a:solidFill>
              </a:rPr>
              <a:t>WantedBy</a:t>
            </a:r>
            <a:r>
              <a:rPr lang="en-US" dirty="0">
                <a:solidFill>
                  <a:schemeClr val="bg1"/>
                </a:solidFill>
              </a:rPr>
              <a:t>=multi-</a:t>
            </a:r>
            <a:r>
              <a:rPr lang="en-US" dirty="0" err="1">
                <a:solidFill>
                  <a:schemeClr val="bg1"/>
                </a:solidFill>
              </a:rPr>
              <a:t>user.target</a:t>
            </a:r>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268001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F202-BDAB-9243-A0F1-B818D4A7CF27}"/>
              </a:ext>
            </a:extLst>
          </p:cNvPr>
          <p:cNvSpPr>
            <a:spLocks noGrp="1"/>
          </p:cNvSpPr>
          <p:nvPr>
            <p:ph type="title"/>
          </p:nvPr>
        </p:nvSpPr>
        <p:spPr>
          <a:xfrm>
            <a:off x="316213" y="217812"/>
            <a:ext cx="11570987" cy="671189"/>
          </a:xfrm>
        </p:spPr>
        <p:txBody>
          <a:bodyPr/>
          <a:lstStyle/>
          <a:p>
            <a:pPr algn="ctr"/>
            <a:r>
              <a:rPr lang="en-US" dirty="0">
                <a:solidFill>
                  <a:schemeClr val="bg1"/>
                </a:solidFill>
              </a:rPr>
              <a:t>modify </a:t>
            </a:r>
            <a:r>
              <a:rPr lang="en-US" dirty="0" err="1">
                <a:solidFill>
                  <a:schemeClr val="bg1"/>
                </a:solidFill>
              </a:rPr>
              <a:t>initramfs</a:t>
            </a:r>
            <a:r>
              <a:rPr lang="en-US" dirty="0">
                <a:solidFill>
                  <a:schemeClr val="bg1"/>
                </a:solidFill>
              </a:rPr>
              <a:t>/</a:t>
            </a:r>
            <a:r>
              <a:rPr lang="en-US" dirty="0" err="1">
                <a:solidFill>
                  <a:schemeClr val="bg1"/>
                </a:solidFill>
              </a:rPr>
              <a:t>initrd</a:t>
            </a:r>
            <a:endParaRPr lang="en-US" dirty="0">
              <a:solidFill>
                <a:schemeClr val="bg1"/>
              </a:solidFill>
            </a:endParaRPr>
          </a:p>
        </p:txBody>
      </p:sp>
      <p:sp>
        <p:nvSpPr>
          <p:cNvPr id="3" name="Content Placeholder 2">
            <a:extLst>
              <a:ext uri="{FF2B5EF4-FFF2-40B4-BE49-F238E27FC236}">
                <a16:creationId xmlns:a16="http://schemas.microsoft.com/office/drawing/2014/main" id="{A7B0D9A9-BC23-A140-B026-C4482D65893F}"/>
              </a:ext>
            </a:extLst>
          </p:cNvPr>
          <p:cNvSpPr>
            <a:spLocks noGrp="1"/>
          </p:cNvSpPr>
          <p:nvPr>
            <p:ph idx="1"/>
          </p:nvPr>
        </p:nvSpPr>
        <p:spPr>
          <a:xfrm>
            <a:off x="449052" y="1490504"/>
            <a:ext cx="10940405" cy="4313397"/>
          </a:xfrm>
        </p:spPr>
        <p:txBody>
          <a:bodyPr/>
          <a:lstStyle/>
          <a:p>
            <a:pPr marL="0" indent="0">
              <a:buNone/>
            </a:pPr>
            <a:r>
              <a:rPr lang="en-IE" sz="2400" dirty="0">
                <a:solidFill>
                  <a:schemeClr val="bg1"/>
                </a:solidFill>
              </a:rPr>
              <a:t>Temporary root file system</a:t>
            </a:r>
          </a:p>
          <a:p>
            <a:pPr marL="0" indent="0">
              <a:buNone/>
            </a:pPr>
            <a:r>
              <a:rPr lang="en-IE" sz="2400" dirty="0">
                <a:solidFill>
                  <a:schemeClr val="bg1"/>
                </a:solidFill>
              </a:rPr>
              <a:t>Used to mount actual root file system</a:t>
            </a:r>
          </a:p>
          <a:p>
            <a:pPr marL="0" indent="0">
              <a:buNone/>
            </a:pPr>
            <a:r>
              <a:rPr lang="en-IE" sz="2400" dirty="0">
                <a:solidFill>
                  <a:schemeClr val="bg1"/>
                </a:solidFill>
              </a:rPr>
              <a:t>Modules can be listed and added/removed to </a:t>
            </a:r>
            <a:r>
              <a:rPr lang="en-IE" sz="2400" dirty="0" err="1">
                <a:solidFill>
                  <a:schemeClr val="bg1"/>
                </a:solidFill>
              </a:rPr>
              <a:t>initramfs</a:t>
            </a:r>
            <a:r>
              <a:rPr lang="en-IE" sz="2400" dirty="0">
                <a:solidFill>
                  <a:schemeClr val="bg1"/>
                </a:solidFill>
              </a:rPr>
              <a:t>/</a:t>
            </a:r>
            <a:r>
              <a:rPr lang="en-IE" sz="2400" dirty="0" err="1">
                <a:solidFill>
                  <a:schemeClr val="bg1"/>
                </a:solidFill>
              </a:rPr>
              <a:t>initrd</a:t>
            </a:r>
            <a:endParaRPr lang="en-IE" sz="2400" dirty="0">
              <a:solidFill>
                <a:schemeClr val="bg1"/>
              </a:solidFill>
            </a:endParaRPr>
          </a:p>
          <a:p>
            <a:pPr marL="0" indent="0">
              <a:buNone/>
            </a:pPr>
            <a:endParaRPr lang="en-IE" sz="2400" dirty="0">
              <a:solidFill>
                <a:schemeClr val="bg1"/>
              </a:solidFill>
            </a:endParaRPr>
          </a:p>
          <a:p>
            <a:pPr marL="0" indent="0">
              <a:buNone/>
            </a:pPr>
            <a:r>
              <a:rPr lang="en-IE" sz="2000" dirty="0">
                <a:solidFill>
                  <a:schemeClr val="bg1"/>
                </a:solidFill>
              </a:rPr>
              <a:t>   Config File: /etc/</a:t>
            </a:r>
            <a:r>
              <a:rPr lang="en-IE" sz="2000" dirty="0" err="1">
                <a:solidFill>
                  <a:schemeClr val="bg1"/>
                </a:solidFill>
              </a:rPr>
              <a:t>dracut.conf</a:t>
            </a:r>
            <a:endParaRPr lang="en-IE" sz="2000" dirty="0">
              <a:solidFill>
                <a:schemeClr val="bg1"/>
              </a:solidFill>
            </a:endParaRPr>
          </a:p>
          <a:p>
            <a:pPr marL="0" indent="0">
              <a:buNone/>
            </a:pPr>
            <a:r>
              <a:rPr lang="en-IE" sz="2000" dirty="0">
                <a:solidFill>
                  <a:schemeClr val="bg1"/>
                </a:solidFill>
              </a:rPr>
              <a:t>   List Modules: # </a:t>
            </a:r>
            <a:r>
              <a:rPr lang="en-IE" sz="2000" dirty="0" err="1">
                <a:solidFill>
                  <a:schemeClr val="bg1"/>
                </a:solidFill>
              </a:rPr>
              <a:t>lsinitrd</a:t>
            </a:r>
            <a:r>
              <a:rPr lang="en-IE" sz="2000" dirty="0">
                <a:solidFill>
                  <a:schemeClr val="bg1"/>
                </a:solidFill>
              </a:rPr>
              <a:t> /boot/</a:t>
            </a:r>
            <a:r>
              <a:rPr lang="en-IE" sz="2000" dirty="0" err="1">
                <a:solidFill>
                  <a:schemeClr val="bg1"/>
                </a:solidFill>
              </a:rPr>
              <a:t>initramfs</a:t>
            </a:r>
            <a:r>
              <a:rPr lang="en-IE" sz="2000" dirty="0">
                <a:solidFill>
                  <a:schemeClr val="bg1"/>
                </a:solidFill>
              </a:rPr>
              <a:t>-$(</a:t>
            </a:r>
            <a:r>
              <a:rPr lang="en-IE" sz="2000" dirty="0" err="1">
                <a:solidFill>
                  <a:schemeClr val="bg1"/>
                </a:solidFill>
              </a:rPr>
              <a:t>uname</a:t>
            </a:r>
            <a:r>
              <a:rPr lang="en-IE" sz="2000" dirty="0">
                <a:solidFill>
                  <a:schemeClr val="bg1"/>
                </a:solidFill>
              </a:rPr>
              <a:t> -r).</a:t>
            </a:r>
            <a:r>
              <a:rPr lang="en-IE" sz="2000" dirty="0" err="1">
                <a:solidFill>
                  <a:schemeClr val="bg1"/>
                </a:solidFill>
              </a:rPr>
              <a:t>img</a:t>
            </a:r>
            <a:r>
              <a:rPr lang="en-IE" sz="2000" dirty="0">
                <a:solidFill>
                  <a:schemeClr val="bg1"/>
                </a:solidFill>
              </a:rPr>
              <a:t> </a:t>
            </a:r>
            <a:endParaRPr lang="en-IE" sz="2000" dirty="0"/>
          </a:p>
          <a:p>
            <a:pPr marL="0" indent="0">
              <a:buNone/>
            </a:pPr>
            <a:r>
              <a:rPr lang="en-IE" sz="2000" dirty="0">
                <a:solidFill>
                  <a:schemeClr val="bg1"/>
                </a:solidFill>
              </a:rPr>
              <a:t>   Rebuild: # </a:t>
            </a:r>
            <a:r>
              <a:rPr lang="en-IE" sz="2000" dirty="0" err="1">
                <a:solidFill>
                  <a:schemeClr val="bg1"/>
                </a:solidFill>
              </a:rPr>
              <a:t>dracut</a:t>
            </a:r>
            <a:r>
              <a:rPr lang="en-IE" sz="2000" dirty="0">
                <a:solidFill>
                  <a:schemeClr val="bg1"/>
                </a:solidFill>
              </a:rPr>
              <a:t> –f /boot/</a:t>
            </a:r>
            <a:r>
              <a:rPr lang="en-IE" sz="2000" dirty="0" err="1">
                <a:solidFill>
                  <a:schemeClr val="bg1"/>
                </a:solidFill>
              </a:rPr>
              <a:t>initramfs</a:t>
            </a:r>
            <a:r>
              <a:rPr lang="en-IE" sz="2000" dirty="0">
                <a:solidFill>
                  <a:schemeClr val="bg1"/>
                </a:solidFill>
              </a:rPr>
              <a:t>-$(</a:t>
            </a:r>
            <a:r>
              <a:rPr lang="en-IE" sz="2000" dirty="0" err="1">
                <a:solidFill>
                  <a:schemeClr val="bg1"/>
                </a:solidFill>
              </a:rPr>
              <a:t>uname</a:t>
            </a:r>
            <a:r>
              <a:rPr lang="en-IE" sz="2000" dirty="0">
                <a:solidFill>
                  <a:schemeClr val="bg1"/>
                </a:solidFill>
              </a:rPr>
              <a:t> -r).</a:t>
            </a:r>
            <a:r>
              <a:rPr lang="en-IE" sz="2000" dirty="0" err="1">
                <a:solidFill>
                  <a:schemeClr val="bg1"/>
                </a:solidFill>
              </a:rPr>
              <a:t>img</a:t>
            </a:r>
            <a:r>
              <a:rPr lang="en-IE" sz="2000" dirty="0">
                <a:solidFill>
                  <a:schemeClr val="bg1"/>
                </a:solidFill>
              </a:rPr>
              <a:t> $(</a:t>
            </a:r>
            <a:r>
              <a:rPr lang="en-IE" sz="2000" dirty="0" err="1">
                <a:solidFill>
                  <a:schemeClr val="bg1"/>
                </a:solidFill>
              </a:rPr>
              <a:t>uname</a:t>
            </a:r>
            <a:r>
              <a:rPr lang="en-IE" sz="2000" dirty="0">
                <a:solidFill>
                  <a:schemeClr val="bg1"/>
                </a:solidFill>
              </a:rPr>
              <a:t> -r)</a:t>
            </a:r>
          </a:p>
          <a:p>
            <a:pPr marL="0" indent="0">
              <a:buNone/>
            </a:pPr>
            <a:r>
              <a:rPr lang="en-IE" sz="2000" dirty="0">
                <a:solidFill>
                  <a:schemeClr val="bg1"/>
                </a:solidFill>
              </a:rPr>
              <a:t>   Add Modules: # </a:t>
            </a:r>
            <a:r>
              <a:rPr lang="en-IE" sz="2000" dirty="0" err="1">
                <a:solidFill>
                  <a:schemeClr val="bg1"/>
                </a:solidFill>
              </a:rPr>
              <a:t>dracut</a:t>
            </a:r>
            <a:r>
              <a:rPr lang="en-IE" sz="2000" dirty="0">
                <a:solidFill>
                  <a:schemeClr val="bg1"/>
                </a:solidFill>
              </a:rPr>
              <a:t> –f --add-drivers "kmodule1 kmodule2" </a:t>
            </a:r>
          </a:p>
          <a:p>
            <a:pPr marL="0" indent="0">
              <a:buNone/>
            </a:pPr>
            <a:r>
              <a:rPr lang="en-IE" sz="2000" dirty="0">
                <a:solidFill>
                  <a:schemeClr val="bg1"/>
                </a:solidFill>
              </a:rPr>
              <a:t>   Remove modules: # </a:t>
            </a:r>
            <a:r>
              <a:rPr lang="en-IE" sz="2000" dirty="0" err="1">
                <a:solidFill>
                  <a:schemeClr val="bg1"/>
                </a:solidFill>
              </a:rPr>
              <a:t>dracut</a:t>
            </a:r>
            <a:r>
              <a:rPr lang="en-IE" sz="2000" dirty="0">
                <a:solidFill>
                  <a:schemeClr val="bg1"/>
                </a:solidFill>
              </a:rPr>
              <a:t> --omit-drivers "kmodule1 kmodule2”</a:t>
            </a:r>
          </a:p>
          <a:p>
            <a:pPr marL="0" indent="0">
              <a:buNone/>
            </a:pPr>
            <a:r>
              <a:rPr lang="en-IE" sz="2000" dirty="0">
                <a:solidFill>
                  <a:schemeClr val="bg1"/>
                </a:solidFill>
              </a:rPr>
              <a:t>   </a:t>
            </a:r>
            <a:r>
              <a:rPr lang="en-IE" sz="2000" dirty="0" err="1">
                <a:solidFill>
                  <a:schemeClr val="bg1"/>
                </a:solidFill>
              </a:rPr>
              <a:t>Alternatively,modify</a:t>
            </a:r>
            <a:r>
              <a:rPr lang="en-IE" sz="2000" dirty="0">
                <a:solidFill>
                  <a:schemeClr val="bg1"/>
                </a:solidFill>
              </a:rPr>
              <a:t> the </a:t>
            </a:r>
            <a:r>
              <a:rPr lang="en-IE" sz="2000" dirty="0" err="1">
                <a:solidFill>
                  <a:schemeClr val="bg1"/>
                </a:solidFill>
              </a:rPr>
              <a:t>add_dracutmodules</a:t>
            </a:r>
            <a:r>
              <a:rPr lang="en-IE" sz="2000" dirty="0">
                <a:solidFill>
                  <a:schemeClr val="bg1"/>
                </a:solidFill>
              </a:rPr>
              <a:t>/</a:t>
            </a:r>
            <a:r>
              <a:rPr lang="en-IE" sz="2000" dirty="0" err="1">
                <a:solidFill>
                  <a:schemeClr val="bg1"/>
                </a:solidFill>
              </a:rPr>
              <a:t>omit_dracutmodules</a:t>
            </a:r>
            <a:r>
              <a:rPr lang="en-IE" sz="2000" dirty="0">
                <a:solidFill>
                  <a:schemeClr val="bg1"/>
                </a:solidFill>
              </a:rPr>
              <a:t> directives in /etc/</a:t>
            </a:r>
            <a:r>
              <a:rPr lang="en-IE" sz="2000" dirty="0" err="1">
                <a:solidFill>
                  <a:schemeClr val="bg1"/>
                </a:solidFill>
              </a:rPr>
              <a:t>dracut.conf</a:t>
            </a:r>
            <a:endParaRPr lang="en-IE" sz="2000" dirty="0">
              <a:solidFill>
                <a:schemeClr val="bg1"/>
              </a:solidFill>
            </a:endParaRPr>
          </a:p>
          <a:p>
            <a:pPr marL="0" indent="0">
              <a:buNone/>
            </a:pPr>
            <a:endParaRPr lang="en-IE" sz="2000" dirty="0">
              <a:solidFill>
                <a:schemeClr val="bg1"/>
              </a:solidFill>
              <a:highlight>
                <a:srgbClr val="00FF00"/>
              </a:highlight>
            </a:endParaRPr>
          </a:p>
          <a:p>
            <a:pPr marL="0" indent="0">
              <a:buNone/>
            </a:pPr>
            <a:endParaRPr lang="en-IE" sz="2000" dirty="0">
              <a:solidFill>
                <a:schemeClr val="bg1"/>
              </a:solidFill>
              <a:highlight>
                <a:srgbClr val="00FF00"/>
              </a:highlight>
            </a:endParaRPr>
          </a:p>
          <a:p>
            <a:pPr marL="0" indent="0">
              <a:buNone/>
            </a:pPr>
            <a:endParaRPr lang="en-IE" sz="2400" dirty="0">
              <a:solidFill>
                <a:schemeClr val="bg1"/>
              </a:solidFill>
            </a:endParaRPr>
          </a:p>
        </p:txBody>
      </p:sp>
    </p:spTree>
    <p:extLst>
      <p:ext uri="{BB962C8B-B14F-4D97-AF65-F5344CB8AC3E}">
        <p14:creationId xmlns:p14="http://schemas.microsoft.com/office/powerpoint/2010/main" val="1441774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51C6C-493D-CD4F-8E7C-3439628F2C57}"/>
              </a:ext>
            </a:extLst>
          </p:cNvPr>
          <p:cNvSpPr>
            <a:spLocks noGrp="1"/>
          </p:cNvSpPr>
          <p:nvPr>
            <p:ph type="title"/>
          </p:nvPr>
        </p:nvSpPr>
        <p:spPr>
          <a:xfrm>
            <a:off x="316213" y="217812"/>
            <a:ext cx="11570987" cy="671189"/>
          </a:xfrm>
        </p:spPr>
        <p:txBody>
          <a:bodyPr/>
          <a:lstStyle/>
          <a:p>
            <a:pPr algn="ctr"/>
            <a:r>
              <a:rPr lang="en-US" dirty="0">
                <a:solidFill>
                  <a:schemeClr val="bg1"/>
                </a:solidFill>
              </a:rPr>
              <a:t>/</a:t>
            </a:r>
            <a:r>
              <a:rPr lang="en-US" dirty="0" err="1">
                <a:solidFill>
                  <a:schemeClr val="bg1"/>
                </a:solidFill>
              </a:rPr>
              <a:t>etc</a:t>
            </a:r>
            <a:r>
              <a:rPr lang="en-US" dirty="0">
                <a:solidFill>
                  <a:schemeClr val="bg1"/>
                </a:solidFill>
              </a:rPr>
              <a:t>/</a:t>
            </a:r>
            <a:r>
              <a:rPr lang="en-US" dirty="0" err="1">
                <a:solidFill>
                  <a:schemeClr val="bg1"/>
                </a:solidFill>
              </a:rPr>
              <a:t>fstab</a:t>
            </a:r>
            <a:endParaRPr lang="en-US" dirty="0">
              <a:solidFill>
                <a:schemeClr val="bg1"/>
              </a:solidFill>
            </a:endParaRPr>
          </a:p>
        </p:txBody>
      </p:sp>
      <p:sp>
        <p:nvSpPr>
          <p:cNvPr id="3" name="Content Placeholder 2">
            <a:extLst>
              <a:ext uri="{FF2B5EF4-FFF2-40B4-BE49-F238E27FC236}">
                <a16:creationId xmlns:a16="http://schemas.microsoft.com/office/drawing/2014/main" id="{367D354A-23A9-AD45-80AF-1644C6239DEB}"/>
              </a:ext>
            </a:extLst>
          </p:cNvPr>
          <p:cNvSpPr>
            <a:spLocks noGrp="1"/>
          </p:cNvSpPr>
          <p:nvPr>
            <p:ph idx="1"/>
          </p:nvPr>
        </p:nvSpPr>
        <p:spPr>
          <a:xfrm>
            <a:off x="454123" y="1345776"/>
            <a:ext cx="11098541" cy="4738568"/>
          </a:xfrm>
        </p:spPr>
        <p:txBody>
          <a:bodyPr/>
          <a:lstStyle/>
          <a:p>
            <a:pPr marL="0" indent="0">
              <a:buNone/>
            </a:pPr>
            <a:r>
              <a:rPr lang="en-US" sz="2400" dirty="0">
                <a:solidFill>
                  <a:schemeClr val="bg1"/>
                </a:solidFill>
              </a:rPr>
              <a:t>UUID=933deb5a-af4b-437b-82e6-2b449da297c5 / </a:t>
            </a:r>
            <a:r>
              <a:rPr lang="en-US" sz="2400" dirty="0" err="1">
                <a:solidFill>
                  <a:schemeClr val="bg1"/>
                </a:solidFill>
              </a:rPr>
              <a:t>xfs</a:t>
            </a:r>
            <a:r>
              <a:rPr lang="en-US" sz="2400" dirty="0">
                <a:solidFill>
                  <a:schemeClr val="bg1"/>
                </a:solidFill>
              </a:rPr>
              <a:t> </a:t>
            </a:r>
            <a:r>
              <a:rPr lang="en-US" sz="2400" dirty="0" err="1">
                <a:solidFill>
                  <a:schemeClr val="bg1"/>
                </a:solidFill>
              </a:rPr>
              <a:t>defaults,noatime</a:t>
            </a:r>
            <a:r>
              <a:rPr lang="en-US" sz="2400" dirty="0">
                <a:solidFill>
                  <a:schemeClr val="bg1"/>
                </a:solidFill>
              </a:rPr>
              <a:t>  1   1</a:t>
            </a:r>
          </a:p>
          <a:p>
            <a:pPr marL="0" indent="0">
              <a:buNone/>
            </a:pPr>
            <a:endParaRPr lang="en-US" sz="2400" dirty="0">
              <a:solidFill>
                <a:schemeClr val="bg1"/>
              </a:solidFill>
            </a:endParaRPr>
          </a:p>
          <a:p>
            <a:pPr marL="0" indent="0">
              <a:buNone/>
            </a:pPr>
            <a:r>
              <a:rPr lang="en-US" sz="2400" dirty="0">
                <a:solidFill>
                  <a:schemeClr val="bg1"/>
                </a:solidFill>
              </a:rPr>
              <a:t>”</a:t>
            </a:r>
            <a:r>
              <a:rPr lang="en-US" sz="2400" dirty="0" err="1">
                <a:solidFill>
                  <a:schemeClr val="bg1"/>
                </a:solidFill>
              </a:rPr>
              <a:t>nofail</a:t>
            </a:r>
            <a:r>
              <a:rPr lang="en-US" sz="2400" dirty="0">
                <a:solidFill>
                  <a:schemeClr val="bg1"/>
                </a:solidFill>
              </a:rPr>
              <a:t>” which does not fail the boot if unable to mount </a:t>
            </a:r>
          </a:p>
          <a:p>
            <a:pPr marL="0" indent="0">
              <a:buNone/>
            </a:pPr>
            <a:endParaRPr lang="en-US" sz="2400" dirty="0">
              <a:solidFill>
                <a:schemeClr val="bg1"/>
              </a:solidFill>
            </a:endParaRPr>
          </a:p>
          <a:p>
            <a:pPr marL="0" indent="0">
              <a:buNone/>
            </a:pPr>
            <a:r>
              <a:rPr lang="en-US" sz="2400" dirty="0">
                <a:solidFill>
                  <a:schemeClr val="bg1"/>
                </a:solidFill>
              </a:rPr>
              <a:t>“mount –a” mount everything in </a:t>
            </a:r>
            <a:r>
              <a:rPr lang="en-US" sz="2400" dirty="0" err="1">
                <a:solidFill>
                  <a:schemeClr val="bg1"/>
                </a:solidFill>
              </a:rPr>
              <a:t>fstab</a:t>
            </a:r>
            <a:r>
              <a:rPr lang="en-US" sz="2400" dirty="0">
                <a:solidFill>
                  <a:schemeClr val="bg1"/>
                </a:solidFill>
              </a:rPr>
              <a:t>, good way to check config</a:t>
            </a:r>
          </a:p>
          <a:p>
            <a:pPr marL="0" indent="0">
              <a:buNone/>
            </a:pPr>
            <a:endParaRPr lang="en-US" sz="2400" dirty="0">
              <a:solidFill>
                <a:schemeClr val="bg1"/>
              </a:solidFill>
            </a:endParaRPr>
          </a:p>
          <a:p>
            <a:pPr marL="0" indent="0">
              <a:buNone/>
            </a:pPr>
            <a:r>
              <a:rPr lang="en-US" sz="2400" dirty="0">
                <a:solidFill>
                  <a:schemeClr val="bg1"/>
                </a:solidFill>
              </a:rPr>
              <a:t>field 1 can be device name, label or UUID (recommended)</a:t>
            </a:r>
          </a:p>
          <a:p>
            <a:pPr marL="0" indent="0">
              <a:buNone/>
            </a:pPr>
            <a:endParaRPr lang="en-US" sz="2400" dirty="0">
              <a:solidFill>
                <a:schemeClr val="bg1"/>
              </a:solidFill>
            </a:endParaRPr>
          </a:p>
          <a:p>
            <a:pPr marL="0" indent="0">
              <a:buNone/>
            </a:pPr>
            <a:r>
              <a:rPr lang="en-US" sz="2400" dirty="0">
                <a:solidFill>
                  <a:schemeClr val="bg1"/>
                </a:solidFill>
              </a:rPr>
              <a:t>$ </a:t>
            </a:r>
            <a:r>
              <a:rPr lang="en-US" sz="2400" dirty="0" err="1">
                <a:solidFill>
                  <a:schemeClr val="bg1"/>
                </a:solidFill>
              </a:rPr>
              <a:t>sudo</a:t>
            </a:r>
            <a:r>
              <a:rPr lang="en-US" sz="2400" dirty="0">
                <a:solidFill>
                  <a:schemeClr val="bg1"/>
                </a:solidFill>
              </a:rPr>
              <a:t> </a:t>
            </a:r>
            <a:r>
              <a:rPr lang="en-US" sz="2400" dirty="0" err="1">
                <a:solidFill>
                  <a:schemeClr val="bg1"/>
                </a:solidFill>
              </a:rPr>
              <a:t>blkid</a:t>
            </a:r>
            <a:endParaRPr lang="en-US" sz="2400" dirty="0">
              <a:solidFill>
                <a:schemeClr val="bg1"/>
              </a:solidFill>
            </a:endParaRPr>
          </a:p>
          <a:p>
            <a:pPr marL="0" indent="0">
              <a:buNone/>
            </a:pPr>
            <a:r>
              <a:rPr lang="en-US" sz="2400" dirty="0">
                <a:solidFill>
                  <a:schemeClr val="bg1"/>
                </a:solidFill>
              </a:rPr>
              <a:t>/dev/xvda1: LABEL="/" UUID="933deb5a-af4b-437b-82e6-2b449da297c5"</a:t>
            </a:r>
          </a:p>
        </p:txBody>
      </p:sp>
    </p:spTree>
    <p:extLst>
      <p:ext uri="{BB962C8B-B14F-4D97-AF65-F5344CB8AC3E}">
        <p14:creationId xmlns:p14="http://schemas.microsoft.com/office/powerpoint/2010/main" val="1065502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6D18-E152-C543-9A20-AA80375FF569}"/>
              </a:ext>
            </a:extLst>
          </p:cNvPr>
          <p:cNvSpPr>
            <a:spLocks noGrp="1"/>
          </p:cNvSpPr>
          <p:nvPr>
            <p:ph type="title"/>
          </p:nvPr>
        </p:nvSpPr>
        <p:spPr/>
        <p:txBody>
          <a:bodyPr/>
          <a:lstStyle/>
          <a:p>
            <a:pPr algn="ctr"/>
            <a:r>
              <a:rPr lang="en-US" dirty="0">
                <a:solidFill>
                  <a:schemeClr val="bg1"/>
                </a:solidFill>
              </a:rPr>
              <a:t>troubleshooting tools</a:t>
            </a:r>
          </a:p>
        </p:txBody>
      </p:sp>
      <p:sp>
        <p:nvSpPr>
          <p:cNvPr id="3" name="Content Placeholder 2">
            <a:extLst>
              <a:ext uri="{FF2B5EF4-FFF2-40B4-BE49-F238E27FC236}">
                <a16:creationId xmlns:a16="http://schemas.microsoft.com/office/drawing/2014/main" id="{913462BB-CBA4-5848-B00B-0195697222BC}"/>
              </a:ext>
            </a:extLst>
          </p:cNvPr>
          <p:cNvSpPr>
            <a:spLocks noGrp="1"/>
          </p:cNvSpPr>
          <p:nvPr>
            <p:ph idx="1"/>
          </p:nvPr>
        </p:nvSpPr>
        <p:spPr>
          <a:xfrm>
            <a:off x="454123" y="880903"/>
            <a:ext cx="10940405" cy="5586804"/>
          </a:xfrm>
        </p:spPr>
        <p:txBody>
          <a:bodyPr/>
          <a:lstStyle/>
          <a:p>
            <a:pPr marL="0" indent="0">
              <a:buNone/>
            </a:pPr>
            <a:r>
              <a:rPr lang="en-US" sz="2667" dirty="0" err="1">
                <a:solidFill>
                  <a:schemeClr val="bg1"/>
                </a:solidFill>
              </a:rPr>
              <a:t>dmesg</a:t>
            </a:r>
            <a:endParaRPr lang="en-US" sz="2667" dirty="0">
              <a:solidFill>
                <a:schemeClr val="bg1"/>
              </a:solidFill>
            </a:endParaRPr>
          </a:p>
          <a:p>
            <a:pPr marL="0" indent="0">
              <a:buNone/>
            </a:pPr>
            <a:endParaRPr lang="en-US" sz="2667" dirty="0">
              <a:solidFill>
                <a:schemeClr val="bg1"/>
              </a:solidFill>
            </a:endParaRPr>
          </a:p>
          <a:p>
            <a:pPr marL="0" indent="0">
              <a:buNone/>
            </a:pPr>
            <a:r>
              <a:rPr lang="en-US" sz="2667" dirty="0">
                <a:solidFill>
                  <a:schemeClr val="bg1"/>
                </a:solidFill>
              </a:rPr>
              <a:t>/var/log/messages or /var/log/syslog or app log</a:t>
            </a:r>
          </a:p>
          <a:p>
            <a:pPr marL="0" indent="0">
              <a:buNone/>
            </a:pPr>
            <a:endParaRPr lang="en-US" sz="2667" dirty="0">
              <a:solidFill>
                <a:schemeClr val="bg1"/>
              </a:solidFill>
            </a:endParaRPr>
          </a:p>
          <a:p>
            <a:pPr marL="0" indent="0">
              <a:buNone/>
            </a:pPr>
            <a:r>
              <a:rPr lang="en-US" sz="2667" dirty="0">
                <a:solidFill>
                  <a:schemeClr val="bg1"/>
                </a:solidFill>
              </a:rPr>
              <a:t>change to prior boot option in GRUB</a:t>
            </a:r>
          </a:p>
          <a:p>
            <a:pPr marL="0" indent="0">
              <a:buNone/>
            </a:pPr>
            <a:endParaRPr lang="en-US" sz="2667" dirty="0">
              <a:solidFill>
                <a:schemeClr val="bg1"/>
              </a:solidFill>
            </a:endParaRPr>
          </a:p>
          <a:p>
            <a:pPr marL="0" indent="0">
              <a:buNone/>
            </a:pPr>
            <a:r>
              <a:rPr lang="en-US" sz="2667" dirty="0">
                <a:solidFill>
                  <a:schemeClr val="bg1"/>
                </a:solidFill>
              </a:rPr>
              <a:t>check </a:t>
            </a:r>
            <a:r>
              <a:rPr lang="en-US" sz="2667" dirty="0" err="1">
                <a:solidFill>
                  <a:schemeClr val="bg1"/>
                </a:solidFill>
              </a:rPr>
              <a:t>fstab</a:t>
            </a:r>
            <a:r>
              <a:rPr lang="en-US" sz="2667" dirty="0">
                <a:solidFill>
                  <a:schemeClr val="bg1"/>
                </a:solidFill>
              </a:rPr>
              <a:t> for ”dead” entries or wrong formatting</a:t>
            </a:r>
          </a:p>
          <a:p>
            <a:pPr marL="0" indent="0">
              <a:buNone/>
            </a:pPr>
            <a:endParaRPr lang="en-US" sz="2667" dirty="0">
              <a:solidFill>
                <a:schemeClr val="bg1"/>
              </a:solidFill>
            </a:endParaRPr>
          </a:p>
          <a:p>
            <a:pPr marL="0" indent="0">
              <a:buNone/>
            </a:pPr>
            <a:r>
              <a:rPr lang="en-US" sz="2667" dirty="0">
                <a:solidFill>
                  <a:schemeClr val="bg1"/>
                </a:solidFill>
              </a:rPr>
              <a:t>check for changes and ask the customer</a:t>
            </a:r>
          </a:p>
          <a:p>
            <a:pPr marL="0" indent="0">
              <a:buNone/>
            </a:pPr>
            <a:endParaRPr lang="en-US" sz="2667" dirty="0">
              <a:solidFill>
                <a:schemeClr val="bg1"/>
              </a:solidFill>
            </a:endParaRPr>
          </a:p>
          <a:p>
            <a:pPr marL="0" indent="0">
              <a:buNone/>
            </a:pPr>
            <a:r>
              <a:rPr lang="en-US" sz="2667" dirty="0" err="1">
                <a:solidFill>
                  <a:schemeClr val="bg1"/>
                </a:solidFill>
              </a:rPr>
              <a:t>systemctl</a:t>
            </a:r>
            <a:r>
              <a:rPr lang="en-US" sz="2667" dirty="0">
                <a:solidFill>
                  <a:schemeClr val="bg1"/>
                </a:solidFill>
              </a:rPr>
              <a:t> status &lt;service&gt;</a:t>
            </a:r>
          </a:p>
        </p:txBody>
      </p:sp>
    </p:spTree>
    <p:extLst>
      <p:ext uri="{BB962C8B-B14F-4D97-AF65-F5344CB8AC3E}">
        <p14:creationId xmlns:p14="http://schemas.microsoft.com/office/powerpoint/2010/main" val="2307475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0"/>
            <a:ext cx="12192000" cy="162983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4" name="Rectangle 3"/>
          <p:cNvSpPr/>
          <p:nvPr/>
        </p:nvSpPr>
        <p:spPr>
          <a:xfrm>
            <a:off x="-16564" y="435431"/>
            <a:ext cx="8603153" cy="761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a:xfrm>
            <a:off x="386455" y="498252"/>
            <a:ext cx="7985648" cy="827827"/>
          </a:xfrm>
        </p:spPr>
        <p:txBody>
          <a:bodyPr/>
          <a:lstStyle/>
          <a:p>
            <a:r>
              <a:rPr lang="en-US" sz="3667" dirty="0">
                <a:solidFill>
                  <a:schemeClr val="tx1"/>
                </a:solidFill>
                <a:latin typeface="Amazon Ember Display"/>
                <a:ea typeface="Amazon Ember Display" panose="020F0603020204020204" pitchFamily="34" charset="0"/>
                <a:cs typeface="Amazon Ember Display" panose="020F0603020204020204" pitchFamily="34" charset="0"/>
              </a:rPr>
              <a:t>Virtual Housekeeping</a:t>
            </a:r>
          </a:p>
        </p:txBody>
      </p:sp>
      <p:grpSp>
        <p:nvGrpSpPr>
          <p:cNvPr id="7" name="Group 6"/>
          <p:cNvGrpSpPr/>
          <p:nvPr/>
        </p:nvGrpSpPr>
        <p:grpSpPr>
          <a:xfrm>
            <a:off x="482466" y="2331495"/>
            <a:ext cx="2335695" cy="3233108"/>
            <a:chOff x="578959" y="2797794"/>
            <a:chExt cx="2802834" cy="3879729"/>
          </a:xfrm>
        </p:grpSpPr>
        <p:sp>
          <p:nvSpPr>
            <p:cNvPr id="6" name="Oval 5">
              <a:extLst>
                <a:ext uri="{FF2B5EF4-FFF2-40B4-BE49-F238E27FC236}">
                  <a16:creationId xmlns:a16="http://schemas.microsoft.com/office/drawing/2014/main" id="{350923F7-7F39-4117-8829-209EF76F6F67}"/>
                </a:ext>
              </a:extLst>
            </p:cNvPr>
            <p:cNvSpPr/>
            <p:nvPr/>
          </p:nvSpPr>
          <p:spPr>
            <a:xfrm>
              <a:off x="1008863" y="2797794"/>
              <a:ext cx="1951628" cy="189703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sp>
          <p:nvSpPr>
            <p:cNvPr id="11" name="TextBox 1">
              <a:extLst>
                <a:ext uri="{FF2B5EF4-FFF2-40B4-BE49-F238E27FC236}">
                  <a16:creationId xmlns:a16="http://schemas.microsoft.com/office/drawing/2014/main" id="{8A222ED6-ECD1-4823-BAC9-407B1B08F44A}"/>
                </a:ext>
              </a:extLst>
            </p:cNvPr>
            <p:cNvSpPr txBox="1"/>
            <p:nvPr/>
          </p:nvSpPr>
          <p:spPr>
            <a:xfrm>
              <a:off x="578959" y="545872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Use</a:t>
              </a:r>
              <a:endParaRPr kumimoji="0" lang="en-US" sz="2400" b="0" i="0" u="none" strike="noStrike" kern="1200" cap="none" spc="0" normalizeH="0" baseline="0" noProof="0" dirty="0">
                <a:ln>
                  <a:noFill/>
                </a:ln>
                <a:solidFill>
                  <a:srgbClr val="002D43"/>
                </a:solidFill>
                <a:effectLst/>
                <a:uLnTx/>
                <a:uFillTx/>
                <a:latin typeface="Amazon Ember"/>
                <a:ea typeface="+mn-ea"/>
                <a:cs typeface="+mn-cs"/>
              </a:endParaRPr>
            </a:p>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 Headsets</a:t>
              </a:r>
              <a:endParaRPr kumimoji="0" lang="en-US" sz="2375" b="0" i="0" u="none" strike="noStrike" kern="1200" cap="none" spc="0" normalizeH="0" baseline="0" noProof="0">
                <a:ln>
                  <a:noFill/>
                </a:ln>
                <a:solidFill>
                  <a:srgbClr val="002D43"/>
                </a:solidFill>
                <a:effectLst/>
                <a:uLnTx/>
                <a:uFillTx/>
                <a:latin typeface="Amazon Ember"/>
                <a:ea typeface="+mn-ea"/>
                <a:cs typeface="+mn-cs"/>
              </a:endParaRPr>
            </a:p>
          </p:txBody>
        </p:sp>
        <p:pic>
          <p:nvPicPr>
            <p:cNvPr id="3" name="Graphic 4" descr="Headphones">
              <a:extLst>
                <a:ext uri="{FF2B5EF4-FFF2-40B4-BE49-F238E27FC236}">
                  <a16:creationId xmlns:a16="http://schemas.microsoft.com/office/drawing/2014/main" id="{8AB0BCD4-3327-459B-B495-6F75B810AC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1507" y="2993781"/>
              <a:ext cx="1397738" cy="1397738"/>
            </a:xfrm>
            <a:prstGeom prst="rect">
              <a:avLst/>
            </a:prstGeom>
          </p:spPr>
        </p:pic>
      </p:grpSp>
      <p:grpSp>
        <p:nvGrpSpPr>
          <p:cNvPr id="19" name="Group 18">
            <a:extLst>
              <a:ext uri="{FF2B5EF4-FFF2-40B4-BE49-F238E27FC236}">
                <a16:creationId xmlns:a16="http://schemas.microsoft.com/office/drawing/2014/main" id="{DDD78EEA-54F2-406D-B299-957B8DF25F73}"/>
              </a:ext>
            </a:extLst>
          </p:cNvPr>
          <p:cNvGrpSpPr/>
          <p:nvPr/>
        </p:nvGrpSpPr>
        <p:grpSpPr>
          <a:xfrm>
            <a:off x="3373403" y="2331495"/>
            <a:ext cx="2335695" cy="3233108"/>
            <a:chOff x="4079925" y="3343704"/>
            <a:chExt cx="2802834" cy="3879729"/>
          </a:xfrm>
        </p:grpSpPr>
        <p:sp>
          <p:nvSpPr>
            <p:cNvPr id="12" name="TextBox 2">
              <a:extLst>
                <a:ext uri="{FF2B5EF4-FFF2-40B4-BE49-F238E27FC236}">
                  <a16:creationId xmlns:a16="http://schemas.microsoft.com/office/drawing/2014/main" id="{1AC930CC-B4FA-4B4D-98C7-72A7F8572936}"/>
                </a:ext>
              </a:extLst>
            </p:cNvPr>
            <p:cNvSpPr txBox="1"/>
            <p:nvPr/>
          </p:nvSpPr>
          <p:spPr>
            <a:xfrm>
              <a:off x="4079925" y="600463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Go on </a:t>
              </a:r>
              <a:endParaRPr kumimoji="0" lang="en-US" sz="2400" b="0" i="0" u="none" strike="noStrike" kern="1200" cap="none" spc="0" normalizeH="0" baseline="0" noProof="0">
                <a:ln>
                  <a:noFill/>
                </a:ln>
                <a:solidFill>
                  <a:srgbClr val="002D43"/>
                </a:solidFill>
                <a:effectLst/>
                <a:uLnTx/>
                <a:uFillTx/>
                <a:latin typeface="Amazon Ember"/>
                <a:ea typeface="+mn-ea"/>
                <a:cs typeface="+mn-cs"/>
              </a:endParaRPr>
            </a:p>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Mute</a:t>
              </a:r>
              <a:endParaRPr kumimoji="0" lang="en-US" sz="2375" b="0" i="0" u="none" strike="noStrike" kern="1200" cap="none" spc="0" normalizeH="0" baseline="0" noProof="0" dirty="0">
                <a:ln>
                  <a:noFill/>
                </a:ln>
                <a:solidFill>
                  <a:srgbClr val="002D43"/>
                </a:solidFill>
                <a:effectLst/>
                <a:uLnTx/>
                <a:uFillTx/>
                <a:latin typeface="Amazon Ember"/>
                <a:ea typeface="+mn-ea"/>
                <a:cs typeface="+mn-cs"/>
              </a:endParaRPr>
            </a:p>
          </p:txBody>
        </p:sp>
        <p:sp>
          <p:nvSpPr>
            <p:cNvPr id="17" name="Oval 16">
              <a:extLst>
                <a:ext uri="{FF2B5EF4-FFF2-40B4-BE49-F238E27FC236}">
                  <a16:creationId xmlns:a16="http://schemas.microsoft.com/office/drawing/2014/main" id="{658224AB-C7CB-4C22-B878-B26AEB9BAB67}"/>
                </a:ext>
              </a:extLst>
            </p:cNvPr>
            <p:cNvSpPr/>
            <p:nvPr/>
          </p:nvSpPr>
          <p:spPr>
            <a:xfrm>
              <a:off x="4503006" y="3343704"/>
              <a:ext cx="1951628" cy="189703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grpSp>
          <p:nvGrpSpPr>
            <p:cNvPr id="24" name="Group 23">
              <a:extLst>
                <a:ext uri="{FF2B5EF4-FFF2-40B4-BE49-F238E27FC236}">
                  <a16:creationId xmlns:a16="http://schemas.microsoft.com/office/drawing/2014/main" id="{8089FB6E-A13F-4482-95F7-9F7FB87A0D34}"/>
                </a:ext>
              </a:extLst>
            </p:cNvPr>
            <p:cNvGrpSpPr/>
            <p:nvPr/>
          </p:nvGrpSpPr>
          <p:grpSpPr>
            <a:xfrm>
              <a:off x="4878319" y="3625327"/>
              <a:ext cx="1194098" cy="1194098"/>
              <a:chOff x="4932381" y="3625327"/>
              <a:chExt cx="1194098" cy="1194098"/>
            </a:xfrm>
          </p:grpSpPr>
          <p:pic>
            <p:nvPicPr>
              <p:cNvPr id="20" name="Graphic 20" descr="Radio microphone">
                <a:extLst>
                  <a:ext uri="{FF2B5EF4-FFF2-40B4-BE49-F238E27FC236}">
                    <a16:creationId xmlns:a16="http://schemas.microsoft.com/office/drawing/2014/main" id="{CCBF002B-9073-47CF-A169-6AE46624DA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32381" y="3625327"/>
                <a:ext cx="1194098" cy="1194098"/>
              </a:xfrm>
              <a:prstGeom prst="rect">
                <a:avLst/>
              </a:prstGeom>
            </p:spPr>
          </p:pic>
          <p:cxnSp>
            <p:nvCxnSpPr>
              <p:cNvPr id="22" name="Straight Arrow Connector 21">
                <a:extLst>
                  <a:ext uri="{FF2B5EF4-FFF2-40B4-BE49-F238E27FC236}">
                    <a16:creationId xmlns:a16="http://schemas.microsoft.com/office/drawing/2014/main" id="{EB74C850-72D4-43BB-AA1A-2FDB712ED3DA}"/>
                  </a:ext>
                </a:extLst>
              </p:cNvPr>
              <p:cNvCxnSpPr/>
              <p:nvPr/>
            </p:nvCxnSpPr>
            <p:spPr>
              <a:xfrm>
                <a:off x="5119149" y="3822690"/>
                <a:ext cx="836232" cy="831740"/>
              </a:xfrm>
              <a:prstGeom prst="straightConnector1">
                <a:avLst/>
              </a:prstGeom>
              <a:ln w="57150">
                <a:solidFill>
                  <a:schemeClr val="tx1"/>
                </a:solidFill>
              </a:ln>
            </p:spPr>
            <p:style>
              <a:lnRef idx="1">
                <a:schemeClr val="dk1"/>
              </a:lnRef>
              <a:fillRef idx="0">
                <a:schemeClr val="dk1"/>
              </a:fillRef>
              <a:effectRef idx="0">
                <a:schemeClr val="dk1"/>
              </a:effectRef>
              <a:fontRef idx="minor">
                <a:schemeClr val="tx1"/>
              </a:fontRef>
            </p:style>
          </p:cxnSp>
        </p:grpSp>
      </p:grpSp>
      <p:grpSp>
        <p:nvGrpSpPr>
          <p:cNvPr id="5" name="Group 4"/>
          <p:cNvGrpSpPr/>
          <p:nvPr/>
        </p:nvGrpSpPr>
        <p:grpSpPr>
          <a:xfrm>
            <a:off x="9176491" y="2349813"/>
            <a:ext cx="2335695" cy="3233108"/>
            <a:chOff x="10972686" y="2797794"/>
            <a:chExt cx="2802834" cy="3879729"/>
          </a:xfrm>
        </p:grpSpPr>
        <p:sp>
          <p:nvSpPr>
            <p:cNvPr id="16" name="Oval 15">
              <a:extLst>
                <a:ext uri="{FF2B5EF4-FFF2-40B4-BE49-F238E27FC236}">
                  <a16:creationId xmlns:a16="http://schemas.microsoft.com/office/drawing/2014/main" id="{6F3CCB3D-2B3A-40FA-B16A-D6B9DEA289B1}"/>
                </a:ext>
              </a:extLst>
            </p:cNvPr>
            <p:cNvSpPr/>
            <p:nvPr/>
          </p:nvSpPr>
          <p:spPr>
            <a:xfrm>
              <a:off x="11573945" y="2797794"/>
              <a:ext cx="1951628" cy="1897037"/>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sp>
          <p:nvSpPr>
            <p:cNvPr id="14" name="TextBox 2">
              <a:extLst>
                <a:ext uri="{FF2B5EF4-FFF2-40B4-BE49-F238E27FC236}">
                  <a16:creationId xmlns:a16="http://schemas.microsoft.com/office/drawing/2014/main" id="{07406C3D-B646-4EA7-8515-C134C3F6428A}"/>
                </a:ext>
              </a:extLst>
            </p:cNvPr>
            <p:cNvSpPr txBox="1"/>
            <p:nvPr/>
          </p:nvSpPr>
          <p:spPr>
            <a:xfrm>
              <a:off x="10972686" y="545872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Minimize Distractions</a:t>
              </a:r>
            </a:p>
          </p:txBody>
        </p:sp>
      </p:grpSp>
      <p:pic>
        <p:nvPicPr>
          <p:cNvPr id="31" name="Graphic 31" descr="Bell">
            <a:extLst>
              <a:ext uri="{FF2B5EF4-FFF2-40B4-BE49-F238E27FC236}">
                <a16:creationId xmlns:a16="http://schemas.microsoft.com/office/drawing/2014/main" id="{4467A604-BAAC-43F4-BE5E-3D16AA1FD7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91835" y="2603977"/>
            <a:ext cx="967713" cy="1001469"/>
          </a:xfrm>
          <a:prstGeom prst="rect">
            <a:avLst/>
          </a:prstGeom>
        </p:spPr>
      </p:pic>
      <p:grpSp>
        <p:nvGrpSpPr>
          <p:cNvPr id="21" name="Group 20">
            <a:extLst>
              <a:ext uri="{FF2B5EF4-FFF2-40B4-BE49-F238E27FC236}">
                <a16:creationId xmlns:a16="http://schemas.microsoft.com/office/drawing/2014/main" id="{BCF46FC1-EBA2-421B-A509-D8B186BF1B6E}"/>
              </a:ext>
            </a:extLst>
          </p:cNvPr>
          <p:cNvGrpSpPr/>
          <p:nvPr/>
        </p:nvGrpSpPr>
        <p:grpSpPr>
          <a:xfrm>
            <a:off x="6252968" y="2331495"/>
            <a:ext cx="2335695" cy="3233108"/>
            <a:chOff x="7499411" y="3343704"/>
            <a:chExt cx="2802834" cy="3879729"/>
          </a:xfrm>
        </p:grpSpPr>
        <p:sp>
          <p:nvSpPr>
            <p:cNvPr id="13" name="TextBox 3">
              <a:extLst>
                <a:ext uri="{FF2B5EF4-FFF2-40B4-BE49-F238E27FC236}">
                  <a16:creationId xmlns:a16="http://schemas.microsoft.com/office/drawing/2014/main" id="{A69985C5-BCF6-4584-9291-63EACDE346AA}"/>
                </a:ext>
              </a:extLst>
            </p:cNvPr>
            <p:cNvSpPr txBox="1"/>
            <p:nvPr/>
          </p:nvSpPr>
          <p:spPr>
            <a:xfrm>
              <a:off x="7499411" y="600463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Participate Actively</a:t>
              </a:r>
              <a:endParaRPr kumimoji="0" lang="en-US" sz="2400" b="0" i="0" u="none" strike="noStrike" kern="1200" cap="none" spc="0" normalizeH="0" baseline="0" noProof="0" dirty="0">
                <a:ln>
                  <a:noFill/>
                </a:ln>
                <a:solidFill>
                  <a:srgbClr val="002D43"/>
                </a:solidFill>
                <a:effectLst/>
                <a:uLnTx/>
                <a:uFillTx/>
                <a:latin typeface="Amazon Ember"/>
                <a:ea typeface="+mn-ea"/>
                <a:cs typeface="+mn-cs"/>
              </a:endParaRPr>
            </a:p>
          </p:txBody>
        </p:sp>
        <p:sp>
          <p:nvSpPr>
            <p:cNvPr id="15" name="Oval 14">
              <a:extLst>
                <a:ext uri="{FF2B5EF4-FFF2-40B4-BE49-F238E27FC236}">
                  <a16:creationId xmlns:a16="http://schemas.microsoft.com/office/drawing/2014/main" id="{AA0D89C9-51DB-4165-9C05-879D9A71A190}"/>
                </a:ext>
              </a:extLst>
            </p:cNvPr>
            <p:cNvSpPr/>
            <p:nvPr/>
          </p:nvSpPr>
          <p:spPr>
            <a:xfrm>
              <a:off x="7929316" y="3343704"/>
              <a:ext cx="1951628" cy="189703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grpSp>
          <p:nvGrpSpPr>
            <p:cNvPr id="18" name="Group 17">
              <a:extLst>
                <a:ext uri="{FF2B5EF4-FFF2-40B4-BE49-F238E27FC236}">
                  <a16:creationId xmlns:a16="http://schemas.microsoft.com/office/drawing/2014/main" id="{DB942998-2D1E-4F03-8E9B-F41F884C5C35}"/>
                </a:ext>
              </a:extLst>
            </p:cNvPr>
            <p:cNvGrpSpPr/>
            <p:nvPr/>
          </p:nvGrpSpPr>
          <p:grpSpPr>
            <a:xfrm>
              <a:off x="8266222" y="3493826"/>
              <a:ext cx="1337480" cy="1378619"/>
              <a:chOff x="8470972" y="3493826"/>
              <a:chExt cx="1337480" cy="1450421"/>
            </a:xfrm>
          </p:grpSpPr>
          <p:pic>
            <p:nvPicPr>
              <p:cNvPr id="8" name="Graphic 8" descr="Raised hand">
                <a:extLst>
                  <a:ext uri="{FF2B5EF4-FFF2-40B4-BE49-F238E27FC236}">
                    <a16:creationId xmlns:a16="http://schemas.microsoft.com/office/drawing/2014/main" id="{47FF9881-8760-4B7E-A5E6-6048640AE8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70972" y="3493826"/>
                <a:ext cx="1337480" cy="1323834"/>
              </a:xfrm>
              <a:prstGeom prst="rect">
                <a:avLst/>
              </a:prstGeom>
            </p:spPr>
          </p:pic>
          <p:sp>
            <p:nvSpPr>
              <p:cNvPr id="10" name="Rectangle 9">
                <a:extLst>
                  <a:ext uri="{FF2B5EF4-FFF2-40B4-BE49-F238E27FC236}">
                    <a16:creationId xmlns:a16="http://schemas.microsoft.com/office/drawing/2014/main" id="{52A7432C-4407-4376-B865-5BCC22F279C7}"/>
                  </a:ext>
                </a:extLst>
              </p:cNvPr>
              <p:cNvSpPr/>
              <p:nvPr/>
            </p:nvSpPr>
            <p:spPr>
              <a:xfrm>
                <a:off x="8839460" y="4428275"/>
                <a:ext cx="438912" cy="515972"/>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grpSp>
      </p:grpSp>
      <p:cxnSp>
        <p:nvCxnSpPr>
          <p:cNvPr id="36" name="Straight Arrow Connector 35">
            <a:extLst>
              <a:ext uri="{FF2B5EF4-FFF2-40B4-BE49-F238E27FC236}">
                <a16:creationId xmlns:a16="http://schemas.microsoft.com/office/drawing/2014/main" id="{EB74C850-72D4-43BB-AA1A-2FDB712ED3DA}"/>
              </a:ext>
            </a:extLst>
          </p:cNvPr>
          <p:cNvCxnSpPr/>
          <p:nvPr/>
        </p:nvCxnSpPr>
        <p:spPr>
          <a:xfrm>
            <a:off x="10101558" y="2838956"/>
            <a:ext cx="705005" cy="704358"/>
          </a:xfrm>
          <a:prstGeom prst="straightConnector1">
            <a:avLst/>
          </a:prstGeom>
          <a:ln w="571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265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You should now be familiar with…</a:t>
            </a:r>
          </a:p>
        </p:txBody>
      </p:sp>
      <p:sp>
        <p:nvSpPr>
          <p:cNvPr id="5" name="TextBox 4">
            <a:extLst>
              <a:ext uri="{FF2B5EF4-FFF2-40B4-BE49-F238E27FC236}">
                <a16:creationId xmlns:a16="http://schemas.microsoft.com/office/drawing/2014/main" id="{D96ABF45-7AC6-C24B-B0C4-26AF027A0B67}"/>
              </a:ext>
            </a:extLst>
          </p:cNvPr>
          <p:cNvSpPr txBox="1"/>
          <p:nvPr/>
        </p:nvSpPr>
        <p:spPr>
          <a:xfrm>
            <a:off x="1795644" y="1667567"/>
            <a:ext cx="8868043" cy="2554545"/>
          </a:xfrm>
          <a:prstGeom prst="rect">
            <a:avLst/>
          </a:prstGeom>
          <a:noFill/>
        </p:spPr>
        <p:txBody>
          <a:bodyPr wrap="square" rtlCol="0">
            <a:spAutoFit/>
          </a:bodyPr>
          <a:lstStyle/>
          <a:p>
            <a:pPr marL="380990" indent="-380990">
              <a:buFont typeface="Wingdings" pitchFamily="2" charset="2"/>
              <a:buChar char="Ø"/>
            </a:pPr>
            <a:r>
              <a:rPr lang="en-US" sz="3200" dirty="0">
                <a:solidFill>
                  <a:schemeClr val="bg2">
                    <a:lumMod val="10000"/>
                  </a:schemeClr>
                </a:solidFill>
              </a:rPr>
              <a:t>elements of the boot process</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configuration and troubleshooting</a:t>
            </a:r>
          </a:p>
          <a:p>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Managing services with </a:t>
            </a:r>
            <a:r>
              <a:rPr lang="en-US" sz="3200" dirty="0" err="1">
                <a:solidFill>
                  <a:schemeClr val="bg2">
                    <a:lumMod val="10000"/>
                  </a:schemeClr>
                </a:solidFill>
              </a:rPr>
              <a:t>systemd</a:t>
            </a:r>
            <a:r>
              <a:rPr lang="en-US" sz="3200" dirty="0">
                <a:solidFill>
                  <a:schemeClr val="bg2">
                    <a:lumMod val="10000"/>
                  </a:schemeClr>
                </a:solidFill>
              </a:rPr>
              <a:t>/</a:t>
            </a:r>
            <a:r>
              <a:rPr lang="en-US" sz="3200" dirty="0" err="1">
                <a:solidFill>
                  <a:schemeClr val="bg2">
                    <a:lumMod val="10000"/>
                  </a:schemeClr>
                </a:solidFill>
              </a:rPr>
              <a:t>SysVinit</a:t>
            </a:r>
            <a:endParaRPr lang="en-US" sz="3200" dirty="0">
              <a:solidFill>
                <a:schemeClr val="bg2">
                  <a:lumMod val="10000"/>
                </a:schemeClr>
              </a:solidFill>
            </a:endParaRPr>
          </a:p>
        </p:txBody>
      </p:sp>
    </p:spTree>
    <p:extLst>
      <p:ext uri="{BB962C8B-B14F-4D97-AF65-F5344CB8AC3E}">
        <p14:creationId xmlns:p14="http://schemas.microsoft.com/office/powerpoint/2010/main" val="3617298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24BF-FA43-1F44-AE7D-CA99422F68E9}"/>
              </a:ext>
            </a:extLst>
          </p:cNvPr>
          <p:cNvSpPr>
            <a:spLocks noGrp="1"/>
          </p:cNvSpPr>
          <p:nvPr>
            <p:ph type="title"/>
          </p:nvPr>
        </p:nvSpPr>
        <p:spPr/>
        <p:txBody>
          <a:bodyPr/>
          <a:lstStyle/>
          <a:p>
            <a:pPr algn="ctr"/>
            <a:r>
              <a:rPr lang="en-US" dirty="0">
                <a:solidFill>
                  <a:schemeClr val="bg1"/>
                </a:solidFill>
              </a:rPr>
              <a:t>time for practice</a:t>
            </a:r>
          </a:p>
        </p:txBody>
      </p:sp>
      <p:sp>
        <p:nvSpPr>
          <p:cNvPr id="3" name="TextBox 2">
            <a:extLst>
              <a:ext uri="{FF2B5EF4-FFF2-40B4-BE49-F238E27FC236}">
                <a16:creationId xmlns:a16="http://schemas.microsoft.com/office/drawing/2014/main" id="{E200D0B4-43B9-AB41-BFEB-4121B4426740}"/>
              </a:ext>
            </a:extLst>
          </p:cNvPr>
          <p:cNvSpPr txBox="1"/>
          <p:nvPr/>
        </p:nvSpPr>
        <p:spPr>
          <a:xfrm>
            <a:off x="1219201" y="1605777"/>
            <a:ext cx="8519532" cy="3416320"/>
          </a:xfrm>
          <a:prstGeom prst="rect">
            <a:avLst/>
          </a:prstGeom>
          <a:noFill/>
        </p:spPr>
        <p:txBody>
          <a:bodyPr wrap="square" rtlCol="0">
            <a:spAutoFit/>
          </a:bodyPr>
          <a:lstStyle/>
          <a:p>
            <a:pPr marL="457189" indent="-457189">
              <a:buAutoNum type="arabicParenR"/>
            </a:pPr>
            <a:r>
              <a:rPr lang="en-US" sz="2400" dirty="0">
                <a:solidFill>
                  <a:schemeClr val="bg1"/>
                </a:solidFill>
              </a:rPr>
              <a:t>inspect </a:t>
            </a:r>
            <a:r>
              <a:rPr lang="en-US" sz="2400" dirty="0" err="1">
                <a:solidFill>
                  <a:schemeClr val="bg1"/>
                </a:solidFill>
              </a:rPr>
              <a:t>dmesg</a:t>
            </a:r>
            <a:r>
              <a:rPr lang="en-US" sz="2400" dirty="0">
                <a:solidFill>
                  <a:schemeClr val="bg1"/>
                </a:solidFill>
              </a:rPr>
              <a:t> to get an overview of the boot process</a:t>
            </a:r>
          </a:p>
          <a:p>
            <a:pPr marL="457189" indent="-457189">
              <a:buAutoNum type="arabicParenR"/>
            </a:pPr>
            <a:endParaRPr lang="en-US" sz="2400" dirty="0">
              <a:solidFill>
                <a:schemeClr val="bg1"/>
              </a:solidFill>
            </a:endParaRPr>
          </a:p>
          <a:p>
            <a:pPr marL="457189" indent="-457189">
              <a:buAutoNum type="arabicParenR"/>
            </a:pPr>
            <a:r>
              <a:rPr lang="en-US" sz="2400" dirty="0">
                <a:solidFill>
                  <a:schemeClr val="bg1"/>
                </a:solidFill>
              </a:rPr>
              <a:t>make httpd/apache start on </a:t>
            </a:r>
            <a:r>
              <a:rPr lang="en-US" sz="2400" dirty="0" err="1">
                <a:solidFill>
                  <a:schemeClr val="bg1"/>
                </a:solidFill>
              </a:rPr>
              <a:t>runlevel</a:t>
            </a:r>
            <a:r>
              <a:rPr lang="en-US" sz="2400" dirty="0">
                <a:solidFill>
                  <a:schemeClr val="bg1"/>
                </a:solidFill>
              </a:rPr>
              <a:t> 3/5</a:t>
            </a:r>
          </a:p>
          <a:p>
            <a:pPr marL="457189" indent="-457189">
              <a:buAutoNum type="arabicParenR"/>
            </a:pPr>
            <a:endParaRPr lang="en-US" sz="2400" dirty="0">
              <a:solidFill>
                <a:schemeClr val="bg1"/>
              </a:solidFill>
            </a:endParaRPr>
          </a:p>
          <a:p>
            <a:pPr marL="457189" indent="-457189">
              <a:buAutoNum type="arabicParenR"/>
            </a:pPr>
            <a:r>
              <a:rPr lang="en-US" sz="2400" dirty="0">
                <a:solidFill>
                  <a:schemeClr val="bg1"/>
                </a:solidFill>
              </a:rPr>
              <a:t>inspect grub config file and /boot directory</a:t>
            </a:r>
          </a:p>
          <a:p>
            <a:pPr marL="457189" indent="-457189">
              <a:buAutoNum type="arabicParenR"/>
            </a:pPr>
            <a:endParaRPr lang="en-US" sz="2400" dirty="0">
              <a:solidFill>
                <a:schemeClr val="bg1"/>
              </a:solidFill>
            </a:endParaRPr>
          </a:p>
          <a:p>
            <a:pPr marL="457189" indent="-457189">
              <a:buAutoNum type="arabicParenR"/>
            </a:pPr>
            <a:r>
              <a:rPr lang="en-US" sz="2400" dirty="0">
                <a:solidFill>
                  <a:schemeClr val="bg1"/>
                </a:solidFill>
              </a:rPr>
              <a:t>troubleshoot </a:t>
            </a:r>
            <a:r>
              <a:rPr lang="en-IE" sz="2400" dirty="0">
                <a:solidFill>
                  <a:schemeClr val="bg1"/>
                </a:solidFill>
              </a:rPr>
              <a:t>ami-059249de4d960b859 (eu-west-1)</a:t>
            </a:r>
          </a:p>
          <a:p>
            <a:pPr marL="457189" indent="-457189">
              <a:buAutoNum type="arabicParenR"/>
            </a:pPr>
            <a:endParaRPr lang="en-IE" sz="2400" dirty="0">
              <a:solidFill>
                <a:schemeClr val="bg1"/>
              </a:solidFill>
            </a:endParaRPr>
          </a:p>
          <a:p>
            <a:pPr marL="457189" indent="-457189">
              <a:buAutoNum type="arabicParenR"/>
            </a:pPr>
            <a:r>
              <a:rPr lang="en-IE" sz="2400" dirty="0">
                <a:solidFill>
                  <a:schemeClr val="bg1"/>
                </a:solidFill>
              </a:rPr>
              <a:t>troubleshoot ami-07c3ece0676a55281 (eu-west-1)</a:t>
            </a:r>
            <a:endParaRPr lang="en-US" sz="2400" dirty="0">
              <a:solidFill>
                <a:schemeClr val="bg1"/>
              </a:solidFill>
            </a:endParaRPr>
          </a:p>
        </p:txBody>
      </p:sp>
    </p:spTree>
    <p:extLst>
      <p:ext uri="{BB962C8B-B14F-4D97-AF65-F5344CB8AC3E}">
        <p14:creationId xmlns:p14="http://schemas.microsoft.com/office/powerpoint/2010/main" val="463874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Insist on the highest standards</a:t>
            </a:r>
          </a:p>
        </p:txBody>
      </p:sp>
      <p:sp>
        <p:nvSpPr>
          <p:cNvPr id="4" name="Content Placeholder 3"/>
          <p:cNvSpPr>
            <a:spLocks noGrp="1"/>
          </p:cNvSpPr>
          <p:nvPr>
            <p:ph idx="1"/>
          </p:nvPr>
        </p:nvSpPr>
        <p:spPr/>
        <p:txBody>
          <a:bodyPr/>
          <a:lstStyle/>
          <a:p>
            <a:r>
              <a:rPr lang="en-GB" sz="2400" dirty="0">
                <a:solidFill>
                  <a:schemeClr val="bg1"/>
                </a:solidFill>
              </a:rPr>
              <a:t>Please take 2 minutes to complete the survey to let us know what you liked about the training and what can be improved.</a:t>
            </a:r>
          </a:p>
          <a:p>
            <a:r>
              <a:rPr lang="en-GB" sz="2400" dirty="0">
                <a:solidFill>
                  <a:schemeClr val="bg1"/>
                </a:solidFill>
              </a:rPr>
              <a:t>This will help us to continue creating helpful and relevant training content.</a:t>
            </a:r>
          </a:p>
          <a:p>
            <a:r>
              <a:rPr lang="en-GB" sz="2400" dirty="0">
                <a:solidFill>
                  <a:schemeClr val="bg1"/>
                </a:solidFill>
              </a:rPr>
              <a:t>Link is in the invitation email.</a:t>
            </a:r>
          </a:p>
        </p:txBody>
      </p:sp>
    </p:spTree>
    <p:extLst>
      <p:ext uri="{BB962C8B-B14F-4D97-AF65-F5344CB8AC3E}">
        <p14:creationId xmlns:p14="http://schemas.microsoft.com/office/powerpoint/2010/main" val="377407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Course objectives</a:t>
            </a:r>
          </a:p>
        </p:txBody>
      </p:sp>
      <p:sp>
        <p:nvSpPr>
          <p:cNvPr id="3" name="TextBox 2">
            <a:extLst>
              <a:ext uri="{FF2B5EF4-FFF2-40B4-BE49-F238E27FC236}">
                <a16:creationId xmlns:a16="http://schemas.microsoft.com/office/drawing/2014/main" id="{9CC44B79-1C41-CF40-AB8A-91946BD968B9}"/>
              </a:ext>
            </a:extLst>
          </p:cNvPr>
          <p:cNvSpPr txBox="1"/>
          <p:nvPr/>
        </p:nvSpPr>
        <p:spPr>
          <a:xfrm>
            <a:off x="1217639" y="2136339"/>
            <a:ext cx="8868043" cy="2554545"/>
          </a:xfrm>
          <a:prstGeom prst="rect">
            <a:avLst/>
          </a:prstGeom>
          <a:noFill/>
        </p:spPr>
        <p:txBody>
          <a:bodyPr wrap="square" rtlCol="0">
            <a:spAutoFit/>
          </a:bodyPr>
          <a:lstStyle/>
          <a:p>
            <a:pPr marL="380990" indent="-380990">
              <a:buFont typeface="Wingdings" pitchFamily="2" charset="2"/>
              <a:buChar char="Ø"/>
            </a:pPr>
            <a:r>
              <a:rPr lang="en-US" sz="3200" dirty="0">
                <a:solidFill>
                  <a:schemeClr val="bg2">
                    <a:lumMod val="10000"/>
                  </a:schemeClr>
                </a:solidFill>
              </a:rPr>
              <a:t>elements of the boot process</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configuration and troubleshooting</a:t>
            </a:r>
          </a:p>
          <a:p>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Managing services with </a:t>
            </a:r>
            <a:r>
              <a:rPr lang="en-US" sz="3200" dirty="0" err="1">
                <a:solidFill>
                  <a:schemeClr val="bg2">
                    <a:lumMod val="10000"/>
                  </a:schemeClr>
                </a:solidFill>
              </a:rPr>
              <a:t>systemd</a:t>
            </a:r>
            <a:r>
              <a:rPr lang="en-US" sz="3200" dirty="0">
                <a:solidFill>
                  <a:schemeClr val="bg2">
                    <a:lumMod val="10000"/>
                  </a:schemeClr>
                </a:solidFill>
              </a:rPr>
              <a:t>/</a:t>
            </a:r>
            <a:r>
              <a:rPr lang="en-US" sz="3200" dirty="0" err="1">
                <a:solidFill>
                  <a:schemeClr val="bg2">
                    <a:lumMod val="10000"/>
                  </a:schemeClr>
                </a:solidFill>
              </a:rPr>
              <a:t>SysVinit</a:t>
            </a:r>
            <a:endParaRPr lang="en-US" sz="3200" dirty="0">
              <a:solidFill>
                <a:schemeClr val="bg2">
                  <a:lumMod val="10000"/>
                </a:schemeClr>
              </a:solidFill>
            </a:endParaRPr>
          </a:p>
        </p:txBody>
      </p:sp>
    </p:spTree>
    <p:extLst>
      <p:ext uri="{BB962C8B-B14F-4D97-AF65-F5344CB8AC3E}">
        <p14:creationId xmlns:p14="http://schemas.microsoft.com/office/powerpoint/2010/main" val="152213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5BF7-5298-7A42-9B20-F8625439FE3F}"/>
              </a:ext>
            </a:extLst>
          </p:cNvPr>
          <p:cNvSpPr>
            <a:spLocks noGrp="1"/>
          </p:cNvSpPr>
          <p:nvPr>
            <p:ph type="title"/>
          </p:nvPr>
        </p:nvSpPr>
        <p:spPr/>
        <p:txBody>
          <a:bodyPr/>
          <a:lstStyle/>
          <a:p>
            <a:pPr algn="ctr"/>
            <a:r>
              <a:rPr lang="en-US" dirty="0"/>
              <a:t>elements of the boot process</a:t>
            </a:r>
          </a:p>
        </p:txBody>
      </p:sp>
      <p:pic>
        <p:nvPicPr>
          <p:cNvPr id="5" name="Picture 4">
            <a:extLst>
              <a:ext uri="{FF2B5EF4-FFF2-40B4-BE49-F238E27FC236}">
                <a16:creationId xmlns:a16="http://schemas.microsoft.com/office/drawing/2014/main" id="{5BE52D6B-1AC8-0F4D-8C0D-ABA2D8CF9FF4}"/>
              </a:ext>
            </a:extLst>
          </p:cNvPr>
          <p:cNvPicPr>
            <a:picLocks noChangeAspect="1"/>
          </p:cNvPicPr>
          <p:nvPr/>
        </p:nvPicPr>
        <p:blipFill>
          <a:blip r:embed="rId3"/>
          <a:stretch>
            <a:fillRect/>
          </a:stretch>
        </p:blipFill>
        <p:spPr>
          <a:xfrm>
            <a:off x="835098" y="705006"/>
            <a:ext cx="1750540" cy="5429561"/>
          </a:xfrm>
          <a:prstGeom prst="rect">
            <a:avLst/>
          </a:prstGeom>
        </p:spPr>
      </p:pic>
      <p:pic>
        <p:nvPicPr>
          <p:cNvPr id="7" name="Picture 6">
            <a:extLst>
              <a:ext uri="{FF2B5EF4-FFF2-40B4-BE49-F238E27FC236}">
                <a16:creationId xmlns:a16="http://schemas.microsoft.com/office/drawing/2014/main" id="{9DA01CC3-3475-764C-A5EC-7713E5F12131}"/>
              </a:ext>
            </a:extLst>
          </p:cNvPr>
          <p:cNvPicPr>
            <a:picLocks noChangeAspect="1"/>
          </p:cNvPicPr>
          <p:nvPr/>
        </p:nvPicPr>
        <p:blipFill>
          <a:blip r:embed="rId4"/>
          <a:stretch>
            <a:fillRect/>
          </a:stretch>
        </p:blipFill>
        <p:spPr>
          <a:xfrm>
            <a:off x="4722223" y="705006"/>
            <a:ext cx="5792619" cy="5673491"/>
          </a:xfrm>
          <a:prstGeom prst="rect">
            <a:avLst/>
          </a:prstGeom>
        </p:spPr>
      </p:pic>
    </p:spTree>
    <p:extLst>
      <p:ext uri="{BB962C8B-B14F-4D97-AF65-F5344CB8AC3E}">
        <p14:creationId xmlns:p14="http://schemas.microsoft.com/office/powerpoint/2010/main" val="361701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7A02-4E1D-5949-B7B0-CAE448703EE3}"/>
              </a:ext>
            </a:extLst>
          </p:cNvPr>
          <p:cNvSpPr>
            <a:spLocks noGrp="1"/>
          </p:cNvSpPr>
          <p:nvPr>
            <p:ph type="title"/>
          </p:nvPr>
        </p:nvSpPr>
        <p:spPr/>
        <p:txBody>
          <a:bodyPr/>
          <a:lstStyle/>
          <a:p>
            <a:pPr algn="ctr"/>
            <a:r>
              <a:rPr lang="en-US" dirty="0"/>
              <a:t>BIOS / UEFI (firmware)</a:t>
            </a:r>
          </a:p>
        </p:txBody>
      </p:sp>
      <p:sp>
        <p:nvSpPr>
          <p:cNvPr id="3" name="Content Placeholder 3">
            <a:extLst>
              <a:ext uri="{FF2B5EF4-FFF2-40B4-BE49-F238E27FC236}">
                <a16:creationId xmlns:a16="http://schemas.microsoft.com/office/drawing/2014/main" id="{A63F39D0-C451-B64C-BA7F-BB231E62EE16}"/>
              </a:ext>
            </a:extLst>
          </p:cNvPr>
          <p:cNvSpPr txBox="1">
            <a:spLocks/>
          </p:cNvSpPr>
          <p:nvPr/>
        </p:nvSpPr>
        <p:spPr>
          <a:xfrm>
            <a:off x="3065872" y="1222141"/>
            <a:ext cx="6357529" cy="4264259"/>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E" dirty="0">
                <a:latin typeface="+mn-lt"/>
              </a:rPr>
              <a:t>Types: </a:t>
            </a:r>
          </a:p>
          <a:p>
            <a:pPr lvl="1"/>
            <a:r>
              <a:rPr lang="en-IE" sz="2400" dirty="0">
                <a:latin typeface="+mn-lt"/>
              </a:rPr>
              <a:t>BIOS</a:t>
            </a:r>
          </a:p>
          <a:p>
            <a:pPr lvl="1"/>
            <a:r>
              <a:rPr lang="en-IE" sz="2400" dirty="0">
                <a:latin typeface="+mn-lt"/>
              </a:rPr>
              <a:t>EFI</a:t>
            </a:r>
          </a:p>
          <a:p>
            <a:pPr lvl="1"/>
            <a:r>
              <a:rPr lang="en-IE" sz="2400" dirty="0">
                <a:latin typeface="+mn-lt"/>
              </a:rPr>
              <a:t>UEFI</a:t>
            </a:r>
          </a:p>
          <a:p>
            <a:pPr lvl="1"/>
            <a:endParaRPr lang="en-IE" sz="2400" dirty="0">
              <a:latin typeface="+mn-lt"/>
            </a:endParaRPr>
          </a:p>
          <a:p>
            <a:r>
              <a:rPr lang="en-IE" dirty="0">
                <a:latin typeface="+mn-lt"/>
              </a:rPr>
              <a:t>How do I know?</a:t>
            </a:r>
          </a:p>
          <a:p>
            <a:pPr lvl="1"/>
            <a:r>
              <a:rPr lang="en-IE" sz="2400" dirty="0">
                <a:latin typeface="+mn-lt"/>
              </a:rPr>
              <a:t> /sys/firmware/</a:t>
            </a:r>
            <a:r>
              <a:rPr lang="en-IE" sz="2400" dirty="0" err="1">
                <a:latin typeface="+mn-lt"/>
              </a:rPr>
              <a:t>efi</a:t>
            </a:r>
            <a:r>
              <a:rPr lang="en-IE" sz="2400" dirty="0">
                <a:latin typeface="+mn-lt"/>
              </a:rPr>
              <a:t> </a:t>
            </a:r>
          </a:p>
          <a:p>
            <a:pPr lvl="1"/>
            <a:r>
              <a:rPr lang="en-IE" sz="2400" dirty="0" err="1">
                <a:latin typeface="+mn-lt"/>
              </a:rPr>
              <a:t>Dmesg</a:t>
            </a:r>
            <a:r>
              <a:rPr lang="en-IE" sz="2400" dirty="0">
                <a:latin typeface="+mn-lt"/>
              </a:rPr>
              <a:t> output</a:t>
            </a:r>
          </a:p>
          <a:p>
            <a:pPr lvl="1"/>
            <a:r>
              <a:rPr lang="en-IE" sz="2400" dirty="0">
                <a:latin typeface="+mn-lt"/>
              </a:rPr>
              <a:t>check the motherboard manual</a:t>
            </a:r>
          </a:p>
          <a:p>
            <a:pPr lvl="1"/>
            <a:endParaRPr lang="en-IE" sz="2400" dirty="0">
              <a:latin typeface="+mn-lt"/>
            </a:endParaRPr>
          </a:p>
        </p:txBody>
      </p:sp>
    </p:spTree>
    <p:extLst>
      <p:ext uri="{BB962C8B-B14F-4D97-AF65-F5344CB8AC3E}">
        <p14:creationId xmlns:p14="http://schemas.microsoft.com/office/powerpoint/2010/main" val="252880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F6E7E-9B27-4536-AEC6-A7D604869A5D}"/>
              </a:ext>
            </a:extLst>
          </p:cNvPr>
          <p:cNvSpPr>
            <a:spLocks noGrp="1"/>
          </p:cNvSpPr>
          <p:nvPr>
            <p:ph type="title"/>
          </p:nvPr>
        </p:nvSpPr>
        <p:spPr/>
        <p:txBody>
          <a:bodyPr/>
          <a:lstStyle/>
          <a:p>
            <a:pPr algn="ctr"/>
            <a:r>
              <a:rPr lang="en-GB" dirty="0"/>
              <a:t>Bios/UEFI details</a:t>
            </a:r>
          </a:p>
        </p:txBody>
      </p:sp>
      <p:pic>
        <p:nvPicPr>
          <p:cNvPr id="3" name="Content Placeholder 3">
            <a:extLst>
              <a:ext uri="{FF2B5EF4-FFF2-40B4-BE49-F238E27FC236}">
                <a16:creationId xmlns:a16="http://schemas.microsoft.com/office/drawing/2014/main" id="{0171ED1C-B687-4E62-B1A4-35AB2A600E58}"/>
              </a:ext>
            </a:extLst>
          </p:cNvPr>
          <p:cNvPicPr>
            <a:picLocks noChangeAspect="1"/>
          </p:cNvPicPr>
          <p:nvPr/>
        </p:nvPicPr>
        <p:blipFill>
          <a:blip r:embed="rId2"/>
          <a:stretch>
            <a:fillRect/>
          </a:stretch>
        </p:blipFill>
        <p:spPr>
          <a:xfrm>
            <a:off x="1296159" y="1324245"/>
            <a:ext cx="4291362" cy="829557"/>
          </a:xfrm>
          <a:prstGeom prst="rect">
            <a:avLst/>
          </a:prstGeom>
        </p:spPr>
      </p:pic>
      <p:sp>
        <p:nvSpPr>
          <p:cNvPr id="4" name="TextBox 3">
            <a:extLst>
              <a:ext uri="{FF2B5EF4-FFF2-40B4-BE49-F238E27FC236}">
                <a16:creationId xmlns:a16="http://schemas.microsoft.com/office/drawing/2014/main" id="{59B9BB03-BB59-414B-955E-AD46A97B133D}"/>
              </a:ext>
            </a:extLst>
          </p:cNvPr>
          <p:cNvSpPr txBox="1"/>
          <p:nvPr/>
        </p:nvSpPr>
        <p:spPr>
          <a:xfrm>
            <a:off x="1356913" y="2477278"/>
            <a:ext cx="4724452" cy="3046988"/>
          </a:xfrm>
          <a:prstGeom prst="rect">
            <a:avLst/>
          </a:prstGeom>
          <a:noFill/>
        </p:spPr>
        <p:txBody>
          <a:bodyPr wrap="square" rtlCol="0">
            <a:spAutoFit/>
          </a:bodyPr>
          <a:lstStyle/>
          <a:p>
            <a:pPr marL="285750" indent="-285750" defTabSz="457200">
              <a:buFont typeface="Arial" panose="020B0604020202020204" pitchFamily="34" charset="0"/>
              <a:buChar char="•"/>
            </a:pPr>
            <a:r>
              <a:rPr lang="en-IE" sz="1600" dirty="0">
                <a:solidFill>
                  <a:srgbClr val="1D516C"/>
                </a:solidFill>
                <a:latin typeface="Arial"/>
              </a:rPr>
              <a:t>Bios Boot process can be complicated.</a:t>
            </a:r>
            <a:endParaRPr lang="en-US" sz="1600" dirty="0">
              <a:solidFill>
                <a:srgbClr val="1D516C"/>
              </a:solidFill>
              <a:latin typeface="Arial"/>
            </a:endParaRPr>
          </a:p>
          <a:p>
            <a:pPr marL="285750" indent="-285750" defTabSz="457200">
              <a:buFont typeface="Arial" panose="020B0604020202020204" pitchFamily="34" charset="0"/>
              <a:buChar char="•"/>
            </a:pPr>
            <a:endParaRPr lang="en-IE" sz="1600" dirty="0">
              <a:solidFill>
                <a:srgbClr val="1D516C"/>
              </a:solidFill>
              <a:latin typeface="Arial"/>
            </a:endParaRPr>
          </a:p>
          <a:p>
            <a:pPr marL="285750" indent="-285750" defTabSz="457200">
              <a:buFont typeface="Arial" panose="020B0604020202020204" pitchFamily="34" charset="0"/>
              <a:buChar char="•"/>
            </a:pPr>
            <a:r>
              <a:rPr lang="en-IE" sz="1600" dirty="0">
                <a:solidFill>
                  <a:srgbClr val="1D516C"/>
                </a:solidFill>
                <a:latin typeface="Arial"/>
              </a:rPr>
              <a:t>But it basically does one of two things.</a:t>
            </a:r>
          </a:p>
          <a:p>
            <a:pPr marL="800100" lvl="1" indent="-342900" defTabSz="457200">
              <a:buFont typeface="+mj-lt"/>
              <a:buAutoNum type="alphaUcPeriod"/>
            </a:pPr>
            <a:r>
              <a:rPr lang="en-IE" sz="1600" dirty="0">
                <a:solidFill>
                  <a:srgbClr val="1D516C"/>
                </a:solidFill>
                <a:latin typeface="Arial"/>
              </a:rPr>
              <a:t> Find a bootable partition, </a:t>
            </a:r>
          </a:p>
          <a:p>
            <a:pPr marL="1200150" lvl="2" indent="-285750" defTabSz="457200">
              <a:buFont typeface="Arial" panose="020B0604020202020204" pitchFamily="34" charset="0"/>
              <a:buChar char="•"/>
            </a:pPr>
            <a:r>
              <a:rPr lang="en-IE" sz="1600" dirty="0">
                <a:solidFill>
                  <a:srgbClr val="1D516C"/>
                </a:solidFill>
                <a:latin typeface="Arial"/>
              </a:rPr>
              <a:t>execute the boot sector, </a:t>
            </a:r>
          </a:p>
          <a:p>
            <a:pPr marL="1200150" lvl="2" indent="-285750" defTabSz="457200">
              <a:buFont typeface="Arial" panose="020B0604020202020204" pitchFamily="34" charset="0"/>
              <a:buChar char="•"/>
            </a:pPr>
            <a:r>
              <a:rPr lang="en-IE" sz="1600" dirty="0">
                <a:solidFill>
                  <a:srgbClr val="1D516C"/>
                </a:solidFill>
                <a:latin typeface="Arial"/>
              </a:rPr>
              <a:t>hand over to a secondary boot loader.</a:t>
            </a:r>
          </a:p>
          <a:p>
            <a:pPr marL="800100" lvl="1" indent="-342900" defTabSz="457200">
              <a:buFont typeface="+mj-lt"/>
              <a:buAutoNum type="alphaUcPeriod"/>
            </a:pPr>
            <a:r>
              <a:rPr lang="en-IE" sz="1600" dirty="0">
                <a:solidFill>
                  <a:srgbClr val="1D516C"/>
                </a:solidFill>
                <a:latin typeface="Arial"/>
              </a:rPr>
              <a:t>Locate an OS Kernel,</a:t>
            </a:r>
          </a:p>
          <a:p>
            <a:pPr marL="1257300" lvl="2" indent="-342900" defTabSz="457200">
              <a:buFont typeface="Arial" panose="020B0604020202020204" pitchFamily="34" charset="0"/>
              <a:buChar char="•"/>
            </a:pPr>
            <a:r>
              <a:rPr lang="en-IE" sz="1600" dirty="0">
                <a:solidFill>
                  <a:srgbClr val="1D516C"/>
                </a:solidFill>
                <a:latin typeface="Arial"/>
              </a:rPr>
              <a:t>Load it,</a:t>
            </a:r>
          </a:p>
          <a:p>
            <a:pPr marL="1257300" lvl="2" indent="-342900" defTabSz="457200">
              <a:buFont typeface="Arial" panose="020B0604020202020204" pitchFamily="34" charset="0"/>
              <a:buChar char="•"/>
            </a:pPr>
            <a:r>
              <a:rPr lang="en-IE" sz="1600" dirty="0">
                <a:solidFill>
                  <a:srgbClr val="1D516C"/>
                </a:solidFill>
                <a:latin typeface="Arial"/>
              </a:rPr>
              <a:t>Execute it directly</a:t>
            </a:r>
          </a:p>
          <a:p>
            <a:pPr marL="800100" lvl="1" indent="-342900" defTabSz="457200">
              <a:buFont typeface="+mj-lt"/>
              <a:buAutoNum type="alphaUcPeriod"/>
            </a:pPr>
            <a:endParaRPr lang="en-IE" sz="1600" dirty="0">
              <a:solidFill>
                <a:srgbClr val="1D516C"/>
              </a:solidFill>
              <a:latin typeface="Arial"/>
            </a:endParaRPr>
          </a:p>
          <a:p>
            <a:pPr marL="285750" indent="-285750" defTabSz="457200">
              <a:buFont typeface="Arial" panose="020B0604020202020204" pitchFamily="34" charset="0"/>
              <a:buChar char="•"/>
            </a:pPr>
            <a:endParaRPr lang="en-IE" sz="1600" dirty="0">
              <a:solidFill>
                <a:srgbClr val="1D516C"/>
              </a:solidFill>
              <a:latin typeface="Arial"/>
            </a:endParaRPr>
          </a:p>
        </p:txBody>
      </p:sp>
      <p:pic>
        <p:nvPicPr>
          <p:cNvPr id="5" name="Picture 4">
            <a:extLst>
              <a:ext uri="{FF2B5EF4-FFF2-40B4-BE49-F238E27FC236}">
                <a16:creationId xmlns:a16="http://schemas.microsoft.com/office/drawing/2014/main" id="{973A68E9-0C6E-4856-86B7-2EA664154797}"/>
              </a:ext>
            </a:extLst>
          </p:cNvPr>
          <p:cNvPicPr>
            <a:picLocks noChangeAspect="1"/>
          </p:cNvPicPr>
          <p:nvPr/>
        </p:nvPicPr>
        <p:blipFill>
          <a:blip r:embed="rId3"/>
          <a:stretch>
            <a:fillRect/>
          </a:stretch>
        </p:blipFill>
        <p:spPr>
          <a:xfrm>
            <a:off x="5775836" y="1270158"/>
            <a:ext cx="4247361" cy="937729"/>
          </a:xfrm>
          <a:prstGeom prst="rect">
            <a:avLst/>
          </a:prstGeom>
        </p:spPr>
      </p:pic>
      <p:cxnSp>
        <p:nvCxnSpPr>
          <p:cNvPr id="6" name="Straight Connector 5">
            <a:extLst>
              <a:ext uri="{FF2B5EF4-FFF2-40B4-BE49-F238E27FC236}">
                <a16:creationId xmlns:a16="http://schemas.microsoft.com/office/drawing/2014/main" id="{1837C64D-A7F0-4476-9548-AAC7904ADC15}"/>
              </a:ext>
            </a:extLst>
          </p:cNvPr>
          <p:cNvCxnSpPr>
            <a:cxnSpLocks/>
          </p:cNvCxnSpPr>
          <p:nvPr/>
        </p:nvCxnSpPr>
        <p:spPr>
          <a:xfrm flipH="1">
            <a:off x="5720080" y="1168128"/>
            <a:ext cx="1" cy="4356139"/>
          </a:xfrm>
          <a:prstGeom prst="line">
            <a:avLst/>
          </a:prstGeom>
          <a:noFill/>
          <a:ln w="25400" cap="flat" cmpd="sng" algn="ctr">
            <a:solidFill>
              <a:srgbClr val="FF9900"/>
            </a:solidFill>
            <a:prstDash val="solid"/>
          </a:ln>
          <a:effectLst>
            <a:outerShdw blurRad="40000" dist="20000" dir="5400000" rotWithShape="0">
              <a:srgbClr val="000000">
                <a:alpha val="38000"/>
              </a:srgbClr>
            </a:outerShdw>
          </a:effectLst>
        </p:spPr>
      </p:cxnSp>
      <p:sp>
        <p:nvSpPr>
          <p:cNvPr id="7" name="Content Placeholder 2">
            <a:extLst>
              <a:ext uri="{FF2B5EF4-FFF2-40B4-BE49-F238E27FC236}">
                <a16:creationId xmlns:a16="http://schemas.microsoft.com/office/drawing/2014/main" id="{77335AE9-75C6-4265-85DB-1E71138BAFC5}"/>
              </a:ext>
            </a:extLst>
          </p:cNvPr>
          <p:cNvSpPr txBox="1">
            <a:spLocks/>
          </p:cNvSpPr>
          <p:nvPr/>
        </p:nvSpPr>
        <p:spPr>
          <a:xfrm>
            <a:off x="6110632" y="2658636"/>
            <a:ext cx="3579541" cy="1729989"/>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E" sz="1600" dirty="0">
                <a:solidFill>
                  <a:srgbClr val="1D516C"/>
                </a:solidFill>
                <a:latin typeface="Arial"/>
              </a:rPr>
              <a:t>EFI Firmware is much more sophisticated.</a:t>
            </a:r>
          </a:p>
          <a:p>
            <a:endParaRPr lang="en-IE" sz="1600" dirty="0">
              <a:solidFill>
                <a:srgbClr val="1D516C"/>
              </a:solidFill>
              <a:latin typeface="Arial"/>
            </a:endParaRPr>
          </a:p>
          <a:p>
            <a:r>
              <a:rPr lang="en-IE" sz="1600" dirty="0">
                <a:solidFill>
                  <a:srgbClr val="1D516C"/>
                </a:solidFill>
                <a:latin typeface="Arial"/>
              </a:rPr>
              <a:t>/boot/</a:t>
            </a:r>
            <a:r>
              <a:rPr lang="en-IE" sz="1600" dirty="0" err="1">
                <a:solidFill>
                  <a:srgbClr val="1D516C"/>
                </a:solidFill>
                <a:latin typeface="Arial"/>
              </a:rPr>
              <a:t>efi</a:t>
            </a:r>
            <a:endParaRPr lang="en-IE" sz="1600" dirty="0">
              <a:solidFill>
                <a:srgbClr val="1D516C"/>
              </a:solidFill>
              <a:latin typeface="Arial"/>
            </a:endParaRPr>
          </a:p>
          <a:p>
            <a:endParaRPr lang="en-IE" sz="1600" dirty="0">
              <a:solidFill>
                <a:srgbClr val="1D516C"/>
              </a:solidFill>
              <a:latin typeface="Arial"/>
            </a:endParaRPr>
          </a:p>
          <a:p>
            <a:r>
              <a:rPr lang="en-IE" sz="1600" dirty="0" err="1">
                <a:solidFill>
                  <a:srgbClr val="1D516C"/>
                </a:solidFill>
                <a:latin typeface="Arial"/>
              </a:rPr>
              <a:t>efibootmgr</a:t>
            </a:r>
            <a:endParaRPr lang="en-IE" sz="1600" dirty="0">
              <a:solidFill>
                <a:srgbClr val="1D516C"/>
              </a:solidFill>
              <a:latin typeface="Arial"/>
            </a:endParaRPr>
          </a:p>
        </p:txBody>
      </p:sp>
    </p:spTree>
    <p:extLst>
      <p:ext uri="{BB962C8B-B14F-4D97-AF65-F5344CB8AC3E}">
        <p14:creationId xmlns:p14="http://schemas.microsoft.com/office/powerpoint/2010/main" val="981668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DA2D-9A59-854A-A177-8DC395A593AC}"/>
              </a:ext>
            </a:extLst>
          </p:cNvPr>
          <p:cNvSpPr>
            <a:spLocks noGrp="1"/>
          </p:cNvSpPr>
          <p:nvPr>
            <p:ph type="title"/>
          </p:nvPr>
        </p:nvSpPr>
        <p:spPr/>
        <p:txBody>
          <a:bodyPr/>
          <a:lstStyle/>
          <a:p>
            <a:pPr algn="ctr"/>
            <a:r>
              <a:rPr lang="en-US" dirty="0"/>
              <a:t>MBR/GPT</a:t>
            </a:r>
          </a:p>
        </p:txBody>
      </p:sp>
      <p:sp>
        <p:nvSpPr>
          <p:cNvPr id="3" name="Content Placeholder 3">
            <a:extLst>
              <a:ext uri="{FF2B5EF4-FFF2-40B4-BE49-F238E27FC236}">
                <a16:creationId xmlns:a16="http://schemas.microsoft.com/office/drawing/2014/main" id="{B0AE97FE-24FB-FA44-8B5D-3A7B44B17445}"/>
              </a:ext>
            </a:extLst>
          </p:cNvPr>
          <p:cNvSpPr txBox="1">
            <a:spLocks/>
          </p:cNvSpPr>
          <p:nvPr/>
        </p:nvSpPr>
        <p:spPr>
          <a:xfrm>
            <a:off x="449053" y="880171"/>
            <a:ext cx="5421351" cy="2911245"/>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First disk sector(512 bytes)</a:t>
            </a:r>
          </a:p>
          <a:p>
            <a:r>
              <a:rPr lang="en-US" dirty="0"/>
              <a:t>440/446 first bytes are bootstrap</a:t>
            </a:r>
          </a:p>
          <a:p>
            <a:r>
              <a:rPr lang="en-US" dirty="0"/>
              <a:t>Grub stage1</a:t>
            </a:r>
          </a:p>
          <a:p>
            <a:r>
              <a:rPr lang="en-US" dirty="0"/>
              <a:t>Partition table</a:t>
            </a:r>
          </a:p>
          <a:p>
            <a:r>
              <a:rPr lang="en-US" dirty="0"/>
              <a:t>Signature 55 aa</a:t>
            </a:r>
          </a:p>
          <a:p>
            <a:r>
              <a:rPr lang="en-US" dirty="0"/>
              <a:t>Grub stage1.5 pointer</a:t>
            </a:r>
          </a:p>
          <a:p>
            <a:endParaRPr lang="en-US" dirty="0"/>
          </a:p>
        </p:txBody>
      </p:sp>
      <p:sp>
        <p:nvSpPr>
          <p:cNvPr id="5" name="TextBox 4">
            <a:extLst>
              <a:ext uri="{FF2B5EF4-FFF2-40B4-BE49-F238E27FC236}">
                <a16:creationId xmlns:a16="http://schemas.microsoft.com/office/drawing/2014/main" id="{5FBDA4D0-DE57-F841-8D20-9BAB2695C772}"/>
              </a:ext>
            </a:extLst>
          </p:cNvPr>
          <p:cNvSpPr txBox="1"/>
          <p:nvPr/>
        </p:nvSpPr>
        <p:spPr>
          <a:xfrm>
            <a:off x="5870403" y="3375801"/>
            <a:ext cx="5823688" cy="1569660"/>
          </a:xfrm>
          <a:prstGeom prst="rect">
            <a:avLst/>
          </a:prstGeom>
          <a:noFill/>
        </p:spPr>
        <p:txBody>
          <a:bodyPr wrap="square" rtlCol="0">
            <a:spAutoFit/>
          </a:bodyPr>
          <a:lstStyle/>
          <a:p>
            <a:pPr marL="380990" indent="-380990">
              <a:buFontTx/>
              <a:buChar char="-"/>
            </a:pPr>
            <a:r>
              <a:rPr lang="en-US" sz="2400" dirty="0">
                <a:solidFill>
                  <a:schemeClr val="bg1"/>
                </a:solidFill>
              </a:rPr>
              <a:t>up to 256 partitions (GRUB2)</a:t>
            </a:r>
          </a:p>
          <a:p>
            <a:pPr marL="380990" indent="-380990">
              <a:buFontTx/>
              <a:buChar char="-"/>
            </a:pPr>
            <a:r>
              <a:rPr lang="en-US" sz="2400" dirty="0">
                <a:solidFill>
                  <a:schemeClr val="bg1"/>
                </a:solidFill>
              </a:rPr>
              <a:t>GPT stores data redundant</a:t>
            </a:r>
          </a:p>
          <a:p>
            <a:pPr marL="380990" indent="-380990">
              <a:buFontTx/>
              <a:buChar char="-"/>
            </a:pPr>
            <a:r>
              <a:rPr lang="en-US" sz="2400" dirty="0">
                <a:solidFill>
                  <a:schemeClr val="bg1"/>
                </a:solidFill>
              </a:rPr>
              <a:t>Perform CRC check of partition table</a:t>
            </a:r>
          </a:p>
          <a:p>
            <a:pPr marL="380990" indent="-380990">
              <a:buFontTx/>
              <a:buChar char="-"/>
            </a:pPr>
            <a:r>
              <a:rPr lang="en-US" sz="2400" dirty="0">
                <a:solidFill>
                  <a:schemeClr val="bg1"/>
                </a:solidFill>
              </a:rPr>
              <a:t>partition size up to 2^64 blocks</a:t>
            </a:r>
          </a:p>
        </p:txBody>
      </p:sp>
      <p:sp>
        <p:nvSpPr>
          <p:cNvPr id="6" name="TextBox 5">
            <a:extLst>
              <a:ext uri="{FF2B5EF4-FFF2-40B4-BE49-F238E27FC236}">
                <a16:creationId xmlns:a16="http://schemas.microsoft.com/office/drawing/2014/main" id="{ABD04F41-2D8B-0A4A-BA16-8EE0E88AA085}"/>
              </a:ext>
            </a:extLst>
          </p:cNvPr>
          <p:cNvSpPr txBox="1"/>
          <p:nvPr/>
        </p:nvSpPr>
        <p:spPr>
          <a:xfrm>
            <a:off x="449052" y="3530647"/>
            <a:ext cx="4083169" cy="1200329"/>
          </a:xfrm>
          <a:prstGeom prst="rect">
            <a:avLst/>
          </a:prstGeom>
          <a:noFill/>
        </p:spPr>
        <p:txBody>
          <a:bodyPr wrap="none" rtlCol="0">
            <a:spAutoFit/>
          </a:bodyPr>
          <a:lstStyle/>
          <a:p>
            <a:pPr marL="457189" indent="-457189">
              <a:buFontTx/>
              <a:buChar char="-"/>
            </a:pPr>
            <a:r>
              <a:rPr lang="en-US" sz="2400" dirty="0">
                <a:solidFill>
                  <a:schemeClr val="bg1"/>
                </a:solidFill>
              </a:rPr>
              <a:t>max ~2TB partition size</a:t>
            </a:r>
          </a:p>
          <a:p>
            <a:pPr marL="457189" indent="-457189">
              <a:buFontTx/>
              <a:buChar char="-"/>
            </a:pPr>
            <a:r>
              <a:rPr lang="en-US" sz="2400" dirty="0">
                <a:solidFill>
                  <a:schemeClr val="bg1"/>
                </a:solidFill>
              </a:rPr>
              <a:t>max 4 primary partitions</a:t>
            </a:r>
          </a:p>
          <a:p>
            <a:endParaRPr lang="en-US" sz="2400" dirty="0">
              <a:solidFill>
                <a:schemeClr val="bg1"/>
              </a:solidFill>
            </a:endParaRPr>
          </a:p>
        </p:txBody>
      </p:sp>
      <p:cxnSp>
        <p:nvCxnSpPr>
          <p:cNvPr id="8" name="Straight Connector 7">
            <a:extLst>
              <a:ext uri="{FF2B5EF4-FFF2-40B4-BE49-F238E27FC236}">
                <a16:creationId xmlns:a16="http://schemas.microsoft.com/office/drawing/2014/main" id="{DC4C36C3-CD2B-204E-81D3-ECEF0A543E9C}"/>
              </a:ext>
            </a:extLst>
          </p:cNvPr>
          <p:cNvCxnSpPr>
            <a:cxnSpLocks/>
          </p:cNvCxnSpPr>
          <p:nvPr/>
        </p:nvCxnSpPr>
        <p:spPr>
          <a:xfrm>
            <a:off x="5870403" y="880169"/>
            <a:ext cx="0" cy="4204787"/>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3">
            <a:extLst>
              <a:ext uri="{FF2B5EF4-FFF2-40B4-BE49-F238E27FC236}">
                <a16:creationId xmlns:a16="http://schemas.microsoft.com/office/drawing/2014/main" id="{365652FA-704A-6E4B-93B0-C0EF4C8C1DB2}"/>
              </a:ext>
            </a:extLst>
          </p:cNvPr>
          <p:cNvSpPr txBox="1">
            <a:spLocks/>
          </p:cNvSpPr>
          <p:nvPr/>
        </p:nvSpPr>
        <p:spPr>
          <a:xfrm>
            <a:off x="6120429" y="863287"/>
            <a:ext cx="5421351" cy="1802475"/>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First disk sector(protective MBR)</a:t>
            </a:r>
          </a:p>
          <a:p>
            <a:r>
              <a:rPr lang="en-US" dirty="0"/>
              <a:t>uses 34 LBAs of 512 byte sector size</a:t>
            </a:r>
          </a:p>
          <a:p>
            <a:r>
              <a:rPr lang="en-US" dirty="0"/>
              <a:t>bootstrap and partitions separated</a:t>
            </a:r>
          </a:p>
          <a:p>
            <a:endParaRPr lang="en-US" dirty="0"/>
          </a:p>
          <a:p>
            <a:endParaRPr lang="en-US" dirty="0"/>
          </a:p>
        </p:txBody>
      </p:sp>
      <p:sp>
        <p:nvSpPr>
          <p:cNvPr id="13" name="TextBox 12">
            <a:extLst>
              <a:ext uri="{FF2B5EF4-FFF2-40B4-BE49-F238E27FC236}">
                <a16:creationId xmlns:a16="http://schemas.microsoft.com/office/drawing/2014/main" id="{A8261459-9C8C-8A4E-BEB6-4E3A5E4F4534}"/>
              </a:ext>
            </a:extLst>
          </p:cNvPr>
          <p:cNvSpPr txBox="1"/>
          <p:nvPr/>
        </p:nvSpPr>
        <p:spPr>
          <a:xfrm>
            <a:off x="4050794" y="5084956"/>
            <a:ext cx="3736920" cy="1200329"/>
          </a:xfrm>
          <a:prstGeom prst="rect">
            <a:avLst/>
          </a:prstGeom>
          <a:noFill/>
        </p:spPr>
        <p:txBody>
          <a:bodyPr wrap="none" rtlCol="0">
            <a:spAutoFit/>
          </a:bodyPr>
          <a:lstStyle/>
          <a:p>
            <a:r>
              <a:rPr lang="en-US" sz="2400" dirty="0">
                <a:solidFill>
                  <a:schemeClr val="bg1"/>
                </a:solidFill>
              </a:rPr>
              <a:t>$ </a:t>
            </a:r>
            <a:r>
              <a:rPr lang="en-US" sz="2400" dirty="0" err="1">
                <a:solidFill>
                  <a:schemeClr val="bg1"/>
                </a:solidFill>
              </a:rPr>
              <a:t>sudo</a:t>
            </a:r>
            <a:r>
              <a:rPr lang="en-US" sz="2400" dirty="0">
                <a:solidFill>
                  <a:schemeClr val="bg1"/>
                </a:solidFill>
              </a:rPr>
              <a:t> </a:t>
            </a:r>
            <a:r>
              <a:rPr lang="en-US" sz="2400" dirty="0" err="1">
                <a:solidFill>
                  <a:schemeClr val="bg1"/>
                </a:solidFill>
              </a:rPr>
              <a:t>gdisk</a:t>
            </a:r>
            <a:r>
              <a:rPr lang="en-US" sz="2400" dirty="0">
                <a:solidFill>
                  <a:schemeClr val="bg1"/>
                </a:solidFill>
              </a:rPr>
              <a:t> -l /dev/</a:t>
            </a:r>
            <a:r>
              <a:rPr lang="en-US" sz="2400" dirty="0" err="1">
                <a:solidFill>
                  <a:schemeClr val="bg1"/>
                </a:solidFill>
              </a:rPr>
              <a:t>xvda</a:t>
            </a:r>
            <a:endParaRPr lang="en-US" sz="2400" dirty="0">
              <a:solidFill>
                <a:schemeClr val="bg1"/>
              </a:solidFill>
            </a:endParaRPr>
          </a:p>
          <a:p>
            <a:r>
              <a:rPr lang="en-US" sz="2400" dirty="0">
                <a:solidFill>
                  <a:schemeClr val="bg1"/>
                </a:solidFill>
              </a:rPr>
              <a:t>MBR: protective</a:t>
            </a:r>
          </a:p>
          <a:p>
            <a:r>
              <a:rPr lang="en-US" sz="2400" dirty="0">
                <a:solidFill>
                  <a:schemeClr val="bg1"/>
                </a:solidFill>
              </a:rPr>
              <a:t>GPT: present</a:t>
            </a:r>
          </a:p>
        </p:txBody>
      </p:sp>
    </p:spTree>
    <p:extLst>
      <p:ext uri="{BB962C8B-B14F-4D97-AF65-F5344CB8AC3E}">
        <p14:creationId xmlns:p14="http://schemas.microsoft.com/office/powerpoint/2010/main" val="406318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A44C0CAC-EE98-BE4F-B2DC-FD0837B57C18}"/>
              </a:ext>
            </a:extLst>
          </p:cNvPr>
          <p:cNvSpPr/>
          <p:nvPr/>
        </p:nvSpPr>
        <p:spPr>
          <a:xfrm>
            <a:off x="114301" y="1446715"/>
            <a:ext cx="3035300" cy="198228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C8812F1F-FC6F-7C41-8BD1-3375A41C6D09}"/>
              </a:ext>
            </a:extLst>
          </p:cNvPr>
          <p:cNvSpPr>
            <a:spLocks noGrp="1"/>
          </p:cNvSpPr>
          <p:nvPr>
            <p:ph type="title"/>
          </p:nvPr>
        </p:nvSpPr>
        <p:spPr/>
        <p:txBody>
          <a:bodyPr/>
          <a:lstStyle/>
          <a:p>
            <a:pPr algn="ctr"/>
            <a:r>
              <a:rPr lang="en-US" dirty="0"/>
              <a:t>boot loaders / boot managers</a:t>
            </a:r>
          </a:p>
        </p:txBody>
      </p:sp>
      <p:sp>
        <p:nvSpPr>
          <p:cNvPr id="3" name="Content Placeholder 2">
            <a:extLst>
              <a:ext uri="{FF2B5EF4-FFF2-40B4-BE49-F238E27FC236}">
                <a16:creationId xmlns:a16="http://schemas.microsoft.com/office/drawing/2014/main" id="{3299A89B-026E-BA41-99F6-DFFED29F0070}"/>
              </a:ext>
            </a:extLst>
          </p:cNvPr>
          <p:cNvSpPr txBox="1">
            <a:spLocks/>
          </p:cNvSpPr>
          <p:nvPr/>
        </p:nvSpPr>
        <p:spPr>
          <a:xfrm>
            <a:off x="287671" y="1446715"/>
            <a:ext cx="2709531" cy="1982285"/>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E" dirty="0"/>
              <a:t>Some examples:</a:t>
            </a:r>
          </a:p>
          <a:p>
            <a:pPr lvl="1"/>
            <a:r>
              <a:rPr lang="en-IE" sz="2400" dirty="0"/>
              <a:t>GRUB(2)</a:t>
            </a:r>
          </a:p>
          <a:p>
            <a:pPr lvl="1"/>
            <a:r>
              <a:rPr lang="en-IE" sz="2400" dirty="0" err="1"/>
              <a:t>Syslinux</a:t>
            </a:r>
            <a:endParaRPr lang="en-IE" sz="2400" dirty="0"/>
          </a:p>
          <a:p>
            <a:pPr lvl="1"/>
            <a:r>
              <a:rPr lang="en-IE" sz="2400" dirty="0"/>
              <a:t>LILO</a:t>
            </a:r>
          </a:p>
        </p:txBody>
      </p:sp>
      <p:sp>
        <p:nvSpPr>
          <p:cNvPr id="4" name="Content Placeholder 2">
            <a:extLst>
              <a:ext uri="{FF2B5EF4-FFF2-40B4-BE49-F238E27FC236}">
                <a16:creationId xmlns:a16="http://schemas.microsoft.com/office/drawing/2014/main" id="{360648E7-5D9D-DF43-8272-0158E7DEA1D3}"/>
              </a:ext>
            </a:extLst>
          </p:cNvPr>
          <p:cNvSpPr txBox="1">
            <a:spLocks/>
          </p:cNvSpPr>
          <p:nvPr/>
        </p:nvSpPr>
        <p:spPr>
          <a:xfrm>
            <a:off x="4222940" y="880171"/>
            <a:ext cx="7166517" cy="5382406"/>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E" dirty="0"/>
              <a:t>Grub config file </a:t>
            </a:r>
          </a:p>
          <a:p>
            <a:pPr lvl="1"/>
            <a:r>
              <a:rPr lang="en-US" dirty="0"/>
              <a:t>/boot/grub2/</a:t>
            </a:r>
            <a:r>
              <a:rPr lang="en-US" dirty="0" err="1"/>
              <a:t>grub.cfg</a:t>
            </a:r>
            <a:endParaRPr lang="en-US" dirty="0"/>
          </a:p>
          <a:p>
            <a:pPr lvl="1"/>
            <a:r>
              <a:rPr lang="en-IE" dirty="0"/>
              <a:t>/etc/</a:t>
            </a:r>
            <a:r>
              <a:rPr lang="en-IE" dirty="0" err="1"/>
              <a:t>grub.d</a:t>
            </a:r>
            <a:endParaRPr lang="en-IE" dirty="0"/>
          </a:p>
          <a:p>
            <a:pPr lvl="1"/>
            <a:r>
              <a:rPr lang="en-IE" dirty="0"/>
              <a:t>/etc/default/grub</a:t>
            </a:r>
            <a:endParaRPr lang="en-US" dirty="0"/>
          </a:p>
          <a:p>
            <a:endParaRPr lang="en-IE" dirty="0"/>
          </a:p>
          <a:p>
            <a:r>
              <a:rPr lang="en-IE" dirty="0"/>
              <a:t>Rebuilding the config file</a:t>
            </a:r>
          </a:p>
          <a:p>
            <a:pPr lvl="1"/>
            <a:r>
              <a:rPr lang="en-IE" dirty="0"/>
              <a:t>update-grub</a:t>
            </a:r>
          </a:p>
          <a:p>
            <a:pPr lvl="1"/>
            <a:r>
              <a:rPr lang="en-IE" dirty="0"/>
              <a:t>grub2-mkconfig -o /boot/grub2/</a:t>
            </a:r>
            <a:r>
              <a:rPr lang="en-IE" dirty="0" err="1"/>
              <a:t>grub.cfg</a:t>
            </a:r>
            <a:endParaRPr lang="en-IE" dirty="0"/>
          </a:p>
          <a:p>
            <a:pPr lvl="1"/>
            <a:r>
              <a:rPr lang="en-IE" dirty="0"/>
              <a:t>grub2-mkconfig -o /boot/</a:t>
            </a:r>
            <a:r>
              <a:rPr lang="en-IE" dirty="0" err="1"/>
              <a:t>efi</a:t>
            </a:r>
            <a:r>
              <a:rPr lang="en-IE" dirty="0"/>
              <a:t>/EFI/&lt;OS&gt;/</a:t>
            </a:r>
            <a:r>
              <a:rPr lang="en-IE" dirty="0" err="1"/>
              <a:t>grub.cfg</a:t>
            </a:r>
            <a:endParaRPr lang="en-US" dirty="0"/>
          </a:p>
          <a:p>
            <a:endParaRPr lang="en-IE" dirty="0"/>
          </a:p>
          <a:p>
            <a:r>
              <a:rPr lang="en-IE" dirty="0"/>
              <a:t>Loadable modules</a:t>
            </a:r>
          </a:p>
          <a:p>
            <a:endParaRPr lang="en-IE" dirty="0"/>
          </a:p>
          <a:p>
            <a:r>
              <a:rPr lang="en-IE" dirty="0"/>
              <a:t>Support for conditional logic</a:t>
            </a:r>
          </a:p>
          <a:p>
            <a:pPr lvl="1"/>
            <a:endParaRPr lang="en-US" sz="2667" dirty="0"/>
          </a:p>
        </p:txBody>
      </p:sp>
    </p:spTree>
    <p:extLst>
      <p:ext uri="{BB962C8B-B14F-4D97-AF65-F5344CB8AC3E}">
        <p14:creationId xmlns:p14="http://schemas.microsoft.com/office/powerpoint/2010/main" val="3799707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F71F-B67C-F04E-9E2B-00BF886F5E44}"/>
              </a:ext>
            </a:extLst>
          </p:cNvPr>
          <p:cNvSpPr>
            <a:spLocks noGrp="1"/>
          </p:cNvSpPr>
          <p:nvPr>
            <p:ph type="title"/>
          </p:nvPr>
        </p:nvSpPr>
        <p:spPr/>
        <p:txBody>
          <a:bodyPr/>
          <a:lstStyle/>
          <a:p>
            <a:pPr algn="ctr"/>
            <a:r>
              <a:rPr lang="en-US" dirty="0"/>
              <a:t>kernel</a:t>
            </a:r>
          </a:p>
        </p:txBody>
      </p:sp>
      <p:sp>
        <p:nvSpPr>
          <p:cNvPr id="3" name="TextBox 2">
            <a:extLst>
              <a:ext uri="{FF2B5EF4-FFF2-40B4-BE49-F238E27FC236}">
                <a16:creationId xmlns:a16="http://schemas.microsoft.com/office/drawing/2014/main" id="{384E8B3F-FCDF-294C-A117-047272338452}"/>
              </a:ext>
            </a:extLst>
          </p:cNvPr>
          <p:cNvSpPr txBox="1"/>
          <p:nvPr/>
        </p:nvSpPr>
        <p:spPr>
          <a:xfrm>
            <a:off x="947606" y="1319371"/>
            <a:ext cx="10940405" cy="4524315"/>
          </a:xfrm>
          <a:prstGeom prst="rect">
            <a:avLst/>
          </a:prstGeom>
          <a:noFill/>
        </p:spPr>
        <p:txBody>
          <a:bodyPr wrap="square" rtlCol="0">
            <a:spAutoFit/>
          </a:bodyPr>
          <a:lstStyle/>
          <a:p>
            <a:r>
              <a:rPr lang="en-US" sz="2400" dirty="0">
                <a:solidFill>
                  <a:schemeClr val="bg1"/>
                </a:solidFill>
              </a:rPr>
              <a:t>the boot loader will load the kernel and </a:t>
            </a:r>
            <a:r>
              <a:rPr lang="en-US" sz="2400" dirty="0" err="1">
                <a:solidFill>
                  <a:schemeClr val="bg1"/>
                </a:solidFill>
              </a:rPr>
              <a:t>initramfs</a:t>
            </a:r>
            <a:r>
              <a:rPr lang="en-US" sz="2400" dirty="0">
                <a:solidFill>
                  <a:schemeClr val="bg1"/>
                </a:solidFill>
              </a:rPr>
              <a:t> into memory</a:t>
            </a:r>
          </a:p>
          <a:p>
            <a:endParaRPr lang="en-US" sz="2400" dirty="0">
              <a:solidFill>
                <a:schemeClr val="bg1"/>
              </a:solidFill>
            </a:endParaRPr>
          </a:p>
          <a:p>
            <a:r>
              <a:rPr lang="en-US" sz="2400" dirty="0">
                <a:solidFill>
                  <a:schemeClr val="bg1"/>
                </a:solidFill>
              </a:rPr>
              <a:t>these are specified in the config file of the boot loader</a:t>
            </a:r>
          </a:p>
          <a:p>
            <a:endParaRPr lang="en-US" sz="2400" dirty="0">
              <a:solidFill>
                <a:schemeClr val="bg1"/>
              </a:solidFill>
            </a:endParaRPr>
          </a:p>
          <a:p>
            <a:r>
              <a:rPr lang="en-US" sz="2400" dirty="0" err="1">
                <a:solidFill>
                  <a:schemeClr val="bg1"/>
                </a:solidFill>
              </a:rPr>
              <a:t>initramfs</a:t>
            </a:r>
            <a:r>
              <a:rPr lang="en-US" sz="2400" dirty="0">
                <a:solidFill>
                  <a:schemeClr val="bg1"/>
                </a:solidFill>
              </a:rPr>
              <a:t>/</a:t>
            </a:r>
            <a:r>
              <a:rPr lang="en-US" sz="2400" dirty="0" err="1">
                <a:solidFill>
                  <a:schemeClr val="bg1"/>
                </a:solidFill>
              </a:rPr>
              <a:t>initrd</a:t>
            </a:r>
            <a:r>
              <a:rPr lang="en-US" sz="2400" dirty="0">
                <a:solidFill>
                  <a:schemeClr val="bg1"/>
                </a:solidFill>
              </a:rPr>
              <a:t> are used to load additional modules</a:t>
            </a:r>
          </a:p>
          <a:p>
            <a:endParaRPr lang="en-US" sz="2400" dirty="0">
              <a:solidFill>
                <a:schemeClr val="bg1"/>
              </a:solidFill>
            </a:endParaRPr>
          </a:p>
          <a:p>
            <a:r>
              <a:rPr lang="en-US" sz="2400" dirty="0">
                <a:solidFill>
                  <a:schemeClr val="bg1"/>
                </a:solidFill>
              </a:rPr>
              <a:t>executes first process which has a PID of 1</a:t>
            </a:r>
          </a:p>
          <a:p>
            <a:endParaRPr lang="en-US" sz="2400" dirty="0">
              <a:solidFill>
                <a:schemeClr val="bg1"/>
              </a:solidFill>
            </a:endParaRPr>
          </a:p>
          <a:p>
            <a:r>
              <a:rPr lang="en-US" sz="2400" dirty="0" err="1">
                <a:solidFill>
                  <a:schemeClr val="bg1"/>
                </a:solidFill>
              </a:rPr>
              <a:t>init</a:t>
            </a:r>
            <a:r>
              <a:rPr lang="en-US" sz="2400" dirty="0">
                <a:solidFill>
                  <a:schemeClr val="bg1"/>
                </a:solidFill>
              </a:rPr>
              <a:t> or </a:t>
            </a:r>
            <a:r>
              <a:rPr lang="en-US" sz="2400" dirty="0" err="1">
                <a:solidFill>
                  <a:schemeClr val="bg1"/>
                </a:solidFill>
              </a:rPr>
              <a:t>systemd</a:t>
            </a:r>
            <a:r>
              <a:rPr lang="en-US" sz="2400" dirty="0">
                <a:solidFill>
                  <a:schemeClr val="bg1"/>
                </a:solidFill>
              </a:rPr>
              <a:t> then spawns further processes depending on the </a:t>
            </a:r>
            <a:r>
              <a:rPr lang="en-US" sz="2400" dirty="0" err="1">
                <a:solidFill>
                  <a:schemeClr val="bg1"/>
                </a:solidFill>
              </a:rPr>
              <a:t>runlevel</a:t>
            </a:r>
            <a:endParaRPr lang="en-US" sz="2400" dirty="0">
              <a:solidFill>
                <a:schemeClr val="bg1"/>
              </a:solidFill>
            </a:endParaRPr>
          </a:p>
          <a:p>
            <a:endParaRPr lang="en-US" sz="2400" dirty="0">
              <a:solidFill>
                <a:schemeClr val="bg1"/>
              </a:solidFill>
            </a:endParaRPr>
          </a:p>
          <a:p>
            <a:r>
              <a:rPr lang="en-US" sz="2400" dirty="0" err="1">
                <a:solidFill>
                  <a:schemeClr val="bg1"/>
                </a:solidFill>
              </a:rPr>
              <a:t>dmesg</a:t>
            </a:r>
            <a:r>
              <a:rPr lang="en-US" sz="2400" dirty="0">
                <a:solidFill>
                  <a:schemeClr val="bg1"/>
                </a:solidFill>
              </a:rPr>
              <a:t> or /var/log/messages or /var/log/syslog will show information</a:t>
            </a:r>
          </a:p>
          <a:p>
            <a:endParaRPr lang="en-US" sz="2400" dirty="0">
              <a:solidFill>
                <a:schemeClr val="bg1"/>
              </a:solidFill>
            </a:endParaRPr>
          </a:p>
        </p:txBody>
      </p:sp>
    </p:spTree>
    <p:extLst>
      <p:ext uri="{BB962C8B-B14F-4D97-AF65-F5344CB8AC3E}">
        <p14:creationId xmlns:p14="http://schemas.microsoft.com/office/powerpoint/2010/main" val="3778964959"/>
      </p:ext>
    </p:extLst>
  </p:cSld>
  <p:clrMapOvr>
    <a:masterClrMapping/>
  </p:clrMapOvr>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1_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4544</Words>
  <Application>Microsoft Macintosh PowerPoint</Application>
  <PresentationFormat>Widescreen</PresentationFormat>
  <Paragraphs>476</Paragraphs>
  <Slides>22</Slides>
  <Notes>19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Amazon Ember</vt:lpstr>
      <vt:lpstr>Amazon Ember Display</vt:lpstr>
      <vt:lpstr>Amazon Ember Light</vt:lpstr>
      <vt:lpstr>Amazon Ember Regular</vt:lpstr>
      <vt:lpstr>Arial</vt:lpstr>
      <vt:lpstr>Calibri</vt:lpstr>
      <vt:lpstr>Wingdings</vt:lpstr>
      <vt:lpstr>Wingdings 2</vt:lpstr>
      <vt:lpstr>DeckTemplate-AWS</vt:lpstr>
      <vt:lpstr>1_DeckTemplate-AWS</vt:lpstr>
      <vt:lpstr>PowerPoint Presentation</vt:lpstr>
      <vt:lpstr>Virtual Housekeeping</vt:lpstr>
      <vt:lpstr>Course objectives</vt:lpstr>
      <vt:lpstr>elements of the boot process</vt:lpstr>
      <vt:lpstr>BIOS / UEFI (firmware)</vt:lpstr>
      <vt:lpstr>Bios/UEFI details</vt:lpstr>
      <vt:lpstr>MBR/GPT</vt:lpstr>
      <vt:lpstr>boot loaders / boot managers</vt:lpstr>
      <vt:lpstr>kernel</vt:lpstr>
      <vt:lpstr>dmesg example / failed boot</vt:lpstr>
      <vt:lpstr>runlevels/targets</vt:lpstr>
      <vt:lpstr>manage runlevels/targets</vt:lpstr>
      <vt:lpstr>SysVinit and systemd</vt:lpstr>
      <vt:lpstr>SysVinit</vt:lpstr>
      <vt:lpstr>systemd</vt:lpstr>
      <vt:lpstr>unit files</vt:lpstr>
      <vt:lpstr>modify initramfs/initrd</vt:lpstr>
      <vt:lpstr>/etc/fstab</vt:lpstr>
      <vt:lpstr>troubleshooting tools</vt:lpstr>
      <vt:lpstr>You should now be familiar with…</vt:lpstr>
      <vt:lpstr>time for practice</vt:lpstr>
      <vt:lpstr>Insist on the highest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Dowling, Martin</dc:creator>
  <cp:lastModifiedBy>Microsoft Office User</cp:lastModifiedBy>
  <cp:revision>18</cp:revision>
  <dcterms:created xsi:type="dcterms:W3CDTF">2020-05-26T13:37:00Z</dcterms:created>
  <dcterms:modified xsi:type="dcterms:W3CDTF">2021-05-06T08:15:30Z</dcterms:modified>
</cp:coreProperties>
</file>