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36"/>
  </p:notesMasterIdLst>
  <p:sldIdLst>
    <p:sldId id="449" r:id="rId3"/>
    <p:sldId id="347" r:id="rId4"/>
    <p:sldId id="450" r:id="rId5"/>
    <p:sldId id="454" r:id="rId6"/>
    <p:sldId id="361" r:id="rId7"/>
    <p:sldId id="452" r:id="rId8"/>
    <p:sldId id="451" r:id="rId9"/>
    <p:sldId id="362" r:id="rId10"/>
    <p:sldId id="363" r:id="rId11"/>
    <p:sldId id="364" r:id="rId12"/>
    <p:sldId id="365" r:id="rId13"/>
    <p:sldId id="314" r:id="rId14"/>
    <p:sldId id="366" r:id="rId15"/>
    <p:sldId id="453" r:id="rId16"/>
    <p:sldId id="358" r:id="rId17"/>
    <p:sldId id="456" r:id="rId18"/>
    <p:sldId id="353" r:id="rId19"/>
    <p:sldId id="367" r:id="rId20"/>
    <p:sldId id="455" r:id="rId21"/>
    <p:sldId id="368" r:id="rId22"/>
    <p:sldId id="369" r:id="rId23"/>
    <p:sldId id="370" r:id="rId24"/>
    <p:sldId id="371" r:id="rId25"/>
    <p:sldId id="372" r:id="rId26"/>
    <p:sldId id="373" r:id="rId27"/>
    <p:sldId id="374" r:id="rId28"/>
    <p:sldId id="376" r:id="rId29"/>
    <p:sldId id="375" r:id="rId30"/>
    <p:sldId id="378" r:id="rId31"/>
    <p:sldId id="377" r:id="rId32"/>
    <p:sldId id="321" r:id="rId33"/>
    <p:sldId id="379"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2" autoAdjust="0"/>
    <p:restoredTop sz="94708"/>
  </p:normalViewPr>
  <p:slideViewPr>
    <p:cSldViewPr snapToGrid="0">
      <p:cViewPr varScale="1">
        <p:scale>
          <a:sx n="120" d="100"/>
          <a:sy n="120" d="100"/>
        </p:scale>
        <p:origin x="432" y="176"/>
      </p:cViewPr>
      <p:guideLst/>
    </p:cSldViewPr>
  </p:slideViewPr>
  <p:notesTextViewPr>
    <p:cViewPr>
      <p:scale>
        <a:sx n="1" d="1"/>
        <a:sy n="1" d="1"/>
      </p:scale>
      <p:origin x="0" y="-189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04/05/2021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onsole.aws.amazon.com/ia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console.aws.amazon.com/iam/home#/policies/arn%3Aaws%3Aiam%3A%3Aaws%3Apolicy%2Fservice-role%2FAmazonEC2RoleforSS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journalctl</a:t>
            </a:r>
            <a:r>
              <a:rPr lang="en-US" dirty="0"/>
              <a:t> is present in </a:t>
            </a:r>
            <a:r>
              <a:rPr lang="en-US" dirty="0" err="1"/>
              <a:t>systemd</a:t>
            </a:r>
            <a:r>
              <a:rPr lang="en-US" dirty="0"/>
              <a:t> and technically replaced the </a:t>
            </a:r>
            <a:r>
              <a:rPr lang="en-US" dirty="0" err="1"/>
              <a:t>syslogd</a:t>
            </a:r>
            <a:r>
              <a:rPr lang="en-US" dirty="0"/>
              <a:t>/</a:t>
            </a:r>
            <a:r>
              <a:rPr lang="en-US" dirty="0" err="1"/>
              <a:t>logrotate</a:t>
            </a:r>
            <a:r>
              <a:rPr lang="en-US" dirty="0"/>
              <a:t> and /var/log text based log files</a:t>
            </a:r>
          </a:p>
          <a:p>
            <a:r>
              <a:rPr lang="en-US" dirty="0"/>
              <a:t>You should now all be familiar with </a:t>
            </a:r>
            <a:r>
              <a:rPr lang="en-US" dirty="0" err="1"/>
              <a:t>systemd</a:t>
            </a:r>
            <a:r>
              <a:rPr lang="en-US" dirty="0"/>
              <a:t> and </a:t>
            </a:r>
            <a:r>
              <a:rPr lang="en-US" dirty="0" err="1"/>
              <a:t>SysVinit</a:t>
            </a:r>
            <a:r>
              <a:rPr lang="en-US" dirty="0"/>
              <a:t>.</a:t>
            </a:r>
          </a:p>
          <a:p>
            <a:r>
              <a:rPr lang="en-US" dirty="0"/>
              <a:t>So what does this mean for?</a:t>
            </a:r>
          </a:p>
          <a:p>
            <a:endParaRPr lang="en-US" dirty="0"/>
          </a:p>
          <a:p>
            <a:r>
              <a:rPr lang="en-US" dirty="0"/>
              <a:t>Instead of using different log files and reading tools like </a:t>
            </a:r>
            <a:r>
              <a:rPr lang="en-US" dirty="0" err="1"/>
              <a:t>cat,tail,head,more,less</a:t>
            </a:r>
            <a:r>
              <a:rPr lang="en-US" dirty="0"/>
              <a:t> there is only </a:t>
            </a:r>
            <a:r>
              <a:rPr lang="en-US" dirty="0" err="1"/>
              <a:t>journalctl</a:t>
            </a:r>
            <a:endParaRPr lang="en-US" dirty="0"/>
          </a:p>
          <a:p>
            <a:r>
              <a:rPr lang="en-US" dirty="0"/>
              <a:t>It is like </a:t>
            </a:r>
            <a:r>
              <a:rPr lang="en-US" dirty="0" err="1"/>
              <a:t>systemctl</a:t>
            </a:r>
            <a:r>
              <a:rPr lang="en-US" dirty="0"/>
              <a:t> for logging</a:t>
            </a:r>
          </a:p>
          <a:p>
            <a:endParaRPr lang="en-US" dirty="0"/>
          </a:p>
          <a:p>
            <a:r>
              <a:rPr lang="en-US" dirty="0"/>
              <a:t>If the command is present, the system uses </a:t>
            </a:r>
            <a:r>
              <a:rPr lang="en-US" dirty="0" err="1"/>
              <a:t>journalctl</a:t>
            </a:r>
            <a:endParaRPr lang="en-US" dirty="0"/>
          </a:p>
          <a:p>
            <a:endParaRPr lang="en-US" dirty="0"/>
          </a:p>
          <a:p>
            <a:r>
              <a:rPr lang="en-US" dirty="0"/>
              <a:t>All files are stored under /var/log/journal, but they are all binary, means you can’t read them without </a:t>
            </a:r>
            <a:r>
              <a:rPr lang="en-US" dirty="0" err="1"/>
              <a:t>journalctl</a:t>
            </a:r>
            <a:endParaRPr lang="en-US" dirty="0"/>
          </a:p>
          <a:p>
            <a:endParaRPr lang="en-US" dirty="0"/>
          </a:p>
          <a:p>
            <a:r>
              <a:rPr lang="en-US" dirty="0"/>
              <a:t>It is faster and more efficient when reading and writing large log files</a:t>
            </a:r>
          </a:p>
          <a:p>
            <a:endParaRPr lang="en-US" dirty="0"/>
          </a:p>
          <a:p>
            <a:r>
              <a:rPr lang="en-US" dirty="0"/>
              <a:t>Quite controversial, some would say shitstorm, since admins are used to text files and a lot of tools depend on it</a:t>
            </a:r>
          </a:p>
          <a:p>
            <a:endParaRPr lang="en-US" dirty="0"/>
          </a:p>
          <a:p>
            <a:r>
              <a:rPr lang="en-US" dirty="0"/>
              <a:t>That’s why still nowadays in all big distributions, the is a </a:t>
            </a:r>
            <a:r>
              <a:rPr lang="en-US" dirty="0" err="1"/>
              <a:t>rsyslog</a:t>
            </a:r>
            <a:r>
              <a:rPr lang="en-US" dirty="0"/>
              <a:t> compatibility integrated</a:t>
            </a:r>
          </a:p>
          <a:p>
            <a:r>
              <a:rPr lang="en-US" dirty="0"/>
              <a:t>So you can ignore it if you really want to, but </a:t>
            </a:r>
            <a:r>
              <a:rPr lang="en-US" dirty="0" err="1"/>
              <a:t>journalctl</a:t>
            </a:r>
            <a:r>
              <a:rPr lang="en-US" dirty="0"/>
              <a:t> is the way forward</a:t>
            </a:r>
          </a:p>
          <a:p>
            <a:endParaRPr lang="en-US" dirty="0"/>
          </a:p>
          <a:p>
            <a:r>
              <a:rPr lang="en-US" dirty="0"/>
              <a:t>So let’s have a look how this works…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169235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(almost) is done with the </a:t>
            </a:r>
            <a:r>
              <a:rPr lang="en-US" dirty="0" err="1"/>
              <a:t>journalctl</a:t>
            </a:r>
            <a:r>
              <a:rPr lang="en-US" dirty="0"/>
              <a:t> command</a:t>
            </a:r>
          </a:p>
          <a:p>
            <a:r>
              <a:rPr lang="en-US" dirty="0"/>
              <a:t>(explain examples or yet better do a demo)</a:t>
            </a:r>
          </a:p>
          <a:p>
            <a:endParaRPr lang="en-US" dirty="0"/>
          </a:p>
          <a:p>
            <a:pPr marL="228600" indent="-228600">
              <a:buAutoNum type="arabicParenR"/>
            </a:pPr>
            <a:r>
              <a:rPr lang="en-US" dirty="0"/>
              <a:t>works like tail –f </a:t>
            </a:r>
          </a:p>
          <a:p>
            <a:pPr marL="228600" indent="-228600">
              <a:buAutoNum type="arabicParenR"/>
            </a:pPr>
            <a:r>
              <a:rPr lang="en-US" dirty="0"/>
              <a:t>time based search</a:t>
            </a:r>
          </a:p>
          <a:p>
            <a:pPr marL="228600" indent="-228600">
              <a:buAutoNum type="arabicParenR"/>
            </a:pPr>
            <a:r>
              <a:rPr lang="en-US" dirty="0"/>
              <a:t>show only entries for </a:t>
            </a:r>
            <a:r>
              <a:rPr lang="en-US" dirty="0" err="1"/>
              <a:t>sshd</a:t>
            </a:r>
            <a:r>
              <a:rPr lang="en-US" dirty="0"/>
              <a:t> service</a:t>
            </a:r>
          </a:p>
          <a:p>
            <a:pPr marL="228600" indent="-228600">
              <a:buAutoNum type="arabicParenR"/>
            </a:pPr>
            <a:r>
              <a:rPr lang="en-US" dirty="0"/>
              <a:t>show only error of severity error to emergency</a:t>
            </a:r>
          </a:p>
          <a:p>
            <a:pPr marL="228600" indent="-228600">
              <a:buAutoNum type="arabicParenR"/>
            </a:pPr>
            <a:r>
              <a:rPr lang="en-US" dirty="0"/>
              <a:t>send a message to the new </a:t>
            </a:r>
            <a:r>
              <a:rPr lang="en-US" dirty="0" err="1"/>
              <a:t>journalctl</a:t>
            </a:r>
            <a:r>
              <a:rPr lang="en-US" dirty="0"/>
              <a:t> (if you want to)</a:t>
            </a:r>
          </a:p>
        </p:txBody>
      </p:sp>
      <p:sp>
        <p:nvSpPr>
          <p:cNvPr id="4" name="Slide Number Placeholder 3"/>
          <p:cNvSpPr>
            <a:spLocks noGrp="1"/>
          </p:cNvSpPr>
          <p:nvPr>
            <p:ph type="sldNum" sz="quarter" idx="5"/>
          </p:nvPr>
        </p:nvSpPr>
        <p:spPr/>
        <p:txBody>
          <a:bodyPr/>
          <a:lstStyle/>
          <a:p>
            <a:fld id="{A71A1696-2C23-784D-BE90-8EC75246D4BF}" type="slidenum">
              <a:rPr lang="en-US" smtClean="0"/>
              <a:t>15</a:t>
            </a:fld>
            <a:endParaRPr lang="en-US"/>
          </a:p>
        </p:txBody>
      </p:sp>
    </p:spTree>
    <p:extLst>
      <p:ext uri="{BB962C8B-B14F-4D97-AF65-F5344CB8AC3E}">
        <p14:creationId xmlns:p14="http://schemas.microsoft.com/office/powerpoint/2010/main" val="2502214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log all Bash commands by all users on a server using the </a:t>
            </a:r>
            <a:r>
              <a:rPr lang="en-US" dirty="0" err="1"/>
              <a:t>rsyslog</a:t>
            </a:r>
            <a:r>
              <a:rPr lang="en-US" dirty="0"/>
              <a:t>?</a:t>
            </a:r>
          </a:p>
          <a:p>
            <a:endParaRPr lang="en-US" dirty="0"/>
          </a:p>
          <a:p>
            <a:r>
              <a:rPr lang="en-US" dirty="0"/>
              <a:t>Ask the following question, make them check online, and know how to use the </a:t>
            </a:r>
            <a:r>
              <a:rPr lang="en-US" dirty="0" err="1"/>
              <a:t>rsyslog</a:t>
            </a:r>
            <a:r>
              <a:rPr lang="en-US" dirty="0"/>
              <a:t> to log the commands executed by the users:</a:t>
            </a:r>
          </a:p>
          <a:p>
            <a:endParaRPr lang="en-US" dirty="0"/>
          </a:p>
          <a:p>
            <a:r>
              <a:rPr lang="en-US" dirty="0"/>
              <a:t>How to log all Bash commands by all users on a server?</a:t>
            </a:r>
          </a:p>
          <a:p>
            <a:endParaRPr lang="en-US" dirty="0"/>
          </a:p>
          <a:p>
            <a:r>
              <a:rPr lang="en-US" dirty="0"/>
              <a:t>For BASH shells, edit the system-wide BASH runtime config file:</a:t>
            </a:r>
          </a:p>
          <a:p>
            <a:r>
              <a:rPr lang="en-US" dirty="0" err="1"/>
              <a:t>sudo</a:t>
            </a:r>
            <a:r>
              <a:rPr lang="en-US" dirty="0"/>
              <a:t> -e /</a:t>
            </a:r>
            <a:r>
              <a:rPr lang="en-US" dirty="0" err="1"/>
              <a:t>etc</a:t>
            </a:r>
            <a:r>
              <a:rPr lang="en-US" dirty="0"/>
              <a:t>/</a:t>
            </a:r>
            <a:r>
              <a:rPr lang="en-US" dirty="0" err="1"/>
              <a:t>bashrc</a:t>
            </a:r>
            <a:endParaRPr lang="en-US" dirty="0"/>
          </a:p>
          <a:p>
            <a:r>
              <a:rPr lang="en-US" dirty="0"/>
              <a:t>Append to the end of that file:</a:t>
            </a:r>
          </a:p>
          <a:p>
            <a:r>
              <a:rPr lang="en-US" dirty="0"/>
              <a:t>export PROMPT_COMMAND='RETRN_VAL=$?;logger -p local6.debug "$(</a:t>
            </a:r>
            <a:r>
              <a:rPr lang="en-US" dirty="0" err="1"/>
              <a:t>whoami</a:t>
            </a:r>
            <a:r>
              <a:rPr lang="en-US" dirty="0"/>
              <a:t>) [$$]: $(history 1 | sed "s/^[ ]*[0-9]\+[ ]*//" ) [$RETRN_VAL]”’ </a:t>
            </a:r>
          </a:p>
          <a:p>
            <a:r>
              <a:rPr lang="en-US" dirty="0"/>
              <a:t>Set up logging for "local6" with a new file:</a:t>
            </a:r>
          </a:p>
          <a:p>
            <a:r>
              <a:rPr lang="en-US" dirty="0" err="1"/>
              <a:t>sudo</a:t>
            </a:r>
            <a:r>
              <a:rPr lang="en-US" dirty="0"/>
              <a:t> -e /</a:t>
            </a:r>
            <a:r>
              <a:rPr lang="en-US" dirty="0" err="1"/>
              <a:t>etc</a:t>
            </a:r>
            <a:r>
              <a:rPr lang="en-US" dirty="0"/>
              <a:t>/</a:t>
            </a:r>
            <a:r>
              <a:rPr lang="en-US" dirty="0" err="1"/>
              <a:t>rsyslog.d</a:t>
            </a:r>
            <a:r>
              <a:rPr lang="en-US" dirty="0"/>
              <a:t>/</a:t>
            </a:r>
            <a:r>
              <a:rPr lang="en-US" dirty="0" err="1"/>
              <a:t>bash.conf</a:t>
            </a:r>
            <a:r>
              <a:rPr lang="en-US" dirty="0"/>
              <a:t> </a:t>
            </a:r>
          </a:p>
          <a:p>
            <a:r>
              <a:rPr lang="en-US" dirty="0"/>
              <a:t>And the contents below:</a:t>
            </a:r>
          </a:p>
          <a:p>
            <a:r>
              <a:rPr lang="en-US" dirty="0"/>
              <a:t>local6.* /var/log/</a:t>
            </a:r>
            <a:r>
              <a:rPr lang="en-US" dirty="0" err="1"/>
              <a:t>commands.log</a:t>
            </a:r>
            <a:r>
              <a:rPr lang="en-US" dirty="0"/>
              <a:t> </a:t>
            </a:r>
          </a:p>
          <a:p>
            <a:r>
              <a:rPr lang="en-US" dirty="0"/>
              <a:t>Restart </a:t>
            </a:r>
            <a:r>
              <a:rPr lang="en-US" dirty="0" err="1"/>
              <a:t>rsyslog</a:t>
            </a:r>
            <a:r>
              <a:rPr lang="en-US" dirty="0"/>
              <a:t>:</a:t>
            </a:r>
          </a:p>
          <a:p>
            <a:r>
              <a:rPr lang="en-US" dirty="0" err="1"/>
              <a:t>sudo</a:t>
            </a:r>
            <a:r>
              <a:rPr lang="en-US" dirty="0"/>
              <a:t> service </a:t>
            </a:r>
            <a:r>
              <a:rPr lang="en-US" dirty="0" err="1"/>
              <a:t>rsyslog</a:t>
            </a:r>
            <a:r>
              <a:rPr lang="en-US" dirty="0"/>
              <a:t> restart </a:t>
            </a:r>
          </a:p>
          <a:p>
            <a:r>
              <a:rPr lang="en-US"/>
              <a:t>Log </a:t>
            </a:r>
            <a:r>
              <a:rPr lang="en-US" dirty="0"/>
              <a:t>out then Log in</a:t>
            </a:r>
          </a:p>
        </p:txBody>
      </p:sp>
      <p:sp>
        <p:nvSpPr>
          <p:cNvPr id="4" name="Slide Number Placeholder 3"/>
          <p:cNvSpPr>
            <a:spLocks noGrp="1"/>
          </p:cNvSpPr>
          <p:nvPr>
            <p:ph type="sldNum" sz="quarter" idx="5"/>
          </p:nvPr>
        </p:nvSpPr>
        <p:spPr/>
        <p:txBody>
          <a:bodyPr/>
          <a:lstStyle/>
          <a:p>
            <a:fld id="{2FC03D08-4703-452B-A2E9-95100EB368F6}" type="slidenum">
              <a:rPr lang="en-GB" smtClean="0"/>
              <a:t>16</a:t>
            </a:fld>
            <a:endParaRPr lang="en-GB"/>
          </a:p>
        </p:txBody>
      </p:sp>
    </p:spTree>
    <p:extLst>
      <p:ext uri="{BB962C8B-B14F-4D97-AF65-F5344CB8AC3E}">
        <p14:creationId xmlns:p14="http://schemas.microsoft.com/office/powerpoint/2010/main" val="428620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slide)</a:t>
            </a:r>
          </a:p>
          <a:p>
            <a:endParaRPr lang="en-US" dirty="0"/>
          </a:p>
          <a:p>
            <a:r>
              <a:rPr lang="en-US" dirty="0"/>
              <a:t>This is the </a:t>
            </a:r>
            <a:r>
              <a:rPr lang="en-US" dirty="0" err="1"/>
              <a:t>sudo</a:t>
            </a:r>
            <a:r>
              <a:rPr lang="en-US" dirty="0"/>
              <a:t> message when executing root commands</a:t>
            </a:r>
          </a:p>
          <a:p>
            <a:endParaRPr lang="en-US" dirty="0"/>
          </a:p>
          <a:p>
            <a:r>
              <a:rPr lang="en-US" dirty="0"/>
              <a:t>log files might contain sensitive information that you either should not see or do not want to see.</a:t>
            </a:r>
          </a:p>
          <a:p>
            <a:r>
              <a:rPr lang="en-US" dirty="0"/>
              <a:t>keep this in mind when crawling through log files on a server or when asking customers for logs to remove sensitive information</a:t>
            </a:r>
          </a:p>
          <a:p>
            <a:endParaRPr lang="en-US" dirty="0"/>
          </a:p>
          <a:p>
            <a:r>
              <a:rPr lang="en-US" dirty="0"/>
              <a:t>Mail server and proxy server log files might contain information that you have access to but don’t want to see.</a:t>
            </a:r>
          </a:p>
        </p:txBody>
      </p:sp>
      <p:sp>
        <p:nvSpPr>
          <p:cNvPr id="4" name="Slide Number Placeholder 3"/>
          <p:cNvSpPr>
            <a:spLocks noGrp="1"/>
          </p:cNvSpPr>
          <p:nvPr>
            <p:ph type="sldNum" sz="quarter" idx="5"/>
          </p:nvPr>
        </p:nvSpPr>
        <p:spPr/>
        <p:txBody>
          <a:bodyPr/>
          <a:lstStyle/>
          <a:p>
            <a:fld id="{A71A1696-2C23-784D-BE90-8EC75246D4BF}" type="slidenum">
              <a:rPr lang="en-US" smtClean="0"/>
              <a:t>17</a:t>
            </a:fld>
            <a:endParaRPr lang="en-US"/>
          </a:p>
        </p:txBody>
      </p:sp>
    </p:spTree>
    <p:extLst>
      <p:ext uri="{BB962C8B-B14F-4D97-AF65-F5344CB8AC3E}">
        <p14:creationId xmlns:p14="http://schemas.microsoft.com/office/powerpoint/2010/main" val="818878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hundreds or thousands or hundreds of thousands of servers, you don’t log into them individually for the logs</a:t>
            </a:r>
          </a:p>
          <a:p>
            <a:endParaRPr lang="en-US" dirty="0"/>
          </a:p>
          <a:p>
            <a:r>
              <a:rPr lang="en-US" dirty="0"/>
              <a:t>So you want them in a central location</a:t>
            </a:r>
          </a:p>
          <a:p>
            <a:endParaRPr lang="en-US" dirty="0"/>
          </a:p>
          <a:p>
            <a:r>
              <a:rPr lang="en-US" dirty="0"/>
              <a:t>Can be done via </a:t>
            </a:r>
            <a:r>
              <a:rPr lang="en-US" dirty="0" err="1"/>
              <a:t>rsyslogd</a:t>
            </a:r>
            <a:r>
              <a:rPr lang="en-US" dirty="0"/>
              <a:t> and </a:t>
            </a:r>
            <a:r>
              <a:rPr lang="en-US" dirty="0" err="1"/>
              <a:t>journalctl</a:t>
            </a:r>
            <a:r>
              <a:rPr lang="en-US" dirty="0"/>
              <a:t>, but really nobody does that and everybody uses dedicated monitoring and logging tools</a:t>
            </a:r>
          </a:p>
          <a:p>
            <a:endParaRPr lang="en-US" dirty="0"/>
          </a:p>
          <a:p>
            <a:r>
              <a:rPr lang="en-US" dirty="0"/>
              <a:t>Since we are at AWS, </a:t>
            </a:r>
            <a:r>
              <a:rPr lang="en-US" dirty="0" err="1"/>
              <a:t>cloudwatch</a:t>
            </a:r>
            <a:r>
              <a:rPr lang="en-US" dirty="0"/>
              <a:t> is a good example for a well used tool to centralize logging</a:t>
            </a:r>
          </a:p>
          <a:p>
            <a:endParaRPr lang="en-US" dirty="0"/>
          </a:p>
          <a:p>
            <a:r>
              <a:rPr lang="en-US" dirty="0"/>
              <a:t>(ask audience if they are aware of </a:t>
            </a:r>
            <a:r>
              <a:rPr lang="en-US" dirty="0" err="1"/>
              <a:t>cloudwatch</a:t>
            </a:r>
            <a:r>
              <a:rPr lang="en-US" dirty="0"/>
              <a:t>)</a:t>
            </a:r>
          </a:p>
          <a:p>
            <a:endParaRPr lang="en-US" dirty="0"/>
          </a:p>
          <a:p>
            <a:r>
              <a:rPr lang="en-US" dirty="0"/>
              <a:t>(optional exercise here to push logs from EC2 </a:t>
            </a:r>
            <a:r>
              <a:rPr lang="en-US" dirty="0" err="1"/>
              <a:t>linux</a:t>
            </a:r>
            <a:r>
              <a:rPr lang="en-US" dirty="0"/>
              <a:t> to </a:t>
            </a:r>
            <a:r>
              <a:rPr lang="en-US" dirty="0" err="1"/>
              <a:t>cloudwatch</a:t>
            </a:r>
            <a:r>
              <a:rPr lang="en-US" dirty="0"/>
              <a:t>)</a:t>
            </a:r>
          </a:p>
          <a:p>
            <a:endParaRPr lang="en-US" dirty="0"/>
          </a:p>
          <a:p>
            <a:r>
              <a:rPr lang="en-US" dirty="0"/>
              <a:t>https://</a:t>
            </a:r>
            <a:r>
              <a:rPr lang="en-US" dirty="0" err="1"/>
              <a:t>docs.aws.amazon.com</a:t>
            </a:r>
            <a:r>
              <a:rPr lang="en-US" dirty="0"/>
              <a:t>/</a:t>
            </a:r>
            <a:r>
              <a:rPr lang="en-US" dirty="0" err="1"/>
              <a:t>AmazonCloudWatch</a:t>
            </a:r>
            <a:r>
              <a:rPr lang="en-US" dirty="0"/>
              <a:t>/latest/logs/QuickStartEC2Instance.html</a:t>
            </a:r>
          </a:p>
          <a:p>
            <a:endParaRPr lang="en-US" dirty="0"/>
          </a:p>
          <a:p>
            <a:r>
              <a:rPr lang="en-US" dirty="0"/>
              <a:t>Steps:</a:t>
            </a:r>
          </a:p>
          <a:p>
            <a:r>
              <a:rPr lang="en-US" dirty="0"/>
              <a:t>1) Use or create an amazon </a:t>
            </a:r>
            <a:r>
              <a:rPr lang="en-US" dirty="0" err="1"/>
              <a:t>linux</a:t>
            </a:r>
            <a:r>
              <a:rPr lang="en-US" dirty="0"/>
              <a:t> 2 EC2 instance</a:t>
            </a:r>
          </a:p>
          <a:p>
            <a:r>
              <a:rPr lang="en-US" dirty="0"/>
              <a:t>2) </a:t>
            </a:r>
            <a:r>
              <a:rPr lang="en-IE" dirty="0"/>
              <a:t>Open the IAM console at </a:t>
            </a:r>
            <a:r>
              <a:rPr lang="en-IE" dirty="0">
                <a:hlinkClick r:id="rId3"/>
              </a:rPr>
              <a:t>https://console.aws.amazon.com/iam/</a:t>
            </a:r>
            <a:r>
              <a:rPr lang="en-IE" dirty="0"/>
              <a:t>. </a:t>
            </a:r>
          </a:p>
          <a:p>
            <a:r>
              <a:rPr lang="en-IE" dirty="0"/>
              <a:t>3) In the navigation pane, choose </a:t>
            </a:r>
            <a:r>
              <a:rPr lang="en-IE" b="1" dirty="0"/>
              <a:t>Roles</a:t>
            </a:r>
            <a:r>
              <a:rPr lang="en-IE" dirty="0"/>
              <a:t>.</a:t>
            </a:r>
          </a:p>
          <a:p>
            <a:r>
              <a:rPr lang="en-IE" dirty="0"/>
              <a:t>4) Click “create role”</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5) Under “</a:t>
            </a:r>
            <a:r>
              <a:rPr lang="en-IE" b="1" dirty="0"/>
              <a:t>Choose the service that will use this role” choose EC2.</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6)On the next page select </a:t>
            </a:r>
            <a:r>
              <a:rPr lang="en-IE" dirty="0">
                <a:hlinkClick r:id="rId4"/>
              </a:rPr>
              <a:t>“AmazonEC2RoleforSSM </a:t>
            </a:r>
            <a:r>
              <a:rPr lang="en-IE" dirty="0"/>
              <a:t>“, tick the box next to it and select next twice</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7) Choose a name and click “create role”</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8) In the EC2 console, right click your instance, choose “instance settings” and “add/replace IAM role”</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9) Choose the role created previously and attach it</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10) Log into the instance via </a:t>
            </a:r>
            <a:r>
              <a:rPr lang="en-IE" dirty="0" err="1"/>
              <a:t>ssh</a:t>
            </a: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11) </a:t>
            </a:r>
            <a:r>
              <a:rPr lang="en-IE" dirty="0" err="1"/>
              <a:t>sudo</a:t>
            </a:r>
            <a:r>
              <a:rPr lang="en-IE" dirty="0"/>
              <a:t> yum update –y</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12) </a:t>
            </a:r>
            <a:r>
              <a:rPr lang="en-IE" dirty="0" err="1"/>
              <a:t>sudo</a:t>
            </a:r>
            <a:r>
              <a:rPr lang="en-IE" dirty="0"/>
              <a:t> yum install -y </a:t>
            </a:r>
            <a:r>
              <a:rPr lang="en-IE" dirty="0" err="1"/>
              <a:t>awslogs</a:t>
            </a: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13) (optional) Edit the /etc/</a:t>
            </a:r>
            <a:r>
              <a:rPr lang="en-IE" dirty="0" err="1"/>
              <a:t>awslogs</a:t>
            </a:r>
            <a:r>
              <a:rPr lang="en-IE" dirty="0"/>
              <a:t>/</a:t>
            </a:r>
            <a:r>
              <a:rPr lang="en-IE" dirty="0" err="1"/>
              <a:t>awslogs.conf</a:t>
            </a:r>
            <a:r>
              <a:rPr lang="en-IE" dirty="0"/>
              <a:t> to include more log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14) (optional) Edit /etc/</a:t>
            </a:r>
            <a:r>
              <a:rPr lang="en-IE" dirty="0" err="1"/>
              <a:t>awslogs</a:t>
            </a:r>
            <a:r>
              <a:rPr lang="en-IE" dirty="0"/>
              <a:t>/</a:t>
            </a:r>
            <a:r>
              <a:rPr lang="en-IE" dirty="0" err="1"/>
              <a:t>awscli.conf</a:t>
            </a:r>
            <a:r>
              <a:rPr lang="en-IE" dirty="0"/>
              <a:t> to change the region from us-east-1</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15) </a:t>
            </a:r>
            <a:r>
              <a:rPr lang="en-IE" dirty="0" err="1"/>
              <a:t>sudo</a:t>
            </a:r>
            <a:r>
              <a:rPr lang="en-IE" dirty="0"/>
              <a:t> </a:t>
            </a:r>
            <a:r>
              <a:rPr lang="en-IE" dirty="0" err="1"/>
              <a:t>systemctl</a:t>
            </a:r>
            <a:r>
              <a:rPr lang="en-IE" dirty="0"/>
              <a:t> start </a:t>
            </a:r>
            <a:r>
              <a:rPr lang="en-IE" dirty="0" err="1"/>
              <a:t>awslogsd</a:t>
            </a: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16) Check your cloud watch console and choose logs in the configured region (might take a minute or two)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Check /var/log/</a:t>
            </a:r>
            <a:r>
              <a:rPr lang="en-IE" dirty="0" err="1"/>
              <a:t>awslogs.log</a:t>
            </a:r>
            <a:r>
              <a:rPr lang="en-IE" dirty="0"/>
              <a:t> for any errors.</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9599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audience what are the advantages of scripting?</a:t>
            </a:r>
          </a:p>
          <a:p>
            <a:endParaRPr lang="en-US" dirty="0"/>
          </a:p>
          <a:p>
            <a:r>
              <a:rPr lang="en-US" dirty="0"/>
              <a:t>There are many, but one of the most important are:</a:t>
            </a:r>
          </a:p>
          <a:p>
            <a:endParaRPr lang="en-US" dirty="0"/>
          </a:p>
          <a:p>
            <a:pPr marL="228600" indent="-228600">
              <a:buAutoNum type="arabicParenR"/>
            </a:pPr>
            <a:r>
              <a:rPr lang="en-US" dirty="0"/>
              <a:t>You can automate tasks with it, meaning you don’t have to type the same command into the command line every time</a:t>
            </a:r>
          </a:p>
          <a:p>
            <a:pPr marL="228600" indent="-228600">
              <a:buAutoNum type="arabicParenR"/>
            </a:pPr>
            <a:r>
              <a:rPr lang="en-US" dirty="0"/>
              <a:t>You can make changes easily and creates different versions of scripts</a:t>
            </a:r>
          </a:p>
          <a:p>
            <a:pPr marL="228600" indent="-228600">
              <a:buAutoNum type="arabicParenR"/>
            </a:pPr>
            <a:r>
              <a:rPr lang="en-US" dirty="0"/>
              <a:t>You can schedule to run a script at predefined times or based on conditions</a:t>
            </a:r>
          </a:p>
          <a:p>
            <a:pPr marL="228600" indent="-228600">
              <a:buAutoNum type="arabicParenR"/>
            </a:pPr>
            <a:r>
              <a:rPr lang="en-US" dirty="0"/>
              <a:t>very flexible, so you can customize your script to your needs</a:t>
            </a:r>
          </a:p>
          <a:p>
            <a:endParaRPr lang="en-US" dirty="0"/>
          </a:p>
          <a:p>
            <a:r>
              <a:rPr lang="en-US" dirty="0"/>
              <a:t>They can range from very simple and a few lines to very complex including variables, loops, branching, functions, </a:t>
            </a:r>
            <a:r>
              <a:rPr lang="en-US" dirty="0" err="1"/>
              <a:t>comparism</a:t>
            </a:r>
            <a:r>
              <a:rPr lang="en-US" dirty="0"/>
              <a:t> and much more.</a:t>
            </a:r>
          </a:p>
          <a:p>
            <a:endParaRPr lang="en-US" dirty="0"/>
          </a:p>
          <a:p>
            <a:r>
              <a:rPr lang="en-US" dirty="0"/>
              <a:t>While we do have a vast amount of possible languages available to us, we will be focusing on bash scripting here for the basics.</a:t>
            </a:r>
          </a:p>
          <a:p>
            <a:r>
              <a:rPr lang="en-US" dirty="0"/>
              <a:t>python has also become very popular in the last years to use on </a:t>
            </a:r>
            <a:r>
              <a:rPr lang="en-US" dirty="0" err="1"/>
              <a:t>linux</a:t>
            </a:r>
            <a:r>
              <a:rPr lang="en-US" dirty="0"/>
              <a:t> and other operating systems</a:t>
            </a:r>
          </a:p>
          <a:p>
            <a:endParaRPr lang="en-US" dirty="0"/>
          </a:p>
          <a:p>
            <a:r>
              <a:rPr lang="en-US" dirty="0"/>
              <a:t>(examples to follow were adapted from https://</a:t>
            </a:r>
            <a:r>
              <a:rPr lang="en-US" dirty="0" err="1"/>
              <a:t>linuxconfig.org</a:t>
            </a:r>
            <a:r>
              <a:rPr lang="en-US" dirty="0"/>
              <a:t>/bash-scripting-tutorial-for-beginners)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938367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general points to keep in mind when creating a script</a:t>
            </a:r>
          </a:p>
          <a:p>
            <a:endParaRPr lang="en-US" dirty="0"/>
          </a:p>
          <a:p>
            <a:r>
              <a:rPr lang="en-US" dirty="0"/>
              <a:t>scripts do generally have the ending .sh. This is not mandatory and </a:t>
            </a:r>
            <a:r>
              <a:rPr lang="en-US" dirty="0" err="1"/>
              <a:t>linux</a:t>
            </a:r>
            <a:r>
              <a:rPr lang="en-US" dirty="0"/>
              <a:t> or bash doesn’t care about this at all, but it’s a nice indicator for humans to guess that this is indeed a script</a:t>
            </a:r>
          </a:p>
          <a:p>
            <a:endParaRPr lang="en-US" dirty="0"/>
          </a:p>
          <a:p>
            <a:r>
              <a:rPr lang="en-US" dirty="0"/>
              <a:t>scripts need to be executable, so don’t forget that executable bit</a:t>
            </a:r>
          </a:p>
          <a:p>
            <a:endParaRPr lang="en-US" dirty="0"/>
          </a:p>
          <a:p>
            <a:r>
              <a:rPr lang="en-US" dirty="0"/>
              <a:t>keep the relative and absolute path in mind when executing the script and referencing commands inside the script. if in doubt use the full path or a variable</a:t>
            </a:r>
          </a:p>
          <a:p>
            <a:endParaRPr lang="en-US" dirty="0"/>
          </a:p>
          <a:p>
            <a:r>
              <a:rPr lang="en-US" dirty="0"/>
              <a:t>In order to know which shell to use, the first line of every bash script has to be the shebang</a:t>
            </a:r>
          </a:p>
          <a:p>
            <a:endParaRPr lang="en-US" dirty="0"/>
          </a:p>
          <a:p>
            <a:r>
              <a:rPr lang="en-US" dirty="0"/>
              <a:t>use comments, they help you and other people even more</a:t>
            </a:r>
          </a:p>
          <a:p>
            <a:endParaRPr lang="en-US" dirty="0"/>
          </a:p>
          <a:p>
            <a:r>
              <a:rPr lang="en-US" dirty="0"/>
              <a:t>before changing a script, it’s a good idea to have a backup with the last known working state</a:t>
            </a:r>
          </a:p>
          <a:p>
            <a:endParaRPr lang="en-US" dirty="0"/>
          </a:p>
          <a:p>
            <a:r>
              <a:rPr lang="en-US" dirty="0"/>
              <a:t>scripts just like commands do have an exit code. This is a number at the end of the execution. A 0 indicates no issues. Everything other than 0 indicates a problem of some sorts</a:t>
            </a:r>
          </a:p>
          <a:p>
            <a:r>
              <a:rPr lang="en-US" dirty="0"/>
              <a:t>it is stored in the variable $! (echo $!)</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2937036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#!/bin/bash</a:t>
            </a:r>
          </a:p>
          <a:p>
            <a:r>
              <a:rPr lang="en-US" dirty="0"/>
              <a:t>cp -r /var/www/html /</a:t>
            </a:r>
            <a:r>
              <a:rPr lang="en-US" dirty="0" err="1"/>
              <a:t>mnt</a:t>
            </a:r>
            <a:r>
              <a:rPr lang="en-US" dirty="0"/>
              <a:t>/backup/</a:t>
            </a:r>
          </a:p>
          <a:p>
            <a:r>
              <a:rPr lang="en-US" dirty="0"/>
              <a:t>(this is the little script being used in crontab exercise in previous session)</a:t>
            </a:r>
          </a:p>
          <a:p>
            <a:endParaRPr lang="en-US" dirty="0"/>
          </a:p>
          <a:p>
            <a:r>
              <a:rPr lang="en-US" dirty="0"/>
              <a:t>in it’s simplest form, you just put a command into a file.</a:t>
            </a:r>
          </a:p>
          <a:p>
            <a:endParaRPr lang="en-US" dirty="0"/>
          </a:p>
          <a:p>
            <a:r>
              <a:rPr lang="en-US" dirty="0"/>
              <a:t>We can see that the default web server directory has now been copied to /</a:t>
            </a:r>
            <a:r>
              <a:rPr lang="en-US" dirty="0" err="1"/>
              <a:t>mnt</a:t>
            </a:r>
            <a:r>
              <a:rPr lang="en-US" dirty="0"/>
              <a:t>/backup, basically making a backup of of our web server files</a:t>
            </a:r>
          </a:p>
          <a:p>
            <a:endParaRPr lang="en-US" dirty="0"/>
          </a:p>
          <a:p>
            <a:r>
              <a:rPr lang="en-US" dirty="0"/>
              <a:t>Now there is some potential for improvement, since we do not get any feedback, backups simply overwrite, we don’t have a time stamp.</a:t>
            </a:r>
          </a:p>
          <a:p>
            <a:r>
              <a:rPr lang="en-US" dirty="0"/>
              <a:t>Also we did not include config or log files and have a static path. Lets try to fix this as we go along and introduce new elements</a:t>
            </a:r>
          </a:p>
          <a:p>
            <a:endParaRPr lang="en-US" dirty="0"/>
          </a:p>
          <a:p>
            <a:r>
              <a:rPr lang="en-US" dirty="0"/>
              <a:t>next up is variables</a:t>
            </a:r>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431654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already learning about variables in one of the first sessions.</a:t>
            </a:r>
          </a:p>
          <a:p>
            <a:r>
              <a:rPr lang="en-US" dirty="0"/>
              <a:t>So let’s see how we can use them to our advantage.</a:t>
            </a:r>
          </a:p>
          <a:p>
            <a:r>
              <a:rPr lang="en-US" dirty="0"/>
              <a:t>In this case we want to make the script also print out the time when the backup was being created along with some more information</a:t>
            </a:r>
          </a:p>
          <a:p>
            <a:endParaRPr lang="en-US" dirty="0"/>
          </a:p>
          <a:p>
            <a:r>
              <a:rPr lang="en-US" dirty="0"/>
              <a:t>here we do add a comment in line 2 to state what the script is actually doing</a:t>
            </a:r>
          </a:p>
          <a:p>
            <a:endParaRPr lang="en-US" dirty="0"/>
          </a:p>
          <a:p>
            <a:r>
              <a:rPr lang="en-US" dirty="0"/>
              <a:t>we then define the folder in a variable, as well as the day, which we get from the date command</a:t>
            </a:r>
          </a:p>
          <a:p>
            <a:r>
              <a:rPr lang="en-US" dirty="0"/>
              <a:t>we then echo out some information to STDOUT using the variables defined beforehand</a:t>
            </a:r>
          </a:p>
          <a:p>
            <a:r>
              <a:rPr lang="en-US" dirty="0"/>
              <a:t>we then use the variables again in the actual copy command</a:t>
            </a:r>
          </a:p>
          <a:p>
            <a:endParaRPr lang="en-US" dirty="0"/>
          </a:p>
          <a:p>
            <a:r>
              <a:rPr lang="en-US" dirty="0"/>
              <a:t>Variables are usually in all capital letters as a convention. Technically, it does not matter</a:t>
            </a:r>
          </a:p>
          <a:p>
            <a:endParaRPr lang="en-US" dirty="0"/>
          </a:p>
          <a:p>
            <a:r>
              <a:rPr lang="en-US" dirty="0"/>
              <a:t>Since we want to keep backups easily manageable and also compress them where possible, let’s do a little detour here</a:t>
            </a:r>
          </a:p>
          <a:p>
            <a:endParaRPr lang="en-US" dirty="0"/>
          </a:p>
          <a:p>
            <a:r>
              <a:rPr lang="en-US" dirty="0"/>
              <a:t>#!/bin/bash</a:t>
            </a:r>
          </a:p>
          <a:p>
            <a:r>
              <a:rPr lang="en-US" dirty="0"/>
              <a:t># this script is to backup the web server files</a:t>
            </a:r>
          </a:p>
          <a:p>
            <a:endParaRPr lang="en-US" dirty="0"/>
          </a:p>
          <a:p>
            <a:r>
              <a:rPr lang="en-US" dirty="0"/>
              <a:t>WEBFOLDER=/var/www/html</a:t>
            </a:r>
          </a:p>
          <a:p>
            <a:r>
              <a:rPr lang="en-US" dirty="0"/>
              <a:t>WEBFOLDER=/</a:t>
            </a:r>
            <a:r>
              <a:rPr lang="en-US" dirty="0" err="1"/>
              <a:t>mnt</a:t>
            </a:r>
            <a:r>
              <a:rPr lang="en-US" dirty="0"/>
              <a:t>/backup</a:t>
            </a:r>
          </a:p>
          <a:p>
            <a:r>
              <a:rPr lang="en-US" dirty="0"/>
              <a:t>DAY=$(date)</a:t>
            </a:r>
          </a:p>
          <a:p>
            <a:endParaRPr lang="en-US" dirty="0"/>
          </a:p>
          <a:p>
            <a:r>
              <a:rPr lang="en-US" dirty="0"/>
              <a:t>echo "Executing script to backup $WEBFOLDER to $BACKUPDIR"</a:t>
            </a:r>
          </a:p>
          <a:p>
            <a:r>
              <a:rPr lang="en-US" dirty="0"/>
              <a:t>echo "date of execution is $DAY"</a:t>
            </a:r>
          </a:p>
          <a:p>
            <a:endParaRPr lang="en-US" dirty="0"/>
          </a:p>
          <a:p>
            <a:r>
              <a:rPr lang="en-US" dirty="0"/>
              <a:t>cp -r $WEBFOLDER $BACKUPDIR</a:t>
            </a:r>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4254374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GNU  `tar'  saves  many  files together into a single tape or disk archive, and can restore individual files from  the  archive.</a:t>
            </a:r>
          </a:p>
          <a:p>
            <a:r>
              <a:rPr lang="en-US" dirty="0"/>
              <a:t>It’s like a zip file in Windows</a:t>
            </a:r>
          </a:p>
          <a:p>
            <a:endParaRPr lang="en-US" dirty="0"/>
          </a:p>
          <a:p>
            <a:r>
              <a:rPr lang="en-US" dirty="0"/>
              <a:t>Especially useful if working with a lot of files.</a:t>
            </a:r>
          </a:p>
          <a:p>
            <a:r>
              <a:rPr lang="en-US" dirty="0"/>
              <a:t>Has additional options to enable compression.</a:t>
            </a:r>
          </a:p>
          <a:p>
            <a:endParaRPr lang="en-US" dirty="0"/>
          </a:p>
          <a:p>
            <a:r>
              <a:rPr lang="en-US" dirty="0"/>
              <a:t>tar option used:</a:t>
            </a:r>
          </a:p>
          <a:p>
            <a:r>
              <a:rPr lang="en-US" dirty="0"/>
              <a:t>c for create</a:t>
            </a:r>
          </a:p>
          <a:p>
            <a:r>
              <a:rPr lang="en-US" dirty="0"/>
              <a:t>z for compression</a:t>
            </a:r>
          </a:p>
          <a:p>
            <a:r>
              <a:rPr lang="en-US" dirty="0"/>
              <a:t>f to indicate file name</a:t>
            </a:r>
          </a:p>
          <a:p>
            <a:endParaRPr lang="en-US" dirty="0"/>
          </a:p>
          <a:p>
            <a:r>
              <a:rPr lang="en-US" dirty="0"/>
              <a:t>This way we have a single compressed file which now also has a date in a format that we can order it easily in ls to get the latest one</a:t>
            </a:r>
          </a:p>
          <a:p>
            <a:endParaRPr lang="en-US" dirty="0"/>
          </a:p>
          <a:p>
            <a:r>
              <a:rPr lang="en-US" dirty="0"/>
              <a:t>(add </a:t>
            </a:r>
            <a:r>
              <a:rPr lang="en-IE" dirty="0"/>
              <a:t>2&gt; /dev/null to tar command to get rid of message about leading `/’)</a:t>
            </a:r>
            <a:endParaRPr lang="en-US" dirty="0"/>
          </a:p>
          <a:p>
            <a:endParaRPr lang="en-US" dirty="0"/>
          </a:p>
          <a:p>
            <a:r>
              <a:rPr lang="en-US" dirty="0"/>
              <a:t>#!/bin/bash</a:t>
            </a:r>
          </a:p>
          <a:p>
            <a:r>
              <a:rPr lang="en-US" dirty="0"/>
              <a:t># this script is to backup the web server files</a:t>
            </a:r>
          </a:p>
          <a:p>
            <a:endParaRPr lang="en-US" dirty="0"/>
          </a:p>
          <a:p>
            <a:r>
              <a:rPr lang="en-US" dirty="0"/>
              <a:t>WEBFOLDER=/var/www/html</a:t>
            </a:r>
          </a:p>
          <a:p>
            <a:r>
              <a:rPr lang="en-US" dirty="0"/>
              <a:t>BACKUPDIR=/</a:t>
            </a:r>
            <a:r>
              <a:rPr lang="en-US" dirty="0" err="1"/>
              <a:t>mnt</a:t>
            </a:r>
            <a:r>
              <a:rPr lang="en-US" dirty="0"/>
              <a:t>/backup/web/$(date +%Y-%m-%</a:t>
            </a:r>
            <a:r>
              <a:rPr lang="en-US" dirty="0" err="1"/>
              <a:t>d_%H%M%S</a:t>
            </a:r>
            <a:r>
              <a:rPr lang="en-US" dirty="0"/>
              <a:t>).</a:t>
            </a:r>
            <a:r>
              <a:rPr lang="en-US" dirty="0" err="1"/>
              <a:t>tar.gz</a:t>
            </a:r>
            <a:endParaRPr lang="en-US" dirty="0"/>
          </a:p>
          <a:p>
            <a:r>
              <a:rPr lang="en-US" dirty="0"/>
              <a:t>DAY=$(date)</a:t>
            </a:r>
          </a:p>
          <a:p>
            <a:endParaRPr lang="en-US" dirty="0"/>
          </a:p>
          <a:p>
            <a:r>
              <a:rPr lang="en-US" dirty="0"/>
              <a:t>echo "Executing script to backup $WEBFOLDER to $BACKUPDIR"</a:t>
            </a:r>
          </a:p>
          <a:p>
            <a:r>
              <a:rPr lang="en-US" dirty="0"/>
              <a:t>echo "date of execution is $DAY"</a:t>
            </a:r>
          </a:p>
          <a:p>
            <a:endParaRPr lang="en-US" dirty="0"/>
          </a:p>
          <a:p>
            <a:r>
              <a:rPr lang="en-US" dirty="0"/>
              <a:t>tar -</a:t>
            </a:r>
            <a:r>
              <a:rPr lang="en-US" dirty="0" err="1"/>
              <a:t>czf</a:t>
            </a:r>
            <a:r>
              <a:rPr lang="en-US" dirty="0"/>
              <a:t> $BACKUPDIR $WEBFOLDER</a:t>
            </a:r>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286170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numeric and string </a:t>
            </a:r>
            <a:r>
              <a:rPr lang="en-US" dirty="0" err="1"/>
              <a:t>comparism</a:t>
            </a:r>
            <a:r>
              <a:rPr lang="en-US" dirty="0"/>
              <a:t> to determine if a string or number is for example equal/not equal or lesser or greater</a:t>
            </a:r>
          </a:p>
          <a:p>
            <a:endParaRPr lang="en-US" dirty="0"/>
          </a:p>
          <a:p>
            <a:r>
              <a:rPr lang="en-US" dirty="0"/>
              <a:t>The example on the left has two numbers in a variable, </a:t>
            </a:r>
            <a:r>
              <a:rPr lang="en-US" dirty="0" err="1"/>
              <a:t>num_a</a:t>
            </a:r>
            <a:r>
              <a:rPr lang="en-US" dirty="0"/>
              <a:t> and </a:t>
            </a:r>
            <a:r>
              <a:rPr lang="en-US" dirty="0" err="1"/>
              <a:t>num_b</a:t>
            </a:r>
            <a:endParaRPr lang="en-US" dirty="0"/>
          </a:p>
          <a:p>
            <a:r>
              <a:rPr lang="en-US" dirty="0"/>
              <a:t>Both are a numeric value of 100</a:t>
            </a:r>
          </a:p>
          <a:p>
            <a:endParaRPr lang="en-US" dirty="0"/>
          </a:p>
          <a:p>
            <a:r>
              <a:rPr lang="en-US" dirty="0"/>
              <a:t>We then need to use brackets in order to execute the </a:t>
            </a:r>
            <a:r>
              <a:rPr lang="en-US" dirty="0" err="1"/>
              <a:t>comparism</a:t>
            </a:r>
            <a:r>
              <a:rPr lang="en-US" dirty="0"/>
              <a:t> in bash.</a:t>
            </a:r>
          </a:p>
          <a:p>
            <a:r>
              <a:rPr lang="en-US" dirty="0"/>
              <a:t>Here we are asking if the numbers are equal</a:t>
            </a:r>
          </a:p>
          <a:p>
            <a:r>
              <a:rPr lang="en-US" dirty="0"/>
              <a:t>The echo $! does return the exit code and is 0 for true and 1 for false</a:t>
            </a:r>
          </a:p>
          <a:p>
            <a:endParaRPr lang="en-US" dirty="0"/>
          </a:p>
          <a:p>
            <a:r>
              <a:rPr lang="en-US" dirty="0"/>
              <a:t>using this with conditional statements will make much more sense. So lets have a look at them</a:t>
            </a:r>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507592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statements or sometimes called branching will execute code based on certain conditions</a:t>
            </a:r>
          </a:p>
          <a:p>
            <a:r>
              <a:rPr lang="en-US" dirty="0"/>
              <a:t>This is widely used with if/else/fi loops</a:t>
            </a:r>
          </a:p>
          <a:p>
            <a:endParaRPr lang="en-US" dirty="0"/>
          </a:p>
          <a:p>
            <a:r>
              <a:rPr lang="en-US" dirty="0"/>
              <a:t>So lets use an example with a numeric </a:t>
            </a:r>
            <a:r>
              <a:rPr lang="en-US" dirty="0" err="1"/>
              <a:t>comparism</a:t>
            </a:r>
            <a:r>
              <a:rPr lang="en-US" dirty="0"/>
              <a:t> and a conditional statement</a:t>
            </a:r>
          </a:p>
          <a:p>
            <a:endParaRPr lang="en-US" dirty="0"/>
          </a:p>
          <a:p>
            <a:r>
              <a:rPr lang="en-US" dirty="0"/>
              <a:t>We have two number stored in the variables, 100 and 200</a:t>
            </a:r>
          </a:p>
          <a:p>
            <a:r>
              <a:rPr lang="en-US" dirty="0"/>
              <a:t>Then we start the conditional statement with “if”</a:t>
            </a:r>
          </a:p>
          <a:p>
            <a:r>
              <a:rPr lang="en-US" dirty="0"/>
              <a:t>So if 100 is less than 200 then execute then continue execution.</a:t>
            </a:r>
          </a:p>
          <a:p>
            <a:r>
              <a:rPr lang="en-US" dirty="0"/>
              <a:t>Otherwise jump to the the next part of the statement, which in this case is fi and indicates then end of the statement.</a:t>
            </a:r>
          </a:p>
          <a:p>
            <a:r>
              <a:rPr lang="en-US" dirty="0"/>
              <a:t>The use if an else is optional.</a:t>
            </a:r>
          </a:p>
          <a:p>
            <a:endParaRPr lang="en-US" dirty="0"/>
          </a:p>
          <a:p>
            <a:r>
              <a:rPr lang="en-US" dirty="0"/>
              <a:t>#!/bin/bash</a:t>
            </a:r>
          </a:p>
          <a:p>
            <a:endParaRPr lang="en-US" dirty="0"/>
          </a:p>
          <a:p>
            <a:r>
              <a:rPr lang="en-US" dirty="0"/>
              <a:t>NUM_A=100</a:t>
            </a:r>
          </a:p>
          <a:p>
            <a:r>
              <a:rPr lang="en-US" dirty="0"/>
              <a:t>NUM_B=200</a:t>
            </a:r>
          </a:p>
          <a:p>
            <a:endParaRPr lang="en-US" dirty="0"/>
          </a:p>
          <a:p>
            <a:r>
              <a:rPr lang="en-US" dirty="0"/>
              <a:t>if [ $NUM_A -</a:t>
            </a:r>
            <a:r>
              <a:rPr lang="en-US" dirty="0" err="1"/>
              <a:t>lt</a:t>
            </a:r>
            <a:r>
              <a:rPr lang="en-US" dirty="0"/>
              <a:t> $NUM_B ]; then</a:t>
            </a:r>
          </a:p>
          <a:p>
            <a:r>
              <a:rPr lang="en-US" dirty="0"/>
              <a:t>    echo "$NUM_A is less than $NUM_B!"</a:t>
            </a:r>
          </a:p>
          <a:p>
            <a:r>
              <a:rPr lang="en-US" dirty="0"/>
              <a:t>fi</a:t>
            </a:r>
          </a:p>
          <a:p>
            <a:endParaRPr lang="en-US" dirty="0"/>
          </a:p>
          <a:p>
            <a:r>
              <a:rPr lang="en-US" dirty="0"/>
              <a:t>How can we use this now in our backup script?</a:t>
            </a:r>
          </a:p>
          <a:p>
            <a:r>
              <a:rPr lang="en-US" dirty="0"/>
              <a:t>Lets include some sanity checks and harden the script</a:t>
            </a:r>
          </a:p>
        </p:txBody>
      </p:sp>
      <p:sp>
        <p:nvSpPr>
          <p:cNvPr id="4" name="Slide Number Placeholder 3"/>
          <p:cNvSpPr>
            <a:spLocks noGrp="1"/>
          </p:cNvSpPr>
          <p:nvPr>
            <p:ph type="sldNum" sz="quarter" idx="5"/>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322096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test if a certain file does exist or even check if it’s an expected type</a:t>
            </a:r>
          </a:p>
          <a:p>
            <a:r>
              <a:rPr lang="en-US" dirty="0"/>
              <a:t>The ones most commonly used are </a:t>
            </a:r>
          </a:p>
          <a:p>
            <a:r>
              <a:rPr lang="en-US" dirty="0"/>
              <a:t>-d </a:t>
            </a:r>
          </a:p>
          <a:p>
            <a:r>
              <a:rPr lang="en-US" dirty="0"/>
              <a:t>-e</a:t>
            </a:r>
          </a:p>
          <a:p>
            <a:r>
              <a:rPr lang="en-US" dirty="0"/>
              <a:t>-f</a:t>
            </a:r>
          </a:p>
          <a:p>
            <a:endParaRPr lang="en-US" dirty="0"/>
          </a:p>
          <a:p>
            <a:r>
              <a:rPr lang="en-US" dirty="0"/>
              <a:t>How does this look in application?</a:t>
            </a:r>
          </a:p>
          <a:p>
            <a:r>
              <a:rPr lang="en-US" dirty="0"/>
              <a:t>Before we are interacting with any type of files, we want to check they are actually present.</a:t>
            </a:r>
          </a:p>
          <a:p>
            <a:r>
              <a:rPr lang="en-US" dirty="0"/>
              <a:t>This is also useful if we are not sure of the name or directory and have to look in multiple places</a:t>
            </a:r>
          </a:p>
          <a:p>
            <a:endParaRPr lang="en-US" dirty="0"/>
          </a:p>
          <a:p>
            <a:r>
              <a:rPr lang="en-US" dirty="0"/>
              <a:t>In this example we are checking if /</a:t>
            </a:r>
            <a:r>
              <a:rPr lang="en-US" dirty="0" err="1"/>
              <a:t>etc</a:t>
            </a:r>
            <a:r>
              <a:rPr lang="en-US" dirty="0"/>
              <a:t>/</a:t>
            </a:r>
            <a:r>
              <a:rPr lang="en-US" dirty="0" err="1"/>
              <a:t>resolv.conf</a:t>
            </a:r>
            <a:r>
              <a:rPr lang="en-US" dirty="0"/>
              <a:t> is a regular file, which it is indeed</a:t>
            </a:r>
          </a:p>
          <a:p>
            <a:endParaRPr lang="en-US" dirty="0"/>
          </a:p>
          <a:p>
            <a:r>
              <a:rPr lang="en-US" dirty="0"/>
              <a:t>There is a number of file operators:</a:t>
            </a:r>
          </a:p>
          <a:p>
            <a:r>
              <a:rPr lang="en-US" dirty="0"/>
              <a:t>https://</a:t>
            </a:r>
            <a:r>
              <a:rPr lang="en-US" dirty="0" err="1"/>
              <a:t>www.tldp.org</a:t>
            </a:r>
            <a:r>
              <a:rPr lang="en-US" dirty="0"/>
              <a:t>/LDP/abs/html/</a:t>
            </a:r>
            <a:r>
              <a:rPr lang="en-US" dirty="0" err="1"/>
              <a:t>fto.html</a:t>
            </a:r>
            <a:endParaRPr lang="en-US" dirty="0"/>
          </a:p>
          <a:p>
            <a:endParaRPr lang="en-US" dirty="0"/>
          </a:p>
          <a:p>
            <a:r>
              <a:rPr lang="en-US" dirty="0"/>
              <a:t>So how can we apply all of this new knowledge to our script now ?</a:t>
            </a:r>
          </a:p>
        </p:txBody>
      </p:sp>
      <p:sp>
        <p:nvSpPr>
          <p:cNvPr id="4" name="Slide Number Placeholder 3"/>
          <p:cNvSpPr>
            <a:spLocks noGrp="1"/>
          </p:cNvSpPr>
          <p:nvPr>
            <p:ph type="sldNum" sz="quarter" idx="5"/>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1665097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include some sanity checks to harden the script</a:t>
            </a:r>
          </a:p>
          <a:p>
            <a:endParaRPr lang="en-US" dirty="0"/>
          </a:p>
          <a:p>
            <a:r>
              <a:rPr lang="en-IE" sz="1200" b="0" i="0" kern="1200" dirty="0">
                <a:solidFill>
                  <a:schemeClr val="tx1"/>
                </a:solidFill>
                <a:effectLst/>
                <a:latin typeface="Amazon Ember Regular" charset="0"/>
                <a:ea typeface="+mn-ea"/>
                <a:cs typeface="+mn-cs"/>
              </a:rPr>
              <a:t>#!/bin/bash</a:t>
            </a:r>
          </a:p>
          <a:p>
            <a:r>
              <a:rPr lang="en-IE" sz="1200" b="0" i="0" kern="1200" dirty="0">
                <a:solidFill>
                  <a:schemeClr val="tx1"/>
                </a:solidFill>
                <a:effectLst/>
                <a:latin typeface="Amazon Ember Regular" charset="0"/>
                <a:ea typeface="+mn-ea"/>
                <a:cs typeface="+mn-cs"/>
              </a:rPr>
              <a:t># this script is to backup the web server files</a:t>
            </a:r>
          </a:p>
          <a:p>
            <a:br>
              <a:rPr lang="en-IE" sz="1200" b="0" i="0" kern="1200" dirty="0">
                <a:solidFill>
                  <a:schemeClr val="tx1"/>
                </a:solidFill>
                <a:effectLst/>
                <a:latin typeface="Amazon Ember Regular" charset="0"/>
                <a:ea typeface="+mn-ea"/>
                <a:cs typeface="+mn-cs"/>
              </a:rPr>
            </a:br>
            <a:endParaRPr lang="en-IE" sz="1200" b="0" i="0" kern="1200" dirty="0">
              <a:solidFill>
                <a:schemeClr val="tx1"/>
              </a:solidFill>
              <a:effectLst/>
              <a:latin typeface="Amazon Ember Regular" charset="0"/>
              <a:ea typeface="+mn-ea"/>
              <a:cs typeface="+mn-cs"/>
            </a:endParaRPr>
          </a:p>
          <a:p>
            <a:r>
              <a:rPr lang="en-IE" sz="1200" b="0" i="0" kern="1200" dirty="0">
                <a:solidFill>
                  <a:schemeClr val="tx1"/>
                </a:solidFill>
                <a:effectLst/>
                <a:latin typeface="Amazon Ember Regular" charset="0"/>
                <a:ea typeface="+mn-ea"/>
                <a:cs typeface="+mn-cs"/>
              </a:rPr>
              <a:t>WEBFOLDER=/var/www/html</a:t>
            </a:r>
          </a:p>
          <a:p>
            <a:r>
              <a:rPr lang="en-IE" sz="1200" b="0" i="0" kern="1200" dirty="0">
                <a:solidFill>
                  <a:schemeClr val="tx1"/>
                </a:solidFill>
                <a:effectLst/>
                <a:latin typeface="Amazon Ember Regular" charset="0"/>
                <a:ea typeface="+mn-ea"/>
                <a:cs typeface="+mn-cs"/>
              </a:rPr>
              <a:t>BACKUPDIR=/</a:t>
            </a:r>
            <a:r>
              <a:rPr lang="en-IE" sz="1200" b="0" i="0" kern="1200" dirty="0" err="1">
                <a:solidFill>
                  <a:schemeClr val="tx1"/>
                </a:solidFill>
                <a:effectLst/>
                <a:latin typeface="Amazon Ember Regular" charset="0"/>
                <a:ea typeface="+mn-ea"/>
                <a:cs typeface="+mn-cs"/>
              </a:rPr>
              <a:t>mnt</a:t>
            </a:r>
            <a:r>
              <a:rPr lang="en-IE" sz="1200" b="0" i="0" kern="1200" dirty="0">
                <a:solidFill>
                  <a:schemeClr val="tx1"/>
                </a:solidFill>
                <a:effectLst/>
                <a:latin typeface="Amazon Ember Regular" charset="0"/>
                <a:ea typeface="+mn-ea"/>
                <a:cs typeface="+mn-cs"/>
              </a:rPr>
              <a:t>/backup/web/$(date +%Y-%m-%</a:t>
            </a:r>
            <a:r>
              <a:rPr lang="en-IE" sz="1200" b="0" i="0" kern="1200" dirty="0" err="1">
                <a:solidFill>
                  <a:schemeClr val="tx1"/>
                </a:solidFill>
                <a:effectLst/>
                <a:latin typeface="Amazon Ember Regular" charset="0"/>
                <a:ea typeface="+mn-ea"/>
                <a:cs typeface="+mn-cs"/>
              </a:rPr>
              <a:t>d_%H%M%S</a:t>
            </a:r>
            <a:r>
              <a:rPr lang="en-IE" sz="1200" b="0" i="0" kern="1200" dirty="0">
                <a:solidFill>
                  <a:schemeClr val="tx1"/>
                </a:solidFill>
                <a:effectLst/>
                <a:latin typeface="Amazon Ember Regular" charset="0"/>
                <a:ea typeface="+mn-ea"/>
                <a:cs typeface="+mn-cs"/>
              </a:rPr>
              <a:t>).</a:t>
            </a:r>
            <a:r>
              <a:rPr lang="en-IE" sz="1200" b="0" i="0" kern="1200" dirty="0" err="1">
                <a:solidFill>
                  <a:schemeClr val="tx1"/>
                </a:solidFill>
                <a:effectLst/>
                <a:latin typeface="Amazon Ember Regular" charset="0"/>
                <a:ea typeface="+mn-ea"/>
                <a:cs typeface="+mn-cs"/>
              </a:rPr>
              <a:t>tar.gz</a:t>
            </a:r>
            <a:endParaRPr lang="en-IE" sz="1200" b="0" i="0" kern="1200" dirty="0">
              <a:solidFill>
                <a:schemeClr val="tx1"/>
              </a:solidFill>
              <a:effectLst/>
              <a:latin typeface="Amazon Ember Regular" charset="0"/>
              <a:ea typeface="+mn-ea"/>
              <a:cs typeface="+mn-cs"/>
            </a:endParaRPr>
          </a:p>
          <a:p>
            <a:r>
              <a:rPr lang="en-IE" sz="1200" b="0" i="0" kern="1200" dirty="0">
                <a:solidFill>
                  <a:schemeClr val="tx1"/>
                </a:solidFill>
                <a:effectLst/>
                <a:latin typeface="Amazon Ember Regular" charset="0"/>
                <a:ea typeface="+mn-ea"/>
                <a:cs typeface="+mn-cs"/>
              </a:rPr>
              <a:t>DAY=$(date)</a:t>
            </a:r>
          </a:p>
          <a:p>
            <a:br>
              <a:rPr lang="en-IE" sz="1200" b="0" i="0" kern="1200" dirty="0">
                <a:solidFill>
                  <a:schemeClr val="tx1"/>
                </a:solidFill>
                <a:effectLst/>
                <a:latin typeface="Amazon Ember Regular" charset="0"/>
                <a:ea typeface="+mn-ea"/>
                <a:cs typeface="+mn-cs"/>
              </a:rPr>
            </a:br>
            <a:endParaRPr lang="en-IE" sz="1200" b="0" i="0" kern="1200" dirty="0">
              <a:solidFill>
                <a:schemeClr val="tx1"/>
              </a:solidFill>
              <a:effectLst/>
              <a:latin typeface="Amazon Ember Regular" charset="0"/>
              <a:ea typeface="+mn-ea"/>
              <a:cs typeface="+mn-cs"/>
            </a:endParaRPr>
          </a:p>
          <a:p>
            <a:r>
              <a:rPr lang="en-IE" sz="1200" b="0" i="0" kern="1200" dirty="0">
                <a:solidFill>
                  <a:schemeClr val="tx1"/>
                </a:solidFill>
                <a:effectLst/>
                <a:latin typeface="Amazon Ember Regular" charset="0"/>
                <a:ea typeface="+mn-ea"/>
                <a:cs typeface="+mn-cs"/>
              </a:rPr>
              <a:t># check if both directories are present</a:t>
            </a:r>
          </a:p>
          <a:p>
            <a:br>
              <a:rPr lang="en-IE" sz="1200" b="0" i="0" kern="1200" dirty="0">
                <a:solidFill>
                  <a:schemeClr val="tx1"/>
                </a:solidFill>
                <a:effectLst/>
                <a:latin typeface="Amazon Ember Regular" charset="0"/>
                <a:ea typeface="+mn-ea"/>
                <a:cs typeface="+mn-cs"/>
              </a:rPr>
            </a:br>
            <a:endParaRPr lang="en-IE" sz="1200" b="0" i="0" kern="1200" dirty="0">
              <a:solidFill>
                <a:schemeClr val="tx1"/>
              </a:solidFill>
              <a:effectLst/>
              <a:latin typeface="Amazon Ember Regular" charset="0"/>
              <a:ea typeface="+mn-ea"/>
              <a:cs typeface="+mn-cs"/>
            </a:endParaRPr>
          </a:p>
          <a:p>
            <a:r>
              <a:rPr lang="en-IE" sz="1200" b="0" i="0" kern="1200" dirty="0">
                <a:solidFill>
                  <a:schemeClr val="tx1"/>
                </a:solidFill>
                <a:effectLst/>
                <a:latin typeface="Amazon Ember Regular" charset="0"/>
                <a:ea typeface="+mn-ea"/>
                <a:cs typeface="+mn-cs"/>
              </a:rPr>
              <a:t>if [ -d $WEBFOLDER ]; then</a:t>
            </a:r>
          </a:p>
          <a:p>
            <a:r>
              <a:rPr lang="en-IE" sz="1200" b="0" i="0" kern="1200" dirty="0">
                <a:solidFill>
                  <a:schemeClr val="tx1"/>
                </a:solidFill>
                <a:effectLst/>
                <a:latin typeface="Amazon Ember Regular" charset="0"/>
                <a:ea typeface="+mn-ea"/>
                <a:cs typeface="+mn-cs"/>
              </a:rPr>
              <a:t>        echo "Executing script to backup $WEBFOLDER to $BACKUPDIR"</a:t>
            </a:r>
          </a:p>
          <a:p>
            <a:r>
              <a:rPr lang="en-IE" sz="1200" b="0" i="0" kern="1200" dirty="0">
                <a:solidFill>
                  <a:schemeClr val="tx1"/>
                </a:solidFill>
                <a:effectLst/>
                <a:latin typeface="Amazon Ember Regular" charset="0"/>
                <a:ea typeface="+mn-ea"/>
                <a:cs typeface="+mn-cs"/>
              </a:rPr>
              <a:t>        echo "date of execution is $DAY"</a:t>
            </a:r>
          </a:p>
          <a:p>
            <a:r>
              <a:rPr lang="en-IE" sz="1200" b="0" i="0" kern="1200" dirty="0">
                <a:solidFill>
                  <a:schemeClr val="tx1"/>
                </a:solidFill>
                <a:effectLst/>
                <a:latin typeface="Amazon Ember Regular" charset="0"/>
                <a:ea typeface="+mn-ea"/>
                <a:cs typeface="+mn-cs"/>
              </a:rPr>
              <a:t>        tar -</a:t>
            </a:r>
            <a:r>
              <a:rPr lang="en-IE" sz="1200" b="0" i="0" kern="1200" dirty="0" err="1">
                <a:solidFill>
                  <a:schemeClr val="tx1"/>
                </a:solidFill>
                <a:effectLst/>
                <a:latin typeface="Amazon Ember Regular" charset="0"/>
                <a:ea typeface="+mn-ea"/>
                <a:cs typeface="+mn-cs"/>
              </a:rPr>
              <a:t>czf</a:t>
            </a:r>
            <a:r>
              <a:rPr lang="en-IE" sz="1200" b="0" i="0" kern="1200" dirty="0">
                <a:solidFill>
                  <a:schemeClr val="tx1"/>
                </a:solidFill>
                <a:effectLst/>
                <a:latin typeface="Amazon Ember Regular" charset="0"/>
                <a:ea typeface="+mn-ea"/>
                <a:cs typeface="+mn-cs"/>
              </a:rPr>
              <a:t> $BACKUPDIR $WEBFOLDER</a:t>
            </a:r>
          </a:p>
          <a:p>
            <a:r>
              <a:rPr lang="en-IE" sz="1200" b="0" i="0" kern="1200" dirty="0">
                <a:solidFill>
                  <a:schemeClr val="tx1"/>
                </a:solidFill>
                <a:effectLst/>
                <a:latin typeface="Amazon Ember Regular" charset="0"/>
                <a:ea typeface="+mn-ea"/>
                <a:cs typeface="+mn-cs"/>
              </a:rPr>
              <a:t>else</a:t>
            </a:r>
          </a:p>
          <a:p>
            <a:r>
              <a:rPr lang="en-IE" sz="1200" b="0" i="0" kern="1200" dirty="0">
                <a:solidFill>
                  <a:schemeClr val="tx1"/>
                </a:solidFill>
                <a:effectLst/>
                <a:latin typeface="Amazon Ember Regular" charset="0"/>
                <a:ea typeface="+mn-ea"/>
                <a:cs typeface="+mn-cs"/>
              </a:rPr>
              <a:t>        echo "$WEBFOLDER is not a directory"</a:t>
            </a:r>
          </a:p>
          <a:p>
            <a:r>
              <a:rPr lang="en-IE" sz="1200" b="0" i="0" kern="1200" dirty="0">
                <a:solidFill>
                  <a:schemeClr val="tx1"/>
                </a:solidFill>
                <a:effectLst/>
                <a:latin typeface="Amazon Ember Regular" charset="0"/>
                <a:ea typeface="+mn-ea"/>
                <a:cs typeface="+mn-cs"/>
              </a:rPr>
              <a:t>fi </a:t>
            </a:r>
          </a:p>
        </p:txBody>
      </p:sp>
      <p:sp>
        <p:nvSpPr>
          <p:cNvPr id="4" name="Slide Number Placeholder 3"/>
          <p:cNvSpPr>
            <a:spLocks noGrp="1"/>
          </p:cNvSpPr>
          <p:nvPr>
            <p:ph type="sldNum" sz="quarter" idx="5"/>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289153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Functions allow a programmer to organize and reuse code, hence increasing the efficiency, execution speed as well as readability of the entire script. </a:t>
            </a:r>
            <a:br>
              <a:rPr lang="en-IE" dirty="0"/>
            </a:br>
            <a:br>
              <a:rPr lang="en-IE" dirty="0"/>
            </a:br>
            <a:r>
              <a:rPr lang="en-IE" dirty="0"/>
              <a:t>It is possible to avoid using functions and write any script without including a single function in it. However, you are likely to end up with a chunky, inefficient and hard to troubleshoot code. </a:t>
            </a:r>
          </a:p>
          <a:p>
            <a:endParaRPr lang="en-IE" dirty="0"/>
          </a:p>
          <a:p>
            <a:r>
              <a:rPr lang="en-IE" dirty="0"/>
              <a:t>Functions only really become useful on larger scripts, but try to incorporate them from early on, since you never know if your script might stay at 5 lines or will get continuously worked on and expanded.</a:t>
            </a:r>
          </a:p>
          <a:p>
            <a:endParaRPr lang="en-IE" dirty="0"/>
          </a:p>
          <a:p>
            <a:r>
              <a:rPr lang="en-IE" dirty="0"/>
              <a:t>We can see an example here using the loops we just covered</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349904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generally help to execute pieces of the code multiple times. There are a number of different loops suited for different purposes.</a:t>
            </a:r>
          </a:p>
          <a:p>
            <a:endParaRPr lang="en-US" dirty="0"/>
          </a:p>
          <a:p>
            <a:r>
              <a:rPr lang="en-US" dirty="0"/>
              <a:t>Some examples are:</a:t>
            </a:r>
          </a:p>
          <a:p>
            <a:r>
              <a:rPr lang="en-US" dirty="0"/>
              <a:t>for </a:t>
            </a:r>
          </a:p>
          <a:p>
            <a:r>
              <a:rPr lang="en-US" dirty="0"/>
              <a:t>while </a:t>
            </a:r>
          </a:p>
          <a:p>
            <a:r>
              <a:rPr lang="en-US" dirty="0"/>
              <a:t>until</a:t>
            </a:r>
          </a:p>
          <a:p>
            <a:endParaRPr lang="en-US" dirty="0"/>
          </a:p>
          <a:p>
            <a:r>
              <a:rPr lang="en-US" dirty="0"/>
              <a:t>An example is for do done</a:t>
            </a:r>
          </a:p>
          <a:p>
            <a:endParaRPr lang="en-US" dirty="0"/>
          </a:p>
          <a:p>
            <a:r>
              <a:rPr lang="en-US" dirty="0"/>
              <a:t>Let’s have a look at them</a:t>
            </a:r>
          </a:p>
          <a:p>
            <a:r>
              <a:rPr lang="en-US" dirty="0"/>
              <a:t>(go through them and have student explain the </a:t>
            </a:r>
            <a:r>
              <a:rPr lang="en-US" dirty="0" err="1"/>
              <a:t>outpout</a:t>
            </a:r>
            <a:r>
              <a:rPr lang="en-US" dirty="0"/>
              <a:t>)</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3809110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to go from here?</a:t>
            </a:r>
          </a:p>
          <a:p>
            <a:r>
              <a:rPr lang="en-US" dirty="0"/>
              <a:t>I encourage you to work on a backup script yourself and to try to automate other system administration tasks</a:t>
            </a:r>
          </a:p>
          <a:p>
            <a:r>
              <a:rPr lang="en-US" dirty="0"/>
              <a:t>All the scripts shown here are also in the comment of the slides available.</a:t>
            </a:r>
          </a:p>
          <a:p>
            <a:r>
              <a:rPr lang="en-US" dirty="0"/>
              <a:t>The examples here are by no means perfect but should give you a good starting point in scripting and ideas to come back to if needed.</a:t>
            </a:r>
          </a:p>
          <a:p>
            <a:endParaRPr lang="en-US" dirty="0"/>
          </a:p>
          <a:p>
            <a:r>
              <a:rPr lang="en-US" dirty="0"/>
              <a:t>Try to make the script run every day automatically, include multiple folders, give more verbose information about the files and folders and size of them backed up.</a:t>
            </a:r>
          </a:p>
          <a:p>
            <a:r>
              <a:rPr lang="en-US" dirty="0"/>
              <a:t>You can create a backup logfile which you then automatically uploads to cloud watch logs, which you can then analyze and connect to an SNS topic.</a:t>
            </a:r>
          </a:p>
          <a:p>
            <a:r>
              <a:rPr lang="en-US" dirty="0"/>
              <a:t>More on AWS services in the coming weeks</a:t>
            </a:r>
          </a:p>
          <a:p>
            <a:endParaRPr lang="en-US" dirty="0"/>
          </a:p>
          <a:p>
            <a:r>
              <a:rPr lang="en-US" dirty="0"/>
              <a:t>more stringent version of the exercise</a:t>
            </a:r>
          </a:p>
          <a:p>
            <a:endParaRPr lang="en-US" dirty="0"/>
          </a:p>
          <a:p>
            <a:r>
              <a:rPr lang="en-US" dirty="0"/>
              <a:t>make interactive script to ask use which directory to backup</a:t>
            </a:r>
          </a:p>
          <a:p>
            <a:r>
              <a:rPr lang="en-US" dirty="0"/>
              <a:t>backup the folder or file to S3</a:t>
            </a:r>
          </a:p>
          <a:p>
            <a:r>
              <a:rPr lang="en-US" dirty="0"/>
              <a:t>create a log file to record any actions done</a:t>
            </a:r>
          </a:p>
          <a:p>
            <a:r>
              <a:rPr lang="en-US" dirty="0"/>
              <a:t>implement error logic to make sure directory is valid</a:t>
            </a:r>
          </a:p>
          <a:p>
            <a:endParaRPr lang="en-US" dirty="0"/>
          </a:p>
          <a:p>
            <a:r>
              <a:rPr lang="en-US" dirty="0"/>
              <a:t>In general, if you’re having issues with your script, you can include ”set –x” at the start of the script after the shebang.</a:t>
            </a:r>
          </a:p>
          <a:p>
            <a:r>
              <a:rPr lang="en-US" dirty="0"/>
              <a:t>I adds verbosity and basically prints the tracing of the commands inside the script. Set is a bash </a:t>
            </a:r>
            <a:r>
              <a:rPr lang="en-US" dirty="0" err="1"/>
              <a:t>builtin</a:t>
            </a:r>
            <a:r>
              <a:rPr lang="en-US" dirty="0"/>
              <a:t> function like echo.</a:t>
            </a:r>
          </a:p>
          <a:p>
            <a:endParaRPr lang="en-US" dirty="0"/>
          </a:p>
          <a:p>
            <a:r>
              <a:rPr lang="en-US" dirty="0"/>
              <a:t>Scripts are also often used here in AWS for the AWS CLI or the AWS SDK.</a:t>
            </a:r>
          </a:p>
          <a:p>
            <a:endParaRPr lang="en-US" dirty="0"/>
          </a:p>
          <a:p>
            <a:r>
              <a:rPr lang="en-US" dirty="0"/>
              <a:t>(if not done already, the log labs can be used now in slide 8 and 12)</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849409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skeleton</a:t>
            </a:r>
          </a:p>
          <a:p>
            <a:endParaRPr lang="en-US" dirty="0"/>
          </a:p>
          <a:p>
            <a:r>
              <a:rPr lang="en-IE" sz="1200" b="0" i="0" kern="1200" dirty="0">
                <a:solidFill>
                  <a:schemeClr val="tx1"/>
                </a:solidFill>
                <a:effectLst/>
                <a:latin typeface="Amazon Ember Regular" charset="0"/>
                <a:ea typeface="+mn-ea"/>
                <a:cs typeface="+mn-cs"/>
              </a:rPr>
              <a:t>#!/bin/bash</a:t>
            </a:r>
          </a:p>
          <a:p>
            <a:br>
              <a:rPr lang="en-IE" sz="1200" b="0" i="0" kern="1200" dirty="0">
                <a:solidFill>
                  <a:schemeClr val="tx1"/>
                </a:solidFill>
                <a:effectLst/>
                <a:latin typeface="Amazon Ember Regular" charset="0"/>
                <a:ea typeface="+mn-ea"/>
                <a:cs typeface="+mn-cs"/>
              </a:rPr>
            </a:br>
            <a:r>
              <a:rPr lang="en-IE" sz="1200" b="0" i="0" kern="1200" dirty="0" err="1">
                <a:solidFill>
                  <a:schemeClr val="tx1"/>
                </a:solidFill>
                <a:effectLst/>
                <a:latin typeface="Amazon Ember Regular" charset="0"/>
                <a:ea typeface="+mn-ea"/>
                <a:cs typeface="+mn-cs"/>
              </a:rPr>
              <a:t>aws</a:t>
            </a:r>
            <a:r>
              <a:rPr lang="en-IE" sz="1200" b="0" i="0" kern="1200" dirty="0">
                <a:solidFill>
                  <a:schemeClr val="tx1"/>
                </a:solidFill>
                <a:effectLst/>
                <a:latin typeface="Amazon Ember Regular" charset="0"/>
                <a:ea typeface="+mn-ea"/>
                <a:cs typeface="+mn-cs"/>
              </a:rPr>
              <a:t>=`which </a:t>
            </a:r>
            <a:r>
              <a:rPr lang="en-IE" sz="1200" b="0" i="0" kern="1200" dirty="0" err="1">
                <a:solidFill>
                  <a:schemeClr val="tx1"/>
                </a:solidFill>
                <a:effectLst/>
                <a:latin typeface="Amazon Ember Regular" charset="0"/>
                <a:ea typeface="+mn-ea"/>
                <a:cs typeface="+mn-cs"/>
              </a:rPr>
              <a:t>aws`</a:t>
            </a:r>
            <a:endParaRPr lang="en-IE" sz="1200" b="0" i="0" kern="1200" dirty="0">
              <a:solidFill>
                <a:schemeClr val="tx1"/>
              </a:solidFill>
              <a:effectLst/>
              <a:latin typeface="Amazon Ember Regular" charset="0"/>
              <a:ea typeface="+mn-ea"/>
              <a:cs typeface="+mn-cs"/>
            </a:endParaRPr>
          </a:p>
          <a:p>
            <a:br>
              <a:rPr lang="en-IE" sz="1200" b="0" i="0" kern="1200" dirty="0">
                <a:solidFill>
                  <a:schemeClr val="tx1"/>
                </a:solidFill>
                <a:effectLst/>
                <a:latin typeface="Amazon Ember Regular" charset="0"/>
                <a:ea typeface="+mn-ea"/>
                <a:cs typeface="+mn-cs"/>
              </a:rPr>
            </a:br>
            <a:r>
              <a:rPr lang="en-IE" sz="1200" b="0" i="0" kern="1200" dirty="0">
                <a:solidFill>
                  <a:schemeClr val="tx1"/>
                </a:solidFill>
                <a:effectLst/>
                <a:latin typeface="Amazon Ember Regular" charset="0"/>
                <a:ea typeface="+mn-ea"/>
                <a:cs typeface="+mn-cs"/>
              </a:rPr>
              <a:t>Read -p “enter </a:t>
            </a:r>
            <a:r>
              <a:rPr lang="en-IE" sz="1200" b="0" i="0" kern="1200" dirty="0" err="1">
                <a:solidFill>
                  <a:schemeClr val="tx1"/>
                </a:solidFill>
                <a:effectLst/>
                <a:latin typeface="Amazon Ember Regular" charset="0"/>
                <a:ea typeface="+mn-ea"/>
                <a:cs typeface="+mn-cs"/>
              </a:rPr>
              <a:t>dir</a:t>
            </a:r>
            <a:r>
              <a:rPr lang="en-IE" sz="1200" b="0" i="0" kern="1200" dirty="0">
                <a:solidFill>
                  <a:schemeClr val="tx1"/>
                </a:solidFill>
                <a:effectLst/>
                <a:latin typeface="Amazon Ember Regular" charset="0"/>
                <a:ea typeface="+mn-ea"/>
                <a:cs typeface="+mn-cs"/>
              </a:rPr>
              <a:t> to backup” </a:t>
            </a:r>
            <a:r>
              <a:rPr lang="en-IE" sz="1200" b="0" i="0" kern="1200" dirty="0" err="1">
                <a:solidFill>
                  <a:schemeClr val="tx1"/>
                </a:solidFill>
                <a:effectLst/>
                <a:latin typeface="Amazon Ember Regular" charset="0"/>
                <a:ea typeface="+mn-ea"/>
                <a:cs typeface="+mn-cs"/>
              </a:rPr>
              <a:t>dir</a:t>
            </a:r>
            <a:endParaRPr lang="en-IE" sz="1200" b="0" i="0" kern="1200" dirty="0">
              <a:solidFill>
                <a:schemeClr val="tx1"/>
              </a:solidFill>
              <a:effectLst/>
              <a:latin typeface="Amazon Ember Regular" charset="0"/>
              <a:ea typeface="+mn-ea"/>
              <a:cs typeface="+mn-cs"/>
            </a:endParaRPr>
          </a:p>
          <a:p>
            <a:r>
              <a:rPr lang="en-IE" sz="1200" b="0" i="0" kern="1200" dirty="0">
                <a:solidFill>
                  <a:schemeClr val="tx1"/>
                </a:solidFill>
                <a:effectLst/>
                <a:latin typeface="Amazon Ember Regular" charset="0"/>
                <a:ea typeface="+mn-ea"/>
                <a:cs typeface="+mn-cs"/>
              </a:rPr>
              <a:t>Read -p “S3 bucket name” bucket</a:t>
            </a:r>
          </a:p>
          <a:p>
            <a:br>
              <a:rPr lang="en-IE" sz="1200" b="0" i="0" kern="1200" dirty="0">
                <a:solidFill>
                  <a:schemeClr val="tx1"/>
                </a:solidFill>
                <a:effectLst/>
                <a:latin typeface="Amazon Ember Regular" charset="0"/>
                <a:ea typeface="+mn-ea"/>
                <a:cs typeface="+mn-cs"/>
              </a:rPr>
            </a:br>
            <a:r>
              <a:rPr lang="en-IE" sz="1200" b="0" i="0" kern="1200" dirty="0">
                <a:solidFill>
                  <a:schemeClr val="tx1"/>
                </a:solidFill>
                <a:effectLst/>
                <a:latin typeface="Amazon Ember Regular" charset="0"/>
                <a:ea typeface="+mn-ea"/>
                <a:cs typeface="+mn-cs"/>
              </a:rPr>
              <a:t>Aws s3 cp $</a:t>
            </a:r>
            <a:r>
              <a:rPr lang="en-IE" sz="1200" b="0" i="0" kern="1200" dirty="0" err="1">
                <a:solidFill>
                  <a:schemeClr val="tx1"/>
                </a:solidFill>
                <a:effectLst/>
                <a:latin typeface="Amazon Ember Regular" charset="0"/>
                <a:ea typeface="+mn-ea"/>
                <a:cs typeface="+mn-cs"/>
              </a:rPr>
              <a:t>dir</a:t>
            </a:r>
            <a:r>
              <a:rPr lang="en-IE" sz="1200" b="0" i="0" kern="1200" dirty="0">
                <a:solidFill>
                  <a:schemeClr val="tx1"/>
                </a:solidFill>
                <a:effectLst/>
                <a:latin typeface="Amazon Ember Regular" charset="0"/>
                <a:ea typeface="+mn-ea"/>
                <a:cs typeface="+mn-cs"/>
              </a:rPr>
              <a:t> s3://$bucket &gt;&gt; /home/ec2-user/</a:t>
            </a:r>
            <a:r>
              <a:rPr lang="en-IE" sz="1200" b="0" i="0" kern="1200" dirty="0" err="1">
                <a:solidFill>
                  <a:schemeClr val="tx1"/>
                </a:solidFill>
                <a:effectLst/>
                <a:latin typeface="Amazon Ember Regular" charset="0"/>
                <a:ea typeface="+mn-ea"/>
                <a:cs typeface="+mn-cs"/>
              </a:rPr>
              <a:t>upload.log</a:t>
            </a:r>
            <a:r>
              <a:rPr lang="en-IE" sz="1200" b="0" i="0" kern="1200" dirty="0">
                <a:solidFill>
                  <a:schemeClr val="tx1"/>
                </a:solidFill>
                <a:effectLst/>
                <a:latin typeface="Amazon Ember Regular" charset="0"/>
                <a:ea typeface="+mn-ea"/>
                <a:cs typeface="+mn-cs"/>
              </a:rPr>
              <a:t> 2&gt;$1</a:t>
            </a:r>
          </a:p>
          <a:p>
            <a:endParaRPr lang="en-IE"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E" sz="1200" b="0" i="0" kern="1200" dirty="0">
                <a:solidFill>
                  <a:schemeClr val="tx1"/>
                </a:solidFill>
                <a:effectLst/>
                <a:latin typeface="Amazon Ember Regular" charset="0"/>
                <a:ea typeface="+mn-ea"/>
                <a:cs typeface="+mn-cs"/>
              </a:rPr>
              <a:t>https://</a:t>
            </a:r>
            <a:r>
              <a:rPr lang="en-IE" sz="1200" b="0" i="0" kern="1200" dirty="0" err="1">
                <a:solidFill>
                  <a:schemeClr val="tx1"/>
                </a:solidFill>
                <a:effectLst/>
                <a:latin typeface="Amazon Ember Regular" charset="0"/>
                <a:ea typeface="+mn-ea"/>
                <a:cs typeface="+mn-cs"/>
              </a:rPr>
              <a:t>docs.aws.amazon.com</a:t>
            </a:r>
            <a:r>
              <a:rPr lang="en-IE" sz="1200" b="0" i="0" kern="1200" dirty="0">
                <a:solidFill>
                  <a:schemeClr val="tx1"/>
                </a:solidFill>
                <a:effectLst/>
                <a:latin typeface="Amazon Ember Regular" charset="0"/>
                <a:ea typeface="+mn-ea"/>
                <a:cs typeface="+mn-cs"/>
              </a:rPr>
              <a:t>/cli/latest/</a:t>
            </a:r>
            <a:r>
              <a:rPr lang="en-IE" sz="1200" b="0" i="0" kern="1200" dirty="0" err="1">
                <a:solidFill>
                  <a:schemeClr val="tx1"/>
                </a:solidFill>
                <a:effectLst/>
                <a:latin typeface="Amazon Ember Regular" charset="0"/>
                <a:ea typeface="+mn-ea"/>
                <a:cs typeface="+mn-cs"/>
              </a:rPr>
              <a:t>userguide</a:t>
            </a:r>
            <a:r>
              <a:rPr lang="en-IE" sz="1200" b="0" i="0" kern="1200" dirty="0">
                <a:solidFill>
                  <a:schemeClr val="tx1"/>
                </a:solidFill>
                <a:effectLst/>
                <a:latin typeface="Amazon Ember Regular" charset="0"/>
                <a:ea typeface="+mn-ea"/>
                <a:cs typeface="+mn-cs"/>
              </a:rPr>
              <a:t>/cli-services-s3-commands.html</a:t>
            </a:r>
          </a:p>
          <a:p>
            <a:r>
              <a:rPr lang="en-IE" sz="1200" b="0" i="0" kern="1200" dirty="0">
                <a:solidFill>
                  <a:schemeClr val="tx1"/>
                </a:solidFill>
                <a:effectLst/>
                <a:latin typeface="Amazon Ember Regular" charset="0"/>
                <a:ea typeface="+mn-ea"/>
                <a:cs typeface="+mn-cs"/>
              </a:rPr>
              <a:t>https://</a:t>
            </a:r>
            <a:r>
              <a:rPr lang="en-IE" sz="1200" b="0" i="0" kern="1200" dirty="0" err="1">
                <a:solidFill>
                  <a:schemeClr val="tx1"/>
                </a:solidFill>
                <a:effectLst/>
                <a:latin typeface="Amazon Ember Regular" charset="0"/>
                <a:ea typeface="+mn-ea"/>
                <a:cs typeface="+mn-cs"/>
              </a:rPr>
              <a:t>docs.aws.amazon.com</a:t>
            </a:r>
            <a:r>
              <a:rPr lang="en-IE" sz="1200" b="0" i="0" kern="1200" dirty="0">
                <a:solidFill>
                  <a:schemeClr val="tx1"/>
                </a:solidFill>
                <a:effectLst/>
                <a:latin typeface="Amazon Ember Regular" charset="0"/>
                <a:ea typeface="+mn-ea"/>
                <a:cs typeface="+mn-cs"/>
              </a:rPr>
              <a:t>/cli/latest/</a:t>
            </a:r>
            <a:r>
              <a:rPr lang="en-IE" sz="1200" b="0" i="0" kern="1200" dirty="0" err="1">
                <a:solidFill>
                  <a:schemeClr val="tx1"/>
                </a:solidFill>
                <a:effectLst/>
                <a:latin typeface="Amazon Ember Regular" charset="0"/>
                <a:ea typeface="+mn-ea"/>
                <a:cs typeface="+mn-cs"/>
              </a:rPr>
              <a:t>userguide</a:t>
            </a:r>
            <a:r>
              <a:rPr lang="en-IE" sz="1200" b="0" i="0" kern="1200" dirty="0">
                <a:solidFill>
                  <a:schemeClr val="tx1"/>
                </a:solidFill>
                <a:effectLst/>
                <a:latin typeface="Amazon Ember Regular" charset="0"/>
                <a:ea typeface="+mn-ea"/>
                <a:cs typeface="+mn-cs"/>
              </a:rPr>
              <a:t>/install-cliv1.html#install-tool-pip</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55341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565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question to audience why logging is needed</a:t>
            </a:r>
          </a:p>
          <a:p>
            <a:endParaRPr lang="en-GB" dirty="0"/>
          </a:p>
          <a:p>
            <a:r>
              <a:rPr lang="en-US" sz="1200" dirty="0"/>
              <a:t>Troubleshoot issues</a:t>
            </a:r>
          </a:p>
          <a:p>
            <a:r>
              <a:rPr lang="en-US" sz="1200" dirty="0"/>
              <a:t>Debug application or system behavior</a:t>
            </a:r>
          </a:p>
          <a:p>
            <a:r>
              <a:rPr lang="en-US" sz="1200" dirty="0"/>
              <a:t>Security auditing</a:t>
            </a:r>
          </a:p>
          <a:p>
            <a:r>
              <a:rPr lang="en-US" sz="1200" dirty="0"/>
              <a:t>Compliance</a:t>
            </a:r>
          </a:p>
          <a:p>
            <a:r>
              <a:rPr lang="en-US" sz="1200" dirty="0"/>
              <a:t>Learning</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13212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need for the analysis of a log file?</a:t>
            </a:r>
          </a:p>
          <a:p>
            <a:endParaRPr lang="en-US" dirty="0"/>
          </a:p>
          <a:p>
            <a:r>
              <a:rPr lang="en-US" dirty="0"/>
              <a:t>Type of log file and location</a:t>
            </a:r>
          </a:p>
          <a:p>
            <a:endParaRPr lang="en-US" dirty="0"/>
          </a:p>
          <a:p>
            <a:r>
              <a:rPr lang="en-US" dirty="0"/>
              <a:t>Time stamp or time frame to look for. Otherwise you are looking at information not related to the incident</a:t>
            </a:r>
          </a:p>
          <a:p>
            <a:endParaRPr lang="en-US" dirty="0"/>
          </a:p>
          <a:p>
            <a:r>
              <a:rPr lang="en-US" dirty="0"/>
              <a:t>A log file can be quite extensive with multiple MB not being unusual. Knowing the time stamps or a specific keyword or error to look for is very helpful</a:t>
            </a:r>
          </a:p>
          <a:p>
            <a:endParaRPr lang="en-US" dirty="0"/>
          </a:p>
          <a:p>
            <a:r>
              <a:rPr lang="en-US" dirty="0"/>
              <a:t>A tool to read the text file. You should all be familiar with multiple of them by now.</a:t>
            </a:r>
          </a:p>
          <a:p>
            <a:r>
              <a:rPr lang="en-US" dirty="0"/>
              <a:t>Depends on the preference. </a:t>
            </a:r>
          </a:p>
          <a:p>
            <a:r>
              <a:rPr lang="en-US" dirty="0"/>
              <a:t>tail with the option –f is very useful for keeping track of changes in a log file (can do a short demo of this)</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28131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want to focus on the important information in a log file.</a:t>
            </a:r>
          </a:p>
          <a:p>
            <a:r>
              <a:rPr lang="en-US" dirty="0"/>
              <a:t>Also if you are sending on log files to other people, they do not value your 1GB log file from the last 4 weeks. </a:t>
            </a:r>
          </a:p>
          <a:p>
            <a:r>
              <a:rPr lang="en-US" dirty="0"/>
              <a:t>So how do we filter and extract information.</a:t>
            </a:r>
          </a:p>
          <a:p>
            <a:endParaRPr lang="en-US" dirty="0"/>
          </a:p>
          <a:p>
            <a:r>
              <a:rPr lang="en-US" dirty="0"/>
              <a:t>(pipe has already been covered in previous session)</a:t>
            </a:r>
          </a:p>
          <a:p>
            <a:endParaRPr lang="en-US" dirty="0"/>
          </a:p>
          <a:p>
            <a:r>
              <a:rPr lang="en-US" dirty="0"/>
              <a:t>grep searches for string or also regular expressions and is often used in conjunction with | to redirect the STDOUT to another commands STDIN</a:t>
            </a:r>
          </a:p>
          <a:p>
            <a:r>
              <a:rPr lang="en-US" dirty="0"/>
              <a:t>An example here to extract all information regarding the </a:t>
            </a:r>
            <a:r>
              <a:rPr lang="en-US" dirty="0" err="1"/>
              <a:t>dhcpclient</a:t>
            </a:r>
            <a:r>
              <a:rPr lang="en-US" dirty="0"/>
              <a:t> from /var/log/messages and displaying them in less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94045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importance of time stamps)</a:t>
            </a:r>
          </a:p>
          <a:p>
            <a:r>
              <a:rPr lang="en-US" dirty="0"/>
              <a:t>Different time stamps in some log files</a:t>
            </a:r>
          </a:p>
          <a:p>
            <a:r>
              <a:rPr lang="en-US" dirty="0"/>
              <a:t>most of them will show a known time format of month/day/time. </a:t>
            </a:r>
          </a:p>
          <a:p>
            <a:endParaRPr lang="en-US" dirty="0"/>
          </a:p>
          <a:p>
            <a:r>
              <a:rPr lang="en-US" dirty="0" err="1"/>
              <a:t>Dmesg</a:t>
            </a:r>
            <a:r>
              <a:rPr lang="en-US" dirty="0"/>
              <a:t> shows hardware and boot information and time stamp is in seconds after reboot</a:t>
            </a:r>
          </a:p>
          <a:p>
            <a:r>
              <a:rPr lang="en-US" dirty="0"/>
              <a:t>(do a little whiteboard calculation)</a:t>
            </a:r>
          </a:p>
          <a:p>
            <a:endParaRPr lang="en-US" dirty="0"/>
          </a:p>
          <a:p>
            <a:r>
              <a:rPr lang="en-US" dirty="0"/>
              <a:t>How do you know how long </a:t>
            </a:r>
            <a:r>
              <a:rPr lang="en-US" dirty="0" err="1"/>
              <a:t>linux</a:t>
            </a:r>
            <a:r>
              <a:rPr lang="en-US" dirty="0"/>
              <a:t> has been running?</a:t>
            </a:r>
          </a:p>
          <a:p>
            <a:r>
              <a:rPr lang="en-US" dirty="0"/>
              <a:t>Uptime -</a:t>
            </a:r>
            <a:r>
              <a:rPr lang="en-US" dirty="0" err="1"/>
              <a:t>sp</a:t>
            </a:r>
            <a:endParaRPr lang="en-US" dirty="0"/>
          </a:p>
          <a:p>
            <a:endParaRPr lang="en-US" dirty="0"/>
          </a:p>
          <a:p>
            <a:r>
              <a:rPr lang="en-US" dirty="0"/>
              <a:t>Some time stamps might also be in so called EPOCH, which is the time in seconds since 01/01/1970</a:t>
            </a:r>
          </a:p>
          <a:p>
            <a:r>
              <a:rPr lang="en-US" dirty="0"/>
              <a:t>There are EPOCH converters on the internet so I don’t encourage you </a:t>
            </a:r>
            <a:r>
              <a:rPr lang="en-US" dirty="0" err="1"/>
              <a:t>todo</a:t>
            </a:r>
            <a:r>
              <a:rPr lang="en-US" dirty="0"/>
              <a:t> the </a:t>
            </a:r>
            <a:r>
              <a:rPr lang="en-US" dirty="0" err="1"/>
              <a:t>maths</a:t>
            </a:r>
            <a:r>
              <a:rPr lang="en-US" dirty="0"/>
              <a:t> yourself there</a:t>
            </a:r>
          </a:p>
          <a:p>
            <a:endParaRPr lang="en-US" dirty="0"/>
          </a:p>
          <a:p>
            <a:r>
              <a:rPr lang="en-US" dirty="0"/>
              <a:t>Time zone very important, otherwise you don’t know where to search for entries on log file</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64073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logrotate</a:t>
            </a:r>
            <a:r>
              <a:rPr lang="en-US" dirty="0"/>
              <a:t> is responsible for rotating the logs after a configurable amount of time, compress them and discard older log files </a:t>
            </a:r>
            <a:r>
              <a:rPr lang="en-US" dirty="0" err="1"/>
              <a:t>alltogether</a:t>
            </a:r>
            <a:r>
              <a:rPr lang="en-US" dirty="0"/>
              <a:t>.</a:t>
            </a:r>
          </a:p>
          <a:p>
            <a:r>
              <a:rPr lang="en-US" dirty="0"/>
              <a:t>This is done so that one log file does not grow too large over time, which makes it hard to open and navigate</a:t>
            </a:r>
          </a:p>
          <a:p>
            <a:endParaRPr lang="en-US" dirty="0"/>
          </a:p>
          <a:p>
            <a:r>
              <a:rPr lang="en-IE" dirty="0"/>
              <a:t>provide support for system logging and kernel message trapping. Support of both internet and </a:t>
            </a:r>
            <a:r>
              <a:rPr lang="en-IE" dirty="0" err="1"/>
              <a:t>unix</a:t>
            </a:r>
            <a:r>
              <a:rPr lang="en-IE" dirty="0"/>
              <a:t> domain sockets enables this utility package to support both local and remote logging. </a:t>
            </a:r>
          </a:p>
          <a:p>
            <a:r>
              <a:rPr lang="en-IE" dirty="0"/>
              <a:t>This is basically the interface between the application which is trying to send a message and the log file where this message is stored.</a:t>
            </a:r>
          </a:p>
          <a:p>
            <a:r>
              <a:rPr lang="en-IE" dirty="0" err="1"/>
              <a:t>syslogd</a:t>
            </a:r>
            <a:r>
              <a:rPr lang="en-IE" dirty="0"/>
              <a:t> does receive the information from the kernel or application and then processes them in a standardized format to either store them locally or to send them on to a remote logging server.</a:t>
            </a:r>
          </a:p>
          <a:p>
            <a:endParaRPr lang="en-IE" dirty="0"/>
          </a:p>
          <a:p>
            <a:r>
              <a:rPr lang="en-IE" dirty="0"/>
              <a:t>You will sometimes see </a:t>
            </a:r>
            <a:r>
              <a:rPr lang="en-IE" dirty="0" err="1"/>
              <a:t>syslogd</a:t>
            </a:r>
            <a:r>
              <a:rPr lang="en-IE" dirty="0"/>
              <a:t> showing up as </a:t>
            </a:r>
            <a:r>
              <a:rPr lang="en-IE" dirty="0" err="1"/>
              <a:t>rsyslog</a:t>
            </a:r>
            <a:r>
              <a:rPr lang="en-IE" dirty="0"/>
              <a:t>, which stands for rocket fast syslog server, but has the same functionality</a:t>
            </a:r>
          </a:p>
          <a:p>
            <a:endParaRPr lang="en-IE"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Configuration under </a:t>
            </a:r>
            <a:r>
              <a:rPr lang="en-US" dirty="0" err="1"/>
              <a:t>rsyslog.conf</a:t>
            </a:r>
            <a:r>
              <a:rPr lang="en-US" dirty="0"/>
              <a:t> and in the directory </a:t>
            </a:r>
            <a:r>
              <a:rPr lang="en-US" dirty="0" err="1"/>
              <a:t>rsyslog.d</a:t>
            </a:r>
            <a:r>
              <a:rPr lang="en-US" dirty="0"/>
              <a:t>, but it is very rarely touched these </a:t>
            </a:r>
            <a:r>
              <a:rPr lang="en-US" dirty="0" err="1"/>
              <a:t>daus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logrotate</a:t>
            </a:r>
            <a:r>
              <a:rPr lang="en-US" dirty="0"/>
              <a:t> configuration files are under /</a:t>
            </a:r>
            <a:r>
              <a:rPr lang="en-US" dirty="0" err="1"/>
              <a:t>etc</a:t>
            </a:r>
            <a:r>
              <a:rPr lang="en-US" dirty="0"/>
              <a:t>/</a:t>
            </a:r>
            <a:r>
              <a:rPr lang="en-US" dirty="0" err="1"/>
              <a:t>logorotate.conf</a:t>
            </a:r>
            <a:endParaRPr lang="en-US" dirty="0"/>
          </a:p>
          <a:p>
            <a:endParaRPr lang="en-US" dirty="0"/>
          </a:p>
          <a:p>
            <a:r>
              <a:rPr lang="en-US" dirty="0"/>
              <a:t>You can see an example entry here, to give you an idea</a:t>
            </a:r>
          </a:p>
          <a:p>
            <a:pPr marL="228600" indent="-228600">
              <a:buAutoNum type="arabicParenR"/>
            </a:pPr>
            <a:r>
              <a:rPr lang="en-US" dirty="0"/>
              <a:t>the log files are rotated weekly, kept for 4 weeks</a:t>
            </a:r>
          </a:p>
          <a:p>
            <a:pPr marL="228600" indent="-228600">
              <a:buAutoNum type="arabicParenR"/>
            </a:pPr>
            <a:r>
              <a:rPr lang="en-US" dirty="0"/>
              <a:t>new log files are created and old ones get an added suffix of the date</a:t>
            </a:r>
          </a:p>
          <a:p>
            <a:pPr marL="0" indent="0">
              <a:buNone/>
            </a:pPr>
            <a:r>
              <a:rPr lang="en-US" dirty="0"/>
              <a:t>3)  log files are not being compressed</a:t>
            </a:r>
            <a:br>
              <a:rPr lang="en-US" dirty="0"/>
            </a:br>
            <a:r>
              <a:rPr lang="en-US" dirty="0"/>
              <a:t>You can configure this to your liking</a:t>
            </a:r>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33686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this optional depending on your time management, can be postponed until end of session))</a:t>
            </a:r>
          </a:p>
          <a:p>
            <a:endParaRPr lang="en-GB" dirty="0"/>
          </a:p>
          <a:p>
            <a:r>
              <a:rPr lang="en-GB" dirty="0"/>
              <a:t>First activity:</a:t>
            </a:r>
          </a:p>
          <a:p>
            <a:r>
              <a:rPr lang="en-GB" dirty="0"/>
              <a:t>Become a logging adept</a:t>
            </a:r>
          </a:p>
          <a:p>
            <a:endParaRPr lang="en-GB" dirty="0"/>
          </a:p>
          <a:p>
            <a:r>
              <a:rPr lang="en-GB" dirty="0"/>
              <a:t>This is for getting used to the configuration, how to read log files, translate different timestamps, explore the different log files in /var/log, filtering and monitoring</a:t>
            </a:r>
          </a:p>
          <a:p>
            <a:endParaRPr lang="en-GB" dirty="0"/>
          </a:p>
        </p:txBody>
      </p:sp>
      <p:sp>
        <p:nvSpPr>
          <p:cNvPr id="4" name="Slide Number Placeholder 3"/>
          <p:cNvSpPr>
            <a:spLocks noGrp="1"/>
          </p:cNvSpPr>
          <p:nvPr>
            <p:ph type="sldNum" sz="quarter" idx="10"/>
          </p:nvPr>
        </p:nvSpPr>
        <p:spPr/>
        <p:txBody>
          <a:bodyPr/>
          <a:lstStyle/>
          <a:p>
            <a:fld id="{A71A1696-2C23-784D-BE90-8EC75246D4BF}" type="slidenum">
              <a:rPr lang="en-US" smtClean="0"/>
              <a:t>12</a:t>
            </a:fld>
            <a:endParaRPr lang="en-US"/>
          </a:p>
        </p:txBody>
      </p:sp>
    </p:spTree>
    <p:extLst>
      <p:ext uri="{BB962C8B-B14F-4D97-AF65-F5344CB8AC3E}">
        <p14:creationId xmlns:p14="http://schemas.microsoft.com/office/powerpoint/2010/main" val="1051783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2738731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askubuntu.com/questions/93566/how-to-log-all-bash-commands-by-all-users-on-a-server"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9743388"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System Logging / Simple Scripting</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a:solidFill>
                  <a:srgbClr val="232F3E"/>
                </a:solidFill>
              </a:rPr>
              <a:t>Team or presenters name</a:t>
            </a:r>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 26/05/2020</a:t>
            </a:r>
          </a:p>
          <a:p>
            <a:pPr defTabSz="317475"/>
            <a:endParaRPr lang="en-US" sz="1319" dirty="0">
              <a:solidFill>
                <a:srgbClr val="232F3E"/>
              </a:solidFill>
            </a:endParaRPr>
          </a:p>
          <a:p>
            <a:pPr defTabSz="317475"/>
            <a:r>
              <a:rPr lang="en-US" sz="1319" dirty="0">
                <a:solidFill>
                  <a:srgbClr val="232F3E"/>
                </a:solidFill>
              </a:rPr>
              <a:t>Location: DUB</a:t>
            </a:r>
          </a:p>
          <a:p>
            <a:pPr defTabSz="317475"/>
            <a:endParaRPr lang="en-US" sz="1319" dirty="0">
              <a:solidFill>
                <a:srgbClr val="232F3E"/>
              </a:solidFill>
            </a:endParaRP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FAA4-BE45-294A-A08C-BE8DC206FBCB}"/>
              </a:ext>
            </a:extLst>
          </p:cNvPr>
          <p:cNvSpPr>
            <a:spLocks noGrp="1"/>
          </p:cNvSpPr>
          <p:nvPr>
            <p:ph type="title"/>
          </p:nvPr>
        </p:nvSpPr>
        <p:spPr/>
        <p:txBody>
          <a:bodyPr/>
          <a:lstStyle/>
          <a:p>
            <a:pPr algn="ctr"/>
            <a:r>
              <a:rPr lang="en-US" dirty="0"/>
              <a:t>Time Stamps</a:t>
            </a:r>
          </a:p>
        </p:txBody>
      </p:sp>
      <p:pic>
        <p:nvPicPr>
          <p:cNvPr id="3" name="Content Placeholder 4">
            <a:extLst>
              <a:ext uri="{FF2B5EF4-FFF2-40B4-BE49-F238E27FC236}">
                <a16:creationId xmlns:a16="http://schemas.microsoft.com/office/drawing/2014/main" id="{A6A62368-A2D0-EC42-A0E1-F2E86C6CECE2}"/>
              </a:ext>
            </a:extLst>
          </p:cNvPr>
          <p:cNvPicPr>
            <a:picLocks noChangeAspect="1"/>
          </p:cNvPicPr>
          <p:nvPr/>
        </p:nvPicPr>
        <p:blipFill>
          <a:blip r:embed="rId3"/>
          <a:stretch>
            <a:fillRect/>
          </a:stretch>
        </p:blipFill>
        <p:spPr>
          <a:xfrm>
            <a:off x="1141128" y="1572606"/>
            <a:ext cx="9550400" cy="982133"/>
          </a:xfrm>
          <a:prstGeom prst="rect">
            <a:avLst/>
          </a:prstGeom>
        </p:spPr>
      </p:pic>
      <p:pic>
        <p:nvPicPr>
          <p:cNvPr id="4" name="Picture 3">
            <a:extLst>
              <a:ext uri="{FF2B5EF4-FFF2-40B4-BE49-F238E27FC236}">
                <a16:creationId xmlns:a16="http://schemas.microsoft.com/office/drawing/2014/main" id="{BFA775F0-30DF-9141-961A-A64DEB6AFD41}"/>
              </a:ext>
            </a:extLst>
          </p:cNvPr>
          <p:cNvPicPr>
            <a:picLocks noChangeAspect="1"/>
          </p:cNvPicPr>
          <p:nvPr/>
        </p:nvPicPr>
        <p:blipFill>
          <a:blip r:embed="rId4"/>
          <a:stretch>
            <a:fillRect/>
          </a:stretch>
        </p:blipFill>
        <p:spPr>
          <a:xfrm>
            <a:off x="838200" y="3080351"/>
            <a:ext cx="10566400" cy="2032000"/>
          </a:xfrm>
          <a:prstGeom prst="rect">
            <a:avLst/>
          </a:prstGeom>
        </p:spPr>
      </p:pic>
    </p:spTree>
    <p:extLst>
      <p:ext uri="{BB962C8B-B14F-4D97-AF65-F5344CB8AC3E}">
        <p14:creationId xmlns:p14="http://schemas.microsoft.com/office/powerpoint/2010/main" val="36906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5502-50C6-564D-9A2E-087B6D951BDD}"/>
              </a:ext>
            </a:extLst>
          </p:cNvPr>
          <p:cNvSpPr>
            <a:spLocks noGrp="1"/>
          </p:cNvSpPr>
          <p:nvPr>
            <p:ph type="title"/>
          </p:nvPr>
        </p:nvSpPr>
        <p:spPr/>
        <p:txBody>
          <a:bodyPr/>
          <a:lstStyle/>
          <a:p>
            <a:pPr algn="ctr"/>
            <a:r>
              <a:rPr lang="en-US" dirty="0" err="1"/>
              <a:t>syslogd</a:t>
            </a:r>
            <a:r>
              <a:rPr lang="en-US" dirty="0"/>
              <a:t> and </a:t>
            </a:r>
            <a:r>
              <a:rPr lang="en-US" dirty="0" err="1"/>
              <a:t>logrotate</a:t>
            </a:r>
            <a:endParaRPr lang="en-US" dirty="0"/>
          </a:p>
        </p:txBody>
      </p:sp>
      <p:sp>
        <p:nvSpPr>
          <p:cNvPr id="3" name="TextBox 2">
            <a:extLst>
              <a:ext uri="{FF2B5EF4-FFF2-40B4-BE49-F238E27FC236}">
                <a16:creationId xmlns:a16="http://schemas.microsoft.com/office/drawing/2014/main" id="{829875DC-128C-0B4A-A94C-7B0BE076F095}"/>
              </a:ext>
            </a:extLst>
          </p:cNvPr>
          <p:cNvSpPr txBox="1"/>
          <p:nvPr/>
        </p:nvSpPr>
        <p:spPr>
          <a:xfrm>
            <a:off x="1957487" y="1181100"/>
            <a:ext cx="8286243" cy="1569660"/>
          </a:xfrm>
          <a:prstGeom prst="rect">
            <a:avLst/>
          </a:prstGeom>
          <a:noFill/>
        </p:spPr>
        <p:txBody>
          <a:bodyPr wrap="none" rtlCol="0">
            <a:spAutoFit/>
          </a:bodyPr>
          <a:lstStyle/>
          <a:p>
            <a:r>
              <a:rPr lang="en-US" sz="2400" dirty="0">
                <a:solidFill>
                  <a:schemeClr val="bg1"/>
                </a:solidFill>
              </a:rPr>
              <a:t>Central daemon for collecting and writing log information</a:t>
            </a:r>
          </a:p>
          <a:p>
            <a:endParaRPr lang="en-US" sz="2400" dirty="0">
              <a:solidFill>
                <a:schemeClr val="bg1"/>
              </a:solidFill>
            </a:endParaRPr>
          </a:p>
          <a:p>
            <a:r>
              <a:rPr lang="en-US" sz="2400" dirty="0">
                <a:solidFill>
                  <a:schemeClr val="bg1"/>
                </a:solidFill>
              </a:rPr>
              <a:t>Config under /</a:t>
            </a:r>
            <a:r>
              <a:rPr lang="en-US" sz="2400" dirty="0" err="1">
                <a:solidFill>
                  <a:schemeClr val="bg1"/>
                </a:solidFill>
              </a:rPr>
              <a:t>etc</a:t>
            </a:r>
            <a:r>
              <a:rPr lang="en-US" sz="2400" dirty="0">
                <a:solidFill>
                  <a:schemeClr val="bg1"/>
                </a:solidFill>
              </a:rPr>
              <a:t>/</a:t>
            </a:r>
            <a:r>
              <a:rPr lang="en-US" sz="2400" dirty="0" err="1">
                <a:solidFill>
                  <a:schemeClr val="bg1"/>
                </a:solidFill>
              </a:rPr>
              <a:t>rsyslog.conf</a:t>
            </a:r>
            <a:r>
              <a:rPr lang="en-US" sz="2400" dirty="0">
                <a:solidFill>
                  <a:schemeClr val="bg1"/>
                </a:solidFill>
              </a:rPr>
              <a:t> or /</a:t>
            </a:r>
            <a:r>
              <a:rPr lang="en-US" sz="2400" dirty="0" err="1">
                <a:solidFill>
                  <a:schemeClr val="bg1"/>
                </a:solidFill>
              </a:rPr>
              <a:t>etc</a:t>
            </a:r>
            <a:r>
              <a:rPr lang="en-US" sz="2400" dirty="0">
                <a:solidFill>
                  <a:schemeClr val="bg1"/>
                </a:solidFill>
              </a:rPr>
              <a:t>/</a:t>
            </a:r>
            <a:r>
              <a:rPr lang="en-US" sz="2400" dirty="0" err="1">
                <a:solidFill>
                  <a:schemeClr val="bg1"/>
                </a:solidFill>
              </a:rPr>
              <a:t>rsyslog.d</a:t>
            </a:r>
            <a:r>
              <a:rPr lang="en-US" sz="2400" dirty="0">
                <a:solidFill>
                  <a:schemeClr val="bg1"/>
                </a:solidFill>
              </a:rPr>
              <a:t>/</a:t>
            </a:r>
          </a:p>
          <a:p>
            <a:endParaRPr lang="en-US" sz="2400" dirty="0">
              <a:solidFill>
                <a:schemeClr val="bg1"/>
              </a:solidFill>
            </a:endParaRPr>
          </a:p>
        </p:txBody>
      </p:sp>
      <p:pic>
        <p:nvPicPr>
          <p:cNvPr id="4" name="Content Placeholder 4">
            <a:extLst>
              <a:ext uri="{FF2B5EF4-FFF2-40B4-BE49-F238E27FC236}">
                <a16:creationId xmlns:a16="http://schemas.microsoft.com/office/drawing/2014/main" id="{634D774D-1153-434E-BE77-F402FF1AA9FD}"/>
              </a:ext>
            </a:extLst>
          </p:cNvPr>
          <p:cNvPicPr>
            <a:picLocks noChangeAspect="1"/>
          </p:cNvPicPr>
          <p:nvPr/>
        </p:nvPicPr>
        <p:blipFill>
          <a:blip r:embed="rId3"/>
          <a:stretch>
            <a:fillRect/>
          </a:stretch>
        </p:blipFill>
        <p:spPr>
          <a:xfrm>
            <a:off x="2646602" y="2473841"/>
            <a:ext cx="6898796" cy="3689655"/>
          </a:xfrm>
          <a:prstGeom prst="rect">
            <a:avLst/>
          </a:prstGeom>
        </p:spPr>
      </p:pic>
    </p:spTree>
    <p:extLst>
      <p:ext uri="{BB962C8B-B14F-4D97-AF65-F5344CB8AC3E}">
        <p14:creationId xmlns:p14="http://schemas.microsoft.com/office/powerpoint/2010/main" val="117380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213" y="217812"/>
            <a:ext cx="11570987" cy="671189"/>
          </a:xfrm>
        </p:spPr>
        <p:txBody>
          <a:bodyPr/>
          <a:lstStyle/>
          <a:p>
            <a:pPr algn="ctr"/>
            <a:r>
              <a:rPr lang="en-US" dirty="0">
                <a:solidFill>
                  <a:schemeClr val="bg1"/>
                </a:solidFill>
              </a:rPr>
              <a:t>Become a logging adept (exercise)</a:t>
            </a:r>
            <a:endParaRPr lang="en-US" sz="3733" dirty="0">
              <a:solidFill>
                <a:schemeClr val="bg1"/>
              </a:solidFill>
            </a:endParaRPr>
          </a:p>
        </p:txBody>
      </p:sp>
      <p:sp>
        <p:nvSpPr>
          <p:cNvPr id="4" name="Content Placeholder 3"/>
          <p:cNvSpPr>
            <a:spLocks noGrp="1"/>
          </p:cNvSpPr>
          <p:nvPr>
            <p:ph idx="1"/>
          </p:nvPr>
        </p:nvSpPr>
        <p:spPr>
          <a:xfrm>
            <a:off x="838200" y="1476340"/>
            <a:ext cx="10515600" cy="4349749"/>
          </a:xfrm>
        </p:spPr>
        <p:txBody>
          <a:bodyPr/>
          <a:lstStyle/>
          <a:p>
            <a:pPr marL="0" indent="0">
              <a:buNone/>
            </a:pPr>
            <a:r>
              <a:rPr lang="en-US" sz="2667" dirty="0">
                <a:solidFill>
                  <a:schemeClr val="bg1"/>
                </a:solidFill>
              </a:rPr>
              <a:t>Look at the configuration files:</a:t>
            </a:r>
          </a:p>
          <a:p>
            <a:pPr marL="0" indent="0">
              <a:buNone/>
            </a:pPr>
            <a:endParaRPr lang="en-US" sz="2667" dirty="0">
              <a:solidFill>
                <a:schemeClr val="bg1"/>
              </a:solidFill>
            </a:endParaRPr>
          </a:p>
          <a:p>
            <a:pPr marL="0" indent="0">
              <a:buNone/>
            </a:pPr>
            <a:r>
              <a:rPr lang="en-US" sz="2667" dirty="0">
                <a:solidFill>
                  <a:schemeClr val="bg1"/>
                </a:solidFill>
              </a:rPr>
              <a:t>/</a:t>
            </a:r>
            <a:r>
              <a:rPr lang="en-US" sz="2667" dirty="0" err="1">
                <a:solidFill>
                  <a:schemeClr val="bg1"/>
                </a:solidFill>
              </a:rPr>
              <a:t>etc</a:t>
            </a:r>
            <a:r>
              <a:rPr lang="en-US" sz="2667" dirty="0">
                <a:solidFill>
                  <a:schemeClr val="bg1"/>
                </a:solidFill>
              </a:rPr>
              <a:t>/</a:t>
            </a:r>
            <a:r>
              <a:rPr lang="en-US" sz="2667" dirty="0" err="1">
                <a:solidFill>
                  <a:schemeClr val="bg1"/>
                </a:solidFill>
              </a:rPr>
              <a:t>logrotate.conf</a:t>
            </a:r>
            <a:endParaRPr lang="en-US" sz="2667" dirty="0">
              <a:solidFill>
                <a:schemeClr val="bg1"/>
              </a:solidFill>
            </a:endParaRPr>
          </a:p>
          <a:p>
            <a:pPr marL="0" indent="0">
              <a:buNone/>
            </a:pPr>
            <a:r>
              <a:rPr lang="en-US" sz="2667" dirty="0">
                <a:solidFill>
                  <a:schemeClr val="bg1"/>
                </a:solidFill>
              </a:rPr>
              <a:t>/</a:t>
            </a:r>
            <a:r>
              <a:rPr lang="en-US" sz="2667" dirty="0" err="1">
                <a:solidFill>
                  <a:schemeClr val="bg1"/>
                </a:solidFill>
              </a:rPr>
              <a:t>etc</a:t>
            </a:r>
            <a:r>
              <a:rPr lang="en-US" sz="2667" dirty="0">
                <a:solidFill>
                  <a:schemeClr val="bg1"/>
                </a:solidFill>
              </a:rPr>
              <a:t>/</a:t>
            </a:r>
            <a:r>
              <a:rPr lang="en-US" sz="2667" dirty="0" err="1">
                <a:solidFill>
                  <a:schemeClr val="bg1"/>
                </a:solidFill>
              </a:rPr>
              <a:t>rsyslog.conf</a:t>
            </a:r>
            <a:endParaRPr lang="en-US" sz="2667" dirty="0">
              <a:solidFill>
                <a:schemeClr val="bg1"/>
              </a:solidFill>
            </a:endParaRPr>
          </a:p>
          <a:p>
            <a:pPr marL="0" indent="0">
              <a:buNone/>
            </a:pPr>
            <a:r>
              <a:rPr lang="en-US" sz="2667" dirty="0">
                <a:solidFill>
                  <a:schemeClr val="bg1"/>
                </a:solidFill>
              </a:rPr>
              <a:t>Calculate the time of the last entry in </a:t>
            </a:r>
            <a:r>
              <a:rPr lang="en-US" sz="2667" dirty="0" err="1">
                <a:solidFill>
                  <a:schemeClr val="bg1"/>
                </a:solidFill>
              </a:rPr>
              <a:t>dmesg</a:t>
            </a:r>
            <a:endParaRPr lang="en-US" sz="2667" dirty="0">
              <a:solidFill>
                <a:schemeClr val="bg1"/>
              </a:solidFill>
            </a:endParaRPr>
          </a:p>
          <a:p>
            <a:pPr marL="0" indent="0">
              <a:buNone/>
            </a:pPr>
            <a:r>
              <a:rPr lang="en-US" sz="2667" dirty="0">
                <a:solidFill>
                  <a:schemeClr val="bg1"/>
                </a:solidFill>
              </a:rPr>
              <a:t>Explore /var/log directory</a:t>
            </a:r>
          </a:p>
          <a:p>
            <a:pPr marL="0" indent="0">
              <a:buNone/>
            </a:pPr>
            <a:r>
              <a:rPr lang="en-US" sz="2667" dirty="0">
                <a:solidFill>
                  <a:schemeClr val="bg1"/>
                </a:solidFill>
              </a:rPr>
              <a:t>Filter your messages log by the word “error”</a:t>
            </a:r>
          </a:p>
        </p:txBody>
      </p:sp>
    </p:spTree>
    <p:extLst>
      <p:ext uri="{BB962C8B-B14F-4D97-AF65-F5344CB8AC3E}">
        <p14:creationId xmlns:p14="http://schemas.microsoft.com/office/powerpoint/2010/main" val="362860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3800-3A45-5943-987A-BF4A9C525E0A}"/>
              </a:ext>
            </a:extLst>
          </p:cNvPr>
          <p:cNvSpPr>
            <a:spLocks noGrp="1"/>
          </p:cNvSpPr>
          <p:nvPr>
            <p:ph type="title"/>
          </p:nvPr>
        </p:nvSpPr>
        <p:spPr/>
        <p:txBody>
          <a:bodyPr/>
          <a:lstStyle/>
          <a:p>
            <a:pPr algn="ctr"/>
            <a:r>
              <a:rPr lang="en-US" dirty="0" err="1">
                <a:solidFill>
                  <a:schemeClr val="bg1"/>
                </a:solidFill>
              </a:rPr>
              <a:t>journalctl</a:t>
            </a:r>
            <a:endParaRPr lang="en-US" dirty="0">
              <a:solidFill>
                <a:schemeClr val="bg1"/>
              </a:solidFill>
            </a:endParaRPr>
          </a:p>
        </p:txBody>
      </p:sp>
      <p:sp>
        <p:nvSpPr>
          <p:cNvPr id="3" name="Content Placeholder 2">
            <a:extLst>
              <a:ext uri="{FF2B5EF4-FFF2-40B4-BE49-F238E27FC236}">
                <a16:creationId xmlns:a16="http://schemas.microsoft.com/office/drawing/2014/main" id="{C1089844-B684-F549-A23D-6268604DC810}"/>
              </a:ext>
            </a:extLst>
          </p:cNvPr>
          <p:cNvSpPr txBox="1">
            <a:spLocks/>
          </p:cNvSpPr>
          <p:nvPr/>
        </p:nvSpPr>
        <p:spPr>
          <a:xfrm>
            <a:off x="661455" y="1254126"/>
            <a:ext cx="8317445" cy="434974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189" indent="-457189">
              <a:buFont typeface="Arial" panose="020B0604020202020204" pitchFamily="34" charset="0"/>
              <a:buChar char="•"/>
            </a:pPr>
            <a:r>
              <a:rPr lang="en-US" sz="2667" dirty="0" err="1">
                <a:solidFill>
                  <a:schemeClr val="bg1"/>
                </a:solidFill>
              </a:rPr>
              <a:t>Journalctl</a:t>
            </a:r>
            <a:r>
              <a:rPr lang="en-US" sz="2667" dirty="0">
                <a:solidFill>
                  <a:schemeClr val="bg1"/>
                </a:solidFill>
              </a:rPr>
              <a:t> is used to read all logs</a:t>
            </a:r>
          </a:p>
          <a:p>
            <a:pPr marL="457189" indent="-457189">
              <a:buFont typeface="Arial" panose="020B0604020202020204" pitchFamily="34" charset="0"/>
              <a:buChar char="•"/>
            </a:pPr>
            <a:endParaRPr lang="en-US" sz="2667" dirty="0">
              <a:solidFill>
                <a:schemeClr val="bg1"/>
              </a:solidFill>
            </a:endParaRPr>
          </a:p>
          <a:p>
            <a:pPr marL="457189" indent="-457189">
              <a:buFont typeface="Arial" panose="020B0604020202020204" pitchFamily="34" charset="0"/>
              <a:buChar char="•"/>
            </a:pPr>
            <a:r>
              <a:rPr lang="en-US" sz="2667" dirty="0">
                <a:solidFill>
                  <a:schemeClr val="bg1"/>
                </a:solidFill>
              </a:rPr>
              <a:t>Stored under /var/log/journal</a:t>
            </a:r>
          </a:p>
          <a:p>
            <a:pPr marL="457189" indent="-457189">
              <a:buFont typeface="Arial" panose="020B0604020202020204" pitchFamily="34" charset="0"/>
              <a:buChar char="•"/>
            </a:pPr>
            <a:endParaRPr lang="en-US" sz="2667" dirty="0">
              <a:solidFill>
                <a:schemeClr val="bg1"/>
              </a:solidFill>
            </a:endParaRPr>
          </a:p>
          <a:p>
            <a:pPr marL="457189" indent="-457189">
              <a:buFont typeface="Arial" panose="020B0604020202020204" pitchFamily="34" charset="0"/>
              <a:buChar char="•"/>
            </a:pPr>
            <a:r>
              <a:rPr lang="en-US" sz="2667" dirty="0">
                <a:solidFill>
                  <a:schemeClr val="bg1"/>
                </a:solidFill>
              </a:rPr>
              <a:t>All files are binary</a:t>
            </a:r>
          </a:p>
          <a:p>
            <a:pPr marL="457189" indent="-457189">
              <a:buFont typeface="Arial" panose="020B0604020202020204" pitchFamily="34" charset="0"/>
              <a:buChar char="•"/>
            </a:pPr>
            <a:endParaRPr lang="en-US" sz="2667" dirty="0">
              <a:solidFill>
                <a:schemeClr val="bg1"/>
              </a:solidFill>
            </a:endParaRPr>
          </a:p>
          <a:p>
            <a:pPr marL="457189" indent="-457189">
              <a:buFont typeface="Arial" panose="020B0604020202020204" pitchFamily="34" charset="0"/>
              <a:buChar char="•"/>
            </a:pPr>
            <a:r>
              <a:rPr lang="en-US" sz="2667" dirty="0">
                <a:solidFill>
                  <a:schemeClr val="bg1"/>
                </a:solidFill>
              </a:rPr>
              <a:t>Quicker and more efficient way to read and write</a:t>
            </a:r>
          </a:p>
          <a:p>
            <a:pPr marL="457189" indent="-457189">
              <a:buFont typeface="Arial" panose="020B0604020202020204" pitchFamily="34" charset="0"/>
              <a:buChar char="•"/>
            </a:pPr>
            <a:endParaRPr lang="en-US" sz="2667" dirty="0">
              <a:solidFill>
                <a:schemeClr val="bg1"/>
              </a:solidFill>
            </a:endParaRPr>
          </a:p>
          <a:p>
            <a:pPr marL="457189" indent="-457189">
              <a:buFont typeface="Arial" panose="020B0604020202020204" pitchFamily="34" charset="0"/>
              <a:buChar char="•"/>
            </a:pPr>
            <a:r>
              <a:rPr lang="en-US" sz="2667" dirty="0">
                <a:solidFill>
                  <a:schemeClr val="bg1"/>
                </a:solidFill>
              </a:rPr>
              <a:t>Controversial / </a:t>
            </a:r>
            <a:r>
              <a:rPr lang="en-US" sz="2667" dirty="0" err="1">
                <a:solidFill>
                  <a:schemeClr val="bg1"/>
                </a:solidFill>
              </a:rPr>
              <a:t>rsyslog</a:t>
            </a:r>
            <a:r>
              <a:rPr lang="en-US" sz="2667" dirty="0">
                <a:solidFill>
                  <a:schemeClr val="bg1"/>
                </a:solidFill>
              </a:rPr>
              <a:t> </a:t>
            </a:r>
            <a:r>
              <a:rPr lang="en-US" sz="2667" dirty="0" err="1">
                <a:solidFill>
                  <a:schemeClr val="bg1"/>
                </a:solidFill>
              </a:rPr>
              <a:t>compatability</a:t>
            </a:r>
            <a:endParaRPr lang="en-US" sz="2667" dirty="0">
              <a:solidFill>
                <a:schemeClr val="bg1"/>
              </a:solidFill>
            </a:endParaRPr>
          </a:p>
        </p:txBody>
      </p:sp>
    </p:spTree>
    <p:extLst>
      <p:ext uri="{BB962C8B-B14F-4D97-AF65-F5344CB8AC3E}">
        <p14:creationId xmlns:p14="http://schemas.microsoft.com/office/powerpoint/2010/main" val="305760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35BB-D188-894A-87D3-D9BA12072035}"/>
              </a:ext>
            </a:extLst>
          </p:cNvPr>
          <p:cNvSpPr>
            <a:spLocks noGrp="1"/>
          </p:cNvSpPr>
          <p:nvPr>
            <p:ph type="title"/>
          </p:nvPr>
        </p:nvSpPr>
        <p:spPr>
          <a:xfrm>
            <a:off x="625797" y="163408"/>
            <a:ext cx="10940405" cy="726923"/>
          </a:xfrm>
        </p:spPr>
        <p:txBody>
          <a:bodyPr/>
          <a:lstStyle/>
          <a:p>
            <a:pPr algn="ctr"/>
            <a:r>
              <a:rPr lang="en-US" dirty="0" err="1">
                <a:solidFill>
                  <a:schemeClr val="bg1"/>
                </a:solidFill>
              </a:rPr>
              <a:t>journalctl</a:t>
            </a:r>
            <a:r>
              <a:rPr lang="en-US" dirty="0"/>
              <a:t> </a:t>
            </a:r>
            <a:r>
              <a:rPr lang="en-US" sz="3200" b="0" dirty="0"/>
              <a:t>“continued”</a:t>
            </a:r>
          </a:p>
        </p:txBody>
      </p:sp>
      <p:sp>
        <p:nvSpPr>
          <p:cNvPr id="3" name="TextBox 2">
            <a:extLst>
              <a:ext uri="{FF2B5EF4-FFF2-40B4-BE49-F238E27FC236}">
                <a16:creationId xmlns:a16="http://schemas.microsoft.com/office/drawing/2014/main" id="{839377D8-4EC7-0A4D-8637-66BC467094B3}"/>
              </a:ext>
            </a:extLst>
          </p:cNvPr>
          <p:cNvSpPr txBox="1"/>
          <p:nvPr/>
        </p:nvSpPr>
        <p:spPr>
          <a:xfrm>
            <a:off x="213359" y="1148080"/>
            <a:ext cx="11826241" cy="3170099"/>
          </a:xfrm>
          <a:prstGeom prst="rect">
            <a:avLst/>
          </a:prstGeom>
          <a:no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All boot operations that are written into the </a:t>
            </a:r>
            <a:r>
              <a:rPr lang="en-US" sz="20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journald</a:t>
            </a: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are not persistent.</a:t>
            </a:r>
          </a:p>
          <a:p>
            <a:endPar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Sometimes, you might need to debug service startup issues during the boot. In that case you can use the persistent mode:</a:t>
            </a:r>
          </a:p>
          <a:p>
            <a:endPar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Change the "/</a:t>
            </a:r>
            <a:r>
              <a:rPr lang="en-US" sz="20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etc</a:t>
            </a: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20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systemd</a:t>
            </a: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20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journald.conf</a:t>
            </a: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Storage=persistent   </a:t>
            </a:r>
          </a:p>
          <a:p>
            <a:endPar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This will allow the boot logs to be saved on a disk like /var/log/journal. </a:t>
            </a:r>
            <a:r>
              <a:rPr lang="en-IE" sz="2000" dirty="0">
                <a:solidFill>
                  <a:schemeClr val="bg1"/>
                </a:solidFill>
              </a:rPr>
              <a:t>However, the directory must already exist and have the proper permissions set. If it does not exist, then journal data is stored in the volatile /run/log/journal/ directory, and the data is erased when the system shuts down.</a:t>
            </a:r>
            <a:endPar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6" name="Picture 5">
            <a:extLst>
              <a:ext uri="{FF2B5EF4-FFF2-40B4-BE49-F238E27FC236}">
                <a16:creationId xmlns:a16="http://schemas.microsoft.com/office/drawing/2014/main" id="{772EDE88-C0FC-284C-8D17-5E5012274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30" y="4615180"/>
            <a:ext cx="7150100" cy="1028700"/>
          </a:xfrm>
          <a:prstGeom prst="rect">
            <a:avLst/>
          </a:prstGeom>
        </p:spPr>
      </p:pic>
    </p:spTree>
    <p:extLst>
      <p:ext uri="{BB962C8B-B14F-4D97-AF65-F5344CB8AC3E}">
        <p14:creationId xmlns:p14="http://schemas.microsoft.com/office/powerpoint/2010/main" val="122437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6C97-1ABD-3044-AD04-E3378BAAAF6D}"/>
              </a:ext>
            </a:extLst>
          </p:cNvPr>
          <p:cNvSpPr>
            <a:spLocks noGrp="1"/>
          </p:cNvSpPr>
          <p:nvPr>
            <p:ph type="title"/>
          </p:nvPr>
        </p:nvSpPr>
        <p:spPr/>
        <p:txBody>
          <a:bodyPr/>
          <a:lstStyle/>
          <a:p>
            <a:pPr algn="ctr"/>
            <a:r>
              <a:rPr lang="en-US" dirty="0">
                <a:solidFill>
                  <a:schemeClr val="bg1"/>
                </a:solidFill>
              </a:rPr>
              <a:t>Examples of </a:t>
            </a:r>
            <a:r>
              <a:rPr lang="en-US" dirty="0" err="1">
                <a:solidFill>
                  <a:schemeClr val="bg1"/>
                </a:solidFill>
              </a:rPr>
              <a:t>journalctl</a:t>
            </a:r>
            <a:endParaRPr lang="en-US" dirty="0">
              <a:solidFill>
                <a:schemeClr val="bg1"/>
              </a:solidFill>
            </a:endParaRPr>
          </a:p>
        </p:txBody>
      </p:sp>
      <p:sp>
        <p:nvSpPr>
          <p:cNvPr id="3" name="Content Placeholder 2">
            <a:extLst>
              <a:ext uri="{FF2B5EF4-FFF2-40B4-BE49-F238E27FC236}">
                <a16:creationId xmlns:a16="http://schemas.microsoft.com/office/drawing/2014/main" id="{F5DEBD76-7D82-684A-81D4-3FEF137C4C19}"/>
              </a:ext>
            </a:extLst>
          </p:cNvPr>
          <p:cNvSpPr>
            <a:spLocks noGrp="1"/>
          </p:cNvSpPr>
          <p:nvPr>
            <p:ph idx="1"/>
          </p:nvPr>
        </p:nvSpPr>
        <p:spPr/>
        <p:txBody>
          <a:bodyPr/>
          <a:lstStyle/>
          <a:p>
            <a:pPr marL="0" indent="0">
              <a:buNone/>
            </a:pPr>
            <a:r>
              <a:rPr lang="en-IE" sz="2400" dirty="0" err="1">
                <a:solidFill>
                  <a:schemeClr val="bg1"/>
                </a:solidFill>
              </a:rPr>
              <a:t>journalctl</a:t>
            </a:r>
            <a:r>
              <a:rPr lang="en-IE" sz="2400" dirty="0">
                <a:solidFill>
                  <a:schemeClr val="bg1"/>
                </a:solidFill>
              </a:rPr>
              <a:t> -</a:t>
            </a:r>
            <a:r>
              <a:rPr lang="en-IE" sz="2400" dirty="0" err="1">
                <a:solidFill>
                  <a:schemeClr val="bg1"/>
                </a:solidFill>
              </a:rPr>
              <a:t>ef</a:t>
            </a:r>
            <a:endParaRPr lang="en-IE" sz="2400" dirty="0">
              <a:solidFill>
                <a:schemeClr val="bg1"/>
              </a:solidFill>
            </a:endParaRPr>
          </a:p>
          <a:p>
            <a:pPr marL="0" indent="0">
              <a:buNone/>
            </a:pPr>
            <a:r>
              <a:rPr lang="en-IE" sz="2400" dirty="0" err="1">
                <a:solidFill>
                  <a:schemeClr val="bg1"/>
                </a:solidFill>
              </a:rPr>
              <a:t>journalctl</a:t>
            </a:r>
            <a:r>
              <a:rPr lang="en-IE" sz="2400" dirty="0">
                <a:solidFill>
                  <a:schemeClr val="bg1"/>
                </a:solidFill>
              </a:rPr>
              <a:t> --since 13:00 --until 14:00</a:t>
            </a:r>
          </a:p>
          <a:p>
            <a:pPr marL="0" indent="0">
              <a:buNone/>
            </a:pPr>
            <a:r>
              <a:rPr lang="en-US" sz="2400" dirty="0" err="1">
                <a:solidFill>
                  <a:schemeClr val="bg1"/>
                </a:solidFill>
              </a:rPr>
              <a:t>journalctl</a:t>
            </a:r>
            <a:r>
              <a:rPr lang="en-US" sz="2400" dirty="0">
                <a:solidFill>
                  <a:schemeClr val="bg1"/>
                </a:solidFill>
              </a:rPr>
              <a:t> -u </a:t>
            </a:r>
            <a:r>
              <a:rPr lang="en-US" sz="2400" dirty="0" err="1">
                <a:solidFill>
                  <a:schemeClr val="bg1"/>
                </a:solidFill>
              </a:rPr>
              <a:t>sshd.service</a:t>
            </a:r>
            <a:endParaRPr lang="en-US" sz="2400" dirty="0">
              <a:solidFill>
                <a:schemeClr val="bg1"/>
              </a:solidFill>
            </a:endParaRPr>
          </a:p>
          <a:p>
            <a:pPr marL="0" indent="0">
              <a:buNone/>
            </a:pPr>
            <a:r>
              <a:rPr lang="en-IE" sz="2400" dirty="0" err="1">
                <a:solidFill>
                  <a:schemeClr val="bg1"/>
                </a:solidFill>
              </a:rPr>
              <a:t>journalctl</a:t>
            </a:r>
            <a:r>
              <a:rPr lang="en-IE" sz="2400" dirty="0">
                <a:solidFill>
                  <a:schemeClr val="bg1"/>
                </a:solidFill>
              </a:rPr>
              <a:t> -p </a:t>
            </a:r>
            <a:r>
              <a:rPr lang="en-IE" sz="2400" dirty="0" err="1">
                <a:solidFill>
                  <a:schemeClr val="bg1"/>
                </a:solidFill>
              </a:rPr>
              <a:t>emerg</a:t>
            </a:r>
            <a:r>
              <a:rPr lang="en-IE" sz="2400" dirty="0">
                <a:solidFill>
                  <a:schemeClr val="bg1"/>
                </a:solidFill>
              </a:rPr>
              <a:t>..err</a:t>
            </a:r>
          </a:p>
          <a:p>
            <a:pPr marL="0" indent="0">
              <a:buNone/>
            </a:pPr>
            <a:r>
              <a:rPr lang="en-IE" sz="2400" dirty="0">
                <a:solidFill>
                  <a:schemeClr val="bg1"/>
                </a:solidFill>
              </a:rPr>
              <a:t>echo 'hello' | </a:t>
            </a:r>
            <a:r>
              <a:rPr lang="en-IE" sz="2400" dirty="0" err="1">
                <a:solidFill>
                  <a:schemeClr val="bg1"/>
                </a:solidFill>
              </a:rPr>
              <a:t>systemd</a:t>
            </a:r>
            <a:r>
              <a:rPr lang="en-IE" sz="2400" dirty="0">
                <a:solidFill>
                  <a:schemeClr val="bg1"/>
                </a:solidFill>
              </a:rPr>
              <a:t>-cat -t </a:t>
            </a:r>
            <a:r>
              <a:rPr lang="en-IE" sz="2400" dirty="0" err="1">
                <a:solidFill>
                  <a:schemeClr val="bg1"/>
                </a:solidFill>
              </a:rPr>
              <a:t>someapp</a:t>
            </a:r>
            <a:r>
              <a:rPr lang="en-IE" sz="2400" dirty="0">
                <a:solidFill>
                  <a:schemeClr val="bg1"/>
                </a:solidFill>
              </a:rPr>
              <a:t> -p </a:t>
            </a:r>
            <a:r>
              <a:rPr lang="en-IE" sz="2400" dirty="0" err="1">
                <a:solidFill>
                  <a:schemeClr val="bg1"/>
                </a:solidFill>
              </a:rPr>
              <a:t>emerg</a:t>
            </a:r>
            <a:endParaRPr lang="en-IE"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140035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03B4-5C01-E84A-AEFC-C7952F34BDA3}"/>
              </a:ext>
            </a:extLst>
          </p:cNvPr>
          <p:cNvSpPr>
            <a:spLocks noGrp="1"/>
          </p:cNvSpPr>
          <p:nvPr>
            <p:ph type="title"/>
          </p:nvPr>
        </p:nvSpPr>
        <p:spPr/>
        <p:txBody>
          <a:bodyPr/>
          <a:lstStyle/>
          <a:p>
            <a:pPr algn="ctr"/>
            <a:r>
              <a:rPr lang="en-US" dirty="0">
                <a:solidFill>
                  <a:schemeClr val="bg1"/>
                </a:solidFill>
              </a:rPr>
              <a:t>Logging Exercise</a:t>
            </a:r>
          </a:p>
        </p:txBody>
      </p:sp>
      <p:sp>
        <p:nvSpPr>
          <p:cNvPr id="3" name="Content Placeholder 2">
            <a:extLst>
              <a:ext uri="{FF2B5EF4-FFF2-40B4-BE49-F238E27FC236}">
                <a16:creationId xmlns:a16="http://schemas.microsoft.com/office/drawing/2014/main" id="{A3B28F2D-0658-F345-B343-153AAB4FDD5C}"/>
              </a:ext>
            </a:extLst>
          </p:cNvPr>
          <p:cNvSpPr>
            <a:spLocks noGrp="1"/>
          </p:cNvSpPr>
          <p:nvPr>
            <p:ph idx="1"/>
          </p:nvPr>
        </p:nvSpPr>
        <p:spPr>
          <a:xfrm>
            <a:off x="209108" y="2675271"/>
            <a:ext cx="11535051" cy="5437371"/>
          </a:xfrm>
        </p:spPr>
        <p:txBody>
          <a:bodyPr/>
          <a:lstStyle/>
          <a:p>
            <a:pPr marL="0" indent="0" algn="ctr" fontAlgn="base">
              <a:buNone/>
            </a:pPr>
            <a:r>
              <a:rPr lang="en-IE" dirty="0">
                <a:solidFill>
                  <a:schemeClr val="bg1"/>
                </a:solidFill>
                <a:hlinkClick r:id="rId3">
                  <a:extLst>
                    <a:ext uri="{A12FA001-AC4F-418D-AE19-62706E023703}">
                      <ahyp:hlinkClr xmlns:ahyp="http://schemas.microsoft.com/office/drawing/2018/hyperlinkcolor" val="tx"/>
                    </a:ext>
                  </a:extLst>
                </a:hlinkClick>
              </a:rPr>
              <a:t>How to log all Bash commands by all users on a server using the rsyslog?</a:t>
            </a:r>
            <a:endParaRPr lang="en-IE" b="1" dirty="0">
              <a:solidFill>
                <a:schemeClr val="bg1"/>
              </a:solidFill>
            </a:endParaRPr>
          </a:p>
          <a:p>
            <a:pPr marL="0" indent="0" fontAlgn="base">
              <a:buNone/>
            </a:pPr>
            <a:endParaRPr lang="en-IE" dirty="0"/>
          </a:p>
        </p:txBody>
      </p:sp>
    </p:spTree>
    <p:extLst>
      <p:ext uri="{BB962C8B-B14F-4D97-AF65-F5344CB8AC3E}">
        <p14:creationId xmlns:p14="http://schemas.microsoft.com/office/powerpoint/2010/main" val="285588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C788-05EB-0044-9CAA-E87806274CA6}"/>
              </a:ext>
            </a:extLst>
          </p:cNvPr>
          <p:cNvSpPr>
            <a:spLocks noGrp="1"/>
          </p:cNvSpPr>
          <p:nvPr>
            <p:ph type="title"/>
          </p:nvPr>
        </p:nvSpPr>
        <p:spPr>
          <a:xfrm>
            <a:off x="316213" y="146692"/>
            <a:ext cx="11570987" cy="671189"/>
          </a:xfrm>
        </p:spPr>
        <p:txBody>
          <a:bodyPr/>
          <a:lstStyle/>
          <a:p>
            <a:pPr algn="ctr"/>
            <a:r>
              <a:rPr lang="en-US" dirty="0">
                <a:solidFill>
                  <a:schemeClr val="bg1"/>
                </a:solidFill>
              </a:rPr>
              <a:t>Privacy awareness</a:t>
            </a:r>
          </a:p>
        </p:txBody>
      </p:sp>
      <p:sp>
        <p:nvSpPr>
          <p:cNvPr id="3" name="Content Placeholder 2">
            <a:extLst>
              <a:ext uri="{FF2B5EF4-FFF2-40B4-BE49-F238E27FC236}">
                <a16:creationId xmlns:a16="http://schemas.microsoft.com/office/drawing/2014/main" id="{8A7DD306-220F-644D-8392-BE4105D64D31}"/>
              </a:ext>
            </a:extLst>
          </p:cNvPr>
          <p:cNvSpPr>
            <a:spLocks noGrp="1"/>
          </p:cNvSpPr>
          <p:nvPr>
            <p:ph idx="1"/>
          </p:nvPr>
        </p:nvSpPr>
        <p:spPr>
          <a:xfrm>
            <a:off x="330833" y="1254125"/>
            <a:ext cx="11058625" cy="1997075"/>
          </a:xfrm>
        </p:spPr>
        <p:txBody>
          <a:bodyPr/>
          <a:lstStyle/>
          <a:p>
            <a:pPr marL="0" indent="0">
              <a:buNone/>
            </a:pPr>
            <a:r>
              <a:rPr lang="en-IE" sz="2400" dirty="0">
                <a:solidFill>
                  <a:schemeClr val="bg1"/>
                </a:solidFill>
              </a:rPr>
              <a:t>#1) Respect the privacy of others.</a:t>
            </a:r>
          </a:p>
          <a:p>
            <a:pPr marL="0" indent="0">
              <a:buNone/>
            </a:pPr>
            <a:r>
              <a:rPr lang="en-IE" sz="2400" dirty="0">
                <a:solidFill>
                  <a:schemeClr val="bg1"/>
                </a:solidFill>
              </a:rPr>
              <a:t>#2) Think before you type.</a:t>
            </a:r>
          </a:p>
          <a:p>
            <a:pPr marL="0" indent="0">
              <a:buNone/>
            </a:pPr>
            <a:r>
              <a:rPr lang="en-IE" sz="2400" dirty="0">
                <a:solidFill>
                  <a:schemeClr val="bg1"/>
                </a:solidFill>
              </a:rPr>
              <a:t>#3) With great power comes great responsibility.</a:t>
            </a:r>
          </a:p>
          <a:p>
            <a:pPr marL="0" indent="0">
              <a:buNone/>
            </a:pPr>
            <a:endParaRPr lang="en-US" sz="2400" dirty="0">
              <a:solidFill>
                <a:schemeClr val="bg1"/>
              </a:solidFill>
            </a:endParaRPr>
          </a:p>
        </p:txBody>
      </p:sp>
      <p:pic>
        <p:nvPicPr>
          <p:cNvPr id="4" name="Content Placeholder 8">
            <a:extLst>
              <a:ext uri="{FF2B5EF4-FFF2-40B4-BE49-F238E27FC236}">
                <a16:creationId xmlns:a16="http://schemas.microsoft.com/office/drawing/2014/main" id="{1FDE6720-45EB-A041-95D8-220028768ADA}"/>
              </a:ext>
            </a:extLst>
          </p:cNvPr>
          <p:cNvPicPr>
            <a:picLocks noChangeAspect="1"/>
          </p:cNvPicPr>
          <p:nvPr/>
        </p:nvPicPr>
        <p:blipFill>
          <a:blip r:embed="rId3"/>
          <a:stretch>
            <a:fillRect/>
          </a:stretch>
        </p:blipFill>
        <p:spPr>
          <a:xfrm>
            <a:off x="3376155" y="3078481"/>
            <a:ext cx="4967980" cy="2794489"/>
          </a:xfrm>
          <a:prstGeom prst="rect">
            <a:avLst/>
          </a:prstGeom>
        </p:spPr>
      </p:pic>
    </p:spTree>
    <p:extLst>
      <p:ext uri="{BB962C8B-B14F-4D97-AF65-F5344CB8AC3E}">
        <p14:creationId xmlns:p14="http://schemas.microsoft.com/office/powerpoint/2010/main" val="149940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8B29-2667-144B-B1E1-CABDCDFFD0DF}"/>
              </a:ext>
            </a:extLst>
          </p:cNvPr>
          <p:cNvSpPr>
            <a:spLocks noGrp="1"/>
          </p:cNvSpPr>
          <p:nvPr>
            <p:ph type="title"/>
          </p:nvPr>
        </p:nvSpPr>
        <p:spPr/>
        <p:txBody>
          <a:bodyPr/>
          <a:lstStyle/>
          <a:p>
            <a:pPr algn="ctr"/>
            <a:r>
              <a:rPr lang="en-US" dirty="0">
                <a:solidFill>
                  <a:schemeClr val="bg1"/>
                </a:solidFill>
              </a:rPr>
              <a:t>Remote logging / CloudWatch </a:t>
            </a:r>
          </a:p>
        </p:txBody>
      </p:sp>
      <p:sp>
        <p:nvSpPr>
          <p:cNvPr id="4" name="Content Placeholder 2">
            <a:extLst>
              <a:ext uri="{FF2B5EF4-FFF2-40B4-BE49-F238E27FC236}">
                <a16:creationId xmlns:a16="http://schemas.microsoft.com/office/drawing/2014/main" id="{BAF83C59-7EA4-2249-B278-DF5ACADFE5CB}"/>
              </a:ext>
            </a:extLst>
          </p:cNvPr>
          <p:cNvSpPr>
            <a:spLocks noGrp="1"/>
          </p:cNvSpPr>
          <p:nvPr>
            <p:ph idx="1"/>
          </p:nvPr>
        </p:nvSpPr>
        <p:spPr>
          <a:xfrm>
            <a:off x="661455" y="1159230"/>
            <a:ext cx="10515600" cy="4349749"/>
          </a:xfrm>
        </p:spPr>
        <p:txBody>
          <a:bodyPr/>
          <a:lstStyle/>
          <a:p>
            <a:pPr marL="0" indent="0">
              <a:buNone/>
            </a:pPr>
            <a:r>
              <a:rPr lang="en-US" sz="2667" dirty="0">
                <a:solidFill>
                  <a:schemeClr val="bg1"/>
                </a:solidFill>
              </a:rPr>
              <a:t>Keeps all logs in one single place</a:t>
            </a:r>
          </a:p>
          <a:p>
            <a:pPr marL="0" indent="0">
              <a:buNone/>
            </a:pPr>
            <a:endParaRPr lang="en-US" sz="2667" dirty="0">
              <a:solidFill>
                <a:schemeClr val="bg1"/>
              </a:solidFill>
            </a:endParaRPr>
          </a:p>
          <a:p>
            <a:pPr marL="0" indent="0">
              <a:buNone/>
            </a:pPr>
            <a:r>
              <a:rPr lang="en-US" sz="2667" dirty="0">
                <a:solidFill>
                  <a:schemeClr val="bg1"/>
                </a:solidFill>
              </a:rPr>
              <a:t>Old school via </a:t>
            </a:r>
            <a:r>
              <a:rPr lang="en-US" sz="2667" dirty="0" err="1">
                <a:solidFill>
                  <a:schemeClr val="bg1"/>
                </a:solidFill>
              </a:rPr>
              <a:t>rsyslogd</a:t>
            </a:r>
            <a:r>
              <a:rPr lang="en-US" sz="2667" dirty="0">
                <a:solidFill>
                  <a:schemeClr val="bg1"/>
                </a:solidFill>
              </a:rPr>
              <a:t> or </a:t>
            </a:r>
            <a:r>
              <a:rPr lang="en-US" sz="2667" dirty="0" err="1">
                <a:solidFill>
                  <a:schemeClr val="bg1"/>
                </a:solidFill>
              </a:rPr>
              <a:t>journalctl</a:t>
            </a:r>
            <a:endParaRPr lang="en-US" sz="2667" dirty="0">
              <a:solidFill>
                <a:schemeClr val="bg1"/>
              </a:solidFill>
            </a:endParaRPr>
          </a:p>
          <a:p>
            <a:pPr marL="0" indent="0">
              <a:buNone/>
            </a:pPr>
            <a:endParaRPr lang="en-US" sz="2667" dirty="0">
              <a:solidFill>
                <a:schemeClr val="bg1"/>
              </a:solidFill>
            </a:endParaRPr>
          </a:p>
          <a:p>
            <a:pPr marL="0" indent="0">
              <a:buNone/>
            </a:pPr>
            <a:r>
              <a:rPr lang="en-US" sz="2667" dirty="0">
                <a:solidFill>
                  <a:schemeClr val="bg1"/>
                </a:solidFill>
              </a:rPr>
              <a:t>But really, almost everybody uses a dedicated tool</a:t>
            </a:r>
          </a:p>
          <a:p>
            <a:pPr marL="0" indent="0">
              <a:buNone/>
            </a:pPr>
            <a:endParaRPr lang="en-US" sz="2667" dirty="0">
              <a:solidFill>
                <a:schemeClr val="bg1"/>
              </a:solidFill>
            </a:endParaRPr>
          </a:p>
          <a:p>
            <a:pPr marL="0" indent="0">
              <a:buNone/>
            </a:pPr>
            <a:r>
              <a:rPr lang="en-US" sz="2667" dirty="0">
                <a:solidFill>
                  <a:schemeClr val="bg1"/>
                </a:solidFill>
              </a:rPr>
              <a:t>Like </a:t>
            </a:r>
            <a:r>
              <a:rPr lang="en-US" sz="2667" dirty="0" err="1">
                <a:solidFill>
                  <a:schemeClr val="bg1"/>
                </a:solidFill>
              </a:rPr>
              <a:t>cloudwatch</a:t>
            </a:r>
            <a:endParaRPr lang="en-US" sz="2667" dirty="0">
              <a:solidFill>
                <a:schemeClr val="bg1"/>
              </a:solidFill>
            </a:endParaRPr>
          </a:p>
          <a:p>
            <a:pPr marL="0" indent="0">
              <a:buNone/>
            </a:pPr>
            <a:endParaRPr lang="en-US" sz="2667" dirty="0">
              <a:solidFill>
                <a:schemeClr val="bg1"/>
              </a:solidFill>
            </a:endParaRPr>
          </a:p>
          <a:p>
            <a:pPr marL="0" indent="0">
              <a:buNone/>
            </a:pPr>
            <a:r>
              <a:rPr lang="en-US" sz="2667" dirty="0">
                <a:solidFill>
                  <a:schemeClr val="bg1"/>
                </a:solidFill>
              </a:rPr>
              <a:t>(optional exercise)</a:t>
            </a:r>
          </a:p>
        </p:txBody>
      </p:sp>
    </p:spTree>
    <p:extLst>
      <p:ext uri="{BB962C8B-B14F-4D97-AF65-F5344CB8AC3E}">
        <p14:creationId xmlns:p14="http://schemas.microsoft.com/office/powerpoint/2010/main" val="1186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827B-FB29-A441-8E2E-AED45B497AE3}"/>
              </a:ext>
            </a:extLst>
          </p:cNvPr>
          <p:cNvSpPr>
            <a:spLocks noGrp="1"/>
          </p:cNvSpPr>
          <p:nvPr>
            <p:ph type="title"/>
          </p:nvPr>
        </p:nvSpPr>
        <p:spPr>
          <a:xfrm>
            <a:off x="310506" y="2757811"/>
            <a:ext cx="11570987" cy="671189"/>
          </a:xfrm>
        </p:spPr>
        <p:txBody>
          <a:bodyPr/>
          <a:lstStyle/>
          <a:p>
            <a:pPr algn="ctr"/>
            <a:r>
              <a:rPr lang="en-US" sz="3600" dirty="0">
                <a:solidFill>
                  <a:schemeClr val="bg2">
                    <a:lumMod val="10000"/>
                  </a:schemeClr>
                </a:solidFill>
              </a:rPr>
              <a:t>Simple Scripting</a:t>
            </a:r>
            <a:br>
              <a:rPr lang="en-US" dirty="0">
                <a:solidFill>
                  <a:schemeClr val="bg2">
                    <a:lumMod val="10000"/>
                  </a:schemeClr>
                </a:solidFill>
              </a:rPr>
            </a:br>
            <a:endParaRPr lang="en-US" dirty="0"/>
          </a:p>
        </p:txBody>
      </p:sp>
    </p:spTree>
    <p:extLst>
      <p:ext uri="{BB962C8B-B14F-4D97-AF65-F5344CB8AC3E}">
        <p14:creationId xmlns:p14="http://schemas.microsoft.com/office/powerpoint/2010/main" val="106070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EB5E-4AD1-544B-A9A3-25DB09F5F737}"/>
              </a:ext>
            </a:extLst>
          </p:cNvPr>
          <p:cNvSpPr>
            <a:spLocks noGrp="1"/>
          </p:cNvSpPr>
          <p:nvPr>
            <p:ph type="title"/>
          </p:nvPr>
        </p:nvSpPr>
        <p:spPr/>
        <p:txBody>
          <a:bodyPr/>
          <a:lstStyle/>
          <a:p>
            <a:pPr algn="ctr"/>
            <a:r>
              <a:rPr lang="en-US" dirty="0">
                <a:solidFill>
                  <a:schemeClr val="bg1"/>
                </a:solidFill>
              </a:rPr>
              <a:t>simple scripting</a:t>
            </a:r>
          </a:p>
        </p:txBody>
      </p:sp>
      <p:sp>
        <p:nvSpPr>
          <p:cNvPr id="4" name="TextBox 3">
            <a:extLst>
              <a:ext uri="{FF2B5EF4-FFF2-40B4-BE49-F238E27FC236}">
                <a16:creationId xmlns:a16="http://schemas.microsoft.com/office/drawing/2014/main" id="{E49292F0-AE7A-F644-9747-9E2A6C581607}"/>
              </a:ext>
            </a:extLst>
          </p:cNvPr>
          <p:cNvSpPr txBox="1"/>
          <p:nvPr/>
        </p:nvSpPr>
        <p:spPr>
          <a:xfrm>
            <a:off x="1069939" y="2376109"/>
            <a:ext cx="3005351" cy="2308324"/>
          </a:xfrm>
          <a:prstGeom prst="rect">
            <a:avLst/>
          </a:prstGeom>
          <a:noFill/>
        </p:spPr>
        <p:txBody>
          <a:bodyPr wrap="square" rtlCol="0">
            <a:spAutoFit/>
          </a:bodyPr>
          <a:lstStyle/>
          <a:p>
            <a:pPr marL="380990" indent="-380990">
              <a:buFontTx/>
              <a:buChar char="-"/>
            </a:pPr>
            <a:r>
              <a:rPr lang="en-US" sz="2400" dirty="0">
                <a:solidFill>
                  <a:schemeClr val="bg1"/>
                </a:solidFill>
              </a:rPr>
              <a:t>task automation</a:t>
            </a:r>
          </a:p>
          <a:p>
            <a:pPr marL="380990" indent="-380990">
              <a:buFontTx/>
              <a:buChar char="-"/>
            </a:pPr>
            <a:r>
              <a:rPr lang="en-US" sz="2400" dirty="0">
                <a:solidFill>
                  <a:schemeClr val="bg1"/>
                </a:solidFill>
              </a:rPr>
              <a:t>iteration</a:t>
            </a:r>
          </a:p>
          <a:p>
            <a:pPr marL="380990" indent="-380990">
              <a:buFontTx/>
              <a:buChar char="-"/>
            </a:pPr>
            <a:r>
              <a:rPr lang="en-US" sz="2400" dirty="0">
                <a:solidFill>
                  <a:schemeClr val="bg1"/>
                </a:solidFill>
              </a:rPr>
              <a:t>scheduling</a:t>
            </a:r>
          </a:p>
          <a:p>
            <a:pPr marL="380990" indent="-380990">
              <a:buFontTx/>
              <a:buChar char="-"/>
            </a:pPr>
            <a:r>
              <a:rPr lang="en-US" sz="2400" dirty="0">
                <a:solidFill>
                  <a:schemeClr val="bg1"/>
                </a:solidFill>
              </a:rPr>
              <a:t>flexible</a:t>
            </a:r>
          </a:p>
          <a:p>
            <a:pPr marL="380990" indent="-380990">
              <a:buFontTx/>
              <a:buChar char="-"/>
            </a:pPr>
            <a:endParaRPr lang="en-US" sz="2400" dirty="0">
              <a:solidFill>
                <a:schemeClr val="bg1"/>
              </a:solidFill>
            </a:endParaRPr>
          </a:p>
          <a:p>
            <a:endParaRPr lang="en-US" sz="2400" dirty="0">
              <a:solidFill>
                <a:schemeClr val="bg1"/>
              </a:solidFill>
            </a:endParaRPr>
          </a:p>
        </p:txBody>
      </p:sp>
      <p:sp>
        <p:nvSpPr>
          <p:cNvPr id="6" name="TextBox 5">
            <a:extLst>
              <a:ext uri="{FF2B5EF4-FFF2-40B4-BE49-F238E27FC236}">
                <a16:creationId xmlns:a16="http://schemas.microsoft.com/office/drawing/2014/main" id="{03A6EDBC-4C75-C940-91A6-E5B23035C01B}"/>
              </a:ext>
            </a:extLst>
          </p:cNvPr>
          <p:cNvSpPr txBox="1"/>
          <p:nvPr/>
        </p:nvSpPr>
        <p:spPr>
          <a:xfrm>
            <a:off x="7439378" y="2376110"/>
            <a:ext cx="2201333" cy="1938992"/>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bg1"/>
                </a:solidFill>
              </a:rPr>
              <a:t>bash</a:t>
            </a:r>
          </a:p>
          <a:p>
            <a:pPr marL="380990" indent="-380990">
              <a:buFont typeface="Arial" panose="020B0604020202020204" pitchFamily="34" charset="0"/>
              <a:buChar char="•"/>
            </a:pPr>
            <a:r>
              <a:rPr lang="en-US" sz="2400" dirty="0">
                <a:solidFill>
                  <a:schemeClr val="bg1"/>
                </a:solidFill>
              </a:rPr>
              <a:t>php</a:t>
            </a:r>
          </a:p>
          <a:p>
            <a:pPr marL="380990" indent="-380990">
              <a:buFont typeface="Arial" panose="020B0604020202020204" pitchFamily="34" charset="0"/>
              <a:buChar char="•"/>
            </a:pPr>
            <a:r>
              <a:rPr lang="en-US" sz="2400" dirty="0" err="1">
                <a:solidFill>
                  <a:schemeClr val="bg1"/>
                </a:solidFill>
              </a:rPr>
              <a:t>javascript</a:t>
            </a:r>
            <a:endParaRPr lang="en-US" sz="2400" dirty="0">
              <a:solidFill>
                <a:schemeClr val="bg1"/>
              </a:solidFill>
            </a:endParaRPr>
          </a:p>
          <a:p>
            <a:pPr marL="380990" indent="-380990">
              <a:buFont typeface="Arial" panose="020B0604020202020204" pitchFamily="34" charset="0"/>
              <a:buChar char="•"/>
            </a:pPr>
            <a:r>
              <a:rPr lang="en-US" sz="2400" dirty="0" err="1">
                <a:solidFill>
                  <a:schemeClr val="bg1"/>
                </a:solidFill>
              </a:rPr>
              <a:t>perl</a:t>
            </a:r>
            <a:endParaRPr lang="en-US" sz="2400" dirty="0">
              <a:solidFill>
                <a:schemeClr val="bg1"/>
              </a:solidFill>
            </a:endParaRPr>
          </a:p>
          <a:p>
            <a:pPr marL="380990" indent="-380990">
              <a:buFont typeface="Arial" panose="020B0604020202020204" pitchFamily="34" charset="0"/>
              <a:buChar char="•"/>
            </a:pPr>
            <a:r>
              <a:rPr lang="en-US" sz="2400" dirty="0">
                <a:solidFill>
                  <a:schemeClr val="bg1"/>
                </a:solidFill>
              </a:rPr>
              <a:t>python</a:t>
            </a:r>
          </a:p>
        </p:txBody>
      </p:sp>
    </p:spTree>
    <p:extLst>
      <p:ext uri="{BB962C8B-B14F-4D97-AF65-F5344CB8AC3E}">
        <p14:creationId xmlns:p14="http://schemas.microsoft.com/office/powerpoint/2010/main" val="412814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2104-62E7-FA4C-BB62-48B6EB490281}"/>
              </a:ext>
            </a:extLst>
          </p:cNvPr>
          <p:cNvSpPr>
            <a:spLocks noGrp="1"/>
          </p:cNvSpPr>
          <p:nvPr>
            <p:ph type="title"/>
          </p:nvPr>
        </p:nvSpPr>
        <p:spPr/>
        <p:txBody>
          <a:bodyPr/>
          <a:lstStyle/>
          <a:p>
            <a:pPr algn="ctr"/>
            <a:r>
              <a:rPr lang="en-US" dirty="0"/>
              <a:t>scripting basics</a:t>
            </a:r>
          </a:p>
        </p:txBody>
      </p:sp>
      <p:sp>
        <p:nvSpPr>
          <p:cNvPr id="3" name="TextBox 2">
            <a:extLst>
              <a:ext uri="{FF2B5EF4-FFF2-40B4-BE49-F238E27FC236}">
                <a16:creationId xmlns:a16="http://schemas.microsoft.com/office/drawing/2014/main" id="{0E0D8B5B-EBB9-CC4C-8E3C-16C0B9521853}"/>
              </a:ext>
            </a:extLst>
          </p:cNvPr>
          <p:cNvSpPr txBox="1"/>
          <p:nvPr/>
        </p:nvSpPr>
        <p:spPr>
          <a:xfrm>
            <a:off x="416438" y="1026927"/>
            <a:ext cx="11359125" cy="4893647"/>
          </a:xfrm>
          <a:prstGeom prst="rect">
            <a:avLst/>
          </a:prstGeom>
          <a:noFill/>
        </p:spPr>
        <p:txBody>
          <a:bodyPr wrap="square" rtlCol="0">
            <a:spAutoFit/>
          </a:bodyPr>
          <a:lstStyle/>
          <a:p>
            <a:pPr marL="380990" indent="-380990">
              <a:buFontTx/>
              <a:buChar char="-"/>
            </a:pPr>
            <a:r>
              <a:rPr lang="en-US" sz="2400" dirty="0">
                <a:solidFill>
                  <a:schemeClr val="bg1"/>
                </a:solidFill>
              </a:rPr>
              <a:t>scripts end in .</a:t>
            </a:r>
            <a:r>
              <a:rPr lang="en-US" sz="2400" dirty="0" err="1">
                <a:solidFill>
                  <a:schemeClr val="bg1"/>
                </a:solidFill>
              </a:rPr>
              <a:t>sh</a:t>
            </a:r>
            <a:endParaRPr lang="en-US" sz="2400" dirty="0">
              <a:solidFill>
                <a:schemeClr val="bg1"/>
              </a:solidFill>
            </a:endParaRPr>
          </a:p>
          <a:p>
            <a:pPr marL="380990" indent="-380990">
              <a:buFontTx/>
              <a:buChar char="-"/>
            </a:pPr>
            <a:endParaRPr lang="en-US" sz="2400" dirty="0">
              <a:solidFill>
                <a:schemeClr val="bg1"/>
              </a:solidFill>
            </a:endParaRPr>
          </a:p>
          <a:p>
            <a:pPr marL="380990" indent="-380990">
              <a:buFontTx/>
              <a:buChar char="-"/>
            </a:pPr>
            <a:r>
              <a:rPr lang="en-US" sz="2400" dirty="0">
                <a:solidFill>
                  <a:schemeClr val="bg1"/>
                </a:solidFill>
              </a:rPr>
              <a:t>scripts need to be executable</a:t>
            </a:r>
          </a:p>
          <a:p>
            <a:pPr marL="380990" indent="-380990">
              <a:buFontTx/>
              <a:buChar char="-"/>
            </a:pPr>
            <a:endParaRPr lang="en-US" sz="2400" dirty="0">
              <a:solidFill>
                <a:schemeClr val="bg1"/>
              </a:solidFill>
            </a:endParaRPr>
          </a:p>
          <a:p>
            <a:pPr marL="380990" indent="-380990">
              <a:buFontTx/>
              <a:buChar char="-"/>
            </a:pPr>
            <a:r>
              <a:rPr lang="en-US" sz="2400" dirty="0">
                <a:solidFill>
                  <a:schemeClr val="bg1"/>
                </a:solidFill>
              </a:rPr>
              <a:t>relative and absolute path (./</a:t>
            </a:r>
            <a:r>
              <a:rPr lang="en-US" sz="2400" dirty="0" err="1">
                <a:solidFill>
                  <a:schemeClr val="bg1"/>
                </a:solidFill>
              </a:rPr>
              <a:t>script.sh</a:t>
            </a:r>
            <a:r>
              <a:rPr lang="en-US" sz="2400" dirty="0">
                <a:solidFill>
                  <a:schemeClr val="bg1"/>
                </a:solidFill>
              </a:rPr>
              <a:t>)</a:t>
            </a:r>
          </a:p>
          <a:p>
            <a:pPr marL="380990" indent="-380990">
              <a:buFontTx/>
              <a:buChar char="-"/>
            </a:pPr>
            <a:endParaRPr lang="en-US" sz="2400" dirty="0">
              <a:solidFill>
                <a:schemeClr val="bg1"/>
              </a:solidFill>
            </a:endParaRPr>
          </a:p>
          <a:p>
            <a:pPr marL="380990" indent="-380990">
              <a:buFontTx/>
              <a:buChar char="-"/>
            </a:pPr>
            <a:r>
              <a:rPr lang="en-US" sz="2400" dirty="0">
                <a:solidFill>
                  <a:schemeClr val="bg1"/>
                </a:solidFill>
              </a:rPr>
              <a:t>shebang at the start (#!/bin/bash)</a:t>
            </a:r>
          </a:p>
          <a:p>
            <a:pPr marL="380990" indent="-380990">
              <a:buFontTx/>
              <a:buChar char="-"/>
            </a:pPr>
            <a:endParaRPr lang="en-US" sz="2400" dirty="0">
              <a:solidFill>
                <a:schemeClr val="bg1"/>
              </a:solidFill>
            </a:endParaRPr>
          </a:p>
          <a:p>
            <a:r>
              <a:rPr lang="en-US" sz="2400" dirty="0">
                <a:solidFill>
                  <a:schemeClr val="bg1"/>
                </a:solidFill>
              </a:rPr>
              <a:t># this is a comment and incredibly useful</a:t>
            </a:r>
          </a:p>
          <a:p>
            <a:endParaRPr lang="en-US" sz="2400" dirty="0">
              <a:solidFill>
                <a:schemeClr val="bg1"/>
              </a:solidFill>
            </a:endParaRPr>
          </a:p>
          <a:p>
            <a:pPr marL="380990" indent="-380990">
              <a:buFontTx/>
              <a:buChar char="-"/>
            </a:pPr>
            <a:r>
              <a:rPr lang="en-US" sz="2400" dirty="0">
                <a:solidFill>
                  <a:schemeClr val="bg1"/>
                </a:solidFill>
              </a:rPr>
              <a:t>save often</a:t>
            </a:r>
          </a:p>
          <a:p>
            <a:pPr marL="380990" indent="-380990">
              <a:buFontTx/>
              <a:buChar char="-"/>
            </a:pPr>
            <a:endParaRPr lang="en-US" sz="2400" dirty="0">
              <a:solidFill>
                <a:schemeClr val="bg1"/>
              </a:solidFill>
            </a:endParaRPr>
          </a:p>
          <a:p>
            <a:pPr marL="380990" indent="-380990">
              <a:buFontTx/>
              <a:buChar char="-"/>
            </a:pPr>
            <a:r>
              <a:rPr lang="en-US" sz="2400" dirty="0">
                <a:solidFill>
                  <a:schemeClr val="bg1"/>
                </a:solidFill>
              </a:rPr>
              <a:t>exit status codes </a:t>
            </a:r>
          </a:p>
        </p:txBody>
      </p:sp>
    </p:spTree>
    <p:extLst>
      <p:ext uri="{BB962C8B-B14F-4D97-AF65-F5344CB8AC3E}">
        <p14:creationId xmlns:p14="http://schemas.microsoft.com/office/powerpoint/2010/main" val="168662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3B8E-046D-BC4B-AFF8-1ADA616731CE}"/>
              </a:ext>
            </a:extLst>
          </p:cNvPr>
          <p:cNvSpPr>
            <a:spLocks noGrp="1"/>
          </p:cNvSpPr>
          <p:nvPr>
            <p:ph type="title"/>
          </p:nvPr>
        </p:nvSpPr>
        <p:spPr/>
        <p:txBody>
          <a:bodyPr/>
          <a:lstStyle/>
          <a:p>
            <a:pPr algn="ctr"/>
            <a:r>
              <a:rPr lang="en-US" dirty="0"/>
              <a:t>simple command execution</a:t>
            </a:r>
          </a:p>
        </p:txBody>
      </p:sp>
      <p:pic>
        <p:nvPicPr>
          <p:cNvPr id="6" name="Picture 5">
            <a:extLst>
              <a:ext uri="{FF2B5EF4-FFF2-40B4-BE49-F238E27FC236}">
                <a16:creationId xmlns:a16="http://schemas.microsoft.com/office/drawing/2014/main" id="{F5791ECF-9C64-964A-BC98-E6854A7AC0FA}"/>
              </a:ext>
            </a:extLst>
          </p:cNvPr>
          <p:cNvPicPr>
            <a:picLocks noChangeAspect="1"/>
          </p:cNvPicPr>
          <p:nvPr/>
        </p:nvPicPr>
        <p:blipFill>
          <a:blip r:embed="rId3"/>
          <a:stretch>
            <a:fillRect/>
          </a:stretch>
        </p:blipFill>
        <p:spPr>
          <a:xfrm>
            <a:off x="2088447" y="1862667"/>
            <a:ext cx="6671733" cy="897467"/>
          </a:xfrm>
          <a:prstGeom prst="rect">
            <a:avLst/>
          </a:prstGeom>
        </p:spPr>
      </p:pic>
      <p:pic>
        <p:nvPicPr>
          <p:cNvPr id="8" name="Picture 7">
            <a:extLst>
              <a:ext uri="{FF2B5EF4-FFF2-40B4-BE49-F238E27FC236}">
                <a16:creationId xmlns:a16="http://schemas.microsoft.com/office/drawing/2014/main" id="{5F3E0348-C493-BC4C-9A68-66EBE28CE8DE}"/>
              </a:ext>
            </a:extLst>
          </p:cNvPr>
          <p:cNvPicPr>
            <a:picLocks noChangeAspect="1"/>
          </p:cNvPicPr>
          <p:nvPr/>
        </p:nvPicPr>
        <p:blipFill>
          <a:blip r:embed="rId4"/>
          <a:stretch>
            <a:fillRect/>
          </a:stretch>
        </p:blipFill>
        <p:spPr>
          <a:xfrm>
            <a:off x="1899355" y="4097868"/>
            <a:ext cx="7670800" cy="897467"/>
          </a:xfrm>
          <a:prstGeom prst="rect">
            <a:avLst/>
          </a:prstGeom>
        </p:spPr>
      </p:pic>
    </p:spTree>
    <p:extLst>
      <p:ext uri="{BB962C8B-B14F-4D97-AF65-F5344CB8AC3E}">
        <p14:creationId xmlns:p14="http://schemas.microsoft.com/office/powerpoint/2010/main" val="189782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D0E9-AC0E-634F-9311-B9F1ABC59F1B}"/>
              </a:ext>
            </a:extLst>
          </p:cNvPr>
          <p:cNvSpPr>
            <a:spLocks noGrp="1"/>
          </p:cNvSpPr>
          <p:nvPr>
            <p:ph type="title"/>
          </p:nvPr>
        </p:nvSpPr>
        <p:spPr/>
        <p:txBody>
          <a:bodyPr/>
          <a:lstStyle/>
          <a:p>
            <a:pPr algn="ctr"/>
            <a:r>
              <a:rPr lang="en-US" dirty="0"/>
              <a:t>Variables</a:t>
            </a:r>
          </a:p>
        </p:txBody>
      </p:sp>
      <p:pic>
        <p:nvPicPr>
          <p:cNvPr id="4" name="Picture 3">
            <a:extLst>
              <a:ext uri="{FF2B5EF4-FFF2-40B4-BE49-F238E27FC236}">
                <a16:creationId xmlns:a16="http://schemas.microsoft.com/office/drawing/2014/main" id="{66BDD7B6-A826-6E4B-AC95-CB7B1302339F}"/>
              </a:ext>
            </a:extLst>
          </p:cNvPr>
          <p:cNvPicPr>
            <a:picLocks noChangeAspect="1"/>
          </p:cNvPicPr>
          <p:nvPr/>
        </p:nvPicPr>
        <p:blipFill>
          <a:blip r:embed="rId3"/>
          <a:stretch>
            <a:fillRect/>
          </a:stretch>
        </p:blipFill>
        <p:spPr>
          <a:xfrm>
            <a:off x="449052" y="5067583"/>
            <a:ext cx="9730759" cy="1132835"/>
          </a:xfrm>
          <a:prstGeom prst="rect">
            <a:avLst/>
          </a:prstGeom>
        </p:spPr>
      </p:pic>
      <p:pic>
        <p:nvPicPr>
          <p:cNvPr id="8" name="Picture 7">
            <a:extLst>
              <a:ext uri="{FF2B5EF4-FFF2-40B4-BE49-F238E27FC236}">
                <a16:creationId xmlns:a16="http://schemas.microsoft.com/office/drawing/2014/main" id="{D6CFE1A5-DEF3-8F4E-859F-681D3EA81DFB}"/>
              </a:ext>
            </a:extLst>
          </p:cNvPr>
          <p:cNvPicPr>
            <a:picLocks noChangeAspect="1"/>
          </p:cNvPicPr>
          <p:nvPr/>
        </p:nvPicPr>
        <p:blipFill>
          <a:blip r:embed="rId4"/>
          <a:stretch>
            <a:fillRect/>
          </a:stretch>
        </p:blipFill>
        <p:spPr>
          <a:xfrm>
            <a:off x="449052" y="758251"/>
            <a:ext cx="9445977" cy="3939173"/>
          </a:xfrm>
          <a:prstGeom prst="rect">
            <a:avLst/>
          </a:prstGeom>
        </p:spPr>
      </p:pic>
    </p:spTree>
    <p:extLst>
      <p:ext uri="{BB962C8B-B14F-4D97-AF65-F5344CB8AC3E}">
        <p14:creationId xmlns:p14="http://schemas.microsoft.com/office/powerpoint/2010/main" val="1175279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EF04-9EAA-4347-A1E1-843B2B05FA3A}"/>
              </a:ext>
            </a:extLst>
          </p:cNvPr>
          <p:cNvSpPr>
            <a:spLocks noGrp="1"/>
          </p:cNvSpPr>
          <p:nvPr>
            <p:ph type="title"/>
          </p:nvPr>
        </p:nvSpPr>
        <p:spPr/>
        <p:txBody>
          <a:bodyPr/>
          <a:lstStyle/>
          <a:p>
            <a:pPr algn="ctr"/>
            <a:r>
              <a:rPr lang="en-US" dirty="0"/>
              <a:t>backup via tar</a:t>
            </a:r>
          </a:p>
        </p:txBody>
      </p:sp>
      <p:pic>
        <p:nvPicPr>
          <p:cNvPr id="6" name="Picture 5">
            <a:extLst>
              <a:ext uri="{FF2B5EF4-FFF2-40B4-BE49-F238E27FC236}">
                <a16:creationId xmlns:a16="http://schemas.microsoft.com/office/drawing/2014/main" id="{28035F2A-EF38-D346-B6E6-950FCCA3FB98}"/>
              </a:ext>
            </a:extLst>
          </p:cNvPr>
          <p:cNvPicPr>
            <a:picLocks noChangeAspect="1"/>
          </p:cNvPicPr>
          <p:nvPr/>
        </p:nvPicPr>
        <p:blipFill>
          <a:blip r:embed="rId3"/>
          <a:stretch>
            <a:fillRect/>
          </a:stretch>
        </p:blipFill>
        <p:spPr>
          <a:xfrm>
            <a:off x="145724" y="5615721"/>
            <a:ext cx="11243733" cy="355099"/>
          </a:xfrm>
          <a:prstGeom prst="rect">
            <a:avLst/>
          </a:prstGeom>
        </p:spPr>
      </p:pic>
      <p:pic>
        <p:nvPicPr>
          <p:cNvPr id="8" name="Picture 7">
            <a:extLst>
              <a:ext uri="{FF2B5EF4-FFF2-40B4-BE49-F238E27FC236}">
                <a16:creationId xmlns:a16="http://schemas.microsoft.com/office/drawing/2014/main" id="{A1BE6EB5-2B70-964F-BBDE-664339D323C3}"/>
              </a:ext>
            </a:extLst>
          </p:cNvPr>
          <p:cNvPicPr>
            <a:picLocks noChangeAspect="1"/>
          </p:cNvPicPr>
          <p:nvPr/>
        </p:nvPicPr>
        <p:blipFill>
          <a:blip r:embed="rId4"/>
          <a:stretch>
            <a:fillRect/>
          </a:stretch>
        </p:blipFill>
        <p:spPr>
          <a:xfrm>
            <a:off x="145725" y="962377"/>
            <a:ext cx="9980847" cy="4174067"/>
          </a:xfrm>
          <a:prstGeom prst="rect">
            <a:avLst/>
          </a:prstGeom>
        </p:spPr>
      </p:pic>
    </p:spTree>
    <p:extLst>
      <p:ext uri="{BB962C8B-B14F-4D97-AF65-F5344CB8AC3E}">
        <p14:creationId xmlns:p14="http://schemas.microsoft.com/office/powerpoint/2010/main" val="7568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39D1-E465-EA49-BEDD-D2DAB73A7308}"/>
              </a:ext>
            </a:extLst>
          </p:cNvPr>
          <p:cNvSpPr>
            <a:spLocks noGrp="1"/>
          </p:cNvSpPr>
          <p:nvPr>
            <p:ph type="title"/>
          </p:nvPr>
        </p:nvSpPr>
        <p:spPr/>
        <p:txBody>
          <a:bodyPr/>
          <a:lstStyle/>
          <a:p>
            <a:pPr algn="ctr"/>
            <a:r>
              <a:rPr lang="en-US" dirty="0"/>
              <a:t>numeric and string </a:t>
            </a:r>
            <a:r>
              <a:rPr lang="en-US" dirty="0" err="1"/>
              <a:t>comparisms</a:t>
            </a:r>
            <a:endParaRPr lang="en-US" dirty="0"/>
          </a:p>
        </p:txBody>
      </p:sp>
      <p:sp>
        <p:nvSpPr>
          <p:cNvPr id="3" name="TextBox 2">
            <a:extLst>
              <a:ext uri="{FF2B5EF4-FFF2-40B4-BE49-F238E27FC236}">
                <a16:creationId xmlns:a16="http://schemas.microsoft.com/office/drawing/2014/main" id="{16CC1B29-AF4C-0A4E-BE43-E1893EDE7218}"/>
              </a:ext>
            </a:extLst>
          </p:cNvPr>
          <p:cNvSpPr txBox="1"/>
          <p:nvPr/>
        </p:nvSpPr>
        <p:spPr>
          <a:xfrm>
            <a:off x="8319911" y="2005078"/>
            <a:ext cx="3462807" cy="2308324"/>
          </a:xfrm>
          <a:prstGeom prst="rect">
            <a:avLst/>
          </a:prstGeom>
          <a:noFill/>
        </p:spPr>
        <p:txBody>
          <a:bodyPr wrap="none" rtlCol="0">
            <a:spAutoFit/>
          </a:bodyPr>
          <a:lstStyle/>
          <a:p>
            <a:r>
              <a:rPr lang="en-IE" sz="2400" dirty="0" err="1">
                <a:solidFill>
                  <a:schemeClr val="bg1"/>
                </a:solidFill>
              </a:rPr>
              <a:t>num_a</a:t>
            </a:r>
            <a:r>
              <a:rPr lang="en-IE" sz="2400" dirty="0">
                <a:solidFill>
                  <a:schemeClr val="bg1"/>
                </a:solidFill>
              </a:rPr>
              <a:t>=100 </a:t>
            </a:r>
          </a:p>
          <a:p>
            <a:r>
              <a:rPr lang="en-IE" sz="2400" dirty="0" err="1">
                <a:solidFill>
                  <a:schemeClr val="bg1"/>
                </a:solidFill>
              </a:rPr>
              <a:t>num_b</a:t>
            </a:r>
            <a:r>
              <a:rPr lang="en-IE" sz="2400" dirty="0">
                <a:solidFill>
                  <a:schemeClr val="bg1"/>
                </a:solidFill>
              </a:rPr>
              <a:t>=100 </a:t>
            </a:r>
          </a:p>
          <a:p>
            <a:r>
              <a:rPr lang="en-IE" sz="2400" dirty="0">
                <a:solidFill>
                  <a:schemeClr val="bg1"/>
                </a:solidFill>
              </a:rPr>
              <a:t>[ $</a:t>
            </a:r>
            <a:r>
              <a:rPr lang="en-IE" sz="2400" dirty="0" err="1">
                <a:solidFill>
                  <a:schemeClr val="bg1"/>
                </a:solidFill>
              </a:rPr>
              <a:t>num_a</a:t>
            </a:r>
            <a:r>
              <a:rPr lang="en-IE" sz="2400" dirty="0">
                <a:solidFill>
                  <a:schemeClr val="bg1"/>
                </a:solidFill>
              </a:rPr>
              <a:t> -</a:t>
            </a:r>
            <a:r>
              <a:rPr lang="en-IE" sz="2400" dirty="0" err="1">
                <a:solidFill>
                  <a:schemeClr val="bg1"/>
                </a:solidFill>
              </a:rPr>
              <a:t>eq</a:t>
            </a:r>
            <a:r>
              <a:rPr lang="en-IE" sz="2400" dirty="0">
                <a:solidFill>
                  <a:schemeClr val="bg1"/>
                </a:solidFill>
              </a:rPr>
              <a:t> $</a:t>
            </a:r>
            <a:r>
              <a:rPr lang="en-IE" sz="2400" dirty="0" err="1">
                <a:solidFill>
                  <a:schemeClr val="bg1"/>
                </a:solidFill>
              </a:rPr>
              <a:t>num_b</a:t>
            </a:r>
            <a:r>
              <a:rPr lang="en-IE" sz="2400" dirty="0">
                <a:solidFill>
                  <a:schemeClr val="bg1"/>
                </a:solidFill>
              </a:rPr>
              <a:t> ]</a:t>
            </a:r>
          </a:p>
          <a:p>
            <a:r>
              <a:rPr lang="en-IE" sz="2400" dirty="0">
                <a:solidFill>
                  <a:schemeClr val="bg1"/>
                </a:solidFill>
              </a:rPr>
              <a:t>echo $?</a:t>
            </a:r>
          </a:p>
          <a:p>
            <a:endParaRPr lang="en-IE" sz="2400" dirty="0">
              <a:solidFill>
                <a:schemeClr val="bg1"/>
              </a:solidFill>
            </a:endParaRPr>
          </a:p>
          <a:p>
            <a:r>
              <a:rPr lang="en-IE" sz="2400" dirty="0">
                <a:solidFill>
                  <a:schemeClr val="bg1"/>
                </a:solidFill>
              </a:rPr>
              <a:t>0</a:t>
            </a:r>
            <a:endParaRPr lang="en-US" sz="2400" dirty="0">
              <a:solidFill>
                <a:schemeClr val="bg1"/>
              </a:solidFill>
            </a:endParaRPr>
          </a:p>
        </p:txBody>
      </p:sp>
      <p:pic>
        <p:nvPicPr>
          <p:cNvPr id="5" name="Picture 4">
            <a:extLst>
              <a:ext uri="{FF2B5EF4-FFF2-40B4-BE49-F238E27FC236}">
                <a16:creationId xmlns:a16="http://schemas.microsoft.com/office/drawing/2014/main" id="{BEDC0F74-DEA4-C94D-B313-FF15EE048F37}"/>
              </a:ext>
            </a:extLst>
          </p:cNvPr>
          <p:cNvPicPr>
            <a:picLocks noChangeAspect="1"/>
          </p:cNvPicPr>
          <p:nvPr/>
        </p:nvPicPr>
        <p:blipFill>
          <a:blip r:embed="rId3"/>
          <a:stretch>
            <a:fillRect/>
          </a:stretch>
        </p:blipFill>
        <p:spPr>
          <a:xfrm>
            <a:off x="191911" y="1871170"/>
            <a:ext cx="7863964" cy="2473009"/>
          </a:xfrm>
          <a:prstGeom prst="rect">
            <a:avLst/>
          </a:prstGeom>
        </p:spPr>
      </p:pic>
    </p:spTree>
    <p:extLst>
      <p:ext uri="{BB962C8B-B14F-4D97-AF65-F5344CB8AC3E}">
        <p14:creationId xmlns:p14="http://schemas.microsoft.com/office/powerpoint/2010/main" val="313627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2255-D546-9147-80C3-7F2A03A8F260}"/>
              </a:ext>
            </a:extLst>
          </p:cNvPr>
          <p:cNvSpPr>
            <a:spLocks noGrp="1"/>
          </p:cNvSpPr>
          <p:nvPr>
            <p:ph type="title"/>
          </p:nvPr>
        </p:nvSpPr>
        <p:spPr/>
        <p:txBody>
          <a:bodyPr/>
          <a:lstStyle/>
          <a:p>
            <a:pPr algn="ctr"/>
            <a:r>
              <a:rPr lang="en-US" dirty="0"/>
              <a:t>conditional statements</a:t>
            </a:r>
          </a:p>
        </p:txBody>
      </p:sp>
      <p:pic>
        <p:nvPicPr>
          <p:cNvPr id="9" name="Picture 8">
            <a:extLst>
              <a:ext uri="{FF2B5EF4-FFF2-40B4-BE49-F238E27FC236}">
                <a16:creationId xmlns:a16="http://schemas.microsoft.com/office/drawing/2014/main" id="{F2C44CA3-93B7-0B4C-9C29-B1C672D609C1}"/>
              </a:ext>
            </a:extLst>
          </p:cNvPr>
          <p:cNvPicPr>
            <a:picLocks noChangeAspect="1"/>
          </p:cNvPicPr>
          <p:nvPr/>
        </p:nvPicPr>
        <p:blipFill>
          <a:blip r:embed="rId3"/>
          <a:stretch>
            <a:fillRect/>
          </a:stretch>
        </p:blipFill>
        <p:spPr>
          <a:xfrm>
            <a:off x="2840209" y="4474836"/>
            <a:ext cx="5919680" cy="943833"/>
          </a:xfrm>
          <a:prstGeom prst="rect">
            <a:avLst/>
          </a:prstGeom>
        </p:spPr>
      </p:pic>
      <p:pic>
        <p:nvPicPr>
          <p:cNvPr id="11" name="Picture 10">
            <a:extLst>
              <a:ext uri="{FF2B5EF4-FFF2-40B4-BE49-F238E27FC236}">
                <a16:creationId xmlns:a16="http://schemas.microsoft.com/office/drawing/2014/main" id="{37B0B45B-7EBF-7240-8AD2-C07EC07C42DA}"/>
              </a:ext>
            </a:extLst>
          </p:cNvPr>
          <p:cNvPicPr>
            <a:picLocks noChangeAspect="1"/>
          </p:cNvPicPr>
          <p:nvPr/>
        </p:nvPicPr>
        <p:blipFill>
          <a:blip r:embed="rId4"/>
          <a:stretch>
            <a:fillRect/>
          </a:stretch>
        </p:blipFill>
        <p:spPr>
          <a:xfrm>
            <a:off x="2390422" y="880171"/>
            <a:ext cx="6617823" cy="3044484"/>
          </a:xfrm>
          <a:prstGeom prst="rect">
            <a:avLst/>
          </a:prstGeom>
        </p:spPr>
      </p:pic>
    </p:spTree>
    <p:extLst>
      <p:ext uri="{BB962C8B-B14F-4D97-AF65-F5344CB8AC3E}">
        <p14:creationId xmlns:p14="http://schemas.microsoft.com/office/powerpoint/2010/main" val="413963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A9D7-12B0-4349-AAAF-0CBEF75FDDFA}"/>
              </a:ext>
            </a:extLst>
          </p:cNvPr>
          <p:cNvSpPr>
            <a:spLocks noGrp="1"/>
          </p:cNvSpPr>
          <p:nvPr>
            <p:ph type="title"/>
          </p:nvPr>
        </p:nvSpPr>
        <p:spPr/>
        <p:txBody>
          <a:bodyPr/>
          <a:lstStyle/>
          <a:p>
            <a:pPr algn="ctr"/>
            <a:r>
              <a:rPr lang="en-US" dirty="0">
                <a:solidFill>
                  <a:schemeClr val="bg1"/>
                </a:solidFill>
              </a:rPr>
              <a:t>file operators</a:t>
            </a:r>
          </a:p>
        </p:txBody>
      </p:sp>
      <p:sp>
        <p:nvSpPr>
          <p:cNvPr id="3" name="TextBox 2">
            <a:extLst>
              <a:ext uri="{FF2B5EF4-FFF2-40B4-BE49-F238E27FC236}">
                <a16:creationId xmlns:a16="http://schemas.microsoft.com/office/drawing/2014/main" id="{507274D8-E4B8-034D-B033-F7282822D10A}"/>
              </a:ext>
            </a:extLst>
          </p:cNvPr>
          <p:cNvSpPr txBox="1"/>
          <p:nvPr/>
        </p:nvSpPr>
        <p:spPr>
          <a:xfrm>
            <a:off x="1140179" y="880171"/>
            <a:ext cx="8706230" cy="1200329"/>
          </a:xfrm>
          <a:prstGeom prst="rect">
            <a:avLst/>
          </a:prstGeom>
          <a:noFill/>
        </p:spPr>
        <p:txBody>
          <a:bodyPr wrap="none" rtlCol="0">
            <a:spAutoFit/>
          </a:bodyPr>
          <a:lstStyle/>
          <a:p>
            <a:r>
              <a:rPr lang="en-IE" sz="2400" dirty="0">
                <a:solidFill>
                  <a:schemeClr val="bg1"/>
                </a:solidFill>
              </a:rPr>
              <a:t>-d FILE - True if the FILE exists and is a directory.</a:t>
            </a:r>
          </a:p>
          <a:p>
            <a:r>
              <a:rPr lang="en-IE" sz="2400" dirty="0">
                <a:solidFill>
                  <a:schemeClr val="bg1"/>
                </a:solidFill>
              </a:rPr>
              <a:t>-e FILE - True if the FILE exists and is a file, regardless of type</a:t>
            </a:r>
          </a:p>
          <a:p>
            <a:r>
              <a:rPr lang="en-IE" sz="2400" dirty="0">
                <a:solidFill>
                  <a:schemeClr val="bg1"/>
                </a:solidFill>
              </a:rPr>
              <a:t>-f FILE - True if the FILE exists and is a regular file</a:t>
            </a:r>
            <a:endParaRPr lang="en-US" sz="2400" dirty="0">
              <a:solidFill>
                <a:schemeClr val="bg1"/>
              </a:solidFill>
            </a:endParaRPr>
          </a:p>
        </p:txBody>
      </p:sp>
      <p:pic>
        <p:nvPicPr>
          <p:cNvPr id="5" name="Picture 4">
            <a:extLst>
              <a:ext uri="{FF2B5EF4-FFF2-40B4-BE49-F238E27FC236}">
                <a16:creationId xmlns:a16="http://schemas.microsoft.com/office/drawing/2014/main" id="{E9E18EB2-116E-9944-ACA1-9E07C6C83F7E}"/>
              </a:ext>
            </a:extLst>
          </p:cNvPr>
          <p:cNvPicPr>
            <a:picLocks noChangeAspect="1"/>
          </p:cNvPicPr>
          <p:nvPr/>
        </p:nvPicPr>
        <p:blipFill>
          <a:blip r:embed="rId3"/>
          <a:stretch>
            <a:fillRect/>
          </a:stretch>
        </p:blipFill>
        <p:spPr>
          <a:xfrm>
            <a:off x="1245272" y="2696836"/>
            <a:ext cx="4850728" cy="2049889"/>
          </a:xfrm>
          <a:prstGeom prst="rect">
            <a:avLst/>
          </a:prstGeom>
        </p:spPr>
      </p:pic>
    </p:spTree>
    <p:extLst>
      <p:ext uri="{BB962C8B-B14F-4D97-AF65-F5344CB8AC3E}">
        <p14:creationId xmlns:p14="http://schemas.microsoft.com/office/powerpoint/2010/main" val="1921121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32A1-A67B-F946-B666-4621DC9F49A0}"/>
              </a:ext>
            </a:extLst>
          </p:cNvPr>
          <p:cNvSpPr>
            <a:spLocks noGrp="1"/>
          </p:cNvSpPr>
          <p:nvPr>
            <p:ph type="title"/>
          </p:nvPr>
        </p:nvSpPr>
        <p:spPr/>
        <p:txBody>
          <a:bodyPr/>
          <a:lstStyle/>
          <a:p>
            <a:pPr algn="ctr"/>
            <a:r>
              <a:rPr lang="en-US" dirty="0"/>
              <a:t>in application</a:t>
            </a:r>
          </a:p>
        </p:txBody>
      </p:sp>
      <p:pic>
        <p:nvPicPr>
          <p:cNvPr id="6" name="Picture 5">
            <a:extLst>
              <a:ext uri="{FF2B5EF4-FFF2-40B4-BE49-F238E27FC236}">
                <a16:creationId xmlns:a16="http://schemas.microsoft.com/office/drawing/2014/main" id="{140712D4-EBD1-3A41-AA93-9D966ACC8D9B}"/>
              </a:ext>
            </a:extLst>
          </p:cNvPr>
          <p:cNvPicPr>
            <a:picLocks noChangeAspect="1"/>
          </p:cNvPicPr>
          <p:nvPr/>
        </p:nvPicPr>
        <p:blipFill>
          <a:blip r:embed="rId3"/>
          <a:stretch>
            <a:fillRect/>
          </a:stretch>
        </p:blipFill>
        <p:spPr>
          <a:xfrm>
            <a:off x="965764" y="780445"/>
            <a:ext cx="10260471" cy="5297109"/>
          </a:xfrm>
          <a:prstGeom prst="rect">
            <a:avLst/>
          </a:prstGeom>
        </p:spPr>
      </p:pic>
    </p:spTree>
    <p:extLst>
      <p:ext uri="{BB962C8B-B14F-4D97-AF65-F5344CB8AC3E}">
        <p14:creationId xmlns:p14="http://schemas.microsoft.com/office/powerpoint/2010/main" val="227674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16E5-C050-924E-8279-1187D634576C}"/>
              </a:ext>
            </a:extLst>
          </p:cNvPr>
          <p:cNvSpPr>
            <a:spLocks noGrp="1"/>
          </p:cNvSpPr>
          <p:nvPr>
            <p:ph type="title"/>
          </p:nvPr>
        </p:nvSpPr>
        <p:spPr/>
        <p:txBody>
          <a:bodyPr/>
          <a:lstStyle/>
          <a:p>
            <a:pPr algn="ctr"/>
            <a:r>
              <a:rPr lang="en-US" dirty="0"/>
              <a:t>functions</a:t>
            </a:r>
          </a:p>
        </p:txBody>
      </p:sp>
      <p:pic>
        <p:nvPicPr>
          <p:cNvPr id="4" name="Picture 3">
            <a:extLst>
              <a:ext uri="{FF2B5EF4-FFF2-40B4-BE49-F238E27FC236}">
                <a16:creationId xmlns:a16="http://schemas.microsoft.com/office/drawing/2014/main" id="{FFB4A912-B4B4-F444-901B-FCAAFB92C193}"/>
              </a:ext>
            </a:extLst>
          </p:cNvPr>
          <p:cNvPicPr>
            <a:picLocks noChangeAspect="1"/>
          </p:cNvPicPr>
          <p:nvPr/>
        </p:nvPicPr>
        <p:blipFill>
          <a:blip r:embed="rId3"/>
          <a:stretch>
            <a:fillRect/>
          </a:stretch>
        </p:blipFill>
        <p:spPr>
          <a:xfrm>
            <a:off x="449052" y="1233311"/>
            <a:ext cx="5749971" cy="4207933"/>
          </a:xfrm>
          <a:prstGeom prst="rect">
            <a:avLst/>
          </a:prstGeom>
        </p:spPr>
      </p:pic>
      <p:sp>
        <p:nvSpPr>
          <p:cNvPr id="5" name="TextBox 4">
            <a:extLst>
              <a:ext uri="{FF2B5EF4-FFF2-40B4-BE49-F238E27FC236}">
                <a16:creationId xmlns:a16="http://schemas.microsoft.com/office/drawing/2014/main" id="{9207F209-BE5D-9341-9965-FD3ED0297510}"/>
              </a:ext>
            </a:extLst>
          </p:cNvPr>
          <p:cNvSpPr txBox="1"/>
          <p:nvPr/>
        </p:nvSpPr>
        <p:spPr>
          <a:xfrm>
            <a:off x="6898641" y="2961075"/>
            <a:ext cx="4109156" cy="1569660"/>
          </a:xfrm>
          <a:prstGeom prst="rect">
            <a:avLst/>
          </a:prstGeom>
          <a:noFill/>
        </p:spPr>
        <p:txBody>
          <a:bodyPr wrap="square" rtlCol="0">
            <a:spAutoFit/>
          </a:bodyPr>
          <a:lstStyle/>
          <a:p>
            <a:r>
              <a:rPr lang="en-US" sz="2400" dirty="0">
                <a:solidFill>
                  <a:schemeClr val="bg1"/>
                </a:solidFill>
              </a:rPr>
              <a:t>function &lt;name&gt; {</a:t>
            </a:r>
          </a:p>
          <a:p>
            <a:r>
              <a:rPr lang="en-US" sz="2400" dirty="0">
                <a:solidFill>
                  <a:schemeClr val="bg1"/>
                </a:solidFill>
              </a:rPr>
              <a:t>	#do something</a:t>
            </a:r>
          </a:p>
          <a:p>
            <a:r>
              <a:rPr lang="en-US" sz="2400" dirty="0">
                <a:solidFill>
                  <a:schemeClr val="bg1"/>
                </a:solidFill>
              </a:rPr>
              <a:t>}</a:t>
            </a:r>
          </a:p>
          <a:p>
            <a:r>
              <a:rPr lang="en-US" sz="2400" dirty="0">
                <a:solidFill>
                  <a:schemeClr val="bg1"/>
                </a:solidFill>
              </a:rPr>
              <a:t>&lt;name&gt;</a:t>
            </a:r>
          </a:p>
        </p:txBody>
      </p:sp>
    </p:spTree>
    <p:extLst>
      <p:ext uri="{BB962C8B-B14F-4D97-AF65-F5344CB8AC3E}">
        <p14:creationId xmlns:p14="http://schemas.microsoft.com/office/powerpoint/2010/main" val="163796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71120"/>
            <a:ext cx="10940405" cy="721359"/>
          </a:xfrm>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449052" y="566678"/>
            <a:ext cx="11551920" cy="5724644"/>
          </a:xfrm>
          <a:prstGeom prst="rect">
            <a:avLst/>
          </a:prstGeom>
          <a:noFill/>
        </p:spPr>
        <p:txBody>
          <a:bodyPr wrap="square" rtlCol="0">
            <a:spAutoFit/>
          </a:bodyPr>
          <a:lstStyle/>
          <a:p>
            <a:pPr marL="380990" indent="-380990">
              <a:buFont typeface="Wingdings" pitchFamily="2" charset="2"/>
              <a:buChar char="Ø"/>
            </a:pPr>
            <a:r>
              <a:rPr lang="en-US" sz="2400" b="1" dirty="0">
                <a:solidFill>
                  <a:schemeClr val="bg2">
                    <a:lumMod val="10000"/>
                  </a:schemeClr>
                </a:solidFill>
              </a:rPr>
              <a:t>System logging</a:t>
            </a:r>
          </a:p>
          <a:p>
            <a:br>
              <a:rPr lang="en-US" sz="2400" dirty="0">
                <a:solidFill>
                  <a:schemeClr val="bg2">
                    <a:lumMod val="10000"/>
                  </a:schemeClr>
                </a:solidFill>
              </a:rPr>
            </a:br>
            <a:r>
              <a:rPr lang="en-US" dirty="0">
                <a:solidFill>
                  <a:schemeClr val="bg2">
                    <a:lumMod val="10000"/>
                  </a:schemeClr>
                </a:solidFill>
              </a:rPr>
              <a:t>       Importance of the logs</a:t>
            </a:r>
          </a:p>
          <a:p>
            <a:r>
              <a:rPr lang="en-US" dirty="0">
                <a:solidFill>
                  <a:schemeClr val="bg2">
                    <a:lumMod val="10000"/>
                  </a:schemeClr>
                </a:solidFill>
              </a:rPr>
              <a:t>       Location of the logs in Linux</a:t>
            </a:r>
            <a:br>
              <a:rPr lang="en-US" dirty="0">
                <a:solidFill>
                  <a:schemeClr val="bg2">
                    <a:lumMod val="10000"/>
                  </a:schemeClr>
                </a:solidFill>
              </a:rPr>
            </a:br>
            <a:r>
              <a:rPr lang="en-US" dirty="0">
                <a:solidFill>
                  <a:schemeClr val="bg2">
                    <a:lumMod val="10000"/>
                  </a:schemeClr>
                </a:solidFill>
              </a:rPr>
              <a:t>       Analyzing the file logs</a:t>
            </a:r>
          </a:p>
          <a:p>
            <a:r>
              <a:rPr lang="en-US" dirty="0">
                <a:solidFill>
                  <a:schemeClr val="bg2">
                    <a:lumMod val="10000"/>
                  </a:schemeClr>
                </a:solidFill>
              </a:rPr>
              <a:t>       Extracting and Filtering</a:t>
            </a:r>
            <a:br>
              <a:rPr lang="en-US" dirty="0">
                <a:solidFill>
                  <a:schemeClr val="bg2">
                    <a:lumMod val="10000"/>
                  </a:schemeClr>
                </a:solidFill>
              </a:rPr>
            </a:br>
            <a:r>
              <a:rPr lang="en-US" dirty="0">
                <a:solidFill>
                  <a:schemeClr val="bg2">
                    <a:lumMod val="10000"/>
                  </a:schemeClr>
                </a:solidFill>
              </a:rPr>
              <a:t>       Logs timestamp </a:t>
            </a:r>
          </a:p>
          <a:p>
            <a:r>
              <a:rPr lang="en-US" dirty="0">
                <a:solidFill>
                  <a:schemeClr val="bg2">
                    <a:lumMod val="10000"/>
                  </a:schemeClr>
                </a:solidFill>
              </a:rPr>
              <a:t>       Log rotation</a:t>
            </a:r>
          </a:p>
          <a:p>
            <a:r>
              <a:rPr lang="en-US" dirty="0">
                <a:solidFill>
                  <a:schemeClr val="bg2">
                    <a:lumMod val="10000"/>
                  </a:schemeClr>
                </a:solidFill>
              </a:rPr>
              <a:t>       </a:t>
            </a:r>
            <a:r>
              <a:rPr lang="en-US" dirty="0" err="1">
                <a:solidFill>
                  <a:schemeClr val="bg2">
                    <a:lumMod val="10000"/>
                  </a:schemeClr>
                </a:solidFill>
              </a:rPr>
              <a:t>journalctl</a:t>
            </a:r>
            <a:r>
              <a:rPr lang="en-US" dirty="0">
                <a:solidFill>
                  <a:schemeClr val="bg2">
                    <a:lumMod val="10000"/>
                  </a:schemeClr>
                </a:solidFill>
              </a:rPr>
              <a:t> usage and how to make it persistent.</a:t>
            </a:r>
          </a:p>
          <a:p>
            <a:r>
              <a:rPr lang="en-US" dirty="0">
                <a:solidFill>
                  <a:schemeClr val="bg2">
                    <a:lumMod val="10000"/>
                  </a:schemeClr>
                </a:solidFill>
              </a:rPr>
              <a:t>       Remote Logging</a:t>
            </a:r>
          </a:p>
          <a:p>
            <a:endParaRPr lang="en-US" dirty="0">
              <a:solidFill>
                <a:schemeClr val="bg2">
                  <a:lumMod val="10000"/>
                </a:schemeClr>
              </a:solidFill>
            </a:endParaRPr>
          </a:p>
          <a:p>
            <a:pPr marL="380990" indent="-380990">
              <a:buFont typeface="Wingdings" pitchFamily="2" charset="2"/>
              <a:buChar char="Ø"/>
            </a:pPr>
            <a:r>
              <a:rPr lang="en-US" sz="2400" b="1" dirty="0">
                <a:solidFill>
                  <a:schemeClr val="bg2">
                    <a:lumMod val="10000"/>
                  </a:schemeClr>
                </a:solidFill>
              </a:rPr>
              <a:t>Simple scripting</a:t>
            </a:r>
          </a:p>
          <a:p>
            <a:endParaRPr lang="en-US" sz="2400" b="1" dirty="0">
              <a:solidFill>
                <a:schemeClr val="bg2">
                  <a:lumMod val="10000"/>
                </a:schemeClr>
              </a:solidFill>
            </a:endParaRPr>
          </a:p>
          <a:p>
            <a:r>
              <a:rPr lang="en-US" dirty="0">
                <a:solidFill>
                  <a:schemeClr val="bg2">
                    <a:lumMod val="10000"/>
                  </a:schemeClr>
                </a:solidFill>
              </a:rPr>
              <a:t>        Script Basics</a:t>
            </a:r>
          </a:p>
          <a:p>
            <a:r>
              <a:rPr lang="en-US" dirty="0">
                <a:solidFill>
                  <a:schemeClr val="bg2">
                    <a:lumMod val="10000"/>
                  </a:schemeClr>
                </a:solidFill>
              </a:rPr>
              <a:t>        Scripts and command execution</a:t>
            </a:r>
          </a:p>
          <a:p>
            <a:r>
              <a:rPr lang="en-US" dirty="0">
                <a:solidFill>
                  <a:schemeClr val="bg2">
                    <a:lumMod val="10000"/>
                  </a:schemeClr>
                </a:solidFill>
              </a:rPr>
              <a:t>        Variables</a:t>
            </a:r>
          </a:p>
          <a:p>
            <a:r>
              <a:rPr lang="en-US" dirty="0">
                <a:solidFill>
                  <a:schemeClr val="bg2">
                    <a:lumMod val="10000"/>
                  </a:schemeClr>
                </a:solidFill>
              </a:rPr>
              <a:t>        Numeric and string </a:t>
            </a:r>
            <a:r>
              <a:rPr lang="en-US" dirty="0" err="1">
                <a:solidFill>
                  <a:schemeClr val="bg2">
                    <a:lumMod val="10000"/>
                  </a:schemeClr>
                </a:solidFill>
              </a:rPr>
              <a:t>comparisms</a:t>
            </a:r>
            <a:endParaRPr lang="en-US" dirty="0">
              <a:solidFill>
                <a:schemeClr val="bg2">
                  <a:lumMod val="10000"/>
                </a:schemeClr>
              </a:solidFill>
            </a:endParaRPr>
          </a:p>
          <a:p>
            <a:r>
              <a:rPr lang="en-US" dirty="0">
                <a:solidFill>
                  <a:schemeClr val="bg2">
                    <a:lumMod val="10000"/>
                  </a:schemeClr>
                </a:solidFill>
              </a:rPr>
              <a:t>        File operators and conditional statement</a:t>
            </a:r>
          </a:p>
          <a:p>
            <a:r>
              <a:rPr lang="en-US" dirty="0">
                <a:solidFill>
                  <a:schemeClr val="bg2">
                    <a:lumMod val="10000"/>
                  </a:schemeClr>
                </a:solidFill>
              </a:rPr>
              <a:t>        Functions and loops</a:t>
            </a:r>
          </a:p>
        </p:txBody>
      </p:sp>
    </p:spTree>
    <p:extLst>
      <p:ext uri="{BB962C8B-B14F-4D97-AF65-F5344CB8AC3E}">
        <p14:creationId xmlns:p14="http://schemas.microsoft.com/office/powerpoint/2010/main" val="1522136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80CB-6C01-564C-86B1-E9BCDD381E02}"/>
              </a:ext>
            </a:extLst>
          </p:cNvPr>
          <p:cNvSpPr>
            <a:spLocks noGrp="1"/>
          </p:cNvSpPr>
          <p:nvPr>
            <p:ph type="title"/>
          </p:nvPr>
        </p:nvSpPr>
        <p:spPr/>
        <p:txBody>
          <a:bodyPr/>
          <a:lstStyle/>
          <a:p>
            <a:pPr algn="ctr"/>
            <a:r>
              <a:rPr lang="en-US" dirty="0">
                <a:solidFill>
                  <a:schemeClr val="bg1"/>
                </a:solidFill>
              </a:rPr>
              <a:t>loops</a:t>
            </a:r>
          </a:p>
        </p:txBody>
      </p:sp>
      <p:pic>
        <p:nvPicPr>
          <p:cNvPr id="4" name="Picture 3">
            <a:extLst>
              <a:ext uri="{FF2B5EF4-FFF2-40B4-BE49-F238E27FC236}">
                <a16:creationId xmlns:a16="http://schemas.microsoft.com/office/drawing/2014/main" id="{20D13DC8-9E04-164C-8254-F7C6F651424B}"/>
              </a:ext>
            </a:extLst>
          </p:cNvPr>
          <p:cNvPicPr>
            <a:picLocks noChangeAspect="1"/>
          </p:cNvPicPr>
          <p:nvPr/>
        </p:nvPicPr>
        <p:blipFill>
          <a:blip r:embed="rId3"/>
          <a:stretch>
            <a:fillRect/>
          </a:stretch>
        </p:blipFill>
        <p:spPr>
          <a:xfrm>
            <a:off x="449052" y="2096911"/>
            <a:ext cx="2812075" cy="1637252"/>
          </a:xfrm>
          <a:prstGeom prst="rect">
            <a:avLst/>
          </a:prstGeom>
        </p:spPr>
      </p:pic>
      <p:pic>
        <p:nvPicPr>
          <p:cNvPr id="8" name="Picture 7">
            <a:extLst>
              <a:ext uri="{FF2B5EF4-FFF2-40B4-BE49-F238E27FC236}">
                <a16:creationId xmlns:a16="http://schemas.microsoft.com/office/drawing/2014/main" id="{051097DD-0F47-AF43-B475-2CCFE3C0EB19}"/>
              </a:ext>
            </a:extLst>
          </p:cNvPr>
          <p:cNvPicPr>
            <a:picLocks noChangeAspect="1"/>
          </p:cNvPicPr>
          <p:nvPr/>
        </p:nvPicPr>
        <p:blipFill>
          <a:blip r:embed="rId4"/>
          <a:stretch>
            <a:fillRect/>
          </a:stretch>
        </p:blipFill>
        <p:spPr>
          <a:xfrm>
            <a:off x="449052" y="4730313"/>
            <a:ext cx="406400" cy="1388533"/>
          </a:xfrm>
          <a:prstGeom prst="rect">
            <a:avLst/>
          </a:prstGeom>
        </p:spPr>
      </p:pic>
      <p:pic>
        <p:nvPicPr>
          <p:cNvPr id="10" name="Picture 9">
            <a:extLst>
              <a:ext uri="{FF2B5EF4-FFF2-40B4-BE49-F238E27FC236}">
                <a16:creationId xmlns:a16="http://schemas.microsoft.com/office/drawing/2014/main" id="{DED57778-EE1B-5E4B-A5A6-A140CED1E989}"/>
              </a:ext>
            </a:extLst>
          </p:cNvPr>
          <p:cNvPicPr>
            <a:picLocks noChangeAspect="1"/>
          </p:cNvPicPr>
          <p:nvPr/>
        </p:nvPicPr>
        <p:blipFill>
          <a:blip r:embed="rId5"/>
          <a:stretch>
            <a:fillRect/>
          </a:stretch>
        </p:blipFill>
        <p:spPr>
          <a:xfrm>
            <a:off x="3439082" y="2096911"/>
            <a:ext cx="3760476" cy="2009909"/>
          </a:xfrm>
          <a:prstGeom prst="rect">
            <a:avLst/>
          </a:prstGeom>
        </p:spPr>
      </p:pic>
      <p:pic>
        <p:nvPicPr>
          <p:cNvPr id="11" name="Picture 10">
            <a:extLst>
              <a:ext uri="{FF2B5EF4-FFF2-40B4-BE49-F238E27FC236}">
                <a16:creationId xmlns:a16="http://schemas.microsoft.com/office/drawing/2014/main" id="{4ED77304-E7FE-C94F-BD3B-0873A1A36741}"/>
              </a:ext>
            </a:extLst>
          </p:cNvPr>
          <p:cNvPicPr>
            <a:picLocks noChangeAspect="1"/>
          </p:cNvPicPr>
          <p:nvPr/>
        </p:nvPicPr>
        <p:blipFill>
          <a:blip r:embed="rId4"/>
          <a:stretch>
            <a:fillRect/>
          </a:stretch>
        </p:blipFill>
        <p:spPr>
          <a:xfrm>
            <a:off x="3457823" y="4734156"/>
            <a:ext cx="406400" cy="1388533"/>
          </a:xfrm>
          <a:prstGeom prst="rect">
            <a:avLst/>
          </a:prstGeom>
        </p:spPr>
      </p:pic>
      <p:sp>
        <p:nvSpPr>
          <p:cNvPr id="12" name="TextBox 11">
            <a:extLst>
              <a:ext uri="{FF2B5EF4-FFF2-40B4-BE49-F238E27FC236}">
                <a16:creationId xmlns:a16="http://schemas.microsoft.com/office/drawing/2014/main" id="{EB6102FB-E40E-7B4C-8694-CE147DDBDC09}"/>
              </a:ext>
            </a:extLst>
          </p:cNvPr>
          <p:cNvSpPr txBox="1"/>
          <p:nvPr/>
        </p:nvSpPr>
        <p:spPr>
          <a:xfrm>
            <a:off x="426837" y="886753"/>
            <a:ext cx="593432" cy="461665"/>
          </a:xfrm>
          <a:prstGeom prst="rect">
            <a:avLst/>
          </a:prstGeom>
          <a:noFill/>
        </p:spPr>
        <p:txBody>
          <a:bodyPr wrap="none" rtlCol="0">
            <a:spAutoFit/>
          </a:bodyPr>
          <a:lstStyle/>
          <a:p>
            <a:r>
              <a:rPr lang="en-US" sz="2400" dirty="0">
                <a:solidFill>
                  <a:schemeClr val="bg1"/>
                </a:solidFill>
              </a:rPr>
              <a:t>for</a:t>
            </a:r>
          </a:p>
        </p:txBody>
      </p:sp>
      <p:sp>
        <p:nvSpPr>
          <p:cNvPr id="13" name="TextBox 12">
            <a:extLst>
              <a:ext uri="{FF2B5EF4-FFF2-40B4-BE49-F238E27FC236}">
                <a16:creationId xmlns:a16="http://schemas.microsoft.com/office/drawing/2014/main" id="{5CF9A360-D5A4-AA48-B844-EB8FD8EE3F26}"/>
              </a:ext>
            </a:extLst>
          </p:cNvPr>
          <p:cNvSpPr txBox="1"/>
          <p:nvPr/>
        </p:nvSpPr>
        <p:spPr>
          <a:xfrm>
            <a:off x="433466" y="4268648"/>
            <a:ext cx="1135247" cy="461665"/>
          </a:xfrm>
          <a:prstGeom prst="rect">
            <a:avLst/>
          </a:prstGeom>
          <a:noFill/>
        </p:spPr>
        <p:txBody>
          <a:bodyPr wrap="none" rtlCol="0">
            <a:spAutoFit/>
          </a:bodyPr>
          <a:lstStyle/>
          <a:p>
            <a:r>
              <a:rPr lang="en-US" sz="2400" dirty="0">
                <a:solidFill>
                  <a:schemeClr val="bg1"/>
                </a:solidFill>
              </a:rPr>
              <a:t>output</a:t>
            </a:r>
          </a:p>
        </p:txBody>
      </p:sp>
      <p:pic>
        <p:nvPicPr>
          <p:cNvPr id="15" name="Picture 14">
            <a:extLst>
              <a:ext uri="{FF2B5EF4-FFF2-40B4-BE49-F238E27FC236}">
                <a16:creationId xmlns:a16="http://schemas.microsoft.com/office/drawing/2014/main" id="{2E6416D1-27F3-9A4C-BA99-4737678BBB29}"/>
              </a:ext>
            </a:extLst>
          </p:cNvPr>
          <p:cNvPicPr>
            <a:picLocks noChangeAspect="1"/>
          </p:cNvPicPr>
          <p:nvPr/>
        </p:nvPicPr>
        <p:blipFill>
          <a:blip r:embed="rId6"/>
          <a:stretch>
            <a:fillRect/>
          </a:stretch>
        </p:blipFill>
        <p:spPr>
          <a:xfrm>
            <a:off x="7512757" y="4730313"/>
            <a:ext cx="406400" cy="1735016"/>
          </a:xfrm>
          <a:prstGeom prst="rect">
            <a:avLst/>
          </a:prstGeom>
        </p:spPr>
      </p:pic>
      <p:pic>
        <p:nvPicPr>
          <p:cNvPr id="17" name="Picture 16">
            <a:extLst>
              <a:ext uri="{FF2B5EF4-FFF2-40B4-BE49-F238E27FC236}">
                <a16:creationId xmlns:a16="http://schemas.microsoft.com/office/drawing/2014/main" id="{3E2B58DC-DCCB-874C-9C1E-A98775551C4A}"/>
              </a:ext>
            </a:extLst>
          </p:cNvPr>
          <p:cNvPicPr>
            <a:picLocks noChangeAspect="1"/>
          </p:cNvPicPr>
          <p:nvPr/>
        </p:nvPicPr>
        <p:blipFill>
          <a:blip r:embed="rId7"/>
          <a:stretch>
            <a:fillRect/>
          </a:stretch>
        </p:blipFill>
        <p:spPr>
          <a:xfrm>
            <a:off x="7377513" y="2096911"/>
            <a:ext cx="4517659" cy="2429555"/>
          </a:xfrm>
          <a:prstGeom prst="rect">
            <a:avLst/>
          </a:prstGeom>
        </p:spPr>
      </p:pic>
      <p:cxnSp>
        <p:nvCxnSpPr>
          <p:cNvPr id="19" name="Straight Connector 18">
            <a:extLst>
              <a:ext uri="{FF2B5EF4-FFF2-40B4-BE49-F238E27FC236}">
                <a16:creationId xmlns:a16="http://schemas.microsoft.com/office/drawing/2014/main" id="{7821FD69-6B2F-DE4E-A129-828C8AB2EFAC}"/>
              </a:ext>
            </a:extLst>
          </p:cNvPr>
          <p:cNvCxnSpPr>
            <a:cxnSpLocks/>
          </p:cNvCxnSpPr>
          <p:nvPr/>
        </p:nvCxnSpPr>
        <p:spPr>
          <a:xfrm>
            <a:off x="3340152" y="1509561"/>
            <a:ext cx="0" cy="4555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26D40E1-5E44-5647-A7BC-A59C47A660FA}"/>
              </a:ext>
            </a:extLst>
          </p:cNvPr>
          <p:cNvCxnSpPr>
            <a:cxnSpLocks/>
          </p:cNvCxnSpPr>
          <p:nvPr/>
        </p:nvCxnSpPr>
        <p:spPr>
          <a:xfrm>
            <a:off x="7253021" y="1542103"/>
            <a:ext cx="0" cy="4421817"/>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176596C-8466-D948-B1E8-709A5A7A3914}"/>
              </a:ext>
            </a:extLst>
          </p:cNvPr>
          <p:cNvSpPr txBox="1"/>
          <p:nvPr/>
        </p:nvSpPr>
        <p:spPr>
          <a:xfrm>
            <a:off x="3642282" y="889573"/>
            <a:ext cx="933269" cy="461665"/>
          </a:xfrm>
          <a:prstGeom prst="rect">
            <a:avLst/>
          </a:prstGeom>
          <a:noFill/>
        </p:spPr>
        <p:txBody>
          <a:bodyPr wrap="none" rtlCol="0">
            <a:spAutoFit/>
          </a:bodyPr>
          <a:lstStyle/>
          <a:p>
            <a:r>
              <a:rPr lang="en-US" sz="2400" dirty="0">
                <a:solidFill>
                  <a:schemeClr val="bg1"/>
                </a:solidFill>
              </a:rPr>
              <a:t>while</a:t>
            </a:r>
          </a:p>
        </p:txBody>
      </p:sp>
      <p:sp>
        <p:nvSpPr>
          <p:cNvPr id="22" name="TextBox 21">
            <a:extLst>
              <a:ext uri="{FF2B5EF4-FFF2-40B4-BE49-F238E27FC236}">
                <a16:creationId xmlns:a16="http://schemas.microsoft.com/office/drawing/2014/main" id="{2D842469-6469-0443-A618-D0A85D497EC3}"/>
              </a:ext>
            </a:extLst>
          </p:cNvPr>
          <p:cNvSpPr txBox="1"/>
          <p:nvPr/>
        </p:nvSpPr>
        <p:spPr>
          <a:xfrm>
            <a:off x="7715957" y="889573"/>
            <a:ext cx="827471" cy="461665"/>
          </a:xfrm>
          <a:prstGeom prst="rect">
            <a:avLst/>
          </a:prstGeom>
          <a:noFill/>
        </p:spPr>
        <p:txBody>
          <a:bodyPr wrap="none" rtlCol="0">
            <a:spAutoFit/>
          </a:bodyPr>
          <a:lstStyle/>
          <a:p>
            <a:r>
              <a:rPr lang="en-US" sz="2400" dirty="0">
                <a:solidFill>
                  <a:schemeClr val="bg1"/>
                </a:solidFill>
              </a:rPr>
              <a:t>until</a:t>
            </a:r>
          </a:p>
        </p:txBody>
      </p:sp>
    </p:spTree>
    <p:extLst>
      <p:ext uri="{BB962C8B-B14F-4D97-AF65-F5344CB8AC3E}">
        <p14:creationId xmlns:p14="http://schemas.microsoft.com/office/powerpoint/2010/main" val="1988578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5" name="TextBox 4">
            <a:extLst>
              <a:ext uri="{FF2B5EF4-FFF2-40B4-BE49-F238E27FC236}">
                <a16:creationId xmlns:a16="http://schemas.microsoft.com/office/drawing/2014/main" id="{787E2AB7-FBC2-794A-B0B5-10886750E732}"/>
              </a:ext>
            </a:extLst>
          </p:cNvPr>
          <p:cNvSpPr txBox="1"/>
          <p:nvPr/>
        </p:nvSpPr>
        <p:spPr>
          <a:xfrm>
            <a:off x="1401083" y="2320947"/>
            <a:ext cx="8868043" cy="2554545"/>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system logging</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simple scripting</a:t>
            </a:r>
          </a:p>
          <a:p>
            <a:pPr marL="380990" indent="-380990">
              <a:buFont typeface="Wingdings" pitchFamily="2" charset="2"/>
              <a:buChar char="Ø"/>
            </a:pPr>
            <a:endParaRPr lang="en-US" sz="3200" dirty="0">
              <a:solidFill>
                <a:schemeClr val="bg2">
                  <a:lumMod val="10000"/>
                </a:schemeClr>
              </a:solidFill>
            </a:endParaRPr>
          </a:p>
          <a:p>
            <a:r>
              <a:rPr lang="en-US" sz="3200" dirty="0">
                <a:solidFill>
                  <a:schemeClr val="bg2">
                    <a:lumMod val="10000"/>
                  </a:schemeClr>
                </a:solidFill>
              </a:rPr>
              <a:t>(optional scripting lab)</a:t>
            </a:r>
          </a:p>
        </p:txBody>
      </p:sp>
    </p:spTree>
    <p:extLst>
      <p:ext uri="{BB962C8B-B14F-4D97-AF65-F5344CB8AC3E}">
        <p14:creationId xmlns:p14="http://schemas.microsoft.com/office/powerpoint/2010/main" val="3617298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A109-8BDB-744B-91A8-DFF65AD4251B}"/>
              </a:ext>
            </a:extLst>
          </p:cNvPr>
          <p:cNvSpPr>
            <a:spLocks noGrp="1"/>
          </p:cNvSpPr>
          <p:nvPr>
            <p:ph type="title"/>
          </p:nvPr>
        </p:nvSpPr>
        <p:spPr/>
        <p:txBody>
          <a:bodyPr/>
          <a:lstStyle/>
          <a:p>
            <a:pPr algn="ctr"/>
            <a:r>
              <a:rPr lang="en-US" dirty="0">
                <a:solidFill>
                  <a:schemeClr val="bg1"/>
                </a:solidFill>
              </a:rPr>
              <a:t>scripting exercise</a:t>
            </a:r>
          </a:p>
        </p:txBody>
      </p:sp>
      <p:sp>
        <p:nvSpPr>
          <p:cNvPr id="3" name="TextBox 2">
            <a:extLst>
              <a:ext uri="{FF2B5EF4-FFF2-40B4-BE49-F238E27FC236}">
                <a16:creationId xmlns:a16="http://schemas.microsoft.com/office/drawing/2014/main" id="{73951B5A-8913-904E-96AF-533B0D0F1FC4}"/>
              </a:ext>
            </a:extLst>
          </p:cNvPr>
          <p:cNvSpPr txBox="1"/>
          <p:nvPr/>
        </p:nvSpPr>
        <p:spPr>
          <a:xfrm>
            <a:off x="1298223" y="2234961"/>
            <a:ext cx="8520281" cy="1569660"/>
          </a:xfrm>
          <a:prstGeom prst="rect">
            <a:avLst/>
          </a:prstGeom>
          <a:noFill/>
        </p:spPr>
        <p:txBody>
          <a:bodyPr wrap="none" rtlCol="0">
            <a:spAutoFit/>
          </a:bodyPr>
          <a:lstStyle/>
          <a:p>
            <a:r>
              <a:rPr lang="en-US" sz="2400" dirty="0">
                <a:solidFill>
                  <a:schemeClr val="bg1"/>
                </a:solidFill>
              </a:rPr>
              <a:t>make interactive script to ask use which directory to backup</a:t>
            </a:r>
          </a:p>
          <a:p>
            <a:r>
              <a:rPr lang="en-US" sz="2400" dirty="0">
                <a:solidFill>
                  <a:schemeClr val="bg1"/>
                </a:solidFill>
              </a:rPr>
              <a:t>backup the folder or file to S3</a:t>
            </a:r>
          </a:p>
          <a:p>
            <a:r>
              <a:rPr lang="en-US" sz="2400" dirty="0">
                <a:solidFill>
                  <a:schemeClr val="bg1"/>
                </a:solidFill>
              </a:rPr>
              <a:t>create a log file to record any actions done</a:t>
            </a:r>
          </a:p>
          <a:p>
            <a:r>
              <a:rPr lang="en-US" sz="2400" dirty="0">
                <a:solidFill>
                  <a:schemeClr val="bg1"/>
                </a:solidFill>
              </a:rPr>
              <a:t>implement error logic to make sure directory is valid</a:t>
            </a:r>
          </a:p>
        </p:txBody>
      </p:sp>
    </p:spTree>
    <p:extLst>
      <p:ext uri="{BB962C8B-B14F-4D97-AF65-F5344CB8AC3E}">
        <p14:creationId xmlns:p14="http://schemas.microsoft.com/office/powerpoint/2010/main" val="4260279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sz="2400" dirty="0"/>
              <a:t>Please take 2 minutes to complete the survey to let us know what you liked about the training and what can be improved.</a:t>
            </a:r>
          </a:p>
          <a:p>
            <a:r>
              <a:rPr lang="en-GB" sz="2400" dirty="0"/>
              <a:t>This will help us to continue creating helpful and relevant training content.</a:t>
            </a:r>
          </a:p>
          <a:p>
            <a:r>
              <a:rPr lang="en-GB" sz="2400" dirty="0"/>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045E-1CB2-4844-A6C6-A73AE872ED41}"/>
              </a:ext>
            </a:extLst>
          </p:cNvPr>
          <p:cNvSpPr>
            <a:spLocks noGrp="1"/>
          </p:cNvSpPr>
          <p:nvPr>
            <p:ph type="title"/>
          </p:nvPr>
        </p:nvSpPr>
        <p:spPr>
          <a:xfrm>
            <a:off x="554677" y="2702077"/>
            <a:ext cx="10940405" cy="726923"/>
          </a:xfrm>
        </p:spPr>
        <p:txBody>
          <a:bodyPr/>
          <a:lstStyle/>
          <a:p>
            <a:pPr algn="ctr"/>
            <a:r>
              <a:rPr lang="en-US" sz="4000" dirty="0">
                <a:solidFill>
                  <a:schemeClr val="bg2">
                    <a:lumMod val="10000"/>
                  </a:schemeClr>
                </a:solidFill>
              </a:rPr>
              <a:t>System logging</a:t>
            </a:r>
            <a:br>
              <a:rPr lang="en-US" sz="3200" dirty="0">
                <a:solidFill>
                  <a:schemeClr val="bg2">
                    <a:lumMod val="10000"/>
                  </a:schemeClr>
                </a:solidFill>
              </a:rPr>
            </a:br>
            <a:endParaRPr lang="en-US" dirty="0"/>
          </a:p>
        </p:txBody>
      </p:sp>
    </p:spTree>
    <p:extLst>
      <p:ext uri="{BB962C8B-B14F-4D97-AF65-F5344CB8AC3E}">
        <p14:creationId xmlns:p14="http://schemas.microsoft.com/office/powerpoint/2010/main" val="343155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5BE19B-F36D-C241-BFED-C3DAD6E8E1DE}"/>
              </a:ext>
            </a:extLst>
          </p:cNvPr>
          <p:cNvSpPr txBox="1">
            <a:spLocks/>
          </p:cNvSpPr>
          <p:nvPr/>
        </p:nvSpPr>
        <p:spPr>
          <a:xfrm>
            <a:off x="990600" y="164633"/>
            <a:ext cx="10515600" cy="876768"/>
          </a:xfrm>
          <a:prstGeom prst="rect">
            <a:avLst/>
          </a:prstGeom>
        </p:spPr>
        <p:txBody>
          <a:bodyPr vert="horz" lIns="121920" tIns="60960" rIns="121920" bIns="60960" rtlCol="0" anchor="t">
            <a:normAutofit/>
          </a:bodyPr>
          <a:lst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a:lstStyle>
          <a:p>
            <a:pPr algn="ctr"/>
            <a:r>
              <a:rPr lang="en-US" sz="3733" dirty="0">
                <a:solidFill>
                  <a:schemeClr val="bg1"/>
                </a:solidFill>
              </a:rPr>
              <a:t>Introduction</a:t>
            </a:r>
          </a:p>
        </p:txBody>
      </p:sp>
      <p:sp>
        <p:nvSpPr>
          <p:cNvPr id="4" name="Content Placeholder 3">
            <a:extLst>
              <a:ext uri="{FF2B5EF4-FFF2-40B4-BE49-F238E27FC236}">
                <a16:creationId xmlns:a16="http://schemas.microsoft.com/office/drawing/2014/main" id="{E24F4373-F8B5-7C44-9CF5-DFAAB8B59664}"/>
              </a:ext>
            </a:extLst>
          </p:cNvPr>
          <p:cNvSpPr txBox="1">
            <a:spLocks/>
          </p:cNvSpPr>
          <p:nvPr/>
        </p:nvSpPr>
        <p:spPr>
          <a:xfrm>
            <a:off x="838200" y="1168400"/>
            <a:ext cx="10515600" cy="122935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67" dirty="0">
                <a:solidFill>
                  <a:schemeClr val="bg1"/>
                </a:solidFill>
              </a:rPr>
              <a:t>Why do we need system logging at all:</a:t>
            </a:r>
          </a:p>
          <a:p>
            <a:endParaRPr lang="en-US" sz="2667" dirty="0">
              <a:solidFill>
                <a:schemeClr val="bg1"/>
              </a:solidFill>
            </a:endParaRPr>
          </a:p>
          <a:p>
            <a:endParaRPr lang="en-US" sz="2667" dirty="0">
              <a:solidFill>
                <a:schemeClr val="bg1"/>
              </a:solidFill>
            </a:endParaRPr>
          </a:p>
          <a:p>
            <a:endParaRPr lang="en-US" sz="2667" dirty="0">
              <a:solidFill>
                <a:schemeClr val="bg1"/>
              </a:solidFill>
            </a:endParaRPr>
          </a:p>
        </p:txBody>
      </p:sp>
      <p:sp>
        <p:nvSpPr>
          <p:cNvPr id="2" name="TextBox 1">
            <a:extLst>
              <a:ext uri="{FF2B5EF4-FFF2-40B4-BE49-F238E27FC236}">
                <a16:creationId xmlns:a16="http://schemas.microsoft.com/office/drawing/2014/main" id="{80CF3EFA-8859-6E4C-A49F-0CAED679DDCD}"/>
              </a:ext>
            </a:extLst>
          </p:cNvPr>
          <p:cNvSpPr txBox="1"/>
          <p:nvPr/>
        </p:nvSpPr>
        <p:spPr>
          <a:xfrm>
            <a:off x="838200" y="1986852"/>
            <a:ext cx="7228840" cy="1846659"/>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2">
                    <a:lumMod val="10000"/>
                  </a:schemeClr>
                </a:solidFill>
              </a:rPr>
              <a:t>Troubleshoot issues</a:t>
            </a:r>
          </a:p>
          <a:p>
            <a:pPr marL="342900" indent="-342900">
              <a:buFont typeface="Arial" panose="020B0604020202020204" pitchFamily="34" charset="0"/>
              <a:buChar char="•"/>
            </a:pPr>
            <a:r>
              <a:rPr lang="en-US" dirty="0">
                <a:solidFill>
                  <a:schemeClr val="bg2">
                    <a:lumMod val="10000"/>
                  </a:schemeClr>
                </a:solidFill>
              </a:rPr>
              <a:t>Debug application or system behavior</a:t>
            </a:r>
          </a:p>
          <a:p>
            <a:pPr marL="342900" indent="-342900">
              <a:buFont typeface="Arial" panose="020B0604020202020204" pitchFamily="34" charset="0"/>
              <a:buChar char="•"/>
            </a:pPr>
            <a:r>
              <a:rPr lang="en-US" dirty="0">
                <a:solidFill>
                  <a:schemeClr val="bg2">
                    <a:lumMod val="10000"/>
                  </a:schemeClr>
                </a:solidFill>
              </a:rPr>
              <a:t>Security auditing</a:t>
            </a:r>
          </a:p>
          <a:p>
            <a:pPr marL="342900" indent="-342900">
              <a:buFont typeface="Arial" panose="020B0604020202020204" pitchFamily="34" charset="0"/>
              <a:buChar char="•"/>
            </a:pPr>
            <a:r>
              <a:rPr lang="en-US" dirty="0">
                <a:solidFill>
                  <a:schemeClr val="bg2">
                    <a:lumMod val="10000"/>
                  </a:schemeClr>
                </a:solidFill>
              </a:rPr>
              <a:t>Compliance</a:t>
            </a:r>
          </a:p>
          <a:p>
            <a:pPr marL="342900" indent="-342900">
              <a:buFont typeface="Arial" panose="020B0604020202020204" pitchFamily="34" charset="0"/>
              <a:buChar char="•"/>
            </a:pPr>
            <a:r>
              <a:rPr lang="en-US" dirty="0">
                <a:solidFill>
                  <a:schemeClr val="bg2">
                    <a:lumMod val="10000"/>
                  </a:schemeClr>
                </a:solidFill>
              </a:rPr>
              <a:t>Learning</a:t>
            </a:r>
          </a:p>
          <a:p>
            <a:endParaRPr lang="en-US" sz="2400" dirty="0">
              <a:solidFill>
                <a:schemeClr val="bg1"/>
              </a:solidFill>
            </a:endParaRPr>
          </a:p>
        </p:txBody>
      </p:sp>
      <p:pic>
        <p:nvPicPr>
          <p:cNvPr id="1028" name="Picture 4" descr="Free Log file Icon of Colored Outline style - Available in SVG, PNG, EPS,  AI &amp; Icon fonts">
            <a:extLst>
              <a:ext uri="{FF2B5EF4-FFF2-40B4-BE49-F238E27FC236}">
                <a16:creationId xmlns:a16="http://schemas.microsoft.com/office/drawing/2014/main" id="{EBF1B210-6162-5A47-A50B-DE80DDDA4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438400"/>
            <a:ext cx="2814320" cy="281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77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26E3-DCE8-5C41-9E71-8B8C41D2083D}"/>
              </a:ext>
            </a:extLst>
          </p:cNvPr>
          <p:cNvSpPr>
            <a:spLocks noGrp="1"/>
          </p:cNvSpPr>
          <p:nvPr>
            <p:ph type="title"/>
          </p:nvPr>
        </p:nvSpPr>
        <p:spPr/>
        <p:txBody>
          <a:bodyPr/>
          <a:lstStyle/>
          <a:p>
            <a:pPr algn="ctr"/>
            <a:r>
              <a:rPr lang="en-US" dirty="0"/>
              <a:t>Types of Linux logging</a:t>
            </a:r>
          </a:p>
        </p:txBody>
      </p:sp>
      <p:sp>
        <p:nvSpPr>
          <p:cNvPr id="3" name="TextBox 2">
            <a:extLst>
              <a:ext uri="{FF2B5EF4-FFF2-40B4-BE49-F238E27FC236}">
                <a16:creationId xmlns:a16="http://schemas.microsoft.com/office/drawing/2014/main" id="{5D7FD1B7-F6C8-0C4A-BE90-323A6693F092}"/>
              </a:ext>
            </a:extLst>
          </p:cNvPr>
          <p:cNvSpPr txBox="1"/>
          <p:nvPr/>
        </p:nvSpPr>
        <p:spPr>
          <a:xfrm>
            <a:off x="449052" y="1036320"/>
            <a:ext cx="11336548" cy="2308324"/>
          </a:xfrm>
          <a:prstGeom prst="rect">
            <a:avLst/>
          </a:prstGeom>
          <a:noFill/>
        </p:spPr>
        <p:txBody>
          <a:bodyPr wrap="square" rtlCol="0">
            <a:spAutoFit/>
          </a:bodyPr>
          <a:lstStyle/>
          <a:p>
            <a:r>
              <a:rPr lang="en-IE" dirty="0">
                <a:solidFill>
                  <a:schemeClr val="bg1"/>
                </a:solidFill>
              </a:rPr>
              <a:t>On Linux, you have two types of logging mechanisms :</a:t>
            </a:r>
          </a:p>
          <a:p>
            <a:endParaRPr lang="en-IE" dirty="0">
              <a:solidFill>
                <a:schemeClr val="bg1"/>
              </a:solidFill>
            </a:endParaRPr>
          </a:p>
          <a:p>
            <a:endParaRPr lang="en-IE" dirty="0">
              <a:solidFill>
                <a:schemeClr val="bg1"/>
              </a:solidFill>
            </a:endParaRPr>
          </a:p>
          <a:p>
            <a:r>
              <a:rPr lang="en-IE" b="1" dirty="0">
                <a:solidFill>
                  <a:schemeClr val="bg1"/>
                </a:solidFill>
              </a:rPr>
              <a:t>Kernel logging</a:t>
            </a:r>
            <a:r>
              <a:rPr lang="en-IE" dirty="0">
                <a:solidFill>
                  <a:schemeClr val="bg1"/>
                </a:solidFill>
              </a:rPr>
              <a:t>: related to errors, warning or information entries that your kernel may write. As an example of a Kernel logging [</a:t>
            </a:r>
            <a:r>
              <a:rPr lang="en-IE" b="1" dirty="0" err="1">
                <a:solidFill>
                  <a:schemeClr val="bg1"/>
                </a:solidFill>
              </a:rPr>
              <a:t>dmesg</a:t>
            </a:r>
            <a:r>
              <a:rPr lang="en-IE" dirty="0">
                <a:solidFill>
                  <a:schemeClr val="bg1"/>
                </a:solidFill>
              </a:rPr>
              <a:t>]</a:t>
            </a:r>
          </a:p>
          <a:p>
            <a:endParaRPr lang="en-IE" dirty="0">
              <a:solidFill>
                <a:schemeClr val="bg1"/>
              </a:solidFill>
            </a:endParaRPr>
          </a:p>
          <a:p>
            <a:r>
              <a:rPr lang="en-IE" b="1" dirty="0">
                <a:solidFill>
                  <a:schemeClr val="bg1"/>
                </a:solidFill>
              </a:rPr>
              <a:t>User logging</a:t>
            </a:r>
            <a:r>
              <a:rPr lang="en-IE" dirty="0">
                <a:solidFill>
                  <a:schemeClr val="bg1"/>
                </a:solidFill>
              </a:rPr>
              <a:t>: linked to the user space, those log entries are related to processes or services that may run on the host machine.</a:t>
            </a:r>
          </a:p>
        </p:txBody>
      </p:sp>
    </p:spTree>
    <p:extLst>
      <p:ext uri="{BB962C8B-B14F-4D97-AF65-F5344CB8AC3E}">
        <p14:creationId xmlns:p14="http://schemas.microsoft.com/office/powerpoint/2010/main" val="268162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4EF4-DF5A-C441-850E-59A04921E0EA}"/>
              </a:ext>
            </a:extLst>
          </p:cNvPr>
          <p:cNvSpPr>
            <a:spLocks noGrp="1"/>
          </p:cNvSpPr>
          <p:nvPr>
            <p:ph type="title"/>
          </p:nvPr>
        </p:nvSpPr>
        <p:spPr/>
        <p:txBody>
          <a:bodyPr/>
          <a:lstStyle/>
          <a:p>
            <a:r>
              <a:rPr lang="en-US" dirty="0"/>
              <a:t>Location of the logs</a:t>
            </a:r>
          </a:p>
        </p:txBody>
      </p:sp>
      <p:sp>
        <p:nvSpPr>
          <p:cNvPr id="4" name="TextBox 3">
            <a:extLst>
              <a:ext uri="{FF2B5EF4-FFF2-40B4-BE49-F238E27FC236}">
                <a16:creationId xmlns:a16="http://schemas.microsoft.com/office/drawing/2014/main" id="{81B1BE50-9841-6B40-BE2E-0D5D1C6780C6}"/>
              </a:ext>
            </a:extLst>
          </p:cNvPr>
          <p:cNvSpPr txBox="1"/>
          <p:nvPr/>
        </p:nvSpPr>
        <p:spPr>
          <a:xfrm>
            <a:off x="449052" y="1109608"/>
            <a:ext cx="11448422" cy="4462760"/>
          </a:xfrm>
          <a:prstGeom prst="rect">
            <a:avLst/>
          </a:prstGeom>
          <a:noFill/>
        </p:spPr>
        <p:txBody>
          <a:bodyPr wrap="square" rtlCol="0">
            <a:spAutoFit/>
          </a:bodyPr>
          <a:lstStyle/>
          <a:p>
            <a:pPr algn="l"/>
            <a:r>
              <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following are the locations you can check and view the logs in Linux:</a:t>
            </a:r>
          </a:p>
          <a:p>
            <a:pPr algn="l"/>
            <a:endPar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Tx/>
              <a:buChar char="-"/>
            </a:pPr>
            <a:r>
              <a:rPr lang="en-US" sz="2400" dirty="0">
                <a:solidFill>
                  <a:schemeClr val="bg1"/>
                </a:solidFill>
              </a:rPr>
              <a:t>Direct Write: </a:t>
            </a:r>
          </a:p>
          <a:p>
            <a:r>
              <a:rPr lang="en-US" sz="2400" dirty="0">
                <a:solidFill>
                  <a:schemeClr val="bg1"/>
                </a:solidFill>
              </a:rPr>
              <a:t>        The location of these logs are being set in the application configuration files.</a:t>
            </a:r>
          </a:p>
          <a:p>
            <a:endParaRPr lang="en-US" sz="2400" dirty="0">
              <a:solidFill>
                <a:schemeClr val="bg1"/>
              </a:solidFill>
            </a:endParaRPr>
          </a:p>
          <a:p>
            <a:pPr marL="342900" indent="-342900">
              <a:buFontTx/>
              <a:buChar char="-"/>
            </a:pPr>
            <a:r>
              <a:rPr lang="en-US" sz="2400" dirty="0" err="1">
                <a:solidFill>
                  <a:schemeClr val="bg1"/>
                </a:solidFill>
              </a:rPr>
              <a:t>Journald</a:t>
            </a:r>
            <a:r>
              <a:rPr lang="en-US" sz="2400" dirty="0">
                <a:solidFill>
                  <a:schemeClr val="bg1"/>
                </a:solidFill>
              </a:rPr>
              <a:t>: </a:t>
            </a:r>
          </a:p>
          <a:p>
            <a:r>
              <a:rPr lang="en-US" sz="2400" dirty="0">
                <a:solidFill>
                  <a:schemeClr val="bg1"/>
                </a:solidFill>
              </a:rPr>
              <a:t>         All services are writing to </a:t>
            </a:r>
            <a:r>
              <a:rPr lang="en-US" sz="2400" dirty="0" err="1">
                <a:solidFill>
                  <a:schemeClr val="bg1"/>
                </a:solidFill>
              </a:rPr>
              <a:t>journald</a:t>
            </a:r>
            <a:endParaRPr lang="en-US" sz="2400" dirty="0">
              <a:solidFill>
                <a:schemeClr val="bg1"/>
              </a:solidFill>
            </a:endParaRPr>
          </a:p>
          <a:p>
            <a:endParaRPr lang="en-US" sz="2400" dirty="0">
              <a:solidFill>
                <a:schemeClr val="bg1"/>
              </a:solidFill>
            </a:endParaRPr>
          </a:p>
          <a:p>
            <a:pPr marL="342900" indent="-342900">
              <a:buFontTx/>
              <a:buChar char="-"/>
            </a:pPr>
            <a:r>
              <a:rPr lang="en-US" sz="2400" dirty="0" err="1">
                <a:solidFill>
                  <a:schemeClr val="bg1"/>
                </a:solidFill>
              </a:rPr>
              <a:t>rsyslogd</a:t>
            </a:r>
            <a:r>
              <a:rPr lang="en-US" sz="2400" dirty="0">
                <a:solidFill>
                  <a:schemeClr val="bg1"/>
                </a:solidFill>
              </a:rPr>
              <a:t>: </a:t>
            </a:r>
          </a:p>
          <a:p>
            <a:r>
              <a:rPr lang="en-US" sz="2400" dirty="0">
                <a:solidFill>
                  <a:schemeClr val="bg1"/>
                </a:solidFill>
              </a:rPr>
              <a:t>          This is writing into the /var/log</a:t>
            </a:r>
            <a:r>
              <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p:txBody>
      </p:sp>
    </p:spTree>
    <p:extLst>
      <p:ext uri="{BB962C8B-B14F-4D97-AF65-F5344CB8AC3E}">
        <p14:creationId xmlns:p14="http://schemas.microsoft.com/office/powerpoint/2010/main" val="360261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3901-49EF-4446-9F94-A99CEE7AF876}"/>
              </a:ext>
            </a:extLst>
          </p:cNvPr>
          <p:cNvSpPr>
            <a:spLocks noGrp="1"/>
          </p:cNvSpPr>
          <p:nvPr>
            <p:ph type="title"/>
          </p:nvPr>
        </p:nvSpPr>
        <p:spPr/>
        <p:txBody>
          <a:bodyPr/>
          <a:lstStyle/>
          <a:p>
            <a:pPr algn="ctr"/>
            <a:r>
              <a:rPr lang="en-US" dirty="0">
                <a:solidFill>
                  <a:schemeClr val="bg1"/>
                </a:solidFill>
              </a:rPr>
              <a:t>Analyzing log files</a:t>
            </a:r>
          </a:p>
        </p:txBody>
      </p:sp>
      <p:sp>
        <p:nvSpPr>
          <p:cNvPr id="3" name="TextBox 2">
            <a:extLst>
              <a:ext uri="{FF2B5EF4-FFF2-40B4-BE49-F238E27FC236}">
                <a16:creationId xmlns:a16="http://schemas.microsoft.com/office/drawing/2014/main" id="{7CB6B086-4769-2F4B-8CCF-78519EA73C1B}"/>
              </a:ext>
            </a:extLst>
          </p:cNvPr>
          <p:cNvSpPr txBox="1"/>
          <p:nvPr/>
        </p:nvSpPr>
        <p:spPr>
          <a:xfrm>
            <a:off x="787401" y="1092201"/>
            <a:ext cx="11137900" cy="4524315"/>
          </a:xfrm>
          <a:prstGeom prst="rect">
            <a:avLst/>
          </a:prstGeom>
          <a:noFill/>
        </p:spPr>
        <p:txBody>
          <a:bodyPr wrap="square" rtlCol="0">
            <a:spAutoFit/>
          </a:bodyPr>
          <a:lstStyle/>
          <a:p>
            <a:r>
              <a:rPr lang="en-US" sz="2400" dirty="0">
                <a:solidFill>
                  <a:schemeClr val="bg1"/>
                </a:solidFill>
              </a:rPr>
              <a:t>/var/log</a:t>
            </a:r>
          </a:p>
          <a:p>
            <a:endParaRPr lang="en-US" sz="2400" dirty="0">
              <a:solidFill>
                <a:schemeClr val="bg1"/>
              </a:solidFill>
            </a:endParaRPr>
          </a:p>
          <a:p>
            <a:r>
              <a:rPr lang="en-US" sz="2400" dirty="0">
                <a:solidFill>
                  <a:schemeClr val="bg1"/>
                </a:solidFill>
              </a:rPr>
              <a:t>time stamp</a:t>
            </a:r>
          </a:p>
          <a:p>
            <a:endParaRPr lang="en-US" sz="2400" dirty="0">
              <a:solidFill>
                <a:schemeClr val="bg1"/>
              </a:solidFill>
            </a:endParaRPr>
          </a:p>
          <a:p>
            <a:r>
              <a:rPr lang="en-US" sz="2400" dirty="0">
                <a:solidFill>
                  <a:schemeClr val="bg1"/>
                </a:solidFill>
              </a:rPr>
              <a:t>search for keywords or specific errors</a:t>
            </a:r>
          </a:p>
          <a:p>
            <a:endParaRPr lang="en-US" sz="2400" dirty="0">
              <a:solidFill>
                <a:schemeClr val="bg1"/>
              </a:solidFill>
            </a:endParaRPr>
          </a:p>
          <a:p>
            <a:r>
              <a:rPr lang="en-US" sz="2400" dirty="0">
                <a:solidFill>
                  <a:schemeClr val="bg1"/>
                </a:solidFill>
              </a:rPr>
              <a:t>tools:</a:t>
            </a:r>
          </a:p>
          <a:p>
            <a:pPr marL="380990" indent="-380990">
              <a:buFontTx/>
              <a:buChar char="-"/>
            </a:pPr>
            <a:r>
              <a:rPr lang="en-US" sz="2400" dirty="0">
                <a:solidFill>
                  <a:schemeClr val="bg1"/>
                </a:solidFill>
              </a:rPr>
              <a:t>cat</a:t>
            </a:r>
          </a:p>
          <a:p>
            <a:pPr marL="380990" indent="-380990">
              <a:buFontTx/>
              <a:buChar char="-"/>
            </a:pPr>
            <a:r>
              <a:rPr lang="en-US" sz="2400" dirty="0">
                <a:solidFill>
                  <a:schemeClr val="bg1"/>
                </a:solidFill>
              </a:rPr>
              <a:t>less</a:t>
            </a:r>
          </a:p>
          <a:p>
            <a:pPr marL="380990" indent="-380990">
              <a:buFontTx/>
              <a:buChar char="-"/>
            </a:pPr>
            <a:r>
              <a:rPr lang="en-US" sz="2400" dirty="0">
                <a:solidFill>
                  <a:schemeClr val="bg1"/>
                </a:solidFill>
              </a:rPr>
              <a:t>more</a:t>
            </a:r>
          </a:p>
          <a:p>
            <a:pPr marL="380990" indent="-380990">
              <a:buFontTx/>
              <a:buChar char="-"/>
            </a:pPr>
            <a:r>
              <a:rPr lang="en-US" sz="2400" dirty="0">
                <a:solidFill>
                  <a:schemeClr val="bg1"/>
                </a:solidFill>
              </a:rPr>
              <a:t>head</a:t>
            </a:r>
          </a:p>
          <a:p>
            <a:pPr marL="380990" indent="-380990">
              <a:buFontTx/>
              <a:buChar char="-"/>
            </a:pPr>
            <a:r>
              <a:rPr lang="en-US" sz="2400" dirty="0">
                <a:solidFill>
                  <a:schemeClr val="bg1"/>
                </a:solidFill>
              </a:rPr>
              <a:t>tail (-f)</a:t>
            </a:r>
          </a:p>
        </p:txBody>
      </p:sp>
    </p:spTree>
    <p:extLst>
      <p:ext uri="{BB962C8B-B14F-4D97-AF65-F5344CB8AC3E}">
        <p14:creationId xmlns:p14="http://schemas.microsoft.com/office/powerpoint/2010/main" val="23834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4375-89DF-5F4C-93D7-0728069661EC}"/>
              </a:ext>
            </a:extLst>
          </p:cNvPr>
          <p:cNvSpPr>
            <a:spLocks noGrp="1"/>
          </p:cNvSpPr>
          <p:nvPr>
            <p:ph type="title"/>
          </p:nvPr>
        </p:nvSpPr>
        <p:spPr/>
        <p:txBody>
          <a:bodyPr/>
          <a:lstStyle/>
          <a:p>
            <a:pPr algn="ctr"/>
            <a:r>
              <a:rPr lang="en-US" dirty="0">
                <a:solidFill>
                  <a:schemeClr val="bg1"/>
                </a:solidFill>
              </a:rPr>
              <a:t>Extracting and Filtering</a:t>
            </a:r>
          </a:p>
        </p:txBody>
      </p:sp>
      <p:sp>
        <p:nvSpPr>
          <p:cNvPr id="3" name="Content Placeholder 2">
            <a:extLst>
              <a:ext uri="{FF2B5EF4-FFF2-40B4-BE49-F238E27FC236}">
                <a16:creationId xmlns:a16="http://schemas.microsoft.com/office/drawing/2014/main" id="{B24F4765-77A6-8442-8DB9-4510C2EC7780}"/>
              </a:ext>
            </a:extLst>
          </p:cNvPr>
          <p:cNvSpPr txBox="1">
            <a:spLocks/>
          </p:cNvSpPr>
          <p:nvPr/>
        </p:nvSpPr>
        <p:spPr>
          <a:xfrm>
            <a:off x="419100" y="1445684"/>
            <a:ext cx="11353800" cy="434974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latin typeface="+mn-lt"/>
                <a:cs typeface="+mn-cs"/>
              </a:rPr>
              <a:t>Grep and pipe (|) is your friend</a:t>
            </a:r>
          </a:p>
          <a:p>
            <a:r>
              <a:rPr lang="en-US" dirty="0">
                <a:solidFill>
                  <a:schemeClr val="bg1"/>
                </a:solidFill>
                <a:latin typeface="+mn-lt"/>
                <a:cs typeface="+mn-cs"/>
              </a:rPr>
              <a:t>Grep searches for a string</a:t>
            </a:r>
          </a:p>
          <a:p>
            <a:r>
              <a:rPr lang="en-US" dirty="0">
                <a:solidFill>
                  <a:schemeClr val="bg1"/>
                </a:solidFill>
                <a:latin typeface="+mn-lt"/>
                <a:cs typeface="+mn-cs"/>
              </a:rPr>
              <a:t>Pipe (|) uses the </a:t>
            </a:r>
            <a:r>
              <a:rPr lang="en-US" dirty="0" err="1">
                <a:solidFill>
                  <a:schemeClr val="bg1"/>
                </a:solidFill>
                <a:latin typeface="+mn-lt"/>
                <a:cs typeface="+mn-cs"/>
              </a:rPr>
              <a:t>ouput</a:t>
            </a:r>
            <a:r>
              <a:rPr lang="en-US" dirty="0">
                <a:solidFill>
                  <a:schemeClr val="bg1"/>
                </a:solidFill>
                <a:latin typeface="+mn-lt"/>
                <a:cs typeface="+mn-cs"/>
              </a:rPr>
              <a:t> of one command as the input for the next command</a:t>
            </a:r>
          </a:p>
          <a:p>
            <a:endParaRPr lang="en-US" dirty="0">
              <a:solidFill>
                <a:schemeClr val="bg1"/>
              </a:solidFill>
              <a:latin typeface="+mn-lt"/>
              <a:cs typeface="+mn-cs"/>
            </a:endParaRPr>
          </a:p>
          <a:p>
            <a:r>
              <a:rPr lang="en-IE" dirty="0">
                <a:solidFill>
                  <a:schemeClr val="bg1"/>
                </a:solidFill>
                <a:latin typeface="+mn-lt"/>
                <a:cs typeface="+mn-cs"/>
              </a:rPr>
              <a:t>cat /var/log/messages | grep </a:t>
            </a:r>
            <a:r>
              <a:rPr lang="en-IE" dirty="0" err="1">
                <a:solidFill>
                  <a:schemeClr val="bg1"/>
                </a:solidFill>
                <a:latin typeface="+mn-lt"/>
                <a:cs typeface="+mn-cs"/>
              </a:rPr>
              <a:t>dhclient</a:t>
            </a:r>
            <a:r>
              <a:rPr lang="en-IE" dirty="0">
                <a:solidFill>
                  <a:schemeClr val="bg1"/>
                </a:solidFill>
                <a:latin typeface="+mn-lt"/>
                <a:cs typeface="+mn-cs"/>
              </a:rPr>
              <a:t> | less</a:t>
            </a:r>
          </a:p>
          <a:p>
            <a:endParaRPr lang="en-US" sz="3200" dirty="0">
              <a:solidFill>
                <a:schemeClr val="bg1"/>
              </a:solidFill>
            </a:endParaRPr>
          </a:p>
        </p:txBody>
      </p:sp>
    </p:spTree>
    <p:extLst>
      <p:ext uri="{BB962C8B-B14F-4D97-AF65-F5344CB8AC3E}">
        <p14:creationId xmlns:p14="http://schemas.microsoft.com/office/powerpoint/2010/main" val="2168149743"/>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4597</Words>
  <Application>Microsoft Macintosh PowerPoint</Application>
  <PresentationFormat>Widescreen</PresentationFormat>
  <Paragraphs>584</Paragraphs>
  <Slides>33</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Amazon Ember</vt:lpstr>
      <vt:lpstr>Amazon Ember Display</vt:lpstr>
      <vt:lpstr>Amazon Ember Light</vt:lpstr>
      <vt:lpstr>Amazon Ember Regular</vt:lpstr>
      <vt:lpstr>Arial</vt:lpstr>
      <vt:lpstr>Calibri</vt:lpstr>
      <vt:lpstr>Wingdings</vt:lpstr>
      <vt:lpstr>Wingdings 2</vt:lpstr>
      <vt:lpstr>DeckTemplate-AWS</vt:lpstr>
      <vt:lpstr>1_DeckTemplate-AWS</vt:lpstr>
      <vt:lpstr>PowerPoint Presentation</vt:lpstr>
      <vt:lpstr>Virtual Housekeeping</vt:lpstr>
      <vt:lpstr>Course objectives</vt:lpstr>
      <vt:lpstr>System logging </vt:lpstr>
      <vt:lpstr>PowerPoint Presentation</vt:lpstr>
      <vt:lpstr>Types of Linux logging</vt:lpstr>
      <vt:lpstr>Location of the logs</vt:lpstr>
      <vt:lpstr>Analyzing log files</vt:lpstr>
      <vt:lpstr>Extracting and Filtering</vt:lpstr>
      <vt:lpstr>Time Stamps</vt:lpstr>
      <vt:lpstr>syslogd and logrotate</vt:lpstr>
      <vt:lpstr>Become a logging adept (exercise)</vt:lpstr>
      <vt:lpstr>journalctl</vt:lpstr>
      <vt:lpstr>journalctl “continued”</vt:lpstr>
      <vt:lpstr>Examples of journalctl</vt:lpstr>
      <vt:lpstr>Logging Exercise</vt:lpstr>
      <vt:lpstr>Privacy awareness</vt:lpstr>
      <vt:lpstr>Remote logging / CloudWatch </vt:lpstr>
      <vt:lpstr>Simple Scripting </vt:lpstr>
      <vt:lpstr>simple scripting</vt:lpstr>
      <vt:lpstr>scripting basics</vt:lpstr>
      <vt:lpstr>simple command execution</vt:lpstr>
      <vt:lpstr>Variables</vt:lpstr>
      <vt:lpstr>backup via tar</vt:lpstr>
      <vt:lpstr>numeric and string comparisms</vt:lpstr>
      <vt:lpstr>conditional statements</vt:lpstr>
      <vt:lpstr>file operators</vt:lpstr>
      <vt:lpstr>in application</vt:lpstr>
      <vt:lpstr>functions</vt:lpstr>
      <vt:lpstr>loops</vt:lpstr>
      <vt:lpstr>You should now be familiar with…</vt:lpstr>
      <vt:lpstr>scripting exercise</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18</cp:revision>
  <dcterms:created xsi:type="dcterms:W3CDTF">2020-05-26T13:37:00Z</dcterms:created>
  <dcterms:modified xsi:type="dcterms:W3CDTF">2021-05-04T01:12:28Z</dcterms:modified>
</cp:coreProperties>
</file>