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3"/>
  </p:notesMasterIdLst>
  <p:sldIdLst>
    <p:sldId id="449" r:id="rId3"/>
    <p:sldId id="347" r:id="rId4"/>
    <p:sldId id="450" r:id="rId5"/>
    <p:sldId id="291" r:id="rId6"/>
    <p:sldId id="323" r:id="rId7"/>
    <p:sldId id="324" r:id="rId8"/>
    <p:sldId id="322" r:id="rId9"/>
    <p:sldId id="325" r:id="rId10"/>
    <p:sldId id="326" r:id="rId11"/>
    <p:sldId id="327" r:id="rId12"/>
    <p:sldId id="328" r:id="rId13"/>
    <p:sldId id="329" r:id="rId14"/>
    <p:sldId id="298" r:id="rId15"/>
    <p:sldId id="451" r:id="rId16"/>
    <p:sldId id="331" r:id="rId17"/>
    <p:sldId id="332" r:id="rId18"/>
    <p:sldId id="333" r:id="rId19"/>
    <p:sldId id="321" r:id="rId20"/>
    <p:sldId id="292"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autoAdjust="0"/>
    <p:restoredTop sz="81750"/>
  </p:normalViewPr>
  <p:slideViewPr>
    <p:cSldViewPr snapToGrid="0">
      <p:cViewPr varScale="1">
        <p:scale>
          <a:sx n="92" d="100"/>
          <a:sy n="92" d="100"/>
        </p:scale>
        <p:origin x="1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D858A-F326-4B88-B3E6-A8CA66764E9C}" type="datetimeFigureOut">
              <a:rPr lang="en-GB" smtClean="0"/>
              <a:t>28/04/2021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03D08-4703-452B-A2E9-95100EB368F6}" type="slidenum">
              <a:rPr lang="en-GB" smtClean="0"/>
              <a:t>‹#›</a:t>
            </a:fld>
            <a:endParaRPr lang="en-GB"/>
          </a:p>
        </p:txBody>
      </p:sp>
    </p:spTree>
    <p:extLst>
      <p:ext uri="{BB962C8B-B14F-4D97-AF65-F5344CB8AC3E}">
        <p14:creationId xmlns:p14="http://schemas.microsoft.com/office/powerpoint/2010/main" val="40524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7531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 commands</a:t>
            </a:r>
          </a:p>
          <a:p>
            <a:r>
              <a:rPr lang="en-US" dirty="0"/>
              <a:t>    man sort</a:t>
            </a:r>
          </a:p>
          <a:p>
            <a:r>
              <a:rPr lang="en-US" dirty="0"/>
              <a:t>    man cut</a:t>
            </a:r>
          </a:p>
          <a:p>
            <a:r>
              <a:rPr lang="en-US" dirty="0"/>
              <a:t>    man grep</a:t>
            </a:r>
          </a:p>
          <a:p>
            <a:r>
              <a:rPr lang="en-US" dirty="0"/>
              <a:t>    man sed</a:t>
            </a:r>
          </a:p>
          <a:p>
            <a:r>
              <a:rPr lang="en-US" dirty="0"/>
              <a:t>    man </a:t>
            </a:r>
            <a:r>
              <a:rPr lang="en-US" dirty="0" err="1"/>
              <a:t>wc</a:t>
            </a:r>
            <a:endParaRPr lang="en-US" dirty="0"/>
          </a:p>
        </p:txBody>
      </p:sp>
      <p:sp>
        <p:nvSpPr>
          <p:cNvPr id="4" name="Slide Number Placeholder 3"/>
          <p:cNvSpPr>
            <a:spLocks noGrp="1"/>
          </p:cNvSpPr>
          <p:nvPr>
            <p:ph type="sldNum" sz="quarter" idx="5"/>
          </p:nvPr>
        </p:nvSpPr>
        <p:spPr/>
        <p:txBody>
          <a:bodyPr/>
          <a:lstStyle/>
          <a:p>
            <a:fld id="{2FC03D08-4703-452B-A2E9-95100EB368F6}" type="slidenum">
              <a:rPr lang="en-GB" smtClean="0"/>
              <a:t>11</a:t>
            </a:fld>
            <a:endParaRPr lang="en-GB"/>
          </a:p>
        </p:txBody>
      </p:sp>
    </p:spTree>
    <p:extLst>
      <p:ext uri="{BB962C8B-B14F-4D97-AF65-F5344CB8AC3E}">
        <p14:creationId xmlns:p14="http://schemas.microsoft.com/office/powerpoint/2010/main" val="44242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Displays the last 20 lines of messages continuously</a:t>
            </a:r>
          </a:p>
          <a:p>
            <a:pPr marL="228600" indent="-228600">
              <a:buAutoNum type="arabicParenR"/>
            </a:pPr>
            <a:r>
              <a:rPr lang="en-US" dirty="0"/>
              <a:t>Print user name and UID and sorts by UID</a:t>
            </a:r>
          </a:p>
          <a:p>
            <a:pPr marL="228600" indent="-228600">
              <a:buAutoNum type="arabicParenR"/>
            </a:pPr>
            <a:r>
              <a:rPr lang="en-US" dirty="0"/>
              <a:t>Counts the string error in messages</a:t>
            </a:r>
          </a:p>
          <a:p>
            <a:pPr marL="228600" indent="-228600">
              <a:buAutoNum type="arabicParenR"/>
            </a:pPr>
            <a:r>
              <a:rPr lang="en-US" dirty="0"/>
              <a:t>Print all uncommented lines of </a:t>
            </a:r>
            <a:r>
              <a:rPr lang="en-US" dirty="0" err="1"/>
              <a:t>ssh</a:t>
            </a:r>
            <a:r>
              <a:rPr lang="en-US" dirty="0"/>
              <a:t> config and gets rid of empty lines</a:t>
            </a:r>
            <a:br>
              <a:rPr lang="en-US" dirty="0"/>
            </a:br>
            <a:br>
              <a:rPr lang="en-US" dirty="0"/>
            </a:br>
            <a:r>
              <a:rPr lang="en-US" dirty="0"/>
              <a:t>Mentioned regular expression and their power</a:t>
            </a:r>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0991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www.thegeekdiary.com</a:t>
            </a:r>
            <a:r>
              <a:rPr lang="en-US" dirty="0"/>
              <a:t>/</a:t>
            </a:r>
            <a:r>
              <a:rPr lang="en-US" dirty="0" err="1"/>
              <a:t>whats</a:t>
            </a:r>
            <a:r>
              <a:rPr lang="en-US" dirty="0"/>
              <a:t>-the-difference-between-locate-and-find-command-in-</a:t>
            </a:r>
            <a:r>
              <a:rPr lang="en-US" dirty="0" err="1"/>
              <a:t>linux</a:t>
            </a:r>
            <a:r>
              <a:rPr lang="en-US" dirty="0"/>
              <a:t>/</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45853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t>
            </a:r>
            <a:r>
              <a:rPr lang="en-US" dirty="0" err="1"/>
              <a:t>ssh</a:t>
            </a:r>
            <a:r>
              <a:rPr lang="en-US" dirty="0"/>
              <a:t> basics</a:t>
            </a:r>
          </a:p>
          <a:p>
            <a:r>
              <a:rPr lang="en-US" dirty="0"/>
              <a:t>Mention telnet as a troubleshooting tool</a:t>
            </a:r>
          </a:p>
          <a:p>
            <a:r>
              <a:rPr lang="en-US" dirty="0"/>
              <a:t>Mention SSM session manager and EC2 instance connect just for reference</a:t>
            </a:r>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3172199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main config file located at /</a:t>
            </a:r>
            <a:r>
              <a:rPr lang="en-US" dirty="0" err="1"/>
              <a:t>etc</a:t>
            </a:r>
            <a:r>
              <a:rPr lang="en-US" dirty="0"/>
              <a:t>/</a:t>
            </a:r>
            <a:r>
              <a:rPr lang="en-US" dirty="0" err="1"/>
              <a:t>ssh</a:t>
            </a:r>
            <a:r>
              <a:rPr lang="en-US" dirty="0"/>
              <a:t>/</a:t>
            </a:r>
            <a:r>
              <a:rPr lang="en-US" dirty="0" err="1"/>
              <a:t>sshd_config</a:t>
            </a:r>
            <a:endParaRPr lang="en-US" dirty="0"/>
          </a:p>
          <a:p>
            <a:endParaRPr lang="en-US" dirty="0"/>
          </a:p>
          <a:p>
            <a:r>
              <a:rPr lang="en-US" dirty="0" err="1"/>
              <a:t>authorized_keys</a:t>
            </a:r>
            <a:r>
              <a:rPr lang="en-US" dirty="0"/>
              <a:t> do determine public keys used for </a:t>
            </a:r>
            <a:r>
              <a:rPr lang="en-US" dirty="0" err="1"/>
              <a:t>passwordless</a:t>
            </a:r>
            <a:r>
              <a:rPr lang="en-US" dirty="0"/>
              <a:t> authentication</a:t>
            </a:r>
          </a:p>
          <a:p>
            <a:endParaRPr lang="en-US" dirty="0"/>
          </a:p>
          <a:p>
            <a:r>
              <a:rPr lang="en-US" dirty="0"/>
              <a:t>Mention advanced features like port forwarding as well</a:t>
            </a:r>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3574951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some common </a:t>
            </a:r>
            <a:r>
              <a:rPr lang="en-US" dirty="0" err="1"/>
              <a:t>ssh</a:t>
            </a:r>
            <a:r>
              <a:rPr lang="en-US" dirty="0"/>
              <a:t> troubleshooting scenarios</a:t>
            </a:r>
          </a:p>
          <a:p>
            <a:endParaRPr lang="en-US" dirty="0"/>
          </a:p>
          <a:p>
            <a:r>
              <a:rPr lang="en-US" dirty="0"/>
              <a:t>important to find out if this is indeed an </a:t>
            </a:r>
            <a:r>
              <a:rPr lang="en-US" dirty="0" err="1"/>
              <a:t>ssh</a:t>
            </a:r>
            <a:r>
              <a:rPr lang="en-US" dirty="0"/>
              <a:t> or a simple network issue</a:t>
            </a:r>
          </a:p>
          <a:p>
            <a:endParaRPr lang="en-US" dirty="0"/>
          </a:p>
          <a:p>
            <a:r>
              <a:rPr lang="en-US" dirty="0"/>
              <a:t>the error message in </a:t>
            </a:r>
            <a:r>
              <a:rPr lang="en-US" dirty="0" err="1"/>
              <a:t>ssh</a:t>
            </a:r>
            <a:r>
              <a:rPr lang="en-US" dirty="0"/>
              <a:t> via the verbose option will give you more information</a:t>
            </a:r>
          </a:p>
          <a:p>
            <a:endParaRPr lang="en-US" dirty="0"/>
          </a:p>
          <a:p>
            <a:r>
              <a:rPr lang="en-US" dirty="0"/>
              <a:t>common issues:</a:t>
            </a:r>
          </a:p>
          <a:p>
            <a:r>
              <a:rPr lang="en-US" dirty="0"/>
              <a:t>wrong permissions of config files</a:t>
            </a:r>
          </a:p>
          <a:p>
            <a:r>
              <a:rPr lang="en-US" dirty="0"/>
              <a:t>wrong user supplied</a:t>
            </a:r>
          </a:p>
          <a:p>
            <a:r>
              <a:rPr lang="en-US" dirty="0"/>
              <a:t>wrong </a:t>
            </a:r>
            <a:r>
              <a:rPr lang="en-US" dirty="0" err="1"/>
              <a:t>pem</a:t>
            </a:r>
            <a:r>
              <a:rPr lang="en-US" dirty="0"/>
              <a:t> file supplied</a:t>
            </a:r>
          </a:p>
          <a:p>
            <a:r>
              <a:rPr lang="en-US" dirty="0"/>
              <a:t>firewall in place (SG/NACL/OS firewall)</a:t>
            </a:r>
          </a:p>
          <a:p>
            <a:r>
              <a:rPr lang="en-US" dirty="0" err="1"/>
              <a:t>authorized_keys</a:t>
            </a:r>
            <a:r>
              <a:rPr lang="en-US" dirty="0"/>
              <a:t> file malformed</a:t>
            </a:r>
          </a:p>
          <a:p>
            <a:r>
              <a:rPr lang="en-US" dirty="0"/>
              <a:t>main config file malformed or wrongly configured</a:t>
            </a:r>
          </a:p>
          <a:p>
            <a:endParaRPr lang="en-US" dirty="0"/>
          </a:p>
          <a:p>
            <a:endParaRPr lang="en-US" dirty="0"/>
          </a:p>
          <a:p>
            <a:r>
              <a:rPr lang="en-US" dirty="0"/>
              <a:t>https://</a:t>
            </a:r>
            <a:r>
              <a:rPr lang="en-US" dirty="0" err="1"/>
              <a:t>docs.aws.amazon.com</a:t>
            </a:r>
            <a:r>
              <a:rPr lang="en-US" dirty="0"/>
              <a:t>/AWSEC2/latest/</a:t>
            </a:r>
            <a:r>
              <a:rPr lang="en-US" dirty="0" err="1"/>
              <a:t>UserGuide</a:t>
            </a:r>
            <a:r>
              <a:rPr lang="en-US" dirty="0"/>
              <a:t>/</a:t>
            </a:r>
            <a:r>
              <a:rPr lang="en-US" dirty="0" err="1"/>
              <a:t>TroubleshootingInstancesConnecting.html</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500090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https://docs.aws.amazon.com/AWSEC2/latest/UserGuide/AccessingInstances.html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45994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900" b="1" dirty="0">
                <a:latin typeface="Amazon Ember Regular"/>
              </a:rPr>
              <a:t>***</a:t>
            </a:r>
            <a:r>
              <a:rPr lang="en-US" sz="1900" dirty="0">
                <a:latin typeface="Amazon Ember Regular"/>
              </a:rPr>
              <a:t>Please ensure you have your headset plugged in so we can avoid echoing and maintain audio quality</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Throughout the session, please</a:t>
            </a:r>
            <a:r>
              <a:rPr lang="en-US" sz="1900" baseline="0" dirty="0">
                <a:latin typeface="Amazon Ember Regular"/>
              </a:rPr>
              <a:t> </a:t>
            </a:r>
            <a:r>
              <a:rPr lang="en-US" sz="1900" dirty="0">
                <a:latin typeface="Amazon Ember Regular"/>
              </a:rPr>
              <a:t>keep your mic on mute to avoid</a:t>
            </a:r>
            <a:r>
              <a:rPr lang="en-US" sz="1900" baseline="0" dirty="0">
                <a:latin typeface="Amazon Ember Regular"/>
              </a:rPr>
              <a:t> background noise during the presentation portions</a:t>
            </a:r>
            <a:r>
              <a:rPr lang="en-US" sz="1900" dirty="0">
                <a:latin typeface="Amazon Ember Regular"/>
              </a:rPr>
              <a:t>.</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Please be aware you will be asked to participate and engage throughout the session. We ask that you are fully active in the chat box, and are also ready to be called on and unmute if needed. We’ll also have you click on some links to view videos, participate in polls and at some point during the session, we’ll be sending you to specific break out rooms depending on which service you’ll be shadowing.</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20" b="0" i="0" kern="1200" dirty="0">
                <a:solidFill>
                  <a:schemeClr val="tx1"/>
                </a:solidFill>
                <a:effectLst/>
                <a:latin typeface="Amazon Ember Regular" charset="0"/>
                <a:ea typeface="+mn-ea"/>
                <a:cs typeface="+mn-cs"/>
              </a:rPr>
              <a:t>Lastly, we ask that you’re fully present. Keeping engaged is even more difficult in a virtual setting, so make sure you turn off notifications, maybe set an out of office in your email. Minimize distractions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93217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E" baseline="0" dirty="0"/>
              <a:t>Demonstrate a sample of VI being used</a:t>
            </a:r>
          </a:p>
          <a:p>
            <a:pPr marL="685800" lvl="1" indent="-228600">
              <a:buAutoNum type="arabicParenR"/>
            </a:pPr>
            <a:endParaRPr lang="en-IE" baseline="0" dirty="0"/>
          </a:p>
          <a:p>
            <a:pPr marL="228600" indent="-228600">
              <a:buAutoNum type="arabicParenR"/>
            </a:pPr>
            <a:r>
              <a:rPr lang="en-IE" baseline="0" dirty="0"/>
              <a:t>Cover some of the very basic commands/shortcuts</a:t>
            </a:r>
            <a:endParaRPr lang="en-US" dirty="0"/>
          </a:p>
          <a:p>
            <a:endParaRPr lang="en-US" dirty="0"/>
          </a:p>
          <a:p>
            <a:r>
              <a:rPr lang="en-US" dirty="0"/>
              <a:t>VI commands: </a:t>
            </a:r>
          </a:p>
          <a:p>
            <a:r>
              <a:rPr lang="en-US" dirty="0"/>
              <a:t>http://</a:t>
            </a:r>
            <a:r>
              <a:rPr lang="en-US" dirty="0" err="1"/>
              <a:t>www.lagmonster.org</a:t>
            </a:r>
            <a:r>
              <a:rPr lang="en-US" dirty="0"/>
              <a:t>/docs/</a:t>
            </a:r>
            <a:r>
              <a:rPr lang="en-US" dirty="0" err="1"/>
              <a:t>vi.html</a:t>
            </a:r>
            <a:endParaRPr lang="en-IE"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55141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E" dirty="0"/>
              <a:t>Discuss</a:t>
            </a:r>
            <a:r>
              <a:rPr lang="en-IE" baseline="0" dirty="0"/>
              <a:t> VI general concepts:</a:t>
            </a:r>
          </a:p>
          <a:p>
            <a:pPr marL="685800" lvl="1" indent="-228600">
              <a:buAutoNum type="arabicParenR"/>
            </a:pPr>
            <a:r>
              <a:rPr lang="en-IE" baseline="0" dirty="0"/>
              <a:t>Normal Mode – Normal Mode is the default mode that you enter when you open VI/VIM used for navigation and moving around the text file that you are editing. (Show some moving around using </a:t>
            </a:r>
            <a:r>
              <a:rPr lang="en-IE" baseline="0" dirty="0" err="1"/>
              <a:t>hjkl</a:t>
            </a:r>
            <a:r>
              <a:rPr lang="en-IE" baseline="0" dirty="0"/>
              <a:t>(){} You can jump forward and backward by word for example using “w” and “b”, You can also perform larger jumps, by sentence/paragraph etc. Press “</a:t>
            </a:r>
            <a:r>
              <a:rPr lang="en-IE" baseline="0" dirty="0" err="1"/>
              <a:t>i</a:t>
            </a:r>
            <a:r>
              <a:rPr lang="en-IE" baseline="0" dirty="0"/>
              <a:t>” to enter insert mode. If in doubt press “ESC” to exit back to normal mode. </a:t>
            </a:r>
          </a:p>
          <a:p>
            <a:pPr marL="685800" lvl="1" indent="-228600">
              <a:buAutoNum type="arabicParenR"/>
            </a:pPr>
            <a:endParaRPr lang="en-IE" baseline="0" dirty="0"/>
          </a:p>
          <a:p>
            <a:pPr marL="685800" lvl="1" indent="-228600">
              <a:buAutoNum type="arabicParenR"/>
            </a:pPr>
            <a:r>
              <a:rPr lang="en-IE" baseline="0" dirty="0"/>
              <a:t>Insert Mode – Insert Mode is exactly like any other text editor, the keys you  press are inserted into the document. Think “Microsoft Word”, “Notepad” or any other text editor. (Example: Get the students to write their name, or show yourself writing your name. Write your name and then press ESC to exit back to insert mode.)</a:t>
            </a:r>
          </a:p>
          <a:p>
            <a:pPr marL="685800" lvl="1" indent="-228600">
              <a:buAutoNum type="arabicParenR"/>
            </a:pPr>
            <a:endParaRPr lang="en-IE" baseline="0" dirty="0"/>
          </a:p>
          <a:p>
            <a:pPr marL="685800" lvl="1" indent="-228600">
              <a:buAutoNum type="arabicParenR"/>
            </a:pPr>
            <a:r>
              <a:rPr lang="en-IE" baseline="0" dirty="0"/>
              <a:t>Command line mode– </a:t>
            </a:r>
            <a:r>
              <a:rPr lang="en-IE" dirty="0"/>
              <a:t>For entering editor commands like :w or :q</a:t>
            </a:r>
          </a:p>
          <a:p>
            <a:pPr marL="685800" lvl="1" indent="-228600">
              <a:buAutoNum type="arabicParenR"/>
            </a:pPr>
            <a:endParaRPr lang="en-IE" dirty="0"/>
          </a:p>
          <a:p>
            <a:pPr marL="685800" lvl="1" indent="-228600">
              <a:buAutoNum type="arabicParenR"/>
            </a:pPr>
            <a:r>
              <a:rPr lang="en-IE" dirty="0"/>
              <a:t>Give demo on how to change modes and do simple navigation</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339675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commands are in green to make it clear</a:t>
            </a:r>
          </a:p>
          <a:p>
            <a:endParaRPr lang="en-US" dirty="0"/>
          </a:p>
          <a:p>
            <a:r>
              <a:rPr lang="en-US" dirty="0"/>
              <a:t>Live demo</a:t>
            </a:r>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95481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Live demo</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0990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Live demo</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61854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Live demo</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3843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examples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072387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37398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2501622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57559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498172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7132895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870687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078837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270783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6878818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68367536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6397527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1049796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6278343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211924924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40512984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14809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29409630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6213" y="217812"/>
            <a:ext cx="11570987" cy="671189"/>
          </a:xfrm>
          <a:prstGeom prst="rect">
            <a:avLst/>
          </a:prstGeom>
        </p:spPr>
        <p:txBody>
          <a:bodyPr anchor="t" anchorCtr="0"/>
          <a:lstStyle>
            <a:lvl1pPr>
              <a:defRPr sz="3200">
                <a:solidFill>
                  <a:srgbClr val="F593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92200"/>
            <a:ext cx="11535051" cy="4994475"/>
          </a:xfrm>
          <a:prstGeom prst="rect">
            <a:avLst/>
          </a:prstGeom>
        </p:spPr>
        <p:txBody>
          <a:bodyPr/>
          <a:lstStyle>
            <a:lvl1pPr marL="262460" indent="-262460">
              <a:buClr>
                <a:srgbClr val="F59300"/>
              </a:buClr>
              <a:buSzPct val="80000"/>
              <a:buFont typeface="Wingdings 2" pitchFamily="18" charset="2"/>
              <a:buChar char="®"/>
              <a:defRPr sz="2133">
                <a:solidFill>
                  <a:srgbClr val="535353"/>
                </a:solidFill>
                <a:latin typeface="Arial" pitchFamily="34" charset="0"/>
                <a:cs typeface="Arial" pitchFamily="34" charset="0"/>
              </a:defRPr>
            </a:lvl1pPr>
            <a:lvl2pPr marL="910144" indent="-300559">
              <a:buClr>
                <a:schemeClr val="tx1">
                  <a:lumMod val="50000"/>
                  <a:lumOff val="50000"/>
                </a:schemeClr>
              </a:buClr>
              <a:buSzPct val="70000"/>
              <a:buFont typeface="Wingdings 2" pitchFamily="18" charset="2"/>
              <a:buChar char="®"/>
              <a:defRPr sz="2400">
                <a:solidFill>
                  <a:schemeClr val="tx1">
                    <a:lumMod val="50000"/>
                    <a:lumOff val="50000"/>
                  </a:schemeClr>
                </a:solidFill>
                <a:latin typeface="Arial" pitchFamily="34" charset="0"/>
                <a:cs typeface="Arial" pitchFamily="34" charset="0"/>
              </a:defRPr>
            </a:lvl2pPr>
            <a:lvl3pPr marL="1466814" indent="-247644">
              <a:buClr>
                <a:schemeClr val="tx1">
                  <a:lumMod val="50000"/>
                  <a:lumOff val="50000"/>
                </a:schemeClr>
              </a:buClr>
              <a:buSzPct val="70000"/>
              <a:buFont typeface="Wingdings 2" pitchFamily="18" charset="2"/>
              <a:buChar char="®"/>
              <a:defRPr sz="2133">
                <a:solidFill>
                  <a:schemeClr val="tx1">
                    <a:lumMod val="50000"/>
                    <a:lumOff val="50000"/>
                  </a:schemeClr>
                </a:solidFill>
                <a:latin typeface="Arial" pitchFamily="34" charset="0"/>
                <a:cs typeface="Arial" pitchFamily="34" charset="0"/>
              </a:defRPr>
            </a:lvl3pPr>
            <a:lvl4pPr marL="2067932" indent="-239178">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4pPr>
            <a:lvl5pPr marL="2685984" indent="-247644">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734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38070577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95743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4595461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390019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815134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5765719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4284382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7607477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28384759"/>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457975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2011162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3894123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59491916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932778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6110751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09553753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414511337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2969009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9070037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10259134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06119412"/>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2183465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92829558"/>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114787023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95179940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2307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190472130"/>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999735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191619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503128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533396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7134911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27018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711" r:id="rId26"/>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1784642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D5221DA7-3967-4332-A84F-2E51D0B894AF}"/>
              </a:ext>
            </a:extLst>
          </p:cNvPr>
          <p:cNvSpPr txBox="1">
            <a:spLocks/>
          </p:cNvSpPr>
          <p:nvPr/>
        </p:nvSpPr>
        <p:spPr>
          <a:xfrm>
            <a:off x="381000" y="2120254"/>
            <a:ext cx="8138876" cy="827263"/>
          </a:xfrm>
          <a:prstGeom prst="rect">
            <a:avLst/>
          </a:prstGeom>
        </p:spPr>
        <p:txBody>
          <a:bodyPr vert="horz" lIns="76200" tIns="38100" rIns="76200" bIns="38100" rtlCol="0">
            <a:noAutofit/>
          </a:bodyPr>
          <a:lstStyle>
            <a:lvl1pPr marL="0" indent="0" algn="l" defTabSz="609576" rtl="0" eaLnBrk="1" latinLnBrk="0" hangingPunct="1">
              <a:spcBef>
                <a:spcPct val="20000"/>
              </a:spcBef>
              <a:buFontTx/>
              <a:buNone/>
              <a:defRPr sz="5333" b="1"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4444" dirty="0">
                <a:solidFill>
                  <a:srgbClr val="232F3E"/>
                </a:solidFill>
              </a:rPr>
              <a:t>Intro to Linux 2</a:t>
            </a:r>
          </a:p>
        </p:txBody>
      </p:sp>
      <p:sp>
        <p:nvSpPr>
          <p:cNvPr id="14" name="Text Placeholder 1">
            <a:extLst>
              <a:ext uri="{FF2B5EF4-FFF2-40B4-BE49-F238E27FC236}">
                <a16:creationId xmlns:a16="http://schemas.microsoft.com/office/drawing/2014/main" id="{5D06A379-02FA-418E-B9D2-B074C0AF4CC1}"/>
              </a:ext>
            </a:extLst>
          </p:cNvPr>
          <p:cNvSpPr txBox="1">
            <a:spLocks/>
          </p:cNvSpPr>
          <p:nvPr/>
        </p:nvSpPr>
        <p:spPr>
          <a:xfrm>
            <a:off x="508000" y="3666854"/>
            <a:ext cx="4092223" cy="423935"/>
          </a:xfrm>
          <a:prstGeom prst="rect">
            <a:avLst/>
          </a:prstGeom>
        </p:spPr>
        <p:txBody>
          <a:bodyPr vert="horz" lIns="76200" tIns="38100" rIns="76200" bIns="38100" rtlCol="0">
            <a:normAutofit/>
          </a:bodyPr>
          <a:lstStyle>
            <a:lvl1pPr marL="0" indent="0" algn="l" defTabSz="609576" rtl="0" eaLnBrk="1" latinLnBrk="0" hangingPunct="1">
              <a:spcBef>
                <a:spcPct val="20000"/>
              </a:spcBef>
              <a:buFontTx/>
              <a:buNone/>
              <a:defRPr sz="2167" b="0"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1806">
                <a:solidFill>
                  <a:srgbClr val="232F3E"/>
                </a:solidFill>
              </a:rPr>
              <a:t>Team or presenters name</a:t>
            </a:r>
            <a:endParaRPr lang="en-US" sz="1806" dirty="0">
              <a:solidFill>
                <a:srgbClr val="232F3E"/>
              </a:solidFill>
            </a:endParaRPr>
          </a:p>
        </p:txBody>
      </p:sp>
      <p:sp>
        <p:nvSpPr>
          <p:cNvPr id="15" name="Text Placeholder 2">
            <a:extLst>
              <a:ext uri="{FF2B5EF4-FFF2-40B4-BE49-F238E27FC236}">
                <a16:creationId xmlns:a16="http://schemas.microsoft.com/office/drawing/2014/main" id="{9CAC3EFF-54FE-46E8-90A4-B129DCDCD682}"/>
              </a:ext>
            </a:extLst>
          </p:cNvPr>
          <p:cNvSpPr txBox="1">
            <a:spLocks/>
          </p:cNvSpPr>
          <p:nvPr/>
        </p:nvSpPr>
        <p:spPr>
          <a:xfrm>
            <a:off x="507999" y="4342693"/>
            <a:ext cx="4092223" cy="410986"/>
          </a:xfrm>
          <a:prstGeom prst="rect">
            <a:avLst/>
          </a:prstGeom>
        </p:spPr>
        <p:txBody>
          <a:bodyPr vert="horz" lIns="101600" tIns="50800" rIns="101600" bIns="50800"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17475"/>
            <a:r>
              <a:rPr lang="en-US" sz="1319" dirty="0">
                <a:solidFill>
                  <a:srgbClr val="232F3E"/>
                </a:solidFill>
              </a:rPr>
              <a:t>Date: </a:t>
            </a:r>
          </a:p>
          <a:p>
            <a:pPr defTabSz="317475"/>
            <a:endParaRPr lang="en-US" sz="1319" dirty="0">
              <a:solidFill>
                <a:srgbClr val="232F3E"/>
              </a:solidFill>
            </a:endParaRPr>
          </a:p>
          <a:p>
            <a:pPr defTabSz="317475"/>
            <a:r>
              <a:rPr lang="en-US" sz="1319" dirty="0">
                <a:solidFill>
                  <a:srgbClr val="232F3E"/>
                </a:solidFill>
              </a:rPr>
              <a:t>Location: DUB</a:t>
            </a:r>
          </a:p>
        </p:txBody>
      </p:sp>
    </p:spTree>
    <p:extLst>
      <p:ext uri="{BB962C8B-B14F-4D97-AF65-F5344CB8AC3E}">
        <p14:creationId xmlns:p14="http://schemas.microsoft.com/office/powerpoint/2010/main" val="1922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B1EA-E8B7-DD47-B2A9-4E996AE14E40}"/>
              </a:ext>
            </a:extLst>
          </p:cNvPr>
          <p:cNvSpPr>
            <a:spLocks noGrp="1"/>
          </p:cNvSpPr>
          <p:nvPr>
            <p:ph type="title"/>
          </p:nvPr>
        </p:nvSpPr>
        <p:spPr>
          <a:xfrm>
            <a:off x="449052" y="153249"/>
            <a:ext cx="8134608" cy="727655"/>
          </a:xfrm>
        </p:spPr>
        <p:txBody>
          <a:bodyPr/>
          <a:lstStyle/>
          <a:p>
            <a:pPr algn="ctr"/>
            <a:r>
              <a:rPr lang="en-IE" dirty="0"/>
              <a:t>Display text file</a:t>
            </a:r>
            <a:endParaRPr lang="en-US" dirty="0"/>
          </a:p>
        </p:txBody>
      </p:sp>
      <p:sp>
        <p:nvSpPr>
          <p:cNvPr id="3" name="Content Placeholder 2">
            <a:extLst>
              <a:ext uri="{FF2B5EF4-FFF2-40B4-BE49-F238E27FC236}">
                <a16:creationId xmlns:a16="http://schemas.microsoft.com/office/drawing/2014/main" id="{9D44B4EE-8BE4-DA41-8DD6-9F7BA6469421}"/>
              </a:ext>
            </a:extLst>
          </p:cNvPr>
          <p:cNvSpPr>
            <a:spLocks noGrp="1"/>
          </p:cNvSpPr>
          <p:nvPr>
            <p:ph idx="1"/>
          </p:nvPr>
        </p:nvSpPr>
        <p:spPr>
          <a:xfrm>
            <a:off x="341804" y="1206406"/>
            <a:ext cx="8440496" cy="5498345"/>
          </a:xfrm>
        </p:spPr>
        <p:txBody>
          <a:bodyPr/>
          <a:lstStyle/>
          <a:p>
            <a:pPr marL="457189" indent="-457189">
              <a:buFont typeface="Wingdings" pitchFamily="2" charset="2"/>
              <a:buChar char="v"/>
            </a:pPr>
            <a:r>
              <a:rPr lang="en-IE" sz="2400" dirty="0"/>
              <a:t>cat – displays the contents of a file</a:t>
            </a:r>
            <a:endParaRPr lang="en-US" sz="2400" dirty="0"/>
          </a:p>
          <a:p>
            <a:pPr marL="457189" indent="-457189">
              <a:buFont typeface="Wingdings" pitchFamily="2" charset="2"/>
              <a:buChar char="v"/>
            </a:pPr>
            <a:endParaRPr lang="en-US" sz="2400" dirty="0"/>
          </a:p>
          <a:p>
            <a:pPr marL="457189" indent="-457189">
              <a:buFont typeface="Wingdings" pitchFamily="2" charset="2"/>
              <a:buChar char="v"/>
            </a:pPr>
            <a:r>
              <a:rPr lang="en-US" sz="2400" dirty="0"/>
              <a:t>head – displays the first 10 lines of a file</a:t>
            </a:r>
          </a:p>
          <a:p>
            <a:pPr marL="457189" indent="-457189">
              <a:buFont typeface="Wingdings" pitchFamily="2" charset="2"/>
              <a:buChar char="v"/>
            </a:pPr>
            <a:endParaRPr lang="en-US" sz="2400" dirty="0"/>
          </a:p>
          <a:p>
            <a:pPr marL="457189" indent="-457189">
              <a:buFont typeface="Wingdings" pitchFamily="2" charset="2"/>
              <a:buChar char="v"/>
            </a:pPr>
            <a:r>
              <a:rPr lang="en-US" sz="2400" dirty="0"/>
              <a:t>tail – displays the last 10 lines of a file</a:t>
            </a:r>
          </a:p>
          <a:p>
            <a:pPr marL="457189" indent="-457189">
              <a:buFont typeface="Wingdings" pitchFamily="2" charset="2"/>
              <a:buChar char="v"/>
            </a:pPr>
            <a:endParaRPr lang="en-US" sz="2400" dirty="0"/>
          </a:p>
          <a:p>
            <a:pPr marL="457189" indent="-457189">
              <a:buFont typeface="Wingdings" pitchFamily="2" charset="2"/>
              <a:buChar char="v"/>
            </a:pPr>
            <a:r>
              <a:rPr lang="en-US" sz="2400" dirty="0"/>
              <a:t>more – interactive text reader</a:t>
            </a:r>
          </a:p>
          <a:p>
            <a:pPr marL="457189" indent="-457189">
              <a:buFont typeface="Wingdings" pitchFamily="2" charset="2"/>
              <a:buChar char="v"/>
            </a:pPr>
            <a:endParaRPr lang="en-US" sz="2400" dirty="0"/>
          </a:p>
          <a:p>
            <a:pPr marL="457189" indent="-457189">
              <a:buFont typeface="Wingdings" pitchFamily="2" charset="2"/>
              <a:buChar char="v"/>
            </a:pPr>
            <a:r>
              <a:rPr lang="en-US" sz="2400" dirty="0"/>
              <a:t>less – can do more than more </a:t>
            </a:r>
            <a:r>
              <a:rPr lang="en-US" sz="2400" dirty="0">
                <a:sym typeface="Wingdings" pitchFamily="2" charset="2"/>
              </a:rPr>
              <a:t></a:t>
            </a:r>
            <a:endParaRPr lang="en-IE" sz="2400" dirty="0"/>
          </a:p>
        </p:txBody>
      </p:sp>
      <p:pic>
        <p:nvPicPr>
          <p:cNvPr id="5" name="Picture 4">
            <a:extLst>
              <a:ext uri="{FF2B5EF4-FFF2-40B4-BE49-F238E27FC236}">
                <a16:creationId xmlns:a16="http://schemas.microsoft.com/office/drawing/2014/main" id="{ED4E1E32-B6BA-1D4E-86A6-549E7B2E6D12}"/>
              </a:ext>
            </a:extLst>
          </p:cNvPr>
          <p:cNvPicPr>
            <a:picLocks noChangeAspect="1"/>
          </p:cNvPicPr>
          <p:nvPr/>
        </p:nvPicPr>
        <p:blipFill>
          <a:blip r:embed="rId3"/>
          <a:stretch>
            <a:fillRect/>
          </a:stretch>
        </p:blipFill>
        <p:spPr>
          <a:xfrm>
            <a:off x="9342367" y="3443538"/>
            <a:ext cx="1692531" cy="1434129"/>
          </a:xfrm>
          <a:prstGeom prst="rect">
            <a:avLst/>
          </a:prstGeom>
        </p:spPr>
      </p:pic>
      <p:pic>
        <p:nvPicPr>
          <p:cNvPr id="7" name="Picture 6">
            <a:extLst>
              <a:ext uri="{FF2B5EF4-FFF2-40B4-BE49-F238E27FC236}">
                <a16:creationId xmlns:a16="http://schemas.microsoft.com/office/drawing/2014/main" id="{5D4F25C2-519A-A948-8452-2A72D01E86F9}"/>
              </a:ext>
            </a:extLst>
          </p:cNvPr>
          <p:cNvPicPr>
            <a:picLocks noChangeAspect="1"/>
          </p:cNvPicPr>
          <p:nvPr/>
        </p:nvPicPr>
        <p:blipFill>
          <a:blip r:embed="rId4"/>
          <a:stretch>
            <a:fillRect/>
          </a:stretch>
        </p:blipFill>
        <p:spPr>
          <a:xfrm>
            <a:off x="9219803" y="1694756"/>
            <a:ext cx="1937659" cy="1645683"/>
          </a:xfrm>
          <a:prstGeom prst="rect">
            <a:avLst/>
          </a:prstGeom>
        </p:spPr>
      </p:pic>
      <p:pic>
        <p:nvPicPr>
          <p:cNvPr id="9" name="Picture 8">
            <a:extLst>
              <a:ext uri="{FF2B5EF4-FFF2-40B4-BE49-F238E27FC236}">
                <a16:creationId xmlns:a16="http://schemas.microsoft.com/office/drawing/2014/main" id="{65ADA21A-07C6-6F40-B479-E221177A23F2}"/>
              </a:ext>
            </a:extLst>
          </p:cNvPr>
          <p:cNvPicPr>
            <a:picLocks noChangeAspect="1"/>
          </p:cNvPicPr>
          <p:nvPr/>
        </p:nvPicPr>
        <p:blipFill>
          <a:blip r:embed="rId5"/>
          <a:stretch>
            <a:fillRect/>
          </a:stretch>
        </p:blipFill>
        <p:spPr>
          <a:xfrm>
            <a:off x="8980940" y="118533"/>
            <a:ext cx="2323851" cy="1524740"/>
          </a:xfrm>
          <a:prstGeom prst="rect">
            <a:avLst/>
          </a:prstGeom>
        </p:spPr>
      </p:pic>
    </p:spTree>
    <p:extLst>
      <p:ext uri="{BB962C8B-B14F-4D97-AF65-F5344CB8AC3E}">
        <p14:creationId xmlns:p14="http://schemas.microsoft.com/office/powerpoint/2010/main" val="297951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EB0F-B0E5-3F46-8AF9-1D7448204DEF}"/>
              </a:ext>
            </a:extLst>
          </p:cNvPr>
          <p:cNvSpPr>
            <a:spLocks noGrp="1"/>
          </p:cNvSpPr>
          <p:nvPr>
            <p:ph type="title"/>
          </p:nvPr>
        </p:nvSpPr>
        <p:spPr/>
        <p:txBody>
          <a:bodyPr/>
          <a:lstStyle/>
          <a:p>
            <a:pPr algn="ctr"/>
            <a:r>
              <a:rPr lang="en-US" dirty="0"/>
              <a:t>Manipulate text</a:t>
            </a:r>
          </a:p>
        </p:txBody>
      </p:sp>
      <p:sp>
        <p:nvSpPr>
          <p:cNvPr id="3" name="Content Placeholder 2">
            <a:extLst>
              <a:ext uri="{FF2B5EF4-FFF2-40B4-BE49-F238E27FC236}">
                <a16:creationId xmlns:a16="http://schemas.microsoft.com/office/drawing/2014/main" id="{62AF7DA6-88D9-E646-A3EF-FC4043E9502F}"/>
              </a:ext>
            </a:extLst>
          </p:cNvPr>
          <p:cNvSpPr>
            <a:spLocks noGrp="1"/>
          </p:cNvSpPr>
          <p:nvPr>
            <p:ph idx="1"/>
          </p:nvPr>
        </p:nvSpPr>
        <p:spPr>
          <a:xfrm>
            <a:off x="454123" y="1345776"/>
            <a:ext cx="10940405" cy="5358976"/>
          </a:xfrm>
        </p:spPr>
        <p:txBody>
          <a:bodyPr/>
          <a:lstStyle/>
          <a:p>
            <a:r>
              <a:rPr lang="en-US" sz="2400" dirty="0"/>
              <a:t>sort 			sorts contents of files in many ways</a:t>
            </a:r>
          </a:p>
          <a:p>
            <a:endParaRPr lang="en-US" sz="2400" dirty="0"/>
          </a:p>
          <a:p>
            <a:r>
              <a:rPr lang="en-US" sz="2400" dirty="0"/>
              <a:t>cut 			will extract pieces of text</a:t>
            </a:r>
          </a:p>
          <a:p>
            <a:endParaRPr lang="en-US" sz="2400" dirty="0"/>
          </a:p>
          <a:p>
            <a:r>
              <a:rPr lang="en-US" sz="2400" dirty="0"/>
              <a:t>grep 			powerful tool to search for strings </a:t>
            </a:r>
          </a:p>
          <a:p>
            <a:endParaRPr lang="en-US" sz="2400" dirty="0"/>
          </a:p>
          <a:p>
            <a:r>
              <a:rPr lang="en-US" sz="2400" dirty="0"/>
              <a:t>sed/</a:t>
            </a:r>
            <a:r>
              <a:rPr lang="en-US" sz="2400" dirty="0" err="1"/>
              <a:t>awk</a:t>
            </a:r>
            <a:r>
              <a:rPr lang="en-US" sz="2400" dirty="0"/>
              <a:t>	 	very powerful stream and line editor</a:t>
            </a:r>
          </a:p>
          <a:p>
            <a:endParaRPr lang="en-US" sz="2400" dirty="0"/>
          </a:p>
          <a:p>
            <a:r>
              <a:rPr lang="en-US" sz="2400" dirty="0" err="1"/>
              <a:t>wc</a:t>
            </a:r>
            <a:r>
              <a:rPr lang="en-US" sz="2400" dirty="0"/>
              <a:t> 			word count</a:t>
            </a:r>
          </a:p>
        </p:txBody>
      </p:sp>
    </p:spTree>
    <p:extLst>
      <p:ext uri="{BB962C8B-B14F-4D97-AF65-F5344CB8AC3E}">
        <p14:creationId xmlns:p14="http://schemas.microsoft.com/office/powerpoint/2010/main" val="296340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0B23-9684-E74B-982D-ED3CB0994A31}"/>
              </a:ext>
            </a:extLst>
          </p:cNvPr>
          <p:cNvSpPr>
            <a:spLocks noGrp="1"/>
          </p:cNvSpPr>
          <p:nvPr>
            <p:ph type="title"/>
          </p:nvPr>
        </p:nvSpPr>
        <p:spPr/>
        <p:txBody>
          <a:bodyPr/>
          <a:lstStyle/>
          <a:p>
            <a:pPr algn="ctr"/>
            <a:r>
              <a:rPr lang="en-US" dirty="0"/>
              <a:t>Practical examples</a:t>
            </a:r>
          </a:p>
        </p:txBody>
      </p:sp>
      <p:sp>
        <p:nvSpPr>
          <p:cNvPr id="3" name="Content Placeholder 2">
            <a:extLst>
              <a:ext uri="{FF2B5EF4-FFF2-40B4-BE49-F238E27FC236}">
                <a16:creationId xmlns:a16="http://schemas.microsoft.com/office/drawing/2014/main" id="{AA92F3A7-2F93-7A43-AF45-C3E2551F49F4}"/>
              </a:ext>
            </a:extLst>
          </p:cNvPr>
          <p:cNvSpPr>
            <a:spLocks noGrp="1"/>
          </p:cNvSpPr>
          <p:nvPr>
            <p:ph idx="1"/>
          </p:nvPr>
        </p:nvSpPr>
        <p:spPr>
          <a:xfrm>
            <a:off x="210725" y="1345776"/>
            <a:ext cx="11635083" cy="4738568"/>
          </a:xfrm>
        </p:spPr>
        <p:txBody>
          <a:bodyPr/>
          <a:lstStyle/>
          <a:p>
            <a:r>
              <a:rPr lang="en-US" sz="2400" dirty="0"/>
              <a:t>tail -n 20 -f /var/log/messages</a:t>
            </a:r>
          </a:p>
          <a:p>
            <a:endParaRPr lang="en-US" sz="2400" dirty="0"/>
          </a:p>
          <a:p>
            <a:r>
              <a:rPr lang="en-US" sz="2400" dirty="0"/>
              <a:t>cat /</a:t>
            </a:r>
            <a:r>
              <a:rPr lang="en-US" sz="2400" dirty="0" err="1"/>
              <a:t>etc</a:t>
            </a:r>
            <a:r>
              <a:rPr lang="en-US" sz="2400" dirty="0"/>
              <a:t>/passwd | </a:t>
            </a:r>
            <a:r>
              <a:rPr lang="en-US" sz="2400" dirty="0" err="1"/>
              <a:t>awk</a:t>
            </a:r>
            <a:r>
              <a:rPr lang="en-US" sz="2400" dirty="0"/>
              <a:t> -F ":" '{print $3 ":" $1}’ | sort -nk1 | less</a:t>
            </a:r>
          </a:p>
          <a:p>
            <a:endParaRPr lang="en-US" sz="2400" dirty="0"/>
          </a:p>
          <a:p>
            <a:r>
              <a:rPr lang="en-US" sz="2400" dirty="0"/>
              <a:t>cat /var/log/messages | grep -</a:t>
            </a:r>
            <a:r>
              <a:rPr lang="en-US" sz="2400" dirty="0" err="1"/>
              <a:t>i</a:t>
            </a:r>
            <a:r>
              <a:rPr lang="en-US" sz="2400" dirty="0"/>
              <a:t> error | </a:t>
            </a:r>
            <a:r>
              <a:rPr lang="en-US" sz="2400" dirty="0" err="1"/>
              <a:t>wc</a:t>
            </a:r>
            <a:r>
              <a:rPr lang="en-US" sz="2400" dirty="0"/>
              <a:t> –l</a:t>
            </a:r>
          </a:p>
          <a:p>
            <a:pPr marL="0" indent="0">
              <a:buNone/>
            </a:pPr>
            <a:r>
              <a:rPr lang="en-US" sz="2400" dirty="0"/>
              <a:t> </a:t>
            </a:r>
          </a:p>
          <a:p>
            <a:r>
              <a:rPr lang="en-IE" sz="2400" dirty="0">
                <a:solidFill>
                  <a:schemeClr val="bg2">
                    <a:lumMod val="10000"/>
                  </a:schemeClr>
                </a:solidFill>
              </a:rPr>
              <a:t>grep -v '^#' /etc/</a:t>
            </a:r>
            <a:r>
              <a:rPr lang="en-IE" sz="2400" dirty="0" err="1">
                <a:solidFill>
                  <a:schemeClr val="bg2">
                    <a:lumMod val="10000"/>
                  </a:schemeClr>
                </a:solidFill>
              </a:rPr>
              <a:t>ssh</a:t>
            </a:r>
            <a:r>
              <a:rPr lang="en-IE" sz="2400" dirty="0">
                <a:solidFill>
                  <a:schemeClr val="bg2">
                    <a:lumMod val="10000"/>
                  </a:schemeClr>
                </a:solidFill>
              </a:rPr>
              <a:t>/</a:t>
            </a:r>
            <a:r>
              <a:rPr lang="en-IE" sz="2400" dirty="0" err="1">
                <a:solidFill>
                  <a:schemeClr val="bg2">
                    <a:lumMod val="10000"/>
                  </a:schemeClr>
                </a:solidFill>
              </a:rPr>
              <a:t>sshd_config</a:t>
            </a:r>
            <a:r>
              <a:rPr lang="en-IE" sz="2400" dirty="0">
                <a:solidFill>
                  <a:schemeClr val="bg2">
                    <a:lumMod val="10000"/>
                  </a:schemeClr>
                </a:solidFill>
              </a:rPr>
              <a:t> | </a:t>
            </a:r>
            <a:r>
              <a:rPr lang="en-IE" sz="2400" dirty="0" err="1">
                <a:solidFill>
                  <a:schemeClr val="bg2">
                    <a:lumMod val="10000"/>
                  </a:schemeClr>
                </a:solidFill>
              </a:rPr>
              <a:t>sed</a:t>
            </a:r>
            <a:r>
              <a:rPr lang="en-IE" sz="2400" dirty="0">
                <a:solidFill>
                  <a:schemeClr val="bg2">
                    <a:lumMod val="10000"/>
                  </a:schemeClr>
                </a:solidFill>
              </a:rPr>
              <a:t> -e /^$/d</a:t>
            </a:r>
            <a:endParaRPr lang="en-US" sz="2400" dirty="0">
              <a:solidFill>
                <a:schemeClr val="bg2">
                  <a:lumMod val="10000"/>
                </a:schemeClr>
              </a:solidFill>
            </a:endParaRPr>
          </a:p>
        </p:txBody>
      </p:sp>
    </p:spTree>
    <p:extLst>
      <p:ext uri="{BB962C8B-B14F-4D97-AF65-F5344CB8AC3E}">
        <p14:creationId xmlns:p14="http://schemas.microsoft.com/office/powerpoint/2010/main" val="107389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45CE-27D6-5D45-852B-9A484B2FC011}"/>
              </a:ext>
            </a:extLst>
          </p:cNvPr>
          <p:cNvSpPr>
            <a:spLocks noGrp="1"/>
          </p:cNvSpPr>
          <p:nvPr>
            <p:ph type="title"/>
          </p:nvPr>
        </p:nvSpPr>
        <p:spPr/>
        <p:txBody>
          <a:bodyPr/>
          <a:lstStyle/>
          <a:p>
            <a:pPr algn="ctr"/>
            <a:r>
              <a:rPr lang="en-US" dirty="0"/>
              <a:t>Find and locate</a:t>
            </a:r>
          </a:p>
        </p:txBody>
      </p:sp>
      <p:sp>
        <p:nvSpPr>
          <p:cNvPr id="3" name="Content Placeholder 2">
            <a:extLst>
              <a:ext uri="{FF2B5EF4-FFF2-40B4-BE49-F238E27FC236}">
                <a16:creationId xmlns:a16="http://schemas.microsoft.com/office/drawing/2014/main" id="{2BF4A970-0657-934B-9E51-6ED9D0EDA91E}"/>
              </a:ext>
            </a:extLst>
          </p:cNvPr>
          <p:cNvSpPr>
            <a:spLocks noGrp="1"/>
          </p:cNvSpPr>
          <p:nvPr>
            <p:ph idx="1"/>
          </p:nvPr>
        </p:nvSpPr>
        <p:spPr>
          <a:xfrm>
            <a:off x="449052" y="1518188"/>
            <a:ext cx="10940405" cy="4738568"/>
          </a:xfrm>
        </p:spPr>
        <p:txBody>
          <a:bodyPr/>
          <a:lstStyle/>
          <a:p>
            <a:pPr marL="457189" indent="-457189">
              <a:buFont typeface="Wingdings" pitchFamily="2" charset="2"/>
              <a:buChar char="v"/>
            </a:pPr>
            <a:r>
              <a:rPr lang="en-US" sz="2400" dirty="0"/>
              <a:t>Locate searches in a DB file updated daily </a:t>
            </a:r>
          </a:p>
          <a:p>
            <a:pPr marL="457189" indent="-457189">
              <a:buFont typeface="Wingdings" pitchFamily="2" charset="2"/>
              <a:buChar char="v"/>
            </a:pPr>
            <a:endParaRPr lang="en-US" sz="2400" dirty="0"/>
          </a:p>
          <a:p>
            <a:pPr marL="457189" indent="-457189">
              <a:buFont typeface="Wingdings" pitchFamily="2" charset="2"/>
              <a:buChar char="v"/>
            </a:pPr>
            <a:r>
              <a:rPr lang="en-US" sz="2400" dirty="0"/>
              <a:t>Find </a:t>
            </a:r>
            <a:r>
              <a:rPr lang="en-IE" sz="2400" dirty="0"/>
              <a:t>command can sometime take a long time to scan all of the data.</a:t>
            </a:r>
          </a:p>
          <a:p>
            <a:pPr marL="457189" indent="-457189">
              <a:buFont typeface="Wingdings" pitchFamily="2" charset="2"/>
              <a:buChar char="v"/>
            </a:pPr>
            <a:endParaRPr lang="en-IE" sz="2400" dirty="0"/>
          </a:p>
          <a:p>
            <a:pPr marL="457189" indent="-457189">
              <a:buFont typeface="Wingdings" pitchFamily="2" charset="2"/>
              <a:buChar char="v"/>
            </a:pPr>
            <a:r>
              <a:rPr lang="en-IE" sz="2400" dirty="0"/>
              <a:t>time find / -name "</a:t>
            </a:r>
            <a:r>
              <a:rPr lang="en-IE" sz="2400" dirty="0" err="1"/>
              <a:t>httpd.conf</a:t>
            </a:r>
            <a:r>
              <a:rPr lang="en-IE" sz="2400" dirty="0"/>
              <a:t>” # running for minutes</a:t>
            </a:r>
          </a:p>
          <a:p>
            <a:pPr marL="457189" indent="-457189">
              <a:buFont typeface="Wingdings" pitchFamily="2" charset="2"/>
              <a:buChar char="v"/>
            </a:pPr>
            <a:r>
              <a:rPr lang="en-US" sz="2400" dirty="0"/>
              <a:t>time locate "</a:t>
            </a:r>
            <a:r>
              <a:rPr lang="en-US" sz="2400" dirty="0" err="1"/>
              <a:t>httpd.conf</a:t>
            </a:r>
            <a:r>
              <a:rPr lang="en-US" sz="2400" dirty="0"/>
              <a:t>” # real	0m0.049s</a:t>
            </a:r>
          </a:p>
        </p:txBody>
      </p:sp>
    </p:spTree>
    <p:extLst>
      <p:ext uri="{BB962C8B-B14F-4D97-AF65-F5344CB8AC3E}">
        <p14:creationId xmlns:p14="http://schemas.microsoft.com/office/powerpoint/2010/main" val="287191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2DEE4-B3B6-43BE-AB2A-D88154D641A7}"/>
              </a:ext>
            </a:extLst>
          </p:cNvPr>
          <p:cNvSpPr>
            <a:spLocks noGrp="1"/>
          </p:cNvSpPr>
          <p:nvPr>
            <p:ph idx="1"/>
          </p:nvPr>
        </p:nvSpPr>
        <p:spPr>
          <a:xfrm>
            <a:off x="328474" y="2189481"/>
            <a:ext cx="11535051" cy="960120"/>
          </a:xfrm>
        </p:spPr>
        <p:txBody>
          <a:bodyPr/>
          <a:lstStyle/>
          <a:p>
            <a:pPr marL="0" lvl="0" indent="0" algn="ctr" defTabSz="914400">
              <a:spcBef>
                <a:spcPts val="0"/>
              </a:spcBef>
              <a:buClrTx/>
              <a:buSzTx/>
              <a:buNone/>
            </a:pPr>
            <a:r>
              <a:rPr lang="en-US" sz="3733" dirty="0" err="1">
                <a:solidFill>
                  <a:srgbClr val="414042"/>
                </a:solidFill>
                <a:latin typeface="Amazon Ember"/>
                <a:cs typeface="+mn-cs"/>
              </a:rPr>
              <a:t>ssh</a:t>
            </a:r>
            <a:r>
              <a:rPr lang="en-US" sz="3733" dirty="0">
                <a:solidFill>
                  <a:srgbClr val="414042"/>
                </a:solidFill>
                <a:latin typeface="Amazon Ember"/>
                <a:cs typeface="+mn-cs"/>
              </a:rPr>
              <a:t> (secure shell)</a:t>
            </a:r>
          </a:p>
        </p:txBody>
      </p:sp>
    </p:spTree>
    <p:extLst>
      <p:ext uri="{BB962C8B-B14F-4D97-AF65-F5344CB8AC3E}">
        <p14:creationId xmlns:p14="http://schemas.microsoft.com/office/powerpoint/2010/main" val="293227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C1C7-7FB3-9444-BCCF-89D2C9F1FC30}"/>
              </a:ext>
            </a:extLst>
          </p:cNvPr>
          <p:cNvSpPr>
            <a:spLocks noGrp="1"/>
          </p:cNvSpPr>
          <p:nvPr>
            <p:ph type="title"/>
          </p:nvPr>
        </p:nvSpPr>
        <p:spPr/>
        <p:txBody>
          <a:bodyPr/>
          <a:lstStyle/>
          <a:p>
            <a:pPr algn="ctr"/>
            <a:r>
              <a:rPr lang="en-US" dirty="0" err="1"/>
              <a:t>ssh</a:t>
            </a:r>
            <a:endParaRPr lang="en-US" dirty="0"/>
          </a:p>
        </p:txBody>
      </p:sp>
      <p:sp>
        <p:nvSpPr>
          <p:cNvPr id="3" name="Content Placeholder 2">
            <a:extLst>
              <a:ext uri="{FF2B5EF4-FFF2-40B4-BE49-F238E27FC236}">
                <a16:creationId xmlns:a16="http://schemas.microsoft.com/office/drawing/2014/main" id="{927D13CF-D8DF-8D4E-9CDB-C63599895B23}"/>
              </a:ext>
            </a:extLst>
          </p:cNvPr>
          <p:cNvSpPr>
            <a:spLocks noGrp="1"/>
          </p:cNvSpPr>
          <p:nvPr>
            <p:ph idx="1"/>
          </p:nvPr>
        </p:nvSpPr>
        <p:spPr>
          <a:xfrm>
            <a:off x="449052" y="1059717"/>
            <a:ext cx="10940405" cy="2369284"/>
          </a:xfrm>
        </p:spPr>
        <p:txBody>
          <a:bodyPr/>
          <a:lstStyle/>
          <a:p>
            <a:r>
              <a:rPr lang="en-US" sz="2400" dirty="0">
                <a:latin typeface="+mn-lt"/>
              </a:rPr>
              <a:t> Secure shell used to establish remote connection </a:t>
            </a:r>
          </a:p>
          <a:p>
            <a:r>
              <a:rPr lang="en-US" sz="2400" dirty="0">
                <a:latin typeface="+mn-lt"/>
              </a:rPr>
              <a:t> Port 22</a:t>
            </a:r>
          </a:p>
          <a:p>
            <a:r>
              <a:rPr lang="en-US" sz="2400" dirty="0">
                <a:latin typeface="+mn-lt"/>
              </a:rPr>
              <a:t> Authentication and Encryption</a:t>
            </a:r>
          </a:p>
          <a:p>
            <a:r>
              <a:rPr lang="en-US" sz="2400" dirty="0">
                <a:latin typeface="+mn-lt"/>
              </a:rPr>
              <a:t> Works via password/key files/AD integration (</a:t>
            </a:r>
            <a:r>
              <a:rPr lang="en-US" sz="2400" dirty="0" err="1">
                <a:latin typeface="+mn-lt"/>
              </a:rPr>
              <a:t>sssd</a:t>
            </a:r>
            <a:r>
              <a:rPr lang="en-US" sz="2400" dirty="0">
                <a:latin typeface="+mn-lt"/>
              </a:rPr>
              <a:t>)</a:t>
            </a:r>
          </a:p>
        </p:txBody>
      </p:sp>
      <p:pic>
        <p:nvPicPr>
          <p:cNvPr id="5" name="Picture 4">
            <a:extLst>
              <a:ext uri="{FF2B5EF4-FFF2-40B4-BE49-F238E27FC236}">
                <a16:creationId xmlns:a16="http://schemas.microsoft.com/office/drawing/2014/main" id="{26BAD96F-7CFC-FA41-930D-898CC2D18E2D}"/>
              </a:ext>
            </a:extLst>
          </p:cNvPr>
          <p:cNvPicPr>
            <a:picLocks noChangeAspect="1"/>
          </p:cNvPicPr>
          <p:nvPr/>
        </p:nvPicPr>
        <p:blipFill>
          <a:blip r:embed="rId3"/>
          <a:stretch>
            <a:fillRect/>
          </a:stretch>
        </p:blipFill>
        <p:spPr>
          <a:xfrm>
            <a:off x="3525895" y="2978232"/>
            <a:ext cx="5678207" cy="3000165"/>
          </a:xfrm>
          <a:prstGeom prst="rect">
            <a:avLst/>
          </a:prstGeom>
        </p:spPr>
      </p:pic>
    </p:spTree>
    <p:extLst>
      <p:ext uri="{BB962C8B-B14F-4D97-AF65-F5344CB8AC3E}">
        <p14:creationId xmlns:p14="http://schemas.microsoft.com/office/powerpoint/2010/main" val="238527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9352-F680-AC4C-BF57-8AB2273197ED}"/>
              </a:ext>
            </a:extLst>
          </p:cNvPr>
          <p:cNvSpPr>
            <a:spLocks noGrp="1"/>
          </p:cNvSpPr>
          <p:nvPr>
            <p:ph type="title"/>
          </p:nvPr>
        </p:nvSpPr>
        <p:spPr/>
        <p:txBody>
          <a:bodyPr/>
          <a:lstStyle/>
          <a:p>
            <a:pPr algn="ctr"/>
            <a:r>
              <a:rPr lang="en-US" dirty="0" err="1"/>
              <a:t>ssh</a:t>
            </a:r>
            <a:r>
              <a:rPr lang="en-US" dirty="0"/>
              <a:t> configuration</a:t>
            </a:r>
          </a:p>
        </p:txBody>
      </p:sp>
      <p:sp>
        <p:nvSpPr>
          <p:cNvPr id="3" name="Content Placeholder 2">
            <a:extLst>
              <a:ext uri="{FF2B5EF4-FFF2-40B4-BE49-F238E27FC236}">
                <a16:creationId xmlns:a16="http://schemas.microsoft.com/office/drawing/2014/main" id="{CCBBC61E-4823-2C47-B44C-3785CBE69648}"/>
              </a:ext>
            </a:extLst>
          </p:cNvPr>
          <p:cNvSpPr>
            <a:spLocks noGrp="1"/>
          </p:cNvSpPr>
          <p:nvPr>
            <p:ph idx="1"/>
          </p:nvPr>
        </p:nvSpPr>
        <p:spPr/>
        <p:txBody>
          <a:bodyPr/>
          <a:lstStyle/>
          <a:p>
            <a:pPr marL="457189" indent="-457189">
              <a:buFontTx/>
              <a:buChar char="-"/>
            </a:pPr>
            <a:r>
              <a:rPr lang="en-US" sz="2400" dirty="0"/>
              <a:t>/</a:t>
            </a:r>
            <a:r>
              <a:rPr lang="en-US" sz="2400" dirty="0" err="1"/>
              <a:t>etc</a:t>
            </a:r>
            <a:r>
              <a:rPr lang="en-US" sz="2400" dirty="0"/>
              <a:t>/</a:t>
            </a:r>
            <a:r>
              <a:rPr lang="en-US" sz="2400" dirty="0" err="1"/>
              <a:t>ssh</a:t>
            </a:r>
            <a:r>
              <a:rPr lang="en-US" sz="2400" dirty="0"/>
              <a:t>/</a:t>
            </a:r>
            <a:r>
              <a:rPr lang="en-US" sz="2400" dirty="0" err="1"/>
              <a:t>sshd_config</a:t>
            </a:r>
            <a:endParaRPr lang="en-US" sz="2400" dirty="0"/>
          </a:p>
          <a:p>
            <a:endParaRPr lang="en-US" sz="2400" dirty="0"/>
          </a:p>
          <a:p>
            <a:pPr marL="457189" indent="-457189">
              <a:buFontTx/>
              <a:buChar char="-"/>
            </a:pPr>
            <a:r>
              <a:rPr lang="en-US" sz="2400" dirty="0"/>
              <a:t>~/.</a:t>
            </a:r>
            <a:r>
              <a:rPr lang="en-US" sz="2400" dirty="0" err="1"/>
              <a:t>ssh</a:t>
            </a:r>
            <a:r>
              <a:rPr lang="en-US" sz="2400" dirty="0"/>
              <a:t>/</a:t>
            </a:r>
            <a:r>
              <a:rPr lang="en-US" sz="2400" dirty="0" err="1"/>
              <a:t>authorized_keys</a:t>
            </a:r>
            <a:r>
              <a:rPr lang="en-US" sz="2400" dirty="0"/>
              <a:t>:</a:t>
            </a:r>
          </a:p>
          <a:p>
            <a:pPr marL="0" indent="0">
              <a:buNone/>
            </a:pPr>
            <a:r>
              <a:rPr lang="en-US" sz="2400" dirty="0"/>
              <a:t> </a:t>
            </a:r>
            <a:r>
              <a:rPr lang="en-US" sz="2400" dirty="0" err="1"/>
              <a:t>ssh-rsa</a:t>
            </a:r>
            <a:r>
              <a:rPr lang="en-US" sz="2400" dirty="0"/>
              <a:t> </a:t>
            </a:r>
            <a:r>
              <a:rPr lang="en-US" sz="2400" dirty="0" err="1"/>
              <a:t>uBBi</a:t>
            </a:r>
            <a:r>
              <a:rPr lang="en-US" sz="2400" dirty="0"/>
              <a:t>+[…]vot2s comment</a:t>
            </a:r>
          </a:p>
          <a:p>
            <a:endParaRPr lang="en-US" sz="2400" dirty="0"/>
          </a:p>
          <a:p>
            <a:pPr marL="457189" indent="-457189">
              <a:buFontTx/>
              <a:buChar char="-"/>
            </a:pPr>
            <a:r>
              <a:rPr lang="en-US" sz="2400" dirty="0"/>
              <a:t>private/public key pair</a:t>
            </a:r>
          </a:p>
          <a:p>
            <a:pPr marL="457189" indent="-457189">
              <a:buFontTx/>
              <a:buChar char="-"/>
            </a:pPr>
            <a:endParaRPr lang="en-US" sz="2400" dirty="0"/>
          </a:p>
          <a:p>
            <a:pPr marL="457189" indent="-457189">
              <a:buFontTx/>
              <a:buChar char="-"/>
            </a:pPr>
            <a:r>
              <a:rPr lang="en-US" sz="2400" dirty="0"/>
              <a:t>Tools like </a:t>
            </a:r>
            <a:r>
              <a:rPr lang="en-US" sz="2400" dirty="0" err="1"/>
              <a:t>rsync</a:t>
            </a:r>
            <a:r>
              <a:rPr lang="en-US" sz="2400" dirty="0"/>
              <a:t>/</a:t>
            </a:r>
            <a:r>
              <a:rPr lang="en-US" sz="2400" dirty="0" err="1"/>
              <a:t>scp</a:t>
            </a:r>
            <a:r>
              <a:rPr lang="en-US" sz="2400" dirty="0"/>
              <a:t>/sftp use </a:t>
            </a:r>
            <a:r>
              <a:rPr lang="en-US" sz="2400" dirty="0" err="1"/>
              <a:t>ssh</a:t>
            </a:r>
            <a:endParaRPr lang="en-US" sz="2400" dirty="0"/>
          </a:p>
        </p:txBody>
      </p:sp>
    </p:spTree>
    <p:extLst>
      <p:ext uri="{BB962C8B-B14F-4D97-AF65-F5344CB8AC3E}">
        <p14:creationId xmlns:p14="http://schemas.microsoft.com/office/powerpoint/2010/main" val="3485007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14B4-ABE6-E644-ADC7-E56A1D9022F1}"/>
              </a:ext>
            </a:extLst>
          </p:cNvPr>
          <p:cNvSpPr>
            <a:spLocks noGrp="1"/>
          </p:cNvSpPr>
          <p:nvPr>
            <p:ph type="title"/>
          </p:nvPr>
        </p:nvSpPr>
        <p:spPr/>
        <p:txBody>
          <a:bodyPr/>
          <a:lstStyle/>
          <a:p>
            <a:pPr algn="ctr"/>
            <a:r>
              <a:rPr lang="en-US" dirty="0"/>
              <a:t>Troubleshooting </a:t>
            </a:r>
            <a:r>
              <a:rPr lang="en-US" dirty="0" err="1"/>
              <a:t>ssh</a:t>
            </a:r>
            <a:endParaRPr lang="en-US" dirty="0"/>
          </a:p>
        </p:txBody>
      </p:sp>
      <p:sp>
        <p:nvSpPr>
          <p:cNvPr id="3" name="Content Placeholder 2">
            <a:extLst>
              <a:ext uri="{FF2B5EF4-FFF2-40B4-BE49-F238E27FC236}">
                <a16:creationId xmlns:a16="http://schemas.microsoft.com/office/drawing/2014/main" id="{CA060F2A-7535-9C41-9E37-2B0E8F4E6AF1}"/>
              </a:ext>
            </a:extLst>
          </p:cNvPr>
          <p:cNvSpPr>
            <a:spLocks noGrp="1"/>
          </p:cNvSpPr>
          <p:nvPr>
            <p:ph idx="1"/>
          </p:nvPr>
        </p:nvSpPr>
        <p:spPr/>
        <p:txBody>
          <a:bodyPr/>
          <a:lstStyle/>
          <a:p>
            <a:pPr marL="457189" indent="-457189">
              <a:buFontTx/>
              <a:buChar char="-"/>
            </a:pPr>
            <a:r>
              <a:rPr lang="en-US" sz="2400" dirty="0"/>
              <a:t>Probably the number one case driver in </a:t>
            </a:r>
            <a:r>
              <a:rPr lang="en-US" sz="2400" dirty="0" err="1"/>
              <a:t>linux</a:t>
            </a:r>
            <a:endParaRPr lang="en-US" sz="2400" dirty="0"/>
          </a:p>
          <a:p>
            <a:pPr marL="457189" indent="-457189">
              <a:buFontTx/>
              <a:buChar char="-"/>
            </a:pPr>
            <a:endParaRPr lang="en-US" sz="2400" dirty="0"/>
          </a:p>
          <a:p>
            <a:pPr marL="457189" indent="-457189">
              <a:buFontTx/>
              <a:buChar char="-"/>
            </a:pPr>
            <a:r>
              <a:rPr lang="en-US" sz="2400" dirty="0" err="1"/>
              <a:t>ssh</a:t>
            </a:r>
            <a:r>
              <a:rPr lang="en-US" sz="2400" dirty="0"/>
              <a:t> or network issue? (telnet/</a:t>
            </a:r>
            <a:r>
              <a:rPr lang="en-US" sz="2400" dirty="0" err="1"/>
              <a:t>nc</a:t>
            </a:r>
            <a:r>
              <a:rPr lang="en-US" sz="2400" dirty="0"/>
              <a:t>/</a:t>
            </a:r>
            <a:r>
              <a:rPr lang="en-US" sz="2400" dirty="0" err="1"/>
              <a:t>ssh</a:t>
            </a:r>
            <a:r>
              <a:rPr lang="en-US" sz="2400" dirty="0"/>
              <a:t> –</a:t>
            </a:r>
            <a:r>
              <a:rPr lang="en-US" sz="2400" dirty="0" err="1"/>
              <a:t>vvv</a:t>
            </a:r>
            <a:r>
              <a:rPr lang="en-US" sz="2400" dirty="0"/>
              <a:t>)</a:t>
            </a:r>
          </a:p>
          <a:p>
            <a:pPr marL="457189" indent="-457189">
              <a:buFontTx/>
              <a:buChar char="-"/>
            </a:pPr>
            <a:endParaRPr lang="en-US" sz="2400" dirty="0"/>
          </a:p>
          <a:p>
            <a:pPr marL="457189" indent="-457189">
              <a:buFontTx/>
              <a:buChar char="-"/>
            </a:pPr>
            <a:r>
              <a:rPr lang="en-US" sz="2400" dirty="0"/>
              <a:t>Get the specific error message</a:t>
            </a:r>
          </a:p>
          <a:p>
            <a:pPr marL="457189" indent="-457189">
              <a:buFontTx/>
              <a:buChar char="-"/>
            </a:pPr>
            <a:endParaRPr lang="en-US" sz="2400" dirty="0"/>
          </a:p>
          <a:p>
            <a:pPr marL="457189" indent="-457189">
              <a:buFontTx/>
              <a:buChar char="-"/>
            </a:pPr>
            <a:r>
              <a:rPr lang="en-US" sz="2400" dirty="0"/>
              <a:t>Most common: permissions, user, </a:t>
            </a:r>
            <a:r>
              <a:rPr lang="en-US" sz="2400" dirty="0" err="1"/>
              <a:t>pem</a:t>
            </a:r>
            <a:r>
              <a:rPr lang="en-US" sz="2400" dirty="0"/>
              <a:t> file, firewall, </a:t>
            </a:r>
            <a:r>
              <a:rPr lang="en-US" sz="2400" dirty="0" err="1"/>
              <a:t>authorized_keys</a:t>
            </a:r>
            <a:r>
              <a:rPr lang="en-US" sz="2400" dirty="0"/>
              <a:t> malformed, other system issue  </a:t>
            </a:r>
          </a:p>
        </p:txBody>
      </p:sp>
    </p:spTree>
    <p:extLst>
      <p:ext uri="{BB962C8B-B14F-4D97-AF65-F5344CB8AC3E}">
        <p14:creationId xmlns:p14="http://schemas.microsoft.com/office/powerpoint/2010/main" val="452533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 should now be familiar with…</a:t>
            </a:r>
          </a:p>
        </p:txBody>
      </p:sp>
      <p:sp>
        <p:nvSpPr>
          <p:cNvPr id="3" name="TextBox 2">
            <a:extLst>
              <a:ext uri="{FF2B5EF4-FFF2-40B4-BE49-F238E27FC236}">
                <a16:creationId xmlns:a16="http://schemas.microsoft.com/office/drawing/2014/main" id="{9CC44B79-1C41-CF40-AB8A-91946BD968B9}"/>
              </a:ext>
            </a:extLst>
          </p:cNvPr>
          <p:cNvSpPr txBox="1"/>
          <p:nvPr/>
        </p:nvSpPr>
        <p:spPr>
          <a:xfrm>
            <a:off x="3837315" y="1877945"/>
            <a:ext cx="4163879" cy="4031873"/>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Editing files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Displaying text files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Processing text</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err="1">
                <a:solidFill>
                  <a:schemeClr val="bg2">
                    <a:lumMod val="10000"/>
                  </a:schemeClr>
                </a:solidFill>
              </a:rPr>
              <a:t>ssh</a:t>
            </a:r>
            <a:endParaRPr lang="en-US" sz="3200" dirty="0">
              <a:solidFill>
                <a:schemeClr val="bg2">
                  <a:lumMod val="10000"/>
                </a:schemeClr>
              </a:solidFill>
            </a:endParaRPr>
          </a:p>
        </p:txBody>
      </p:sp>
    </p:spTree>
    <p:extLst>
      <p:ext uri="{BB962C8B-B14F-4D97-AF65-F5344CB8AC3E}">
        <p14:creationId xmlns:p14="http://schemas.microsoft.com/office/powerpoint/2010/main" val="3617298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Practical Exercise 1</a:t>
            </a:r>
          </a:p>
        </p:txBody>
      </p:sp>
      <p:sp>
        <p:nvSpPr>
          <p:cNvPr id="5" name="TextBox 4"/>
          <p:cNvSpPr txBox="1"/>
          <p:nvPr/>
        </p:nvSpPr>
        <p:spPr>
          <a:xfrm>
            <a:off x="736897" y="880171"/>
            <a:ext cx="11006051" cy="5632311"/>
          </a:xfrm>
          <a:prstGeom prst="rect">
            <a:avLst/>
          </a:prstGeom>
          <a:noFill/>
        </p:spPr>
        <p:txBody>
          <a:bodyPr wrap="square" rtlCol="0">
            <a:spAutoFit/>
          </a:bodyPr>
          <a:lstStyle/>
          <a:p>
            <a:pPr marL="457189" indent="-457189">
              <a:buAutoNum type="arabicParenR"/>
            </a:pPr>
            <a:r>
              <a:rPr lang="en-IE" sz="2400" dirty="0">
                <a:solidFill>
                  <a:schemeClr val="bg1"/>
                </a:solidFill>
              </a:rPr>
              <a:t>create a new text file with vi</a:t>
            </a:r>
          </a:p>
          <a:p>
            <a:pPr marL="457189" indent="-457189">
              <a:buAutoNum type="arabicParenR"/>
            </a:pPr>
            <a:r>
              <a:rPr lang="en-IE" sz="2400" dirty="0">
                <a:solidFill>
                  <a:schemeClr val="bg1"/>
                </a:solidFill>
              </a:rPr>
              <a:t>input the following three lines:</a:t>
            </a:r>
            <a:br>
              <a:rPr lang="en-IE" sz="2400" dirty="0">
                <a:solidFill>
                  <a:schemeClr val="bg1"/>
                </a:solidFill>
              </a:rPr>
            </a:br>
            <a:r>
              <a:rPr lang="en-IE" sz="2400" dirty="0">
                <a:solidFill>
                  <a:schemeClr val="bg1"/>
                </a:solidFill>
              </a:rPr>
              <a:t>All work and no play</a:t>
            </a:r>
            <a:br>
              <a:rPr lang="en-IE" sz="2400" dirty="0">
                <a:solidFill>
                  <a:schemeClr val="bg1"/>
                </a:solidFill>
              </a:rPr>
            </a:br>
            <a:r>
              <a:rPr lang="en-IE" sz="2400" dirty="0">
                <a:solidFill>
                  <a:schemeClr val="bg1"/>
                </a:solidFill>
              </a:rPr>
              <a:t>makes Jack </a:t>
            </a:r>
          </a:p>
          <a:p>
            <a:r>
              <a:rPr lang="en-IE" sz="2400">
                <a:solidFill>
                  <a:schemeClr val="bg1"/>
                </a:solidFill>
              </a:rPr>
              <a:t>     </a:t>
            </a:r>
            <a:r>
              <a:rPr lang="en-IE" sz="2400" dirty="0">
                <a:solidFill>
                  <a:schemeClr val="bg1"/>
                </a:solidFill>
              </a:rPr>
              <a:t> </a:t>
            </a:r>
            <a:r>
              <a:rPr lang="en-IE" sz="2400">
                <a:solidFill>
                  <a:schemeClr val="bg1"/>
                </a:solidFill>
              </a:rPr>
              <a:t>a </a:t>
            </a:r>
            <a:r>
              <a:rPr lang="en-IE" sz="2400" dirty="0">
                <a:solidFill>
                  <a:schemeClr val="bg1"/>
                </a:solidFill>
              </a:rPr>
              <a:t>dull boy</a:t>
            </a:r>
            <a:br>
              <a:rPr lang="en-IE" sz="2400" dirty="0">
                <a:solidFill>
                  <a:schemeClr val="bg1"/>
                </a:solidFill>
              </a:rPr>
            </a:br>
            <a:br>
              <a:rPr lang="en-IE" sz="2400" dirty="0">
                <a:solidFill>
                  <a:schemeClr val="bg1"/>
                </a:solidFill>
              </a:rPr>
            </a:br>
            <a:r>
              <a:rPr lang="en-IE" sz="2400" dirty="0">
                <a:solidFill>
                  <a:schemeClr val="bg1"/>
                </a:solidFill>
              </a:rPr>
              <a:t>3) switch to command mode, delete the second line, undo the change</a:t>
            </a:r>
            <a:br>
              <a:rPr lang="en-IE" sz="2400" dirty="0">
                <a:solidFill>
                  <a:schemeClr val="bg1"/>
                </a:solidFill>
              </a:rPr>
            </a:br>
            <a:r>
              <a:rPr lang="en-IE" sz="2400" dirty="0">
                <a:solidFill>
                  <a:schemeClr val="bg1"/>
                </a:solidFill>
              </a:rPr>
              <a:t>4) write the file, exit vi</a:t>
            </a:r>
            <a:br>
              <a:rPr lang="en-IE" sz="2400" dirty="0">
                <a:solidFill>
                  <a:schemeClr val="bg1"/>
                </a:solidFill>
              </a:rPr>
            </a:br>
            <a:br>
              <a:rPr lang="en-IE" sz="2400" dirty="0">
                <a:solidFill>
                  <a:schemeClr val="bg1"/>
                </a:solidFill>
              </a:rPr>
            </a:br>
            <a:r>
              <a:rPr lang="en-IE" sz="2400" dirty="0">
                <a:solidFill>
                  <a:schemeClr val="bg1"/>
                </a:solidFill>
              </a:rPr>
              <a:t>5) add a third line via echo to the file, display the contents of the file</a:t>
            </a:r>
            <a:br>
              <a:rPr lang="en-IE" sz="2400" dirty="0">
                <a:solidFill>
                  <a:schemeClr val="bg1"/>
                </a:solidFill>
              </a:rPr>
            </a:br>
            <a:br>
              <a:rPr lang="en-IE" sz="2400" dirty="0">
                <a:solidFill>
                  <a:schemeClr val="bg1"/>
                </a:solidFill>
              </a:rPr>
            </a:br>
            <a:r>
              <a:rPr lang="en-IE" sz="2400" dirty="0">
                <a:solidFill>
                  <a:schemeClr val="bg1"/>
                </a:solidFill>
              </a:rPr>
              <a:t>6) </a:t>
            </a:r>
            <a:r>
              <a:rPr lang="en-IE" sz="2400" dirty="0" err="1">
                <a:solidFill>
                  <a:schemeClr val="bg1"/>
                </a:solidFill>
              </a:rPr>
              <a:t>goto</a:t>
            </a:r>
            <a:r>
              <a:rPr lang="en-IE" sz="2400" dirty="0">
                <a:solidFill>
                  <a:schemeClr val="bg1"/>
                </a:solidFill>
              </a:rPr>
              <a:t> /var/log</a:t>
            </a:r>
            <a:br>
              <a:rPr lang="en-IE" sz="2400" dirty="0">
                <a:solidFill>
                  <a:schemeClr val="bg1"/>
                </a:solidFill>
              </a:rPr>
            </a:br>
            <a:r>
              <a:rPr lang="en-IE" sz="2400" dirty="0">
                <a:solidFill>
                  <a:schemeClr val="bg1"/>
                </a:solidFill>
              </a:rPr>
              <a:t>display all lines of messages/syslog containing "error/ERROR"</a:t>
            </a:r>
            <a:br>
              <a:rPr lang="en-IE" sz="2400" dirty="0">
                <a:solidFill>
                  <a:schemeClr val="bg1"/>
                </a:solidFill>
              </a:rPr>
            </a:br>
            <a:r>
              <a:rPr lang="en-IE" sz="2400" dirty="0">
                <a:solidFill>
                  <a:schemeClr val="bg1"/>
                </a:solidFill>
              </a:rPr>
              <a:t>display the last 20 lines of messages/syslog</a:t>
            </a:r>
            <a:br>
              <a:rPr lang="en-IE" sz="2400" dirty="0">
                <a:solidFill>
                  <a:schemeClr val="bg1"/>
                </a:solidFill>
              </a:rPr>
            </a:br>
            <a:endParaRPr lang="en-US" sz="2400" dirty="0">
              <a:solidFill>
                <a:schemeClr val="bg1"/>
              </a:solidFill>
            </a:endParaRPr>
          </a:p>
        </p:txBody>
      </p:sp>
    </p:spTree>
    <p:extLst>
      <p:ext uri="{BB962C8B-B14F-4D97-AF65-F5344CB8AC3E}">
        <p14:creationId xmlns:p14="http://schemas.microsoft.com/office/powerpoint/2010/main" val="82726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2192000" cy="162983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4" name="Rectangle 3"/>
          <p:cNvSpPr/>
          <p:nvPr/>
        </p:nvSpPr>
        <p:spPr>
          <a:xfrm>
            <a:off x="-16564" y="435431"/>
            <a:ext cx="8603153" cy="76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a:xfrm>
            <a:off x="386455" y="498252"/>
            <a:ext cx="7985648" cy="827827"/>
          </a:xfrm>
        </p:spPr>
        <p:txBody>
          <a:bodyPr/>
          <a:lstStyle/>
          <a:p>
            <a:r>
              <a:rPr lang="en-US" sz="3667" dirty="0">
                <a:solidFill>
                  <a:schemeClr val="tx1"/>
                </a:solidFill>
                <a:latin typeface="Amazon Ember Display"/>
                <a:ea typeface="Amazon Ember Display" panose="020F0603020204020204" pitchFamily="34" charset="0"/>
                <a:cs typeface="Amazon Ember Display" panose="020F0603020204020204" pitchFamily="34" charset="0"/>
              </a:rPr>
              <a:t>Virtual Housekeeping</a:t>
            </a:r>
          </a:p>
        </p:txBody>
      </p:sp>
      <p:grpSp>
        <p:nvGrpSpPr>
          <p:cNvPr id="7" name="Group 6"/>
          <p:cNvGrpSpPr/>
          <p:nvPr/>
        </p:nvGrpSpPr>
        <p:grpSpPr>
          <a:xfrm>
            <a:off x="482466" y="2331495"/>
            <a:ext cx="2335695" cy="3233108"/>
            <a:chOff x="578959" y="2797794"/>
            <a:chExt cx="2802834" cy="3879729"/>
          </a:xfrm>
        </p:grpSpPr>
        <p:sp>
          <p:nvSpPr>
            <p:cNvPr id="6" name="Oval 5">
              <a:extLst>
                <a:ext uri="{FF2B5EF4-FFF2-40B4-BE49-F238E27FC236}">
                  <a16:creationId xmlns:a16="http://schemas.microsoft.com/office/drawing/2014/main" id="{350923F7-7F39-4117-8829-209EF76F6F67}"/>
                </a:ext>
              </a:extLst>
            </p:cNvPr>
            <p:cNvSpPr/>
            <p:nvPr/>
          </p:nvSpPr>
          <p:spPr>
            <a:xfrm>
              <a:off x="1008863" y="2797794"/>
              <a:ext cx="1951628" cy="189703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1" name="TextBox 1">
              <a:extLst>
                <a:ext uri="{FF2B5EF4-FFF2-40B4-BE49-F238E27FC236}">
                  <a16:creationId xmlns:a16="http://schemas.microsoft.com/office/drawing/2014/main" id="{8A222ED6-ECD1-4823-BAC9-407B1B08F44A}"/>
                </a:ext>
              </a:extLst>
            </p:cNvPr>
            <p:cNvSpPr txBox="1"/>
            <p:nvPr/>
          </p:nvSpPr>
          <p:spPr>
            <a:xfrm>
              <a:off x="578959"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Use</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 Headsets</a:t>
              </a:r>
              <a:endParaRPr kumimoji="0" lang="en-US" sz="2375" b="0" i="0" u="none" strike="noStrike" kern="1200" cap="none" spc="0" normalizeH="0" baseline="0" noProof="0">
                <a:ln>
                  <a:noFill/>
                </a:ln>
                <a:solidFill>
                  <a:srgbClr val="002D43"/>
                </a:solidFill>
                <a:effectLst/>
                <a:uLnTx/>
                <a:uFillTx/>
                <a:latin typeface="Amazon Ember"/>
                <a:ea typeface="+mn-ea"/>
                <a:cs typeface="+mn-cs"/>
              </a:endParaRPr>
            </a:p>
          </p:txBody>
        </p:sp>
        <p:pic>
          <p:nvPicPr>
            <p:cNvPr id="3" name="Graphic 4" descr="Headphones">
              <a:extLst>
                <a:ext uri="{FF2B5EF4-FFF2-40B4-BE49-F238E27FC236}">
                  <a16:creationId xmlns:a16="http://schemas.microsoft.com/office/drawing/2014/main" id="{8AB0BCD4-3327-459B-B495-6F75B810A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1507" y="2993781"/>
              <a:ext cx="1397738" cy="1397738"/>
            </a:xfrm>
            <a:prstGeom prst="rect">
              <a:avLst/>
            </a:prstGeom>
          </p:spPr>
        </p:pic>
      </p:grpSp>
      <p:grpSp>
        <p:nvGrpSpPr>
          <p:cNvPr id="19" name="Group 18">
            <a:extLst>
              <a:ext uri="{FF2B5EF4-FFF2-40B4-BE49-F238E27FC236}">
                <a16:creationId xmlns:a16="http://schemas.microsoft.com/office/drawing/2014/main" id="{DDD78EEA-54F2-406D-B299-957B8DF25F73}"/>
              </a:ext>
            </a:extLst>
          </p:cNvPr>
          <p:cNvGrpSpPr/>
          <p:nvPr/>
        </p:nvGrpSpPr>
        <p:grpSpPr>
          <a:xfrm>
            <a:off x="3373403" y="2331495"/>
            <a:ext cx="2335695" cy="3233108"/>
            <a:chOff x="4079925" y="3343704"/>
            <a:chExt cx="2802834" cy="3879729"/>
          </a:xfrm>
        </p:grpSpPr>
        <p:sp>
          <p:nvSpPr>
            <p:cNvPr id="12" name="TextBox 2">
              <a:extLst>
                <a:ext uri="{FF2B5EF4-FFF2-40B4-BE49-F238E27FC236}">
                  <a16:creationId xmlns:a16="http://schemas.microsoft.com/office/drawing/2014/main" id="{1AC930CC-B4FA-4B4D-98C7-72A7F8572936}"/>
                </a:ext>
              </a:extLst>
            </p:cNvPr>
            <p:cNvSpPr txBox="1"/>
            <p:nvPr/>
          </p:nvSpPr>
          <p:spPr>
            <a:xfrm>
              <a:off x="4079925"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Go on </a:t>
              </a:r>
              <a:endParaRPr kumimoji="0" lang="en-US" sz="2400" b="0" i="0" u="none" strike="noStrike" kern="1200" cap="none" spc="0" normalizeH="0" baseline="0" noProof="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Mute</a:t>
              </a:r>
              <a:endParaRPr kumimoji="0" lang="en-US" sz="2375"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7" name="Oval 16">
              <a:extLst>
                <a:ext uri="{FF2B5EF4-FFF2-40B4-BE49-F238E27FC236}">
                  <a16:creationId xmlns:a16="http://schemas.microsoft.com/office/drawing/2014/main" id="{658224AB-C7CB-4C22-B878-B26AEB9BAB67}"/>
                </a:ext>
              </a:extLst>
            </p:cNvPr>
            <p:cNvSpPr/>
            <p:nvPr/>
          </p:nvSpPr>
          <p:spPr>
            <a:xfrm>
              <a:off x="4503006" y="3343704"/>
              <a:ext cx="1951628" cy="18970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24" name="Group 23">
              <a:extLst>
                <a:ext uri="{FF2B5EF4-FFF2-40B4-BE49-F238E27FC236}">
                  <a16:creationId xmlns:a16="http://schemas.microsoft.com/office/drawing/2014/main" id="{8089FB6E-A13F-4482-95F7-9F7FB87A0D34}"/>
                </a:ext>
              </a:extLst>
            </p:cNvPr>
            <p:cNvGrpSpPr/>
            <p:nvPr/>
          </p:nvGrpSpPr>
          <p:grpSpPr>
            <a:xfrm>
              <a:off x="4878319" y="3625327"/>
              <a:ext cx="1194098" cy="1194098"/>
              <a:chOff x="4932381" y="3625327"/>
              <a:chExt cx="1194098" cy="1194098"/>
            </a:xfrm>
          </p:grpSpPr>
          <p:pic>
            <p:nvPicPr>
              <p:cNvPr id="20" name="Graphic 20" descr="Radio microphone">
                <a:extLst>
                  <a:ext uri="{FF2B5EF4-FFF2-40B4-BE49-F238E27FC236}">
                    <a16:creationId xmlns:a16="http://schemas.microsoft.com/office/drawing/2014/main" id="{CCBF002B-9073-47CF-A169-6AE46624DA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2381" y="3625327"/>
                <a:ext cx="1194098" cy="1194098"/>
              </a:xfrm>
              <a:prstGeom prst="rect">
                <a:avLst/>
              </a:prstGeom>
            </p:spPr>
          </p:pic>
          <p:cxnSp>
            <p:nvCxnSpPr>
              <p:cNvPr id="22" name="Straight Arrow Connector 21">
                <a:extLst>
                  <a:ext uri="{FF2B5EF4-FFF2-40B4-BE49-F238E27FC236}">
                    <a16:creationId xmlns:a16="http://schemas.microsoft.com/office/drawing/2014/main" id="{EB74C850-72D4-43BB-AA1A-2FDB712ED3DA}"/>
                  </a:ext>
                </a:extLst>
              </p:cNvPr>
              <p:cNvCxnSpPr/>
              <p:nvPr/>
            </p:nvCxnSpPr>
            <p:spPr>
              <a:xfrm>
                <a:off x="5119149" y="3822690"/>
                <a:ext cx="836232" cy="83174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 name="Group 4"/>
          <p:cNvGrpSpPr/>
          <p:nvPr/>
        </p:nvGrpSpPr>
        <p:grpSpPr>
          <a:xfrm>
            <a:off x="9176491" y="2349813"/>
            <a:ext cx="2335695" cy="3233108"/>
            <a:chOff x="10972686" y="2797794"/>
            <a:chExt cx="2802834" cy="3879729"/>
          </a:xfrm>
        </p:grpSpPr>
        <p:sp>
          <p:nvSpPr>
            <p:cNvPr id="16" name="Oval 15">
              <a:extLst>
                <a:ext uri="{FF2B5EF4-FFF2-40B4-BE49-F238E27FC236}">
                  <a16:creationId xmlns:a16="http://schemas.microsoft.com/office/drawing/2014/main" id="{6F3CCB3D-2B3A-40FA-B16A-D6B9DEA289B1}"/>
                </a:ext>
              </a:extLst>
            </p:cNvPr>
            <p:cNvSpPr/>
            <p:nvPr/>
          </p:nvSpPr>
          <p:spPr>
            <a:xfrm>
              <a:off x="11573945" y="2797794"/>
              <a:ext cx="1951628" cy="189703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4" name="TextBox 2">
              <a:extLst>
                <a:ext uri="{FF2B5EF4-FFF2-40B4-BE49-F238E27FC236}">
                  <a16:creationId xmlns:a16="http://schemas.microsoft.com/office/drawing/2014/main" id="{07406C3D-B646-4EA7-8515-C134C3F6428A}"/>
                </a:ext>
              </a:extLst>
            </p:cNvPr>
            <p:cNvSpPr txBox="1"/>
            <p:nvPr/>
          </p:nvSpPr>
          <p:spPr>
            <a:xfrm>
              <a:off x="10972686"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Minimize Distractions</a:t>
              </a:r>
            </a:p>
          </p:txBody>
        </p:sp>
      </p:grpSp>
      <p:pic>
        <p:nvPicPr>
          <p:cNvPr id="31" name="Graphic 31" descr="Bell">
            <a:extLst>
              <a:ext uri="{FF2B5EF4-FFF2-40B4-BE49-F238E27FC236}">
                <a16:creationId xmlns:a16="http://schemas.microsoft.com/office/drawing/2014/main" id="{4467A604-BAAC-43F4-BE5E-3D16AA1FD7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1835" y="2603977"/>
            <a:ext cx="967713" cy="1001469"/>
          </a:xfrm>
          <a:prstGeom prst="rect">
            <a:avLst/>
          </a:prstGeom>
        </p:spPr>
      </p:pic>
      <p:grpSp>
        <p:nvGrpSpPr>
          <p:cNvPr id="21" name="Group 20">
            <a:extLst>
              <a:ext uri="{FF2B5EF4-FFF2-40B4-BE49-F238E27FC236}">
                <a16:creationId xmlns:a16="http://schemas.microsoft.com/office/drawing/2014/main" id="{BCF46FC1-EBA2-421B-A509-D8B186BF1B6E}"/>
              </a:ext>
            </a:extLst>
          </p:cNvPr>
          <p:cNvGrpSpPr/>
          <p:nvPr/>
        </p:nvGrpSpPr>
        <p:grpSpPr>
          <a:xfrm>
            <a:off x="6252968" y="2331495"/>
            <a:ext cx="2335695" cy="3233108"/>
            <a:chOff x="7499411" y="3343704"/>
            <a:chExt cx="2802834" cy="3879729"/>
          </a:xfrm>
        </p:grpSpPr>
        <p:sp>
          <p:nvSpPr>
            <p:cNvPr id="13" name="TextBox 3">
              <a:extLst>
                <a:ext uri="{FF2B5EF4-FFF2-40B4-BE49-F238E27FC236}">
                  <a16:creationId xmlns:a16="http://schemas.microsoft.com/office/drawing/2014/main" id="{A69985C5-BCF6-4584-9291-63EACDE346AA}"/>
                </a:ext>
              </a:extLst>
            </p:cNvPr>
            <p:cNvSpPr txBox="1"/>
            <p:nvPr/>
          </p:nvSpPr>
          <p:spPr>
            <a:xfrm>
              <a:off x="7499411"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Participate Actively</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5" name="Oval 14">
              <a:extLst>
                <a:ext uri="{FF2B5EF4-FFF2-40B4-BE49-F238E27FC236}">
                  <a16:creationId xmlns:a16="http://schemas.microsoft.com/office/drawing/2014/main" id="{AA0D89C9-51DB-4165-9C05-879D9A71A190}"/>
                </a:ext>
              </a:extLst>
            </p:cNvPr>
            <p:cNvSpPr/>
            <p:nvPr/>
          </p:nvSpPr>
          <p:spPr>
            <a:xfrm>
              <a:off x="7929316" y="3343704"/>
              <a:ext cx="1951628" cy="189703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18" name="Group 17">
              <a:extLst>
                <a:ext uri="{FF2B5EF4-FFF2-40B4-BE49-F238E27FC236}">
                  <a16:creationId xmlns:a16="http://schemas.microsoft.com/office/drawing/2014/main" id="{DB942998-2D1E-4F03-8E9B-F41F884C5C35}"/>
                </a:ext>
              </a:extLst>
            </p:cNvPr>
            <p:cNvGrpSpPr/>
            <p:nvPr/>
          </p:nvGrpSpPr>
          <p:grpSpPr>
            <a:xfrm>
              <a:off x="8266222" y="3493826"/>
              <a:ext cx="1337480" cy="1378619"/>
              <a:chOff x="8470972" y="3493826"/>
              <a:chExt cx="1337480" cy="1450421"/>
            </a:xfrm>
          </p:grpSpPr>
          <p:pic>
            <p:nvPicPr>
              <p:cNvPr id="8" name="Graphic 8" descr="Raised hand">
                <a:extLst>
                  <a:ext uri="{FF2B5EF4-FFF2-40B4-BE49-F238E27FC236}">
                    <a16:creationId xmlns:a16="http://schemas.microsoft.com/office/drawing/2014/main" id="{47FF9881-8760-4B7E-A5E6-6048640AE8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0972" y="3493826"/>
                <a:ext cx="1337480" cy="1323834"/>
              </a:xfrm>
              <a:prstGeom prst="rect">
                <a:avLst/>
              </a:prstGeom>
            </p:spPr>
          </p:pic>
          <p:sp>
            <p:nvSpPr>
              <p:cNvPr id="10" name="Rectangle 9">
                <a:extLst>
                  <a:ext uri="{FF2B5EF4-FFF2-40B4-BE49-F238E27FC236}">
                    <a16:creationId xmlns:a16="http://schemas.microsoft.com/office/drawing/2014/main" id="{52A7432C-4407-4376-B865-5BCC22F279C7}"/>
                  </a:ext>
                </a:extLst>
              </p:cNvPr>
              <p:cNvSpPr/>
              <p:nvPr/>
            </p:nvSpPr>
            <p:spPr>
              <a:xfrm>
                <a:off x="8839460" y="4428275"/>
                <a:ext cx="438912" cy="51597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grpSp>
      </p:grpSp>
      <p:cxnSp>
        <p:nvCxnSpPr>
          <p:cNvPr id="36" name="Straight Arrow Connector 35">
            <a:extLst>
              <a:ext uri="{FF2B5EF4-FFF2-40B4-BE49-F238E27FC236}">
                <a16:creationId xmlns:a16="http://schemas.microsoft.com/office/drawing/2014/main" id="{EB74C850-72D4-43BB-AA1A-2FDB712ED3DA}"/>
              </a:ext>
            </a:extLst>
          </p:cNvPr>
          <p:cNvCxnSpPr/>
          <p:nvPr/>
        </p:nvCxnSpPr>
        <p:spPr>
          <a:xfrm>
            <a:off x="10101558" y="2838956"/>
            <a:ext cx="705005" cy="704358"/>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2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Insist on the highest standards</a:t>
            </a:r>
          </a:p>
        </p:txBody>
      </p:sp>
      <p:sp>
        <p:nvSpPr>
          <p:cNvPr id="4" name="Content Placeholder 3"/>
          <p:cNvSpPr>
            <a:spLocks noGrp="1"/>
          </p:cNvSpPr>
          <p:nvPr>
            <p:ph idx="1"/>
          </p:nvPr>
        </p:nvSpPr>
        <p:spPr/>
        <p:txBody>
          <a:bodyPr/>
          <a:lstStyle/>
          <a:p>
            <a:r>
              <a:rPr lang="en-GB" sz="2400" dirty="0"/>
              <a:t>Please take 2 minutes to complete the survey to let us know what you liked about the training and what can be improved.</a:t>
            </a:r>
          </a:p>
          <a:p>
            <a:r>
              <a:rPr lang="en-GB" sz="2400" dirty="0"/>
              <a:t>This will help us to continue creating helpful and relevant training content.</a:t>
            </a:r>
          </a:p>
          <a:p>
            <a:r>
              <a:rPr lang="en-GB" sz="2400" dirty="0"/>
              <a:t>Link is in the invitation email.</a:t>
            </a:r>
          </a:p>
        </p:txBody>
      </p:sp>
    </p:spTree>
    <p:extLst>
      <p:ext uri="{BB962C8B-B14F-4D97-AF65-F5344CB8AC3E}">
        <p14:creationId xmlns:p14="http://schemas.microsoft.com/office/powerpoint/2010/main" val="377407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objectives</a:t>
            </a:r>
          </a:p>
        </p:txBody>
      </p:sp>
      <p:sp>
        <p:nvSpPr>
          <p:cNvPr id="3" name="TextBox 2">
            <a:extLst>
              <a:ext uri="{FF2B5EF4-FFF2-40B4-BE49-F238E27FC236}">
                <a16:creationId xmlns:a16="http://schemas.microsoft.com/office/drawing/2014/main" id="{9CC44B79-1C41-CF40-AB8A-91946BD968B9}"/>
              </a:ext>
            </a:extLst>
          </p:cNvPr>
          <p:cNvSpPr txBox="1"/>
          <p:nvPr/>
        </p:nvSpPr>
        <p:spPr>
          <a:xfrm>
            <a:off x="3837315" y="1459230"/>
            <a:ext cx="4163879" cy="3539430"/>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Editing text</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Displaying text</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Processing text</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err="1">
                <a:solidFill>
                  <a:schemeClr val="bg2">
                    <a:lumMod val="10000"/>
                  </a:schemeClr>
                </a:solidFill>
              </a:rPr>
              <a:t>ssh</a:t>
            </a:r>
            <a:endParaRPr lang="en-US" sz="3200" dirty="0">
              <a:solidFill>
                <a:schemeClr val="bg2">
                  <a:lumMod val="10000"/>
                </a:schemeClr>
              </a:solidFill>
            </a:endParaRPr>
          </a:p>
        </p:txBody>
      </p:sp>
    </p:spTree>
    <p:extLst>
      <p:ext uri="{BB962C8B-B14F-4D97-AF65-F5344CB8AC3E}">
        <p14:creationId xmlns:p14="http://schemas.microsoft.com/office/powerpoint/2010/main" val="152213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E031-D590-1448-808E-79BD452327E7}"/>
              </a:ext>
            </a:extLst>
          </p:cNvPr>
          <p:cNvSpPr>
            <a:spLocks noGrp="1"/>
          </p:cNvSpPr>
          <p:nvPr>
            <p:ph type="title"/>
          </p:nvPr>
        </p:nvSpPr>
        <p:spPr/>
        <p:txBody>
          <a:bodyPr/>
          <a:lstStyle/>
          <a:p>
            <a:pPr algn="ctr"/>
            <a:r>
              <a:rPr lang="en-IE" dirty="0"/>
              <a:t>Text Editors</a:t>
            </a:r>
            <a:endParaRPr lang="en-US" dirty="0"/>
          </a:p>
        </p:txBody>
      </p:sp>
      <p:sp>
        <p:nvSpPr>
          <p:cNvPr id="3" name="Content Placeholder 2">
            <a:extLst>
              <a:ext uri="{FF2B5EF4-FFF2-40B4-BE49-F238E27FC236}">
                <a16:creationId xmlns:a16="http://schemas.microsoft.com/office/drawing/2014/main" id="{5F7C94F7-90C4-C043-BA3E-9272BD597C84}"/>
              </a:ext>
            </a:extLst>
          </p:cNvPr>
          <p:cNvSpPr>
            <a:spLocks noGrp="1"/>
          </p:cNvSpPr>
          <p:nvPr>
            <p:ph idx="1"/>
          </p:nvPr>
        </p:nvSpPr>
        <p:spPr/>
        <p:txBody>
          <a:bodyPr/>
          <a:lstStyle/>
          <a:p>
            <a:pPr marL="380990" indent="-380990">
              <a:buFont typeface="Wingdings" pitchFamily="2" charset="2"/>
              <a:buChar char="v"/>
            </a:pPr>
            <a:r>
              <a:rPr lang="en-IE" sz="2400" dirty="0">
                <a:latin typeface="+mn-lt"/>
              </a:rPr>
              <a:t>VI/VIM is the most commonly used command line text editor in Linux</a:t>
            </a:r>
          </a:p>
          <a:p>
            <a:pPr marL="380990" indent="-380990">
              <a:buFont typeface="Wingdings" pitchFamily="2" charset="2"/>
              <a:buChar char="v"/>
            </a:pPr>
            <a:endParaRPr lang="en-US" sz="2400" dirty="0">
              <a:latin typeface="+mn-lt"/>
            </a:endParaRPr>
          </a:p>
          <a:p>
            <a:pPr marL="380990" indent="-380990">
              <a:buFont typeface="Wingdings" pitchFamily="2" charset="2"/>
              <a:buChar char="v"/>
            </a:pPr>
            <a:r>
              <a:rPr lang="en-US" sz="2400" dirty="0">
                <a:latin typeface="+mn-lt"/>
              </a:rPr>
              <a:t>vi is default visual editor under Unix, and is therefore shipped with all recent version of Unix</a:t>
            </a:r>
          </a:p>
          <a:p>
            <a:pPr marL="380990" indent="-380990">
              <a:buFont typeface="Wingdings" pitchFamily="2" charset="2"/>
              <a:buChar char="v"/>
            </a:pPr>
            <a:endParaRPr lang="en-US" sz="2400" dirty="0">
              <a:latin typeface="+mn-lt"/>
            </a:endParaRPr>
          </a:p>
          <a:p>
            <a:pPr marL="380990" indent="-380990">
              <a:buFont typeface="Wingdings" pitchFamily="2" charset="2"/>
              <a:buChar char="v"/>
            </a:pPr>
            <a:r>
              <a:rPr lang="en-IE" sz="2400" dirty="0">
                <a:latin typeface="+mn-lt"/>
              </a:rPr>
              <a:t>It takes some time to get </a:t>
            </a:r>
          </a:p>
          <a:p>
            <a:r>
              <a:rPr lang="en-IE" sz="2400" dirty="0">
                <a:latin typeface="+mn-lt"/>
              </a:rPr>
              <a:t>familiar with VI but once you </a:t>
            </a:r>
          </a:p>
          <a:p>
            <a:r>
              <a:rPr lang="en-IE" sz="2400" dirty="0">
                <a:latin typeface="+mn-lt"/>
              </a:rPr>
              <a:t>have editing files in </a:t>
            </a:r>
            <a:r>
              <a:rPr lang="en-IE" sz="2400" dirty="0" err="1">
                <a:latin typeface="+mn-lt"/>
              </a:rPr>
              <a:t>linux</a:t>
            </a:r>
            <a:r>
              <a:rPr lang="en-IE" sz="2400" dirty="0">
                <a:latin typeface="+mn-lt"/>
              </a:rPr>
              <a:t> will </a:t>
            </a:r>
          </a:p>
          <a:p>
            <a:r>
              <a:rPr lang="en-IE" sz="2400" dirty="0">
                <a:latin typeface="+mn-lt"/>
              </a:rPr>
              <a:t>be super quick!!</a:t>
            </a:r>
            <a:endParaRPr lang="en-US" sz="2400" dirty="0">
              <a:latin typeface="+mn-lt"/>
            </a:endParaRPr>
          </a:p>
          <a:p>
            <a:endParaRPr lang="en-US" dirty="0">
              <a:latin typeface="+mn-lt"/>
            </a:endParaRPr>
          </a:p>
        </p:txBody>
      </p:sp>
      <p:pic>
        <p:nvPicPr>
          <p:cNvPr id="5" name="Picture 4">
            <a:extLst>
              <a:ext uri="{FF2B5EF4-FFF2-40B4-BE49-F238E27FC236}">
                <a16:creationId xmlns:a16="http://schemas.microsoft.com/office/drawing/2014/main" id="{3AEDBF62-D7A1-F54C-AF5A-EC6D01A73910}"/>
              </a:ext>
            </a:extLst>
          </p:cNvPr>
          <p:cNvPicPr>
            <a:picLocks noChangeAspect="1"/>
          </p:cNvPicPr>
          <p:nvPr/>
        </p:nvPicPr>
        <p:blipFill>
          <a:blip r:embed="rId3"/>
          <a:stretch>
            <a:fillRect/>
          </a:stretch>
        </p:blipFill>
        <p:spPr>
          <a:xfrm>
            <a:off x="5055541" y="2855243"/>
            <a:ext cx="5540963" cy="3693975"/>
          </a:xfrm>
          <a:prstGeom prst="rect">
            <a:avLst/>
          </a:prstGeom>
        </p:spPr>
      </p:pic>
    </p:spTree>
    <p:extLst>
      <p:ext uri="{BB962C8B-B14F-4D97-AF65-F5344CB8AC3E}">
        <p14:creationId xmlns:p14="http://schemas.microsoft.com/office/powerpoint/2010/main" val="149385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400D-A4AD-4F40-9AC6-713EE4A683FF}"/>
              </a:ext>
            </a:extLst>
          </p:cNvPr>
          <p:cNvSpPr>
            <a:spLocks noGrp="1"/>
          </p:cNvSpPr>
          <p:nvPr>
            <p:ph type="title"/>
          </p:nvPr>
        </p:nvSpPr>
        <p:spPr/>
        <p:txBody>
          <a:bodyPr/>
          <a:lstStyle/>
          <a:p>
            <a:pPr algn="ctr"/>
            <a:r>
              <a:rPr lang="en-IE" dirty="0"/>
              <a:t>Vi/VIM Concepts</a:t>
            </a:r>
            <a:endParaRPr lang="en-US" dirty="0"/>
          </a:p>
        </p:txBody>
      </p:sp>
      <p:sp>
        <p:nvSpPr>
          <p:cNvPr id="3" name="Content Placeholder 2">
            <a:extLst>
              <a:ext uri="{FF2B5EF4-FFF2-40B4-BE49-F238E27FC236}">
                <a16:creationId xmlns:a16="http://schemas.microsoft.com/office/drawing/2014/main" id="{9FD8BFFE-AB4E-3646-AD4D-E27AB0DC0AA0}"/>
              </a:ext>
            </a:extLst>
          </p:cNvPr>
          <p:cNvSpPr>
            <a:spLocks noGrp="1"/>
          </p:cNvSpPr>
          <p:nvPr>
            <p:ph idx="1"/>
          </p:nvPr>
        </p:nvSpPr>
        <p:spPr/>
        <p:txBody>
          <a:bodyPr/>
          <a:lstStyle/>
          <a:p>
            <a:pPr marL="380990" indent="-380990">
              <a:buFont typeface="Wingdings" pitchFamily="2" charset="2"/>
              <a:buChar char="v"/>
            </a:pPr>
            <a:r>
              <a:rPr lang="en-IE" sz="2400" dirty="0"/>
              <a:t>Modes (selection):	</a:t>
            </a:r>
          </a:p>
          <a:p>
            <a:pPr lvl="1">
              <a:buClrTx/>
              <a:buFont typeface="Arial" panose="020B0604020202020204" pitchFamily="34" charset="0"/>
              <a:buChar char="•"/>
            </a:pPr>
            <a:r>
              <a:rPr lang="en-IE" dirty="0">
                <a:solidFill>
                  <a:schemeClr val="bg1"/>
                </a:solidFill>
              </a:rPr>
              <a:t>Normal Mode</a:t>
            </a:r>
          </a:p>
          <a:p>
            <a:pPr lvl="1">
              <a:buClrTx/>
              <a:buFont typeface="Arial" panose="020B0604020202020204" pitchFamily="34" charset="0"/>
              <a:buChar char="•"/>
            </a:pPr>
            <a:r>
              <a:rPr lang="en-IE" dirty="0">
                <a:solidFill>
                  <a:schemeClr val="bg1"/>
                </a:solidFill>
              </a:rPr>
              <a:t>Insert Mode</a:t>
            </a:r>
          </a:p>
          <a:p>
            <a:pPr lvl="1">
              <a:buClrTx/>
              <a:buFont typeface="Arial" panose="020B0604020202020204" pitchFamily="34" charset="0"/>
              <a:buChar char="•"/>
            </a:pPr>
            <a:r>
              <a:rPr lang="en-IE" dirty="0">
                <a:solidFill>
                  <a:schemeClr val="bg1"/>
                </a:solidFill>
              </a:rPr>
              <a:t>Command line mode</a:t>
            </a:r>
          </a:p>
          <a:p>
            <a:pPr marL="380990" indent="-380990">
              <a:buFont typeface="Wingdings" pitchFamily="2" charset="2"/>
              <a:buChar char="v"/>
            </a:pPr>
            <a:r>
              <a:rPr lang="en-IE" sz="2400" dirty="0"/>
              <a:t>Advanced commands</a:t>
            </a:r>
          </a:p>
          <a:p>
            <a:pPr lvl="1">
              <a:buClrTx/>
            </a:pPr>
            <a:r>
              <a:rPr lang="en-IE" dirty="0">
                <a:solidFill>
                  <a:schemeClr val="bg1"/>
                </a:solidFill>
              </a:rPr>
              <a:t>Navigation</a:t>
            </a:r>
          </a:p>
          <a:p>
            <a:pPr lvl="1">
              <a:buClrTx/>
            </a:pPr>
            <a:r>
              <a:rPr lang="en-IE" dirty="0">
                <a:solidFill>
                  <a:schemeClr val="bg1"/>
                </a:solidFill>
              </a:rPr>
              <a:t>Copy/Pasting</a:t>
            </a:r>
          </a:p>
          <a:p>
            <a:pPr lvl="1">
              <a:buClrTx/>
            </a:pPr>
            <a:r>
              <a:rPr lang="en-IE" dirty="0">
                <a:solidFill>
                  <a:schemeClr val="bg1"/>
                </a:solidFill>
              </a:rPr>
              <a:t>Text Selection/Searching</a:t>
            </a:r>
          </a:p>
          <a:p>
            <a:pPr lvl="1">
              <a:buClrTx/>
            </a:pPr>
            <a:r>
              <a:rPr lang="en-IE" dirty="0">
                <a:solidFill>
                  <a:schemeClr val="bg1"/>
                </a:solidFill>
              </a:rPr>
              <a:t>Count – Do some action “x” times.</a:t>
            </a:r>
          </a:p>
          <a:p>
            <a:pPr marL="0" indent="0">
              <a:buNone/>
            </a:pPr>
            <a:endParaRPr lang="en-US" sz="2400" dirty="0"/>
          </a:p>
        </p:txBody>
      </p:sp>
      <p:pic>
        <p:nvPicPr>
          <p:cNvPr id="5" name="Picture 4">
            <a:extLst>
              <a:ext uri="{FF2B5EF4-FFF2-40B4-BE49-F238E27FC236}">
                <a16:creationId xmlns:a16="http://schemas.microsoft.com/office/drawing/2014/main" id="{D194E403-AC14-FD45-893A-74A53263C387}"/>
              </a:ext>
            </a:extLst>
          </p:cNvPr>
          <p:cNvPicPr>
            <a:picLocks noChangeAspect="1"/>
          </p:cNvPicPr>
          <p:nvPr/>
        </p:nvPicPr>
        <p:blipFill>
          <a:blip r:embed="rId3"/>
          <a:stretch>
            <a:fillRect/>
          </a:stretch>
        </p:blipFill>
        <p:spPr>
          <a:xfrm>
            <a:off x="8302907" y="2302933"/>
            <a:ext cx="2602160" cy="2607592"/>
          </a:xfrm>
          <a:prstGeom prst="rect">
            <a:avLst/>
          </a:prstGeom>
        </p:spPr>
      </p:pic>
    </p:spTree>
    <p:extLst>
      <p:ext uri="{BB962C8B-B14F-4D97-AF65-F5344CB8AC3E}">
        <p14:creationId xmlns:p14="http://schemas.microsoft.com/office/powerpoint/2010/main" val="56951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F8AA-A737-374E-A3CA-0B426E44343B}"/>
              </a:ext>
            </a:extLst>
          </p:cNvPr>
          <p:cNvSpPr>
            <a:spLocks noGrp="1"/>
          </p:cNvSpPr>
          <p:nvPr>
            <p:ph type="title"/>
          </p:nvPr>
        </p:nvSpPr>
        <p:spPr/>
        <p:txBody>
          <a:bodyPr/>
          <a:lstStyle/>
          <a:p>
            <a:pPr algn="ctr"/>
            <a:r>
              <a:rPr lang="en-US" dirty="0"/>
              <a:t>Vi mode navigation and basics</a:t>
            </a:r>
          </a:p>
        </p:txBody>
      </p:sp>
      <p:sp>
        <p:nvSpPr>
          <p:cNvPr id="3" name="Content Placeholder 2">
            <a:extLst>
              <a:ext uri="{FF2B5EF4-FFF2-40B4-BE49-F238E27FC236}">
                <a16:creationId xmlns:a16="http://schemas.microsoft.com/office/drawing/2014/main" id="{3F673101-7884-6147-ADE8-21AA9AD7288B}"/>
              </a:ext>
            </a:extLst>
          </p:cNvPr>
          <p:cNvSpPr>
            <a:spLocks noGrp="1"/>
          </p:cNvSpPr>
          <p:nvPr>
            <p:ph idx="1"/>
          </p:nvPr>
        </p:nvSpPr>
        <p:spPr/>
        <p:txBody>
          <a:bodyPr/>
          <a:lstStyle/>
          <a:p>
            <a:pPr marL="0" indent="0">
              <a:buNone/>
            </a:pPr>
            <a:r>
              <a:rPr lang="en-US" dirty="0">
                <a:solidFill>
                  <a:srgbClr val="00B050"/>
                </a:solidFill>
              </a:rPr>
              <a:t>vi 123.txt</a:t>
            </a:r>
          </a:p>
          <a:p>
            <a:r>
              <a:rPr lang="en-US" dirty="0">
                <a:solidFill>
                  <a:srgbClr val="00B050"/>
                </a:solidFill>
              </a:rPr>
              <a:t>i</a:t>
            </a:r>
            <a:r>
              <a:rPr lang="en-US" dirty="0"/>
              <a:t> for insert mode</a:t>
            </a:r>
          </a:p>
          <a:p>
            <a:r>
              <a:rPr lang="en-US" dirty="0">
                <a:solidFill>
                  <a:srgbClr val="00B050"/>
                </a:solidFill>
              </a:rPr>
              <a:t>ESC</a:t>
            </a:r>
            <a:r>
              <a:rPr lang="en-US" dirty="0"/>
              <a:t> for normal mode</a:t>
            </a:r>
          </a:p>
          <a:p>
            <a:r>
              <a:rPr lang="en-US" dirty="0">
                <a:solidFill>
                  <a:srgbClr val="00B050"/>
                </a:solidFill>
              </a:rPr>
              <a:t>:</a:t>
            </a:r>
            <a:r>
              <a:rPr lang="en-US" dirty="0"/>
              <a:t> for command line mode</a:t>
            </a:r>
          </a:p>
          <a:p>
            <a:endParaRPr lang="en-US" dirty="0"/>
          </a:p>
          <a:p>
            <a:r>
              <a:rPr lang="en-US" dirty="0">
                <a:solidFill>
                  <a:srgbClr val="00B050"/>
                </a:solidFill>
              </a:rPr>
              <a:t>:w </a:t>
            </a:r>
            <a:r>
              <a:rPr lang="en-US" dirty="0"/>
              <a:t>to write file</a:t>
            </a:r>
          </a:p>
          <a:p>
            <a:r>
              <a:rPr lang="en-US" dirty="0">
                <a:solidFill>
                  <a:srgbClr val="00B050"/>
                </a:solidFill>
              </a:rPr>
              <a:t>:q </a:t>
            </a:r>
            <a:r>
              <a:rPr lang="en-US" dirty="0"/>
              <a:t>to exit file</a:t>
            </a:r>
          </a:p>
          <a:p>
            <a:r>
              <a:rPr lang="en-US" dirty="0">
                <a:solidFill>
                  <a:srgbClr val="00B050"/>
                </a:solidFill>
              </a:rPr>
              <a:t>:q! </a:t>
            </a:r>
            <a:r>
              <a:rPr lang="en-US" dirty="0"/>
              <a:t>to exist and discard changes </a:t>
            </a:r>
          </a:p>
        </p:txBody>
      </p:sp>
    </p:spTree>
    <p:extLst>
      <p:ext uri="{BB962C8B-B14F-4D97-AF65-F5344CB8AC3E}">
        <p14:creationId xmlns:p14="http://schemas.microsoft.com/office/powerpoint/2010/main" val="344865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FB98-1999-F340-9A6D-B658BF8E0FFC}"/>
              </a:ext>
            </a:extLst>
          </p:cNvPr>
          <p:cNvSpPr>
            <a:spLocks noGrp="1"/>
          </p:cNvSpPr>
          <p:nvPr>
            <p:ph type="title"/>
          </p:nvPr>
        </p:nvSpPr>
        <p:spPr/>
        <p:txBody>
          <a:bodyPr/>
          <a:lstStyle/>
          <a:p>
            <a:pPr algn="ctr"/>
            <a:r>
              <a:rPr lang="en-US" dirty="0"/>
              <a:t>vi text manipulation</a:t>
            </a:r>
          </a:p>
        </p:txBody>
      </p:sp>
      <p:sp>
        <p:nvSpPr>
          <p:cNvPr id="3" name="TextBox 2">
            <a:extLst>
              <a:ext uri="{FF2B5EF4-FFF2-40B4-BE49-F238E27FC236}">
                <a16:creationId xmlns:a16="http://schemas.microsoft.com/office/drawing/2014/main" id="{418887F3-F88B-4E49-B63F-E11D77B84341}"/>
              </a:ext>
            </a:extLst>
          </p:cNvPr>
          <p:cNvSpPr txBox="1"/>
          <p:nvPr/>
        </p:nvSpPr>
        <p:spPr>
          <a:xfrm>
            <a:off x="1191833" y="1089529"/>
            <a:ext cx="9061215" cy="4893647"/>
          </a:xfrm>
          <a:prstGeom prst="rect">
            <a:avLst/>
          </a:prstGeom>
          <a:noFill/>
        </p:spPr>
        <p:txBody>
          <a:bodyPr wrap="square" rtlCol="0">
            <a:spAutoFit/>
          </a:bodyPr>
          <a:lstStyle/>
          <a:p>
            <a:r>
              <a:rPr lang="en-US" sz="2400" dirty="0" err="1">
                <a:solidFill>
                  <a:srgbClr val="00B050"/>
                </a:solidFill>
              </a:rPr>
              <a:t>yy</a:t>
            </a:r>
            <a:r>
              <a:rPr lang="en-US" sz="2400" dirty="0"/>
              <a:t> </a:t>
            </a:r>
            <a:r>
              <a:rPr lang="en-US" sz="2400" dirty="0">
                <a:solidFill>
                  <a:schemeClr val="bg1"/>
                </a:solidFill>
              </a:rPr>
              <a:t>yank/copy the current line</a:t>
            </a:r>
          </a:p>
          <a:p>
            <a:r>
              <a:rPr lang="en-US" sz="2400" dirty="0">
                <a:solidFill>
                  <a:srgbClr val="00B050"/>
                </a:solidFill>
              </a:rPr>
              <a:t>3yy</a:t>
            </a:r>
            <a:r>
              <a:rPr lang="en-US" sz="2400" dirty="0"/>
              <a:t> </a:t>
            </a:r>
            <a:r>
              <a:rPr lang="en-US" sz="2400" dirty="0">
                <a:solidFill>
                  <a:schemeClr val="bg1"/>
                </a:solidFill>
              </a:rPr>
              <a:t>(yank 3 lines)</a:t>
            </a:r>
          </a:p>
          <a:p>
            <a:r>
              <a:rPr lang="en-IE" sz="2400" dirty="0" err="1">
                <a:solidFill>
                  <a:srgbClr val="00B050"/>
                </a:solidFill>
              </a:rPr>
              <a:t>yiw</a:t>
            </a:r>
            <a:r>
              <a:rPr lang="en-IE" sz="2400" dirty="0"/>
              <a:t> </a:t>
            </a:r>
            <a:r>
              <a:rPr lang="en-IE" sz="2400" dirty="0">
                <a:solidFill>
                  <a:schemeClr val="bg1"/>
                </a:solidFill>
              </a:rPr>
              <a:t>– Yank (copy) the current word (“word” can be relative)</a:t>
            </a:r>
          </a:p>
          <a:p>
            <a:endParaRPr lang="en-IE" sz="2400" dirty="0">
              <a:solidFill>
                <a:schemeClr val="bg1"/>
              </a:solidFill>
            </a:endParaRPr>
          </a:p>
          <a:p>
            <a:r>
              <a:rPr lang="en-IE" sz="2400" dirty="0">
                <a:solidFill>
                  <a:srgbClr val="00B050"/>
                </a:solidFill>
              </a:rPr>
              <a:t>p</a:t>
            </a:r>
            <a:r>
              <a:rPr lang="en-IE" sz="2400" dirty="0"/>
              <a:t> </a:t>
            </a:r>
            <a:r>
              <a:rPr lang="en-IE" sz="2400" dirty="0">
                <a:solidFill>
                  <a:schemeClr val="bg1"/>
                </a:solidFill>
              </a:rPr>
              <a:t>(paste)</a:t>
            </a:r>
          </a:p>
          <a:p>
            <a:endParaRPr lang="en-IE" sz="2400" dirty="0"/>
          </a:p>
          <a:p>
            <a:r>
              <a:rPr lang="en-IE" sz="2400" dirty="0">
                <a:solidFill>
                  <a:srgbClr val="00B050"/>
                </a:solidFill>
              </a:rPr>
              <a:t>dd</a:t>
            </a:r>
            <a:r>
              <a:rPr lang="en-IE" sz="2400" dirty="0"/>
              <a:t> </a:t>
            </a:r>
            <a:r>
              <a:rPr lang="en-IE" sz="2400" dirty="0">
                <a:solidFill>
                  <a:schemeClr val="bg1"/>
                </a:solidFill>
              </a:rPr>
              <a:t>delete current line</a:t>
            </a:r>
          </a:p>
          <a:p>
            <a:r>
              <a:rPr lang="en-IE" sz="2400" dirty="0">
                <a:solidFill>
                  <a:srgbClr val="00B050"/>
                </a:solidFill>
              </a:rPr>
              <a:t>3dd</a:t>
            </a:r>
            <a:r>
              <a:rPr lang="en-IE" sz="2400" dirty="0"/>
              <a:t> </a:t>
            </a:r>
            <a:r>
              <a:rPr lang="en-IE" sz="2400" dirty="0">
                <a:solidFill>
                  <a:schemeClr val="bg1"/>
                </a:solidFill>
              </a:rPr>
              <a:t>delete three lines</a:t>
            </a:r>
          </a:p>
          <a:p>
            <a:r>
              <a:rPr lang="en-IE" sz="2400" dirty="0" err="1">
                <a:solidFill>
                  <a:srgbClr val="00B050"/>
                </a:solidFill>
              </a:rPr>
              <a:t>dw</a:t>
            </a:r>
            <a:r>
              <a:rPr lang="en-IE" sz="2400" dirty="0"/>
              <a:t> delete word</a:t>
            </a:r>
          </a:p>
          <a:p>
            <a:endParaRPr lang="en-IE" sz="2400" dirty="0"/>
          </a:p>
          <a:p>
            <a:r>
              <a:rPr lang="en-IE" sz="2400" dirty="0">
                <a:solidFill>
                  <a:srgbClr val="00B050"/>
                </a:solidFill>
              </a:rPr>
              <a:t>x</a:t>
            </a:r>
            <a:r>
              <a:rPr lang="en-IE" sz="2400" dirty="0"/>
              <a:t> </a:t>
            </a:r>
            <a:r>
              <a:rPr lang="en-IE" sz="2400" dirty="0">
                <a:solidFill>
                  <a:schemeClr val="bg1"/>
                </a:solidFill>
              </a:rPr>
              <a:t>delete character</a:t>
            </a:r>
          </a:p>
          <a:p>
            <a:endParaRPr lang="en-IE" sz="2400" dirty="0"/>
          </a:p>
          <a:p>
            <a:r>
              <a:rPr lang="en-IE" sz="2400" dirty="0">
                <a:solidFill>
                  <a:srgbClr val="00B050"/>
                </a:solidFill>
              </a:rPr>
              <a:t>u</a:t>
            </a:r>
            <a:r>
              <a:rPr lang="en-IE" sz="2400" dirty="0"/>
              <a:t> </a:t>
            </a:r>
            <a:r>
              <a:rPr lang="en-IE" sz="2400" dirty="0">
                <a:solidFill>
                  <a:schemeClr val="bg1"/>
                </a:solidFill>
              </a:rPr>
              <a:t>undo</a:t>
            </a:r>
          </a:p>
        </p:txBody>
      </p:sp>
    </p:spTree>
    <p:extLst>
      <p:ext uri="{BB962C8B-B14F-4D97-AF65-F5344CB8AC3E}">
        <p14:creationId xmlns:p14="http://schemas.microsoft.com/office/powerpoint/2010/main" val="388971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E4B0-4D49-8242-9F32-87FB3EC72E01}"/>
              </a:ext>
            </a:extLst>
          </p:cNvPr>
          <p:cNvSpPr>
            <a:spLocks noGrp="1"/>
          </p:cNvSpPr>
          <p:nvPr>
            <p:ph type="title"/>
          </p:nvPr>
        </p:nvSpPr>
        <p:spPr/>
        <p:txBody>
          <a:bodyPr/>
          <a:lstStyle/>
          <a:p>
            <a:pPr algn="ctr"/>
            <a:r>
              <a:rPr lang="en-US" dirty="0"/>
              <a:t>Vi moving around</a:t>
            </a:r>
          </a:p>
        </p:txBody>
      </p:sp>
      <p:sp>
        <p:nvSpPr>
          <p:cNvPr id="3" name="TextBox 2">
            <a:extLst>
              <a:ext uri="{FF2B5EF4-FFF2-40B4-BE49-F238E27FC236}">
                <a16:creationId xmlns:a16="http://schemas.microsoft.com/office/drawing/2014/main" id="{005A6E25-B0AF-2A45-970E-C676C3B8FE87}"/>
              </a:ext>
            </a:extLst>
          </p:cNvPr>
          <p:cNvSpPr txBox="1"/>
          <p:nvPr/>
        </p:nvSpPr>
        <p:spPr>
          <a:xfrm>
            <a:off x="1239145" y="1351508"/>
            <a:ext cx="7872119" cy="4154984"/>
          </a:xfrm>
          <a:prstGeom prst="rect">
            <a:avLst/>
          </a:prstGeom>
          <a:noFill/>
        </p:spPr>
        <p:txBody>
          <a:bodyPr wrap="square" rtlCol="0">
            <a:spAutoFit/>
          </a:bodyPr>
          <a:lstStyle/>
          <a:p>
            <a:r>
              <a:rPr lang="en-IE" sz="2400" dirty="0">
                <a:solidFill>
                  <a:srgbClr val="00B050"/>
                </a:solidFill>
              </a:rPr>
              <a:t>gg</a:t>
            </a:r>
            <a:r>
              <a:rPr lang="en-IE" sz="2400" dirty="0"/>
              <a:t> </a:t>
            </a:r>
            <a:r>
              <a:rPr lang="en-IE" sz="2400" dirty="0" err="1">
                <a:solidFill>
                  <a:schemeClr val="bg1"/>
                </a:solidFill>
              </a:rPr>
              <a:t>goto</a:t>
            </a:r>
            <a:r>
              <a:rPr lang="en-IE" sz="2400" dirty="0">
                <a:solidFill>
                  <a:schemeClr val="bg1"/>
                </a:solidFill>
              </a:rPr>
              <a:t> start of file</a:t>
            </a:r>
          </a:p>
          <a:p>
            <a:r>
              <a:rPr lang="en-IE" sz="2400" dirty="0">
                <a:solidFill>
                  <a:srgbClr val="00B050"/>
                </a:solidFill>
              </a:rPr>
              <a:t>SHIFT+G </a:t>
            </a:r>
            <a:r>
              <a:rPr lang="en-IE" sz="2400" dirty="0" err="1">
                <a:solidFill>
                  <a:schemeClr val="bg1"/>
                </a:solidFill>
              </a:rPr>
              <a:t>goto</a:t>
            </a:r>
            <a:r>
              <a:rPr lang="en-IE" sz="2400" dirty="0">
                <a:solidFill>
                  <a:schemeClr val="bg1"/>
                </a:solidFill>
              </a:rPr>
              <a:t> end of file</a:t>
            </a:r>
          </a:p>
          <a:p>
            <a:r>
              <a:rPr lang="en-US" sz="2400" dirty="0">
                <a:solidFill>
                  <a:srgbClr val="00B050"/>
                </a:solidFill>
              </a:rPr>
              <a:t>SHIFT+$ </a:t>
            </a:r>
            <a:r>
              <a:rPr lang="en-US" sz="2400" dirty="0" err="1">
                <a:solidFill>
                  <a:schemeClr val="bg1"/>
                </a:solidFill>
              </a:rPr>
              <a:t>goto</a:t>
            </a:r>
            <a:r>
              <a:rPr lang="en-US" sz="2400" dirty="0">
                <a:solidFill>
                  <a:schemeClr val="bg1"/>
                </a:solidFill>
              </a:rPr>
              <a:t> end of line</a:t>
            </a:r>
          </a:p>
          <a:p>
            <a:r>
              <a:rPr lang="en-US" sz="2400" dirty="0">
                <a:solidFill>
                  <a:srgbClr val="00B050"/>
                </a:solidFill>
              </a:rPr>
              <a:t>Arrow keys </a:t>
            </a:r>
            <a:r>
              <a:rPr lang="en-US" sz="2400" dirty="0">
                <a:solidFill>
                  <a:schemeClr val="bg1"/>
                </a:solidFill>
              </a:rPr>
              <a:t>for navigation </a:t>
            </a:r>
            <a:r>
              <a:rPr lang="en-US" sz="2400" dirty="0"/>
              <a:t>or </a:t>
            </a:r>
            <a:r>
              <a:rPr lang="en-US" sz="2400" dirty="0" err="1">
                <a:solidFill>
                  <a:srgbClr val="00B050"/>
                </a:solidFill>
              </a:rPr>
              <a:t>h,j,k,l</a:t>
            </a:r>
            <a:endParaRPr lang="en-US" sz="2400" dirty="0">
              <a:solidFill>
                <a:srgbClr val="00B050"/>
              </a:solidFill>
            </a:endParaRPr>
          </a:p>
          <a:p>
            <a:r>
              <a:rPr lang="en-US" sz="2400" dirty="0" err="1">
                <a:solidFill>
                  <a:srgbClr val="00B050"/>
                </a:solidFill>
              </a:rPr>
              <a:t>PageUp</a:t>
            </a:r>
            <a:r>
              <a:rPr lang="en-US" sz="2400" dirty="0"/>
              <a:t> </a:t>
            </a:r>
            <a:r>
              <a:rPr lang="en-US" sz="2400" dirty="0">
                <a:solidFill>
                  <a:schemeClr val="bg1"/>
                </a:solidFill>
              </a:rPr>
              <a:t>and </a:t>
            </a:r>
            <a:r>
              <a:rPr lang="en-US" sz="2400" dirty="0" err="1">
                <a:solidFill>
                  <a:srgbClr val="00B050"/>
                </a:solidFill>
              </a:rPr>
              <a:t>PageDown</a:t>
            </a:r>
            <a:r>
              <a:rPr lang="en-US" sz="2400" dirty="0"/>
              <a:t> </a:t>
            </a:r>
            <a:r>
              <a:rPr lang="en-US" sz="2400" dirty="0">
                <a:solidFill>
                  <a:schemeClr val="bg1"/>
                </a:solidFill>
              </a:rPr>
              <a:t>for fast scrolling</a:t>
            </a:r>
          </a:p>
          <a:p>
            <a:endParaRPr lang="en-US" sz="2400" dirty="0"/>
          </a:p>
          <a:p>
            <a:endParaRPr lang="en-US" sz="2400" dirty="0"/>
          </a:p>
          <a:p>
            <a:r>
              <a:rPr lang="en-US" sz="2400" dirty="0">
                <a:solidFill>
                  <a:srgbClr val="00B050"/>
                </a:solidFill>
              </a:rPr>
              <a:t>/</a:t>
            </a:r>
            <a:r>
              <a:rPr lang="en-US" sz="2400" dirty="0"/>
              <a:t> </a:t>
            </a:r>
            <a:r>
              <a:rPr lang="en-US" sz="2400" dirty="0">
                <a:solidFill>
                  <a:schemeClr val="bg1"/>
                </a:solidFill>
              </a:rPr>
              <a:t>for searching from top to bottom</a:t>
            </a:r>
          </a:p>
          <a:p>
            <a:r>
              <a:rPr lang="en-US" sz="2400" dirty="0">
                <a:solidFill>
                  <a:srgbClr val="00B050"/>
                </a:solidFill>
              </a:rPr>
              <a:t>?</a:t>
            </a:r>
            <a:r>
              <a:rPr lang="en-US" sz="2400" dirty="0"/>
              <a:t> </a:t>
            </a:r>
            <a:r>
              <a:rPr lang="en-US" sz="2400" dirty="0">
                <a:solidFill>
                  <a:schemeClr val="bg1"/>
                </a:solidFill>
              </a:rPr>
              <a:t>For searching from bottom to top</a:t>
            </a:r>
          </a:p>
          <a:p>
            <a:r>
              <a:rPr lang="en-US" sz="2400" dirty="0">
                <a:solidFill>
                  <a:srgbClr val="00B050"/>
                </a:solidFill>
              </a:rPr>
              <a:t>\c </a:t>
            </a:r>
            <a:r>
              <a:rPr lang="en-US" sz="2400" dirty="0">
                <a:solidFill>
                  <a:schemeClr val="bg1"/>
                </a:solidFill>
              </a:rPr>
              <a:t>for case insensitive (like error)</a:t>
            </a:r>
          </a:p>
          <a:p>
            <a:endParaRPr lang="en-US" sz="2400" dirty="0"/>
          </a:p>
        </p:txBody>
      </p:sp>
    </p:spTree>
    <p:extLst>
      <p:ext uri="{BB962C8B-B14F-4D97-AF65-F5344CB8AC3E}">
        <p14:creationId xmlns:p14="http://schemas.microsoft.com/office/powerpoint/2010/main" val="47680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E4B0-4D49-8242-9F32-87FB3EC72E01}"/>
              </a:ext>
            </a:extLst>
          </p:cNvPr>
          <p:cNvSpPr>
            <a:spLocks noGrp="1"/>
          </p:cNvSpPr>
          <p:nvPr>
            <p:ph type="title"/>
          </p:nvPr>
        </p:nvSpPr>
        <p:spPr/>
        <p:txBody>
          <a:bodyPr/>
          <a:lstStyle/>
          <a:p>
            <a:pPr algn="ctr"/>
            <a:r>
              <a:rPr lang="en-US" dirty="0"/>
              <a:t>Vi advanced</a:t>
            </a:r>
          </a:p>
        </p:txBody>
      </p:sp>
      <p:sp>
        <p:nvSpPr>
          <p:cNvPr id="3" name="TextBox 2">
            <a:extLst>
              <a:ext uri="{FF2B5EF4-FFF2-40B4-BE49-F238E27FC236}">
                <a16:creationId xmlns:a16="http://schemas.microsoft.com/office/drawing/2014/main" id="{005A6E25-B0AF-2A45-970E-C676C3B8FE87}"/>
              </a:ext>
            </a:extLst>
          </p:cNvPr>
          <p:cNvSpPr txBox="1"/>
          <p:nvPr/>
        </p:nvSpPr>
        <p:spPr>
          <a:xfrm>
            <a:off x="1219201" y="1038576"/>
            <a:ext cx="7872119" cy="3785652"/>
          </a:xfrm>
          <a:prstGeom prst="rect">
            <a:avLst/>
          </a:prstGeom>
          <a:noFill/>
        </p:spPr>
        <p:txBody>
          <a:bodyPr wrap="square" rtlCol="0">
            <a:spAutoFit/>
          </a:bodyPr>
          <a:lstStyle/>
          <a:p>
            <a:r>
              <a:rPr lang="en-US" sz="2400" dirty="0">
                <a:solidFill>
                  <a:srgbClr val="00B050"/>
                </a:solidFill>
              </a:rPr>
              <a:t>:r 123.txt </a:t>
            </a:r>
            <a:r>
              <a:rPr lang="en-US" sz="2400" dirty="0">
                <a:solidFill>
                  <a:schemeClr val="bg1"/>
                </a:solidFill>
              </a:rPr>
              <a:t>to insert external file</a:t>
            </a:r>
          </a:p>
          <a:p>
            <a:endParaRPr lang="en-US" sz="2400" dirty="0"/>
          </a:p>
          <a:p>
            <a:r>
              <a:rPr lang="en-US" sz="2400" dirty="0">
                <a:solidFill>
                  <a:srgbClr val="00B050"/>
                </a:solidFill>
              </a:rPr>
              <a:t>:set spell </a:t>
            </a:r>
            <a:r>
              <a:rPr lang="en-US" sz="2400" dirty="0">
                <a:solidFill>
                  <a:schemeClr val="bg1"/>
                </a:solidFill>
              </a:rPr>
              <a:t>for spell checking</a:t>
            </a:r>
          </a:p>
          <a:p>
            <a:endParaRPr lang="en-US" sz="2400" dirty="0"/>
          </a:p>
          <a:p>
            <a:r>
              <a:rPr lang="en-IE" sz="2400" dirty="0">
                <a:solidFill>
                  <a:srgbClr val="00B050"/>
                </a:solidFill>
              </a:rPr>
              <a:t>:%s/boring/cool/g  </a:t>
            </a:r>
            <a:r>
              <a:rPr lang="en-IE" sz="2400" dirty="0">
                <a:solidFill>
                  <a:schemeClr val="bg1"/>
                </a:solidFill>
              </a:rPr>
              <a:t>to search and replace</a:t>
            </a:r>
          </a:p>
          <a:p>
            <a:endParaRPr lang="en-IE" sz="2400" dirty="0"/>
          </a:p>
          <a:p>
            <a:r>
              <a:rPr lang="en-IE" sz="2400" dirty="0" err="1">
                <a:solidFill>
                  <a:srgbClr val="00B050"/>
                </a:solidFill>
              </a:rPr>
              <a:t>vimdiff</a:t>
            </a:r>
            <a:r>
              <a:rPr lang="en-IE" sz="2400" dirty="0">
                <a:solidFill>
                  <a:srgbClr val="00B050"/>
                </a:solidFill>
              </a:rPr>
              <a:t> test1 test2 </a:t>
            </a:r>
            <a:r>
              <a:rPr lang="en-IE" sz="2400" dirty="0">
                <a:solidFill>
                  <a:schemeClr val="bg1"/>
                </a:solidFill>
              </a:rPr>
              <a:t>to compare files</a:t>
            </a:r>
          </a:p>
          <a:p>
            <a:endParaRPr lang="en-IE" sz="2400" dirty="0"/>
          </a:p>
          <a:p>
            <a:r>
              <a:rPr lang="en-IE" sz="2400" dirty="0">
                <a:solidFill>
                  <a:schemeClr val="bg1"/>
                </a:solidFill>
              </a:rPr>
              <a:t>Vi cheat sheet very handy (at the start)</a:t>
            </a:r>
            <a:endParaRPr lang="en-US" sz="2400" dirty="0">
              <a:solidFill>
                <a:schemeClr val="bg1"/>
              </a:solidFill>
            </a:endParaRPr>
          </a:p>
          <a:p>
            <a:endParaRPr lang="en-US" sz="2400" dirty="0"/>
          </a:p>
        </p:txBody>
      </p:sp>
    </p:spTree>
    <p:extLst>
      <p:ext uri="{BB962C8B-B14F-4D97-AF65-F5344CB8AC3E}">
        <p14:creationId xmlns:p14="http://schemas.microsoft.com/office/powerpoint/2010/main" val="2352763616"/>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1489</Words>
  <Application>Microsoft Macintosh PowerPoint</Application>
  <PresentationFormat>Widescreen</PresentationFormat>
  <Paragraphs>237</Paragraphs>
  <Slides>20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Amazon Ember</vt:lpstr>
      <vt:lpstr>Amazon Ember Display</vt:lpstr>
      <vt:lpstr>Amazon Ember Light</vt:lpstr>
      <vt:lpstr>Amazon Ember Regular</vt:lpstr>
      <vt:lpstr>Arial</vt:lpstr>
      <vt:lpstr>Calibri</vt:lpstr>
      <vt:lpstr>Wingdings</vt:lpstr>
      <vt:lpstr>Wingdings 2</vt:lpstr>
      <vt:lpstr>DeckTemplate-AWS</vt:lpstr>
      <vt:lpstr>1_DeckTemplate-AWS</vt:lpstr>
      <vt:lpstr>PowerPoint Presentation</vt:lpstr>
      <vt:lpstr>Virtual Housekeeping</vt:lpstr>
      <vt:lpstr>Course objectives</vt:lpstr>
      <vt:lpstr>Text Editors</vt:lpstr>
      <vt:lpstr>Vi/VIM Concepts</vt:lpstr>
      <vt:lpstr>Vi mode navigation and basics</vt:lpstr>
      <vt:lpstr>vi text manipulation</vt:lpstr>
      <vt:lpstr>Vi moving around</vt:lpstr>
      <vt:lpstr>Vi advanced</vt:lpstr>
      <vt:lpstr>Display text file</vt:lpstr>
      <vt:lpstr>Manipulate text</vt:lpstr>
      <vt:lpstr>Practical examples</vt:lpstr>
      <vt:lpstr>Find and locate</vt:lpstr>
      <vt:lpstr>PowerPoint Presentation</vt:lpstr>
      <vt:lpstr>ssh</vt:lpstr>
      <vt:lpstr>ssh configuration</vt:lpstr>
      <vt:lpstr>Troubleshooting ssh</vt:lpstr>
      <vt:lpstr>You should now be familiar with…</vt:lpstr>
      <vt:lpstr>Practical Exercise 1</vt:lpstr>
      <vt:lpstr>Insist on the highest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Dowling, Martin</dc:creator>
  <cp:lastModifiedBy>Microsoft Office User</cp:lastModifiedBy>
  <cp:revision>10</cp:revision>
  <dcterms:created xsi:type="dcterms:W3CDTF">2020-05-26T13:37:00Z</dcterms:created>
  <dcterms:modified xsi:type="dcterms:W3CDTF">2021-04-28T09:12:19Z</dcterms:modified>
</cp:coreProperties>
</file>