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31"/>
  </p:notesMasterIdLst>
  <p:sldIdLst>
    <p:sldId id="449" r:id="rId3"/>
    <p:sldId id="347" r:id="rId4"/>
    <p:sldId id="450" r:id="rId5"/>
    <p:sldId id="459" r:id="rId6"/>
    <p:sldId id="322" r:id="rId7"/>
    <p:sldId id="323" r:id="rId8"/>
    <p:sldId id="324" r:id="rId9"/>
    <p:sldId id="325" r:id="rId10"/>
    <p:sldId id="326" r:id="rId11"/>
    <p:sldId id="327" r:id="rId12"/>
    <p:sldId id="453" r:id="rId13"/>
    <p:sldId id="454" r:id="rId14"/>
    <p:sldId id="328" r:id="rId15"/>
    <p:sldId id="329" r:id="rId16"/>
    <p:sldId id="457" r:id="rId17"/>
    <p:sldId id="451" r:id="rId18"/>
    <p:sldId id="452" r:id="rId19"/>
    <p:sldId id="330" r:id="rId20"/>
    <p:sldId id="331" r:id="rId21"/>
    <p:sldId id="458" r:id="rId22"/>
    <p:sldId id="332" r:id="rId23"/>
    <p:sldId id="333" r:id="rId24"/>
    <p:sldId id="334" r:id="rId25"/>
    <p:sldId id="335" r:id="rId26"/>
    <p:sldId id="336" r:id="rId27"/>
    <p:sldId id="455" r:id="rId28"/>
    <p:sldId id="321"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49845"/>
  </p:normalViewPr>
  <p:slideViewPr>
    <p:cSldViewPr snapToGrid="0">
      <p:cViewPr varScale="1">
        <p:scale>
          <a:sx n="52" d="100"/>
          <a:sy n="52" d="100"/>
        </p:scale>
        <p:origin x="29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D858A-F326-4B88-B3E6-A8CA66764E9C}" type="datetimeFigureOut">
              <a:rPr lang="en-GB" smtClean="0"/>
              <a:t>06/05/2021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03D08-4703-452B-A2E9-95100EB368F6}" type="slidenum">
              <a:rPr lang="en-GB" smtClean="0"/>
              <a:t>‹#›</a:t>
            </a:fld>
            <a:endParaRPr lang="en-GB"/>
          </a:p>
        </p:txBody>
      </p:sp>
    </p:spTree>
    <p:extLst>
      <p:ext uri="{BB962C8B-B14F-4D97-AF65-F5344CB8AC3E}">
        <p14:creationId xmlns:p14="http://schemas.microsoft.com/office/powerpoint/2010/main" val="405248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37531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rPr>
              <a:t>groupadd</a:t>
            </a:r>
            <a:r>
              <a:rPr lang="en-US" sz="1200" dirty="0">
                <a:solidFill>
                  <a:schemeClr val="bg1"/>
                </a:solidFill>
              </a:rPr>
              <a:t> admins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rPr>
              <a:t>usermod</a:t>
            </a:r>
            <a:r>
              <a:rPr lang="en-US" sz="1200" dirty="0">
                <a:solidFill>
                  <a:schemeClr val="bg1"/>
                </a:solidFill>
              </a:rPr>
              <a:t> –a –G admins Bob</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grep -</a:t>
            </a:r>
            <a:r>
              <a:rPr lang="en-IE" sz="1200" kern="1200" dirty="0" err="1">
                <a:solidFill>
                  <a:schemeClr val="tx1"/>
                </a:solidFill>
                <a:effectLst/>
                <a:latin typeface="+mn-lt"/>
                <a:ea typeface="+mn-ea"/>
                <a:cs typeface="+mn-cs"/>
              </a:rPr>
              <a:t>i</a:t>
            </a:r>
            <a:r>
              <a:rPr lang="en-IE" sz="1200" kern="1200" dirty="0">
                <a:solidFill>
                  <a:schemeClr val="tx1"/>
                </a:solidFill>
                <a:effectLst/>
                <a:latin typeface="+mn-lt"/>
                <a:ea typeface="+mn-ea"/>
                <a:cs typeface="+mn-cs"/>
              </a:rPr>
              <a:t> admins /etc/group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rPr>
              <a:t>delgroup</a:t>
            </a:r>
            <a:r>
              <a:rPr lang="en-US" sz="1200" dirty="0">
                <a:solidFill>
                  <a:schemeClr val="bg1"/>
                </a:solidFill>
              </a:rPr>
              <a:t> admins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grep -</a:t>
            </a:r>
            <a:r>
              <a:rPr lang="en-IE" sz="1200" kern="1200" dirty="0" err="1">
                <a:solidFill>
                  <a:schemeClr val="tx1"/>
                </a:solidFill>
                <a:effectLst/>
                <a:latin typeface="+mn-lt"/>
                <a:ea typeface="+mn-ea"/>
                <a:cs typeface="+mn-cs"/>
              </a:rPr>
              <a:t>i</a:t>
            </a:r>
            <a:r>
              <a:rPr lang="en-IE" sz="1200" kern="1200" dirty="0">
                <a:solidFill>
                  <a:schemeClr val="tx1"/>
                </a:solidFill>
                <a:effectLst/>
                <a:latin typeface="+mn-lt"/>
                <a:ea typeface="+mn-ea"/>
                <a:cs typeface="+mn-cs"/>
              </a:rPr>
              <a:t> admins /etc/group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User can also be added to group at user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sudo </a:t>
            </a:r>
            <a:r>
              <a:rPr lang="en-US" sz="1200" dirty="0" err="1">
                <a:solidFill>
                  <a:schemeClr val="bg1"/>
                </a:solidFill>
              </a:rPr>
              <a:t>adduser</a:t>
            </a:r>
            <a:r>
              <a:rPr lang="en-US" sz="1200" dirty="0">
                <a:solidFill>
                  <a:schemeClr val="bg1"/>
                </a:solidFill>
              </a:rPr>
              <a:t> </a:t>
            </a:r>
            <a:r>
              <a:rPr lang="en-US" sz="1200" dirty="0" err="1">
                <a:solidFill>
                  <a:schemeClr val="bg1"/>
                </a:solidFill>
              </a:rPr>
              <a:t>UserName</a:t>
            </a:r>
            <a:r>
              <a:rPr lang="en-US" sz="1200" dirty="0">
                <a:solidFill>
                  <a:schemeClr val="bg1"/>
                </a:solidFill>
              </a:rPr>
              <a:t> </a:t>
            </a:r>
            <a:r>
              <a:rPr lang="en-US" sz="1200" dirty="0" err="1">
                <a:solidFill>
                  <a:schemeClr val="bg1"/>
                </a:solidFill>
              </a:rPr>
              <a:t>groupName</a:t>
            </a:r>
            <a:endParaRPr lang="en-US"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12</a:t>
            </a:fld>
            <a:endParaRPr lang="en-GB"/>
          </a:p>
        </p:txBody>
      </p:sp>
    </p:spTree>
    <p:extLst>
      <p:ext uri="{BB962C8B-B14F-4D97-AF65-F5344CB8AC3E}">
        <p14:creationId xmlns:p14="http://schemas.microsoft.com/office/powerpoint/2010/main" val="4015143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 bash</a:t>
            </a:r>
          </a:p>
          <a:p>
            <a:endParaRPr lang="en-US" dirty="0"/>
          </a:p>
          <a:p>
            <a:r>
              <a:rPr lang="en-IE" b="1" dirty="0"/>
              <a:t>interactive login shell:</a:t>
            </a:r>
            <a:r>
              <a:rPr lang="en-IE" dirty="0"/>
              <a:t> You log into a remote computer via, for example </a:t>
            </a:r>
            <a:r>
              <a:rPr lang="en-IE" dirty="0" err="1"/>
              <a:t>ssh</a:t>
            </a:r>
            <a:r>
              <a:rPr lang="en-IE" dirty="0"/>
              <a:t>. Alternatively, you drop to a </a:t>
            </a:r>
            <a:r>
              <a:rPr lang="en-IE" dirty="0" err="1"/>
              <a:t>tty</a:t>
            </a:r>
            <a:r>
              <a:rPr lang="en-IE" dirty="0"/>
              <a:t> on your local machine (Ctrl+Alt+F1) and log in there. </a:t>
            </a:r>
          </a:p>
          <a:p>
            <a:r>
              <a:rPr lang="en-IE" b="1" dirty="0"/>
              <a:t>interactive non-login shell:</a:t>
            </a:r>
            <a:r>
              <a:rPr lang="en-IE" dirty="0"/>
              <a:t> Open a new terminal. </a:t>
            </a:r>
          </a:p>
          <a:p>
            <a:r>
              <a:rPr lang="en-IE" b="1" dirty="0"/>
              <a:t>non-interactive non-login shell:</a:t>
            </a:r>
            <a:r>
              <a:rPr lang="en-IE" dirty="0"/>
              <a:t> Run a script. All scripts run in their own subshell and this shell is not interactive. It only opens to execute the script and closes immediately once the script is finished. </a:t>
            </a:r>
          </a:p>
          <a:p>
            <a:r>
              <a:rPr lang="en-IE" b="1" dirty="0"/>
              <a:t>non-interactive login shell:</a:t>
            </a:r>
            <a:r>
              <a:rPr lang="en-IE" dirty="0"/>
              <a:t> This is extremely rare, and you're </a:t>
            </a:r>
            <a:r>
              <a:rPr lang="en-IE" dirty="0" err="1"/>
              <a:t>unlikey</a:t>
            </a:r>
            <a:r>
              <a:rPr lang="en-IE" dirty="0"/>
              <a:t> to encounter it. One way of launching one is echo command | </a:t>
            </a:r>
            <a:r>
              <a:rPr lang="en-IE" dirty="0" err="1"/>
              <a:t>ssh</a:t>
            </a:r>
            <a:r>
              <a:rPr lang="en-IE" dirty="0"/>
              <a:t> server. When </a:t>
            </a:r>
            <a:r>
              <a:rPr lang="en-IE" dirty="0" err="1"/>
              <a:t>ssh</a:t>
            </a:r>
            <a:r>
              <a:rPr lang="en-IE" dirty="0"/>
              <a:t> is launched without a command (so </a:t>
            </a:r>
            <a:r>
              <a:rPr lang="en-IE" dirty="0" err="1"/>
              <a:t>ssh</a:t>
            </a:r>
            <a:r>
              <a:rPr lang="en-IE" dirty="0"/>
              <a:t> instead of </a:t>
            </a:r>
            <a:r>
              <a:rPr lang="en-IE" dirty="0" err="1"/>
              <a:t>ssh</a:t>
            </a:r>
            <a:r>
              <a:rPr lang="en-IE" dirty="0"/>
              <a:t> command which will run command on the remote shell) it starts a login shell. If the stdin of the </a:t>
            </a:r>
            <a:r>
              <a:rPr lang="en-IE" dirty="0" err="1"/>
              <a:t>ssh</a:t>
            </a:r>
            <a:r>
              <a:rPr lang="en-IE" dirty="0"/>
              <a:t> is not a </a:t>
            </a:r>
            <a:r>
              <a:rPr lang="en-IE" dirty="0" err="1"/>
              <a:t>tty</a:t>
            </a:r>
            <a:r>
              <a:rPr lang="en-IE" dirty="0"/>
              <a:t>, it starts a non-interactive shell. This is why echo command | </a:t>
            </a:r>
            <a:r>
              <a:rPr lang="en-IE" dirty="0" err="1"/>
              <a:t>ssh</a:t>
            </a:r>
            <a:r>
              <a:rPr lang="en-IE" dirty="0"/>
              <a:t> server will launch a non-interactive login shell. You can also start one with bash -l -c command.</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709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Try to list the /root folder as normal</a:t>
            </a:r>
            <a:r>
              <a:rPr lang="en-IE" baseline="0" dirty="0"/>
              <a:t> user (ls –</a:t>
            </a:r>
            <a:r>
              <a:rPr lang="en-IE" baseline="0" dirty="0" err="1"/>
              <a:t>lah</a:t>
            </a:r>
            <a:r>
              <a:rPr lang="en-IE" baseline="0" dirty="0"/>
              <a:t> /root)</a:t>
            </a:r>
            <a:endParaRPr lang="en-US" dirty="0"/>
          </a:p>
          <a:p>
            <a:endParaRPr lang="en-US" dirty="0"/>
          </a:p>
          <a:p>
            <a:r>
              <a:rPr lang="en-US" dirty="0"/>
              <a:t>How to add a user to </a:t>
            </a:r>
            <a:r>
              <a:rPr lang="en-US" dirty="0" err="1"/>
              <a:t>Sudoers</a:t>
            </a:r>
            <a:r>
              <a:rPr lang="en-US" dirty="0"/>
              <a:t>?</a:t>
            </a:r>
          </a:p>
          <a:p>
            <a:endParaRPr lang="en-US" dirty="0"/>
          </a:p>
          <a:p>
            <a:r>
              <a:rPr lang="en-US" dirty="0"/>
              <a:t>$ sudo </a:t>
            </a:r>
            <a:r>
              <a:rPr lang="en-US" dirty="0" err="1"/>
              <a:t>visudo</a:t>
            </a:r>
            <a:r>
              <a:rPr lang="en-US" dirty="0"/>
              <a:t> (only use this to edit </a:t>
            </a:r>
            <a:r>
              <a:rPr lang="en-US" dirty="0" err="1"/>
              <a:t>sudoers</a:t>
            </a:r>
            <a:r>
              <a:rPr lang="en-US" dirty="0"/>
              <a:t> file as syntax is checked, editing the file directly will cause issues if syntax is wrong)</a:t>
            </a:r>
          </a:p>
          <a:p>
            <a:endParaRPr lang="en-US" dirty="0"/>
          </a:p>
          <a:p>
            <a:r>
              <a:rPr lang="en-US" dirty="0"/>
              <a:t>/</a:t>
            </a:r>
            <a:r>
              <a:rPr lang="en-US" dirty="0" err="1"/>
              <a:t>etc</a:t>
            </a:r>
            <a:r>
              <a:rPr lang="en-US" dirty="0"/>
              <a:t>/</a:t>
            </a:r>
            <a:r>
              <a:rPr lang="en-US" dirty="0" err="1"/>
              <a:t>sudoers</a:t>
            </a:r>
            <a:endParaRPr lang="en-US" dirty="0"/>
          </a:p>
          <a:p>
            <a:endParaRPr lang="en-US" dirty="0"/>
          </a:p>
          <a:p>
            <a:r>
              <a:rPr lang="en-US" dirty="0"/>
              <a:t>#In EC2:</a:t>
            </a:r>
          </a:p>
          <a:p>
            <a:r>
              <a:rPr lang="en-US" b="1" dirty="0"/>
              <a:t>$ sudo </a:t>
            </a:r>
            <a:r>
              <a:rPr lang="en-US" b="1" dirty="0" err="1"/>
              <a:t>visudo</a:t>
            </a:r>
            <a:r>
              <a:rPr lang="en-US" b="1" dirty="0"/>
              <a:t> -f /</a:t>
            </a:r>
            <a:r>
              <a:rPr lang="en-US" b="1" dirty="0" err="1"/>
              <a:t>etc</a:t>
            </a:r>
            <a:r>
              <a:rPr lang="en-US" b="1" dirty="0"/>
              <a:t>/</a:t>
            </a:r>
            <a:r>
              <a:rPr lang="en-US" b="1" dirty="0" err="1"/>
              <a:t>sudoers.d</a:t>
            </a:r>
            <a:r>
              <a:rPr lang="en-US" b="1" dirty="0"/>
              <a:t>/cloud-</a:t>
            </a:r>
            <a:r>
              <a:rPr lang="en-US" b="1" dirty="0" err="1"/>
              <a:t>init</a:t>
            </a:r>
            <a:endParaRPr lang="en-US" b="1" dirty="0"/>
          </a:p>
          <a:p>
            <a:endParaRPr lang="en-US" b="1" dirty="0"/>
          </a:p>
          <a:p>
            <a:r>
              <a:rPr lang="en-US" b="1" dirty="0"/>
              <a:t>Or in more recent AMIs:</a:t>
            </a:r>
          </a:p>
          <a:p>
            <a:endParaRPr lang="en-US" b="1" dirty="0"/>
          </a:p>
          <a:p>
            <a:r>
              <a:rPr lang="en-US" dirty="0"/>
              <a:t>$ </a:t>
            </a:r>
            <a:r>
              <a:rPr lang="en-US" b="1" dirty="0"/>
              <a:t>sudo </a:t>
            </a:r>
            <a:r>
              <a:rPr lang="en-US" b="1" dirty="0" err="1"/>
              <a:t>visudo</a:t>
            </a:r>
            <a:r>
              <a:rPr lang="en-US" b="1" dirty="0"/>
              <a:t> -f /</a:t>
            </a:r>
            <a:r>
              <a:rPr lang="en-US" b="1" dirty="0" err="1"/>
              <a:t>etc</a:t>
            </a:r>
            <a:r>
              <a:rPr lang="en-US" b="1" dirty="0"/>
              <a:t>/</a:t>
            </a:r>
            <a:r>
              <a:rPr lang="en-US" b="1" dirty="0" err="1"/>
              <a:t>sudoers.d</a:t>
            </a:r>
            <a:r>
              <a:rPr lang="en-US" b="1" dirty="0"/>
              <a:t>/</a:t>
            </a:r>
            <a:r>
              <a:rPr lang="en-IE" sz="1200" b="1" kern="1200" dirty="0">
                <a:solidFill>
                  <a:schemeClr val="tx1"/>
                </a:solidFill>
                <a:effectLst/>
                <a:latin typeface="+mn-lt"/>
                <a:ea typeface="+mn-ea"/>
                <a:cs typeface="+mn-cs"/>
              </a:rPr>
              <a:t>90-cloud-init-users </a:t>
            </a:r>
            <a:endParaRPr lang="en-US" b="1" dirty="0"/>
          </a:p>
          <a:p>
            <a:r>
              <a:rPr lang="en-US" dirty="0"/>
              <a:t> </a:t>
            </a:r>
          </a:p>
          <a:p>
            <a:r>
              <a:rPr lang="en-US" dirty="0"/>
              <a:t>The user must log off, then back on again for this change to take effect.</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75498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There can be groups mentioned in /etc/</a:t>
            </a:r>
            <a:r>
              <a:rPr lang="en-IE" dirty="0" err="1"/>
              <a:t>sudoers</a:t>
            </a:r>
            <a:r>
              <a:rPr lang="en-IE" dirty="0"/>
              <a:t> which specifies that any user in that group can run sudo commands, </a:t>
            </a:r>
            <a:r>
              <a:rPr lang="en-IE" dirty="0" err="1"/>
              <a:t>e.g</a:t>
            </a:r>
            <a:r>
              <a:rPr lang="en-IE" dirty="0"/>
              <a:t>:</a:t>
            </a:r>
          </a:p>
          <a:p>
            <a:endParaRPr lang="en-IE" dirty="0"/>
          </a:p>
          <a:p>
            <a:r>
              <a:rPr lang="en-IE" sz="1200" kern="1200" dirty="0">
                <a:solidFill>
                  <a:schemeClr val="tx1"/>
                </a:solidFill>
                <a:effectLst/>
                <a:latin typeface="+mn-lt"/>
                <a:ea typeface="+mn-ea"/>
                <a:cs typeface="+mn-cs"/>
              </a:rPr>
              <a:t>## Allows people in group wheel to run all commands</a:t>
            </a:r>
          </a:p>
          <a:p>
            <a:r>
              <a:rPr lang="en-IE" sz="1200" kern="1200" dirty="0">
                <a:solidFill>
                  <a:schemeClr val="tx1"/>
                </a:solidFill>
                <a:effectLst/>
                <a:latin typeface="+mn-lt"/>
                <a:ea typeface="+mn-ea"/>
                <a:cs typeface="+mn-cs"/>
              </a:rPr>
              <a:t>%wheel ALL=(ALL) ALL</a:t>
            </a:r>
          </a:p>
          <a:p>
            <a:endParaRPr lang="en-US" dirty="0"/>
          </a:p>
          <a:p>
            <a:r>
              <a:rPr lang="en-US" dirty="0"/>
              <a:t>Adding users to these groups will then allow the users to have sudo </a:t>
            </a:r>
            <a:r>
              <a:rPr lang="en-US" dirty="0" err="1"/>
              <a:t>priviledges</a:t>
            </a:r>
            <a:r>
              <a:rPr lang="en-US" dirty="0"/>
              <a:t> </a:t>
            </a:r>
          </a:p>
          <a:p>
            <a:endParaRPr lang="en-US" dirty="0"/>
          </a:p>
          <a:p>
            <a:r>
              <a:rPr lang="en-US" dirty="0"/>
              <a:t>-a = append (if not specified it will be removed from any groups not listed in argument) </a:t>
            </a:r>
          </a:p>
          <a:p>
            <a:endParaRPr lang="en-US" dirty="0"/>
          </a:p>
          <a:p>
            <a:r>
              <a:rPr lang="en-US" dirty="0"/>
              <a:t>-G = list groups which you would like to add the user to</a:t>
            </a:r>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701911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Located at </a:t>
            </a:r>
            <a:r>
              <a:rPr lang="en-US" sz="1200" dirty="0">
                <a:solidFill>
                  <a:schemeClr val="bg1"/>
                </a:solidFill>
              </a:rPr>
              <a:t>/</a:t>
            </a:r>
            <a:r>
              <a:rPr lang="en-US" sz="1200" dirty="0" err="1">
                <a:solidFill>
                  <a:schemeClr val="bg1"/>
                </a:solidFill>
              </a:rPr>
              <a:t>etc</a:t>
            </a:r>
            <a:r>
              <a:rPr lang="en-US" sz="1200" dirty="0">
                <a:solidFill>
                  <a:schemeClr val="bg1"/>
                </a:solidFill>
              </a:rPr>
              <a:t>/</a:t>
            </a:r>
            <a:r>
              <a:rPr lang="en-US" sz="1200" dirty="0" err="1">
                <a:solidFill>
                  <a:schemeClr val="bg1"/>
                </a:solidFill>
              </a:rPr>
              <a:t>sudoers</a:t>
            </a: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AML2 ec2-user is given sudo privileges by default in /</a:t>
            </a:r>
            <a:r>
              <a:rPr lang="en-US" dirty="0" err="1"/>
              <a:t>etc</a:t>
            </a:r>
            <a:r>
              <a:rPr lang="en-US" dirty="0"/>
              <a:t>/</a:t>
            </a:r>
            <a:r>
              <a:rPr lang="en-US" dirty="0" err="1"/>
              <a:t>sudoers.d</a:t>
            </a:r>
            <a:r>
              <a:rPr lang="en-US" dirty="0"/>
              <a:t>/</a:t>
            </a:r>
            <a:r>
              <a:rPr lang="en-IE" sz="1200" kern="1200" dirty="0">
                <a:solidFill>
                  <a:schemeClr val="tx1"/>
                </a:solidFill>
                <a:effectLst/>
                <a:latin typeface="+mn-lt"/>
                <a:ea typeface="+mn-ea"/>
                <a:cs typeface="+mn-cs"/>
              </a:rPr>
              <a:t>90-cloud-init-users </a:t>
            </a:r>
          </a:p>
          <a:p>
            <a:r>
              <a:rPr lang="en-US" dirty="0"/>
              <a:t>In /</a:t>
            </a:r>
            <a:r>
              <a:rPr lang="en-US" dirty="0" err="1"/>
              <a:t>etc</a:t>
            </a:r>
            <a:r>
              <a:rPr lang="en-US" dirty="0"/>
              <a:t>/</a:t>
            </a:r>
            <a:r>
              <a:rPr lang="en-US" dirty="0" err="1"/>
              <a:t>sudoers</a:t>
            </a:r>
            <a:r>
              <a:rPr lang="en-US" dirty="0"/>
              <a:t> in mentions </a:t>
            </a:r>
            <a:r>
              <a:rPr lang="en-US" dirty="0" err="1"/>
              <a:t>includedir</a:t>
            </a:r>
            <a:r>
              <a:rPr lang="en-US" dirty="0"/>
              <a:t> which points to /</a:t>
            </a:r>
            <a:r>
              <a:rPr lang="en-US" dirty="0" err="1"/>
              <a:t>etc</a:t>
            </a:r>
            <a:r>
              <a:rPr lang="en-US" dirty="0"/>
              <a:t>/</a:t>
            </a:r>
            <a:r>
              <a:rPr lang="en-US" dirty="0" err="1"/>
              <a:t>sudoers.d</a:t>
            </a:r>
            <a:r>
              <a:rPr lang="en-US" dirty="0"/>
              <a:t>/</a:t>
            </a:r>
          </a:p>
          <a:p>
            <a:endParaRPr lang="en-US" dirty="0"/>
          </a:p>
          <a:p>
            <a:r>
              <a:rPr lang="en-IE" sz="1200" kern="1200" dirty="0">
                <a:solidFill>
                  <a:schemeClr val="tx1"/>
                </a:solidFill>
                <a:effectLst/>
                <a:latin typeface="+mn-lt"/>
                <a:ea typeface="+mn-ea"/>
                <a:cs typeface="+mn-cs"/>
              </a:rPr>
              <a:t>[ec2-user@ip-172-31-11-140 ~]$ sudo grep </a:t>
            </a:r>
            <a:r>
              <a:rPr lang="en-IE" sz="1200" kern="1200" dirty="0" err="1">
                <a:solidFill>
                  <a:schemeClr val="tx1"/>
                </a:solidFill>
                <a:effectLst/>
                <a:latin typeface="+mn-lt"/>
                <a:ea typeface="+mn-ea"/>
                <a:cs typeface="+mn-cs"/>
              </a:rPr>
              <a:t>includedir</a:t>
            </a:r>
            <a:r>
              <a:rPr lang="en-IE" sz="1200" kern="1200" dirty="0">
                <a:solidFill>
                  <a:schemeClr val="tx1"/>
                </a:solidFill>
                <a:effectLst/>
                <a:latin typeface="+mn-lt"/>
                <a:ea typeface="+mn-ea"/>
                <a:cs typeface="+mn-cs"/>
              </a:rPr>
              <a:t> /etc/</a:t>
            </a:r>
            <a:r>
              <a:rPr lang="en-IE" sz="1200" kern="1200" dirty="0" err="1">
                <a:solidFill>
                  <a:schemeClr val="tx1"/>
                </a:solidFill>
                <a:effectLst/>
                <a:latin typeface="+mn-lt"/>
                <a:ea typeface="+mn-ea"/>
                <a:cs typeface="+mn-cs"/>
              </a:rPr>
              <a:t>sudoers</a:t>
            </a:r>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a:t>
            </a:r>
            <a:r>
              <a:rPr lang="en-IE" sz="1200" kern="1200" dirty="0" err="1">
                <a:solidFill>
                  <a:schemeClr val="tx1"/>
                </a:solidFill>
                <a:effectLst/>
                <a:latin typeface="+mn-lt"/>
                <a:ea typeface="+mn-ea"/>
                <a:cs typeface="+mn-cs"/>
              </a:rPr>
              <a:t>includedir</a:t>
            </a:r>
            <a:r>
              <a:rPr lang="en-IE" sz="1200" kern="1200" dirty="0">
                <a:solidFill>
                  <a:schemeClr val="tx1"/>
                </a:solidFill>
                <a:effectLst/>
                <a:latin typeface="+mn-lt"/>
                <a:ea typeface="+mn-ea"/>
                <a:cs typeface="+mn-cs"/>
              </a:rPr>
              <a:t> /etc/</a:t>
            </a:r>
            <a:r>
              <a:rPr lang="en-IE" sz="1200" kern="1200" dirty="0" err="1">
                <a:solidFill>
                  <a:schemeClr val="tx1"/>
                </a:solidFill>
                <a:effectLst/>
                <a:latin typeface="+mn-lt"/>
                <a:ea typeface="+mn-ea"/>
                <a:cs typeface="+mn-cs"/>
              </a:rPr>
              <a:t>sudoers.d</a:t>
            </a:r>
            <a:endParaRPr lang="en-IE" sz="1200" kern="1200" dirty="0">
              <a:solidFill>
                <a:schemeClr val="tx1"/>
              </a:solidFill>
              <a:effectLst/>
              <a:latin typeface="+mn-lt"/>
              <a:ea typeface="+mn-ea"/>
              <a:cs typeface="+mn-cs"/>
            </a:endParaRPr>
          </a:p>
          <a:p>
            <a:endParaRPr lang="en-US" dirty="0"/>
          </a:p>
          <a:p>
            <a:endParaRPr lang="en-US" dirty="0"/>
          </a:p>
          <a:p>
            <a:r>
              <a:rPr lang="en-IE" sz="1200" kern="1200" dirty="0">
                <a:solidFill>
                  <a:schemeClr val="tx1"/>
                </a:solidFill>
                <a:effectLst/>
                <a:latin typeface="+mn-lt"/>
                <a:ea typeface="+mn-ea"/>
                <a:cs typeface="+mn-cs"/>
              </a:rPr>
              <a:t>[root@ip-172-31-11-140 </a:t>
            </a:r>
            <a:r>
              <a:rPr lang="en-IE" sz="1200" kern="1200" dirty="0" err="1">
                <a:solidFill>
                  <a:schemeClr val="tx1"/>
                </a:solidFill>
                <a:effectLst/>
                <a:latin typeface="+mn-lt"/>
                <a:ea typeface="+mn-ea"/>
                <a:cs typeface="+mn-cs"/>
              </a:rPr>
              <a:t>sudoers.d</a:t>
            </a:r>
            <a:r>
              <a:rPr lang="en-IE" sz="1200" kern="1200" dirty="0">
                <a:solidFill>
                  <a:schemeClr val="tx1"/>
                </a:solidFill>
                <a:effectLst/>
                <a:latin typeface="+mn-lt"/>
                <a:ea typeface="+mn-ea"/>
                <a:cs typeface="+mn-cs"/>
              </a:rPr>
              <a:t>]# cat 90-cloud-init-users </a:t>
            </a:r>
          </a:p>
          <a:p>
            <a:r>
              <a:rPr lang="en-IE" sz="1200" kern="1200" dirty="0">
                <a:solidFill>
                  <a:schemeClr val="tx1"/>
                </a:solidFill>
                <a:effectLst/>
                <a:latin typeface="+mn-lt"/>
                <a:ea typeface="+mn-ea"/>
                <a:cs typeface="+mn-cs"/>
              </a:rPr>
              <a:t># Created by cloud-</a:t>
            </a:r>
            <a:r>
              <a:rPr lang="en-IE" sz="1200" kern="1200" dirty="0" err="1">
                <a:solidFill>
                  <a:schemeClr val="tx1"/>
                </a:solidFill>
                <a:effectLst/>
                <a:latin typeface="+mn-lt"/>
                <a:ea typeface="+mn-ea"/>
                <a:cs typeface="+mn-cs"/>
              </a:rPr>
              <a:t>init</a:t>
            </a:r>
            <a:r>
              <a:rPr lang="en-IE" sz="1200" kern="1200" dirty="0">
                <a:solidFill>
                  <a:schemeClr val="tx1"/>
                </a:solidFill>
                <a:effectLst/>
                <a:latin typeface="+mn-lt"/>
                <a:ea typeface="+mn-ea"/>
                <a:cs typeface="+mn-cs"/>
              </a:rPr>
              <a:t> v. 19.3-43.amzn2 on Tue, 20 Apr 2021 16:41:41 +0000</a:t>
            </a:r>
            <a:br>
              <a:rPr lang="en-IE" sz="1200" kern="1200" dirty="0">
                <a:solidFill>
                  <a:schemeClr val="tx1"/>
                </a:solidFill>
                <a:effectLst/>
                <a:latin typeface="+mn-lt"/>
                <a:ea typeface="+mn-ea"/>
                <a:cs typeface="+mn-cs"/>
              </a:rPr>
            </a:br>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 User rules for ec2-user</a:t>
            </a:r>
          </a:p>
          <a:p>
            <a:r>
              <a:rPr lang="en-IE" sz="1200" kern="1200" dirty="0">
                <a:solidFill>
                  <a:schemeClr val="tx1"/>
                </a:solidFill>
                <a:effectLst/>
                <a:latin typeface="+mn-lt"/>
                <a:ea typeface="+mn-ea"/>
                <a:cs typeface="+mn-cs"/>
              </a:rPr>
              <a:t>ec2-user ALL=(ALL) NOPASSWD:ALL</a:t>
            </a:r>
          </a:p>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16</a:t>
            </a:fld>
            <a:endParaRPr lang="en-GB"/>
          </a:p>
        </p:txBody>
      </p:sp>
    </p:spTree>
    <p:extLst>
      <p:ext uri="{BB962C8B-B14F-4D97-AF65-F5344CB8AC3E}">
        <p14:creationId xmlns:p14="http://schemas.microsoft.com/office/powerpoint/2010/main" val="2920387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Adding Bob to wheel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sudo </a:t>
            </a:r>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usermod</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 -G sudo </a:t>
            </a:r>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userloginname</a:t>
            </a: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Adding Eve to a </a:t>
            </a:r>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sudoers</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visudo</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-f /</a:t>
            </a:r>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etc</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sudoers.d</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/cloud-</a:t>
            </a:r>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init</a:t>
            </a:r>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p>
          <a:p>
            <a:r>
              <a:rPr lang="en-US" b="0" dirty="0"/>
              <a:t>sudo </a:t>
            </a:r>
            <a:r>
              <a:rPr lang="en-US" b="0" dirty="0" err="1"/>
              <a:t>visudo</a:t>
            </a:r>
            <a:r>
              <a:rPr lang="en-US" b="0" dirty="0"/>
              <a:t> -f /</a:t>
            </a:r>
            <a:r>
              <a:rPr lang="en-US" b="0" dirty="0" err="1"/>
              <a:t>etc</a:t>
            </a:r>
            <a:r>
              <a:rPr lang="en-US" b="0" dirty="0"/>
              <a:t>/</a:t>
            </a:r>
            <a:r>
              <a:rPr lang="en-US" b="0" dirty="0" err="1"/>
              <a:t>sudoers.d</a:t>
            </a:r>
            <a:r>
              <a:rPr lang="en-US" b="0" dirty="0"/>
              <a:t>/</a:t>
            </a:r>
            <a:r>
              <a:rPr lang="en-IE" sz="1200" b="0" kern="1200" dirty="0">
                <a:solidFill>
                  <a:schemeClr val="tx1"/>
                </a:solidFill>
                <a:effectLst/>
                <a:latin typeface="+mn-lt"/>
                <a:ea typeface="+mn-ea"/>
                <a:cs typeface="+mn-cs"/>
              </a:rPr>
              <a:t>90-cloud-init-users </a:t>
            </a:r>
            <a:endParaRPr lang="en-US" sz="1200"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1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visudo</a:t>
            </a:r>
            <a:endPar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1200" dirty="0">
                <a:solidFill>
                  <a:schemeClr val="bg1"/>
                </a:solidFill>
              </a:rPr>
              <a:t>Eve ALL=(ALL) NOPASSWD:ALL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17</a:t>
            </a:fld>
            <a:endParaRPr lang="en-GB"/>
          </a:p>
        </p:txBody>
      </p:sp>
    </p:spTree>
    <p:extLst>
      <p:ext uri="{BB962C8B-B14F-4D97-AF65-F5344CB8AC3E}">
        <p14:creationId xmlns:p14="http://schemas.microsoft.com/office/powerpoint/2010/main" val="340570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docs.aws.amazon.com</a:t>
            </a:r>
            <a:r>
              <a:rPr lang="en-US" dirty="0"/>
              <a:t>/AWSEC2/latest/</a:t>
            </a:r>
            <a:r>
              <a:rPr lang="en-US" dirty="0" err="1"/>
              <a:t>UserGuide</a:t>
            </a:r>
            <a:r>
              <a:rPr lang="en-US" dirty="0"/>
              <a:t>/ec2-key-pairs.html</a:t>
            </a:r>
          </a:p>
        </p:txBody>
      </p:sp>
      <p:sp>
        <p:nvSpPr>
          <p:cNvPr id="4" name="Slide Number Placeholder 3"/>
          <p:cNvSpPr>
            <a:spLocks noGrp="1"/>
          </p:cNvSpPr>
          <p:nvPr>
            <p:ph type="sldNum" sz="quarter" idx="5"/>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305949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20</a:t>
            </a:fld>
            <a:endParaRPr lang="en-GB"/>
          </a:p>
        </p:txBody>
      </p:sp>
    </p:spTree>
    <p:extLst>
      <p:ext uri="{BB962C8B-B14F-4D97-AF65-F5344CB8AC3E}">
        <p14:creationId xmlns:p14="http://schemas.microsoft.com/office/powerpoint/2010/main" val="1236872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E" dirty="0"/>
              <a:t>Cron is use</a:t>
            </a:r>
            <a:r>
              <a:rPr lang="en-IE" baseline="0" dirty="0"/>
              <a:t> to schedule jobs periodically:</a:t>
            </a:r>
          </a:p>
          <a:p>
            <a:pPr marL="628650" lvl="1" indent="-171450">
              <a:buFontTx/>
              <a:buChar char="-"/>
            </a:pPr>
            <a:r>
              <a:rPr lang="en-IE" baseline="0" dirty="0"/>
              <a:t>Backups</a:t>
            </a:r>
          </a:p>
          <a:p>
            <a:pPr marL="628650" lvl="1" indent="-171450">
              <a:buFontTx/>
              <a:buChar char="-"/>
            </a:pPr>
            <a:r>
              <a:rPr lang="en-IE" baseline="0" dirty="0"/>
              <a:t>Rotate logs</a:t>
            </a:r>
          </a:p>
          <a:p>
            <a:pPr marL="171450" lvl="0" indent="-171450">
              <a:buFontTx/>
              <a:buChar char="-"/>
            </a:pPr>
            <a:r>
              <a:rPr lang="en-IE" baseline="0" dirty="0"/>
              <a:t>Cron is aware of time changes. If we change the clock forward, </a:t>
            </a:r>
            <a:r>
              <a:rPr lang="en-IE" baseline="0" dirty="0" err="1"/>
              <a:t>cron</a:t>
            </a:r>
            <a:r>
              <a:rPr lang="en-IE" baseline="0" dirty="0"/>
              <a:t> will ensure the tasks are run, if we move the clock backwards </a:t>
            </a:r>
            <a:r>
              <a:rPr lang="en-IE" baseline="0" dirty="0" err="1"/>
              <a:t>cron</a:t>
            </a:r>
            <a:r>
              <a:rPr lang="en-IE" baseline="0" dirty="0"/>
              <a:t> will avoid the task run twice.</a:t>
            </a:r>
          </a:p>
          <a:p>
            <a:endParaRPr lang="en-US" dirty="0"/>
          </a:p>
          <a:p>
            <a:r>
              <a:rPr lang="en-IE" dirty="0"/>
              <a:t>Crontab</a:t>
            </a:r>
            <a:r>
              <a:rPr lang="en-IE" baseline="0" dirty="0"/>
              <a:t> –e will edit the crontab for the user running the command. If we are root user we can edit an user’s crontab by running crontab –e –u username</a:t>
            </a:r>
          </a:p>
          <a:p>
            <a:r>
              <a:rPr lang="en-IE" baseline="0" dirty="0"/>
              <a:t>Mention the most relevant crontab fields</a:t>
            </a:r>
          </a:p>
          <a:p>
            <a:r>
              <a:rPr lang="en-IE" baseline="0" dirty="0"/>
              <a:t>There is additional configuration that can be done in the crontab, like setting environment variables </a:t>
            </a:r>
            <a:r>
              <a:rPr lang="en-US" baseline="0" dirty="0"/>
              <a:t>:</a:t>
            </a:r>
          </a:p>
          <a:p>
            <a:r>
              <a:rPr lang="en-IE" baseline="0" dirty="0"/>
              <a:t>SHELL=/bin/bash</a:t>
            </a:r>
          </a:p>
          <a:p>
            <a:r>
              <a:rPr lang="en-IE" baseline="0" dirty="0"/>
              <a:t>PATH=/</a:t>
            </a:r>
            <a:r>
              <a:rPr lang="en-IE" baseline="0" dirty="0" err="1"/>
              <a:t>sbin</a:t>
            </a:r>
            <a:r>
              <a:rPr lang="en-IE" baseline="0" dirty="0"/>
              <a:t>:/bin:/</a:t>
            </a:r>
            <a:r>
              <a:rPr lang="en-IE" baseline="0" dirty="0" err="1"/>
              <a:t>usr</a:t>
            </a:r>
            <a:r>
              <a:rPr lang="en-IE" baseline="0" dirty="0"/>
              <a:t>/</a:t>
            </a:r>
            <a:r>
              <a:rPr lang="en-IE" baseline="0" dirty="0" err="1"/>
              <a:t>sbin</a:t>
            </a:r>
            <a:r>
              <a:rPr lang="en-IE" baseline="0" dirty="0"/>
              <a:t>:/</a:t>
            </a:r>
            <a:r>
              <a:rPr lang="en-IE" baseline="0" dirty="0" err="1"/>
              <a:t>usr</a:t>
            </a:r>
            <a:r>
              <a:rPr lang="en-IE" baseline="0" dirty="0"/>
              <a:t>/bin</a:t>
            </a:r>
          </a:p>
          <a:p>
            <a:r>
              <a:rPr lang="en-IE" baseline="0" dirty="0"/>
              <a:t>MAILTO=root</a:t>
            </a:r>
          </a:p>
          <a:p>
            <a:r>
              <a:rPr lang="en-IE" baseline="0" dirty="0"/>
              <a:t>HOME=</a:t>
            </a:r>
          </a:p>
          <a:p>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 * * * /opt/bin/</a:t>
            </a:r>
            <a:r>
              <a:rPr lang="en-IE" dirty="0" err="1"/>
              <a:t>mybackup.sh</a:t>
            </a:r>
            <a:r>
              <a:rPr lang="en-IE" dirty="0"/>
              <a:t>  (every minute)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0   6,12   1   */2   *   /opt/bin/</a:t>
            </a:r>
            <a:r>
              <a:rPr lang="en-IE" dirty="0" err="1"/>
              <a:t>mybackup.sh</a:t>
            </a:r>
            <a:r>
              <a:rPr lang="en-IE" dirty="0"/>
              <a:t>   (runs</a:t>
            </a:r>
            <a:r>
              <a:rPr lang="en-IE" baseline="0" dirty="0"/>
              <a:t> at 6am and 10am on the 1</a:t>
            </a:r>
            <a:r>
              <a:rPr lang="en-IE" baseline="30000" dirty="0"/>
              <a:t>st</a:t>
            </a:r>
            <a:r>
              <a:rPr lang="en-IE" baseline="0" dirty="0"/>
              <a:t> day of every 2 months</a:t>
            </a:r>
          </a:p>
          <a:p>
            <a:pPr>
              <a:buFont typeface="Arial" panose="020B0604020202020204" pitchFamily="34" charset="0"/>
              <a:buChar char="•"/>
            </a:pPr>
            <a:r>
              <a:rPr lang="en-IE" dirty="0"/>
              <a:t>   0   4   15-21   *   1   /opt/bin/</a:t>
            </a:r>
            <a:r>
              <a:rPr lang="en-IE" dirty="0" err="1"/>
              <a:t>mybackups.sh</a:t>
            </a:r>
            <a:r>
              <a:rPr lang="en-IE" dirty="0"/>
              <a:t>  (runs at 4am on Mondays</a:t>
            </a:r>
            <a:r>
              <a:rPr lang="en-IE" baseline="0" dirty="0"/>
              <a:t> between 15 and 21 of each month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   0   0-23/2   *   *   *   /opt/bin/</a:t>
            </a:r>
            <a:r>
              <a:rPr lang="en-IE" dirty="0" err="1"/>
              <a:t>mybackups.sh</a:t>
            </a:r>
            <a:r>
              <a:rPr lang="en-IE" dirty="0"/>
              <a:t> (runs every day every 2</a:t>
            </a:r>
            <a:r>
              <a:rPr lang="en-IE" baseline="0" dirty="0"/>
              <a:t> hours: at 2am, 4am, 6am </a:t>
            </a:r>
            <a:endParaRPr lang="en-IE" dirty="0"/>
          </a:p>
          <a:p>
            <a:pPr>
              <a:buFont typeface="Arial" panose="020B0604020202020204" pitchFamily="34" charset="0"/>
              <a:buChar char="•"/>
            </a:pPr>
            <a:endParaRPr lang="en-IE" baseline="0" dirty="0"/>
          </a:p>
          <a:p>
            <a:pPr>
              <a:buFont typeface="Arial" panose="020B0604020202020204" pitchFamily="34" charset="0"/>
              <a:buChar char="•"/>
            </a:pPr>
            <a:endParaRPr lang="en-IE" baseline="0" dirty="0"/>
          </a:p>
          <a:p>
            <a:pPr>
              <a:buFont typeface="Arial" panose="020B0604020202020204" pitchFamily="34" charset="0"/>
              <a:buNone/>
            </a:pPr>
            <a:r>
              <a:rPr lang="en-IE" baseline="0" dirty="0"/>
              <a:t>Notice: </a:t>
            </a:r>
          </a:p>
          <a:p>
            <a:pPr marL="171450" indent="-171450">
              <a:buFontTx/>
              <a:buChar char="-"/>
            </a:pPr>
            <a:r>
              <a:rPr lang="en-IE" baseline="0" dirty="0"/>
              <a:t>We can specify ranges like 15-21 using “-”</a:t>
            </a:r>
          </a:p>
          <a:p>
            <a:pPr marL="171450" indent="-171450">
              <a:buFontTx/>
              <a:buChar char="-"/>
            </a:pPr>
            <a:r>
              <a:rPr lang="en-IE" baseline="0" dirty="0"/>
              <a:t>We can specify several values </a:t>
            </a:r>
            <a:r>
              <a:rPr lang="en-IE" baseline="0" dirty="0" err="1"/>
              <a:t>separeced</a:t>
            </a:r>
            <a:r>
              <a:rPr lang="en-IE" baseline="0" dirty="0"/>
              <a:t> by “,” like 6,10</a:t>
            </a:r>
          </a:p>
          <a:p>
            <a:pPr marL="171450" indent="-171450">
              <a:buFontTx/>
              <a:buChar char="-"/>
            </a:pPr>
            <a:r>
              <a:rPr lang="en-IE" baseline="0" dirty="0"/>
              <a:t>We can specify steps /2 </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637216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 * * * /opt/bin/</a:t>
            </a:r>
            <a:r>
              <a:rPr lang="en-IE" dirty="0" err="1"/>
              <a:t>mybackup.sh</a:t>
            </a:r>
            <a:r>
              <a:rPr lang="en-IE" dirty="0"/>
              <a:t>  (every minute)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0   6,12   1   */2   *   /opt/bin/</a:t>
            </a:r>
            <a:r>
              <a:rPr lang="en-IE" dirty="0" err="1"/>
              <a:t>mybackup.sh</a:t>
            </a:r>
            <a:r>
              <a:rPr lang="en-IE" dirty="0"/>
              <a:t>   (runs</a:t>
            </a:r>
            <a:r>
              <a:rPr lang="en-IE" baseline="0" dirty="0"/>
              <a:t> at 6am and 10am on the 1</a:t>
            </a:r>
            <a:r>
              <a:rPr lang="en-IE" baseline="30000" dirty="0"/>
              <a:t>st</a:t>
            </a:r>
            <a:r>
              <a:rPr lang="en-IE" baseline="0" dirty="0"/>
              <a:t> day of every 2 months</a:t>
            </a:r>
          </a:p>
          <a:p>
            <a:pPr>
              <a:buFont typeface="Arial" panose="020B0604020202020204" pitchFamily="34" charset="0"/>
              <a:buChar char="•"/>
            </a:pPr>
            <a:r>
              <a:rPr lang="en-IE" dirty="0"/>
              <a:t>   0   4   15-21   *   1   /opt/bin/</a:t>
            </a:r>
            <a:r>
              <a:rPr lang="en-IE" dirty="0" err="1"/>
              <a:t>mybackups.sh</a:t>
            </a:r>
            <a:r>
              <a:rPr lang="en-IE" dirty="0"/>
              <a:t>  (runs at 4am on Mondays</a:t>
            </a:r>
            <a:r>
              <a:rPr lang="en-IE" baseline="0" dirty="0"/>
              <a:t> between 15 and 21 of each month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   0   0-23/2   *   *   *   /opt/bin/</a:t>
            </a:r>
            <a:r>
              <a:rPr lang="en-IE" dirty="0" err="1"/>
              <a:t>mybackups.sh</a:t>
            </a:r>
            <a:r>
              <a:rPr lang="en-IE" dirty="0"/>
              <a:t> (runs every day every 2</a:t>
            </a:r>
            <a:r>
              <a:rPr lang="en-IE" baseline="0" dirty="0"/>
              <a:t> hours: at 2am, 4am, 6am </a:t>
            </a:r>
            <a:endParaRPr lang="en-IE" dirty="0"/>
          </a:p>
          <a:p>
            <a:pPr>
              <a:buFont typeface="Arial" panose="020B0604020202020204" pitchFamily="34" charset="0"/>
              <a:buChar char="•"/>
            </a:pPr>
            <a:endParaRPr lang="en-IE" baseline="0" dirty="0"/>
          </a:p>
          <a:p>
            <a:pPr>
              <a:buFont typeface="Arial" panose="020B0604020202020204" pitchFamily="34" charset="0"/>
              <a:buChar char="•"/>
            </a:pPr>
            <a:endParaRPr lang="en-IE" baseline="0" dirty="0"/>
          </a:p>
          <a:p>
            <a:pPr>
              <a:buFont typeface="Arial" panose="020B0604020202020204" pitchFamily="34" charset="0"/>
              <a:buNone/>
            </a:pPr>
            <a:r>
              <a:rPr lang="en-IE" baseline="0" dirty="0"/>
              <a:t>Notice: </a:t>
            </a:r>
          </a:p>
          <a:p>
            <a:pPr marL="171450" indent="-171450">
              <a:buFontTx/>
              <a:buChar char="-"/>
            </a:pPr>
            <a:r>
              <a:rPr lang="en-IE" baseline="0" dirty="0"/>
              <a:t>We can specify ranges like 15-21 using “-”</a:t>
            </a:r>
          </a:p>
          <a:p>
            <a:pPr marL="171450" indent="-171450">
              <a:buFontTx/>
              <a:buChar char="-"/>
            </a:pPr>
            <a:r>
              <a:rPr lang="en-IE" baseline="0" dirty="0"/>
              <a:t>We can specify several values </a:t>
            </a:r>
            <a:r>
              <a:rPr lang="en-IE" baseline="0" dirty="0" err="1"/>
              <a:t>separeced</a:t>
            </a:r>
            <a:r>
              <a:rPr lang="en-IE" baseline="0" dirty="0"/>
              <a:t> by “,” like 6,10</a:t>
            </a:r>
          </a:p>
          <a:p>
            <a:pPr marL="171450" indent="-171450">
              <a:buFontTx/>
              <a:buChar char="-"/>
            </a:pPr>
            <a:r>
              <a:rPr lang="en-IE" baseline="0" dirty="0"/>
              <a:t>We can specify steps /2 </a:t>
            </a:r>
          </a:p>
        </p:txBody>
      </p:sp>
      <p:sp>
        <p:nvSpPr>
          <p:cNvPr id="4" name="Slide Number Placeholder 3"/>
          <p:cNvSpPr>
            <a:spLocks noGrp="1"/>
          </p:cNvSpPr>
          <p:nvPr>
            <p:ph type="sldNum" sz="quarter" idx="5"/>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85786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900" b="1" dirty="0">
                <a:latin typeface="Amazon Ember Regular"/>
              </a:rPr>
              <a:t>***</a:t>
            </a:r>
            <a:r>
              <a:rPr lang="en-US" sz="1900" dirty="0">
                <a:latin typeface="Amazon Ember Regular"/>
              </a:rPr>
              <a:t>Please ensure you have your headset plugged in so we can avoid echoing and maintain audio quality</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Throughout the session, please</a:t>
            </a:r>
            <a:r>
              <a:rPr lang="en-US" sz="1900" baseline="0" dirty="0">
                <a:latin typeface="Amazon Ember Regular"/>
              </a:rPr>
              <a:t> </a:t>
            </a:r>
            <a:r>
              <a:rPr lang="en-US" sz="1900" dirty="0">
                <a:latin typeface="Amazon Ember Regular"/>
              </a:rPr>
              <a:t>keep your mic on mute to avoid</a:t>
            </a:r>
            <a:r>
              <a:rPr lang="en-US" sz="1900" baseline="0" dirty="0">
                <a:latin typeface="Amazon Ember Regular"/>
              </a:rPr>
              <a:t> background noise during the presentation portions</a:t>
            </a:r>
            <a:r>
              <a:rPr lang="en-US" sz="1900" dirty="0">
                <a:latin typeface="Amazon Ember Regular"/>
              </a:rPr>
              <a:t>.</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00" dirty="0">
                <a:latin typeface="Amazon Ember Regular"/>
              </a:rPr>
              <a:t>Please be aware you will be asked to participate and engage throughout the session. We ask that you are fully active in the chat box, and are also ready to be called on and unmute if needed. We’ll also have you click on some links to view videos, participate in polls and at some point during the session, we’ll be sending you to specific break out rooms depending on which service you’ll be shadowing.</a:t>
            </a:r>
          </a:p>
          <a:p>
            <a:pPr marL="0" indent="0">
              <a:buFont typeface="Arial"/>
              <a:buNone/>
            </a:pPr>
            <a:endParaRPr lang="en-US" sz="1900" b="1" dirty="0">
              <a:latin typeface="Amazon Ember Regular"/>
            </a:endParaRPr>
          </a:p>
          <a:p>
            <a:pPr marL="0" indent="0">
              <a:buFont typeface="Arial"/>
              <a:buNone/>
            </a:pPr>
            <a:r>
              <a:rPr lang="en-US" sz="1900" b="1" dirty="0">
                <a:latin typeface="Amazon Ember Regular"/>
              </a:rPr>
              <a:t>***</a:t>
            </a:r>
            <a:r>
              <a:rPr lang="en-US" sz="1920" b="0" i="0" kern="1200" dirty="0">
                <a:solidFill>
                  <a:schemeClr val="tx1"/>
                </a:solidFill>
                <a:effectLst/>
                <a:latin typeface="Amazon Ember Regular" charset="0"/>
                <a:ea typeface="+mn-ea"/>
                <a:cs typeface="+mn-cs"/>
              </a:rPr>
              <a:t>Lastly, we ask that you’re fully present. Keeping engaged is even more difficult in a virtual setting, so make sure you turn off notifications, maybe set an out of office in your email. Minimize distractions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932178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time is teatime?</a:t>
            </a:r>
          </a:p>
          <a:p>
            <a:r>
              <a:rPr lang="en-US" dirty="0"/>
              <a:t>4pm according to man at</a:t>
            </a:r>
          </a:p>
        </p:txBody>
      </p:sp>
      <p:sp>
        <p:nvSpPr>
          <p:cNvPr id="4" name="Slide Number Placeholder 3"/>
          <p:cNvSpPr>
            <a:spLocks noGrp="1"/>
          </p:cNvSpPr>
          <p:nvPr>
            <p:ph type="sldNum" sz="quarter" idx="5"/>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1715981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systemd</a:t>
            </a:r>
            <a:r>
              <a:rPr lang="en-US" dirty="0"/>
              <a:t> timers are a type of unit file that is available in all </a:t>
            </a:r>
            <a:r>
              <a:rPr lang="en-US" dirty="0" err="1"/>
              <a:t>systemd</a:t>
            </a:r>
            <a:r>
              <a:rPr lang="en-US" dirty="0"/>
              <a:t> systems</a:t>
            </a:r>
          </a:p>
          <a:p>
            <a:endParaRPr lang="en-US" dirty="0"/>
          </a:p>
          <a:p>
            <a:r>
              <a:rPr lang="en-US" dirty="0"/>
              <a:t>upside:</a:t>
            </a:r>
          </a:p>
          <a:p>
            <a:r>
              <a:rPr lang="en-US" dirty="0"/>
              <a:t>integrates with already existing unit files in </a:t>
            </a:r>
            <a:r>
              <a:rPr lang="en-US" dirty="0" err="1"/>
              <a:t>systemd</a:t>
            </a:r>
            <a:endParaRPr lang="en-US" dirty="0"/>
          </a:p>
          <a:p>
            <a:r>
              <a:rPr lang="en-US" dirty="0"/>
              <a:t>can be run independently of timer at any stage for easy debugging</a:t>
            </a:r>
          </a:p>
          <a:p>
            <a:endParaRPr lang="en-US" dirty="0"/>
          </a:p>
          <a:p>
            <a:r>
              <a:rPr lang="en-US" dirty="0"/>
              <a:t>downside: two files needed instead of one in </a:t>
            </a:r>
            <a:r>
              <a:rPr lang="en-US" dirty="0" err="1"/>
              <a:t>cron</a:t>
            </a:r>
            <a:endParaRPr lang="en-US" dirty="0"/>
          </a:p>
          <a:p>
            <a:endParaRPr lang="en-US" dirty="0"/>
          </a:p>
          <a:p>
            <a:r>
              <a:rPr lang="en-US" dirty="0"/>
              <a:t>not well known</a:t>
            </a:r>
          </a:p>
          <a:p>
            <a:endParaRPr lang="en-US" dirty="0"/>
          </a:p>
          <a:p>
            <a:r>
              <a:rPr lang="en-US" dirty="0"/>
              <a:t>more info:</a:t>
            </a:r>
          </a:p>
          <a:p>
            <a:r>
              <a:rPr lang="en-US" dirty="0"/>
              <a:t>https://</a:t>
            </a:r>
            <a:r>
              <a:rPr lang="en-US" dirty="0" err="1"/>
              <a:t>www.freedesktop.org</a:t>
            </a:r>
            <a:r>
              <a:rPr lang="en-US" dirty="0"/>
              <a:t>/software/</a:t>
            </a:r>
            <a:r>
              <a:rPr lang="en-US" dirty="0" err="1"/>
              <a:t>systemd</a:t>
            </a:r>
            <a:r>
              <a:rPr lang="en-US" dirty="0"/>
              <a:t>/man/</a:t>
            </a:r>
            <a:r>
              <a:rPr lang="en-US" dirty="0" err="1"/>
              <a:t>systemd.timer.html</a:t>
            </a:r>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3649138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26</a:t>
            </a:fld>
            <a:endParaRPr lang="en-GB"/>
          </a:p>
        </p:txBody>
      </p:sp>
    </p:spTree>
    <p:extLst>
      <p:ext uri="{BB962C8B-B14F-4D97-AF65-F5344CB8AC3E}">
        <p14:creationId xmlns:p14="http://schemas.microsoft.com/office/powerpoint/2010/main" val="176749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245651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for adding/modifying and deleting users</a:t>
            </a:r>
          </a:p>
          <a:p>
            <a:endParaRPr lang="en-US" dirty="0"/>
          </a:p>
          <a:p>
            <a:r>
              <a:rPr lang="en-US" dirty="0"/>
              <a:t>all changes are made to system files and can be read from them as well</a:t>
            </a:r>
          </a:p>
        </p:txBody>
      </p:sp>
      <p:sp>
        <p:nvSpPr>
          <p:cNvPr id="4" name="Slide Number Placeholder 3"/>
          <p:cNvSpPr>
            <a:spLocks noGrp="1"/>
          </p:cNvSpPr>
          <p:nvPr>
            <p:ph type="sldNum" sz="quarter" idx="5"/>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018455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disable password aging / expiration for a user, type command as follows and set:</a:t>
            </a:r>
            <a:br>
              <a:rPr lang="en-US" dirty="0"/>
            </a:br>
            <a:r>
              <a:rPr lang="en-US" dirty="0"/>
              <a:t>Minimum Password Age to 0</a:t>
            </a:r>
            <a:br>
              <a:rPr lang="en-US" dirty="0"/>
            </a:br>
            <a:r>
              <a:rPr lang="en-US" dirty="0"/>
              <a:t>Maximum Password Age to 99999</a:t>
            </a:r>
            <a:br>
              <a:rPr lang="en-US" dirty="0"/>
            </a:br>
            <a:r>
              <a:rPr lang="en-US" dirty="0"/>
              <a:t>Password Inactive to -1</a:t>
            </a:r>
            <a:br>
              <a:rPr lang="en-US" dirty="0"/>
            </a:br>
            <a:r>
              <a:rPr lang="en-US" dirty="0"/>
              <a:t>Account Expiration Date to -1</a:t>
            </a:r>
          </a:p>
          <a:p>
            <a:endParaRPr lang="en-US" dirty="0"/>
          </a:p>
          <a:p>
            <a:r>
              <a:rPr lang="en-US" dirty="0"/>
              <a:t># </a:t>
            </a:r>
            <a:r>
              <a:rPr lang="en-US" dirty="0" err="1"/>
              <a:t>chage</a:t>
            </a:r>
            <a:r>
              <a:rPr lang="en-US" dirty="0"/>
              <a:t> -I -1 -m 0 -M 99999 -E -1 username</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32029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/wiki/Passwd</a:t>
            </a:r>
          </a:p>
          <a:p>
            <a:endParaRPr lang="en-US" dirty="0"/>
          </a:p>
          <a:p>
            <a:r>
              <a:rPr lang="en-US" dirty="0"/>
              <a:t>1-User name: the string a user would type in when logging into the operating system: the login name. Must be unique across users listed in the file.</a:t>
            </a:r>
          </a:p>
          <a:p>
            <a:endParaRPr lang="en-US" dirty="0"/>
          </a:p>
          <a:p>
            <a:r>
              <a:rPr lang="en-US" dirty="0"/>
              <a:t>2-Information used to validate a user's password; in most modern uses, this field is usually set to "x" (or some other indicator) with the actual password information being stored in a separate shadow password file. Setting this field to an asterisk ("*") is a common way to disable direct logins to an account while still preserving its name.</a:t>
            </a:r>
          </a:p>
          <a:p>
            <a:endParaRPr lang="en-US" dirty="0"/>
          </a:p>
          <a:p>
            <a:r>
              <a:rPr lang="en-US" dirty="0"/>
              <a:t>3-user identifier number, used by the operating system for internal purposes. It need not be unique. can create Super-Users with </a:t>
            </a:r>
            <a:r>
              <a:rPr lang="en-US" dirty="0" err="1"/>
              <a:t>uid</a:t>
            </a:r>
            <a:r>
              <a:rPr lang="en-US" dirty="0"/>
              <a:t> =0 (root)</a:t>
            </a:r>
          </a:p>
          <a:p>
            <a:endParaRPr lang="en-US" dirty="0"/>
          </a:p>
          <a:p>
            <a:r>
              <a:rPr lang="en-US" dirty="0"/>
              <a:t>4-group identifier number, which identifies the primary group of the user; all files that are created by this user may initially be accessible to this group.</a:t>
            </a:r>
          </a:p>
          <a:p>
            <a:endParaRPr lang="en-US" dirty="0"/>
          </a:p>
          <a:p>
            <a:r>
              <a:rPr lang="en-US" dirty="0"/>
              <a:t>5-Commentary that describes the person or account. Typically, this is a set of comma-separated values including the user's full name and contact details.</a:t>
            </a:r>
          </a:p>
          <a:p>
            <a:endParaRPr lang="en-US" dirty="0"/>
          </a:p>
          <a:p>
            <a:r>
              <a:rPr lang="en-US" dirty="0"/>
              <a:t>6-Path to the user's home directory.</a:t>
            </a:r>
          </a:p>
          <a:p>
            <a:endParaRPr lang="en-US" dirty="0"/>
          </a:p>
          <a:p>
            <a:r>
              <a:rPr lang="en-US" dirty="0"/>
              <a:t>7-Program that is started every time the user logs into the system. For an interactive user, this is usually one of the system's command line interpreters (shells).</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383892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1-Username</a:t>
            </a:r>
          </a:p>
          <a:p>
            <a:endParaRPr lang="en-US" dirty="0"/>
          </a:p>
          <a:p>
            <a:r>
              <a:rPr lang="en-US" b="1" dirty="0"/>
              <a:t>2-Salt</a:t>
            </a:r>
            <a:r>
              <a:rPr lang="en-US" dirty="0"/>
              <a:t> combined with the current hash of the user's password (usually produced from a cryptographic hash function)</a:t>
            </a:r>
          </a:p>
          <a:p>
            <a:r>
              <a:rPr lang="en-IE" dirty="0"/>
              <a:t>  </a:t>
            </a:r>
            <a:r>
              <a:rPr lang="en-US" dirty="0"/>
              <a:t>"$</a:t>
            </a:r>
            <a:r>
              <a:rPr lang="en-US" dirty="0" err="1"/>
              <a:t>id$salt$hashed</a:t>
            </a:r>
            <a:r>
              <a:rPr lang="en-US" dirty="0"/>
              <a:t>“ -&gt; root</a:t>
            </a:r>
          </a:p>
          <a:p>
            <a:r>
              <a:rPr lang="en-IE" dirty="0"/>
              <a:t>  *</a:t>
            </a:r>
            <a:r>
              <a:rPr lang="en-IE" baseline="0" dirty="0"/>
              <a:t>  and ! -&gt; Locked</a:t>
            </a:r>
          </a:p>
          <a:p>
            <a:r>
              <a:rPr lang="en-IE" baseline="0" dirty="0"/>
              <a:t>  !! -&gt; No password set</a:t>
            </a:r>
          </a:p>
          <a:p>
            <a:endParaRPr lang="en-US" dirty="0"/>
          </a:p>
          <a:p>
            <a:endParaRPr lang="en-IE" dirty="0"/>
          </a:p>
          <a:p>
            <a:r>
              <a:rPr lang="en-US" b="1" dirty="0"/>
              <a:t>3-Last</a:t>
            </a:r>
            <a:r>
              <a:rPr lang="en-US" dirty="0"/>
              <a:t> password change (</a:t>
            </a:r>
            <a:r>
              <a:rPr lang="en-US" dirty="0" err="1"/>
              <a:t>lastchanged</a:t>
            </a:r>
            <a:r>
              <a:rPr lang="en-US" dirty="0"/>
              <a:t>): Days since Epoch (Jan 1, 1970) that password was last changed</a:t>
            </a:r>
          </a:p>
          <a:p>
            <a:endParaRPr lang="en-US" b="1" dirty="0"/>
          </a:p>
          <a:p>
            <a:r>
              <a:rPr lang="en-US" b="1" dirty="0"/>
              <a:t>4-Minimum</a:t>
            </a:r>
            <a:r>
              <a:rPr lang="en-US" dirty="0"/>
              <a:t>: The minimum number of days required between password changes i.e. the number of days left before the user is allowed to change his/her password</a:t>
            </a:r>
          </a:p>
          <a:p>
            <a:endParaRPr lang="en-US" dirty="0"/>
          </a:p>
          <a:p>
            <a:r>
              <a:rPr lang="en-US" b="1" dirty="0"/>
              <a:t>5-Maximum</a:t>
            </a:r>
            <a:r>
              <a:rPr lang="en-US" dirty="0"/>
              <a:t>: The maximum number of days the password is valid (after that user is forced to change his/her password)</a:t>
            </a:r>
          </a:p>
          <a:p>
            <a:endParaRPr lang="en-US" dirty="0"/>
          </a:p>
          <a:p>
            <a:r>
              <a:rPr lang="en-US" b="1" dirty="0"/>
              <a:t>6-Warn</a:t>
            </a:r>
            <a:r>
              <a:rPr lang="en-US" dirty="0"/>
              <a:t> : The number of days before password is to expire that user is warned that his/her password must be changed</a:t>
            </a:r>
          </a:p>
          <a:p>
            <a:endParaRPr lang="en-US" dirty="0"/>
          </a:p>
          <a:p>
            <a:r>
              <a:rPr lang="en-US" b="1" dirty="0"/>
              <a:t>7-Inactive</a:t>
            </a:r>
            <a:r>
              <a:rPr lang="en-US" dirty="0"/>
              <a:t> : The number of days after password expires that account is disabled</a:t>
            </a:r>
          </a:p>
          <a:p>
            <a:endParaRPr lang="en-US" dirty="0"/>
          </a:p>
          <a:p>
            <a:r>
              <a:rPr lang="en-US" b="1" dirty="0"/>
              <a:t>8-Expire</a:t>
            </a:r>
            <a:r>
              <a:rPr lang="en-US" dirty="0"/>
              <a:t> : days since Jan 1, 1970 that account is disabled i.e. an absolute date specifying when the login may no longer be used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48136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group_name:password:GID:user_list</a:t>
            </a:r>
            <a:endParaRPr lang="en-US" dirty="0"/>
          </a:p>
          <a:p>
            <a:endParaRPr lang="en-US" dirty="0"/>
          </a:p>
          <a:p>
            <a:r>
              <a:rPr lang="en-US" b="1" dirty="0"/>
              <a:t>1-Group Name</a:t>
            </a:r>
            <a:r>
              <a:rPr lang="en-US" dirty="0"/>
              <a:t>: The name of group you get when run ls -l command.</a:t>
            </a:r>
          </a:p>
          <a:p>
            <a:endParaRPr lang="en-US" dirty="0"/>
          </a:p>
          <a:p>
            <a:r>
              <a:rPr lang="en-US" b="1" dirty="0"/>
              <a:t>2-Password</a:t>
            </a:r>
            <a:r>
              <a:rPr lang="en-US" dirty="0"/>
              <a:t>: Generally password is not used, so it’s empty/blank. It can store encrypted password. This is useful to implement privileged groups.</a:t>
            </a:r>
          </a:p>
          <a:p>
            <a:endParaRPr lang="en-US" dirty="0"/>
          </a:p>
          <a:p>
            <a:r>
              <a:rPr lang="en-US" b="1" dirty="0"/>
              <a:t>3-Group ID (GID): </a:t>
            </a:r>
            <a:r>
              <a:rPr lang="en-US" dirty="0"/>
              <a:t>Each user must be assigned a group ID. You can see this number in your /</a:t>
            </a:r>
            <a:r>
              <a:rPr lang="en-US" dirty="0" err="1"/>
              <a:t>etc</a:t>
            </a:r>
            <a:r>
              <a:rPr lang="en-US" dirty="0"/>
              <a:t>/passwd file.</a:t>
            </a:r>
          </a:p>
          <a:p>
            <a:endParaRPr lang="en-US" dirty="0"/>
          </a:p>
          <a:p>
            <a:r>
              <a:rPr lang="en-US" b="1" dirty="0"/>
              <a:t>4-Member</a:t>
            </a:r>
            <a:r>
              <a:rPr lang="en-US" b="1" baseline="0" dirty="0"/>
              <a:t> </a:t>
            </a:r>
            <a:r>
              <a:rPr lang="en-US" b="1" dirty="0"/>
              <a:t>List</a:t>
            </a:r>
            <a:r>
              <a:rPr lang="en-US" dirty="0"/>
              <a:t>: It is a list of user names separated by commas of users who are members of the group</a:t>
            </a:r>
          </a:p>
          <a:p>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030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adduser</a:t>
            </a:r>
            <a:r>
              <a:rPr lang="en-US" dirty="0"/>
              <a:t> Alice</a:t>
            </a:r>
          </a:p>
          <a:p>
            <a:r>
              <a:rPr lang="en-US" dirty="0" err="1"/>
              <a:t>adduser</a:t>
            </a:r>
            <a:r>
              <a:rPr lang="en-US" dirty="0"/>
              <a:t> Bob</a:t>
            </a:r>
          </a:p>
          <a:p>
            <a:r>
              <a:rPr lang="en-US" dirty="0" err="1"/>
              <a:t>adduser</a:t>
            </a:r>
            <a:r>
              <a:rPr lang="en-US" dirty="0"/>
              <a:t> Eve</a:t>
            </a:r>
          </a:p>
          <a:p>
            <a:endParaRPr lang="en-US" dirty="0"/>
          </a:p>
          <a:p>
            <a:r>
              <a:rPr lang="en-US" dirty="0"/>
              <a:t>sudo passwd Bob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grep -</a:t>
            </a:r>
            <a:r>
              <a:rPr lang="en-IE" sz="1200" kern="1200" dirty="0" err="1">
                <a:solidFill>
                  <a:schemeClr val="tx1"/>
                </a:solidFill>
                <a:effectLst/>
                <a:latin typeface="+mn-lt"/>
                <a:ea typeface="+mn-ea"/>
                <a:cs typeface="+mn-cs"/>
              </a:rPr>
              <a:t>i</a:t>
            </a:r>
            <a:r>
              <a:rPr lang="en-IE" sz="1200" kern="1200" dirty="0">
                <a:solidFill>
                  <a:schemeClr val="tx1"/>
                </a:solidFill>
                <a:effectLst/>
                <a:latin typeface="+mn-lt"/>
                <a:ea typeface="+mn-ea"/>
                <a:cs typeface="+mn-cs"/>
              </a:rPr>
              <a:t> 'Alice\|Bob\|Eve' /etc/passwd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kern="1200" dirty="0">
                <a:solidFill>
                  <a:schemeClr val="tx1"/>
                </a:solidFill>
                <a:effectLst/>
                <a:latin typeface="+mn-lt"/>
                <a:ea typeface="+mn-ea"/>
                <a:cs typeface="+mn-cs"/>
              </a:rPr>
              <a:t>grep -</a:t>
            </a:r>
            <a:r>
              <a:rPr lang="en-IE" sz="1200" kern="1200" dirty="0" err="1">
                <a:solidFill>
                  <a:schemeClr val="tx1"/>
                </a:solidFill>
                <a:effectLst/>
                <a:latin typeface="+mn-lt"/>
                <a:ea typeface="+mn-ea"/>
                <a:cs typeface="+mn-cs"/>
              </a:rPr>
              <a:t>i</a:t>
            </a:r>
            <a:r>
              <a:rPr lang="en-IE" sz="1200" kern="1200" dirty="0">
                <a:solidFill>
                  <a:schemeClr val="tx1"/>
                </a:solidFill>
                <a:effectLst/>
                <a:latin typeface="+mn-lt"/>
                <a:ea typeface="+mn-ea"/>
                <a:cs typeface="+mn-cs"/>
              </a:rPr>
              <a:t> 'Alice\|Bob\|Eve' /etc/shadow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FC03D08-4703-452B-A2E9-95100EB368F6}" type="slidenum">
              <a:rPr lang="en-GB" smtClean="0"/>
              <a:t>11</a:t>
            </a:fld>
            <a:endParaRPr lang="en-GB"/>
          </a:p>
        </p:txBody>
      </p:sp>
    </p:spTree>
    <p:extLst>
      <p:ext uri="{BB962C8B-B14F-4D97-AF65-F5344CB8AC3E}">
        <p14:creationId xmlns:p14="http://schemas.microsoft.com/office/powerpoint/2010/main" val="1017821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37398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2501622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57559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4981721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7132895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8706875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078837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727078302"/>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6878818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68367536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6397527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1049796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62783431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2119249246"/>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40512984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514809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29409630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6213" y="217812"/>
            <a:ext cx="11570987" cy="671189"/>
          </a:xfrm>
          <a:prstGeom prst="rect">
            <a:avLst/>
          </a:prstGeom>
        </p:spPr>
        <p:txBody>
          <a:bodyPr anchor="t" anchorCtr="0"/>
          <a:lstStyle>
            <a:lvl1pPr>
              <a:defRPr sz="3200">
                <a:solidFill>
                  <a:srgbClr val="F59300"/>
                </a:solidFill>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04800" y="1092200"/>
            <a:ext cx="11535051" cy="4994475"/>
          </a:xfrm>
          <a:prstGeom prst="rect">
            <a:avLst/>
          </a:prstGeom>
        </p:spPr>
        <p:txBody>
          <a:bodyPr/>
          <a:lstStyle>
            <a:lvl1pPr marL="262460" indent="-262460">
              <a:buClr>
                <a:srgbClr val="F59300"/>
              </a:buClr>
              <a:buSzPct val="80000"/>
              <a:buFont typeface="Wingdings 2" pitchFamily="18" charset="2"/>
              <a:buChar char="®"/>
              <a:defRPr sz="2133">
                <a:solidFill>
                  <a:srgbClr val="535353"/>
                </a:solidFill>
                <a:latin typeface="Arial" pitchFamily="34" charset="0"/>
                <a:cs typeface="Arial" pitchFamily="34" charset="0"/>
              </a:defRPr>
            </a:lvl1pPr>
            <a:lvl2pPr marL="910144" indent="-300559">
              <a:buClr>
                <a:schemeClr val="tx1">
                  <a:lumMod val="50000"/>
                  <a:lumOff val="50000"/>
                </a:schemeClr>
              </a:buClr>
              <a:buSzPct val="70000"/>
              <a:buFont typeface="Wingdings 2" pitchFamily="18" charset="2"/>
              <a:buChar char="®"/>
              <a:defRPr sz="2400">
                <a:solidFill>
                  <a:schemeClr val="tx1">
                    <a:lumMod val="50000"/>
                    <a:lumOff val="50000"/>
                  </a:schemeClr>
                </a:solidFill>
                <a:latin typeface="Arial" pitchFamily="34" charset="0"/>
                <a:cs typeface="Arial" pitchFamily="34" charset="0"/>
              </a:defRPr>
            </a:lvl2pPr>
            <a:lvl3pPr marL="1466814" indent="-247644">
              <a:buClr>
                <a:schemeClr val="tx1">
                  <a:lumMod val="50000"/>
                  <a:lumOff val="50000"/>
                </a:schemeClr>
              </a:buClr>
              <a:buSzPct val="70000"/>
              <a:buFont typeface="Wingdings 2" pitchFamily="18" charset="2"/>
              <a:buChar char="®"/>
              <a:defRPr sz="2133">
                <a:solidFill>
                  <a:schemeClr val="tx1">
                    <a:lumMod val="50000"/>
                    <a:lumOff val="50000"/>
                  </a:schemeClr>
                </a:solidFill>
                <a:latin typeface="Arial" pitchFamily="34" charset="0"/>
                <a:cs typeface="Arial" pitchFamily="34" charset="0"/>
              </a:defRPr>
            </a:lvl3pPr>
            <a:lvl4pPr marL="2067932" indent="-239178">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4pPr>
            <a:lvl5pPr marL="2685984" indent="-247644">
              <a:buClr>
                <a:schemeClr val="tx1">
                  <a:lumMod val="50000"/>
                  <a:lumOff val="50000"/>
                </a:schemeClr>
              </a:buClr>
              <a:buSzPct val="70000"/>
              <a:buFont typeface="Wingdings 2" pitchFamily="18" charset="2"/>
              <a:buChar char="®"/>
              <a:defRPr sz="1867">
                <a:solidFill>
                  <a:schemeClr val="tx1">
                    <a:lumMod val="50000"/>
                    <a:lumOff val="50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734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a:lstStyle/>
          <a:p>
            <a:r>
              <a:rPr lang="en-US"/>
              <a:t>Click to edit Master title style</a:t>
            </a:r>
            <a:endParaRPr lang="en-US" dirty="0"/>
          </a:p>
        </p:txBody>
      </p:sp>
    </p:spTree>
    <p:extLst>
      <p:ext uri="{BB962C8B-B14F-4D97-AF65-F5344CB8AC3E}">
        <p14:creationId xmlns:p14="http://schemas.microsoft.com/office/powerpoint/2010/main" val="17667085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_TwoSpeakers">
    <p:spTree>
      <p:nvGrpSpPr>
        <p:cNvPr id="1" name=""/>
        <p:cNvGrpSpPr/>
        <p:nvPr/>
      </p:nvGrpSpPr>
      <p:grpSpPr>
        <a:xfrm>
          <a:off x="0" y="0"/>
          <a:ext cx="0" cy="0"/>
          <a:chOff x="0" y="0"/>
          <a:chExt cx="0" cy="0"/>
        </a:xfrm>
      </p:grpSpPr>
      <p:pic>
        <p:nvPicPr>
          <p:cNvPr id="4" name="Picture 3" descr="A picture containing circuit&#10;&#10;Description automatically generated">
            <a:extLst>
              <a:ext uri="{FF2B5EF4-FFF2-40B4-BE49-F238E27FC236}">
                <a16:creationId xmlns:a16="http://schemas.microsoft.com/office/drawing/2014/main" id="{AD1008BF-36DF-1743-8CA5-640793A193D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Text Placeholder 11"/>
          <p:cNvSpPr>
            <a:spLocks noGrp="1"/>
          </p:cNvSpPr>
          <p:nvPr>
            <p:ph type="body" sz="quarter" idx="10" hasCustomPrompt="1"/>
          </p:nvPr>
        </p:nvSpPr>
        <p:spPr>
          <a:xfrm>
            <a:off x="457200" y="4958630"/>
            <a:ext cx="4910667" cy="830498"/>
          </a:xfrm>
          <a:prstGeom prst="rect">
            <a:avLst/>
          </a:prstGeom>
        </p:spPr>
        <p:txBody>
          <a:bodyPr>
            <a:normAutofit/>
          </a:bodyPr>
          <a:lstStyle>
            <a:lvl1pPr marL="0" indent="0" algn="l">
              <a:buNone/>
              <a:defRPr sz="2167" baseline="0"/>
            </a:lvl1pPr>
          </a:lstStyle>
          <a:p>
            <a:pPr lvl="0"/>
            <a:r>
              <a:rPr lang="en-US" dirty="0"/>
              <a:t>Click to edit presenter, team</a:t>
            </a:r>
          </a:p>
          <a:p>
            <a:pPr lvl="0"/>
            <a:r>
              <a:rPr lang="en-US" dirty="0"/>
              <a:t>Click to edit date, location</a:t>
            </a:r>
          </a:p>
        </p:txBody>
      </p:sp>
      <p:sp>
        <p:nvSpPr>
          <p:cNvPr id="10" name="Text Placeholder 8"/>
          <p:cNvSpPr>
            <a:spLocks noGrp="1"/>
          </p:cNvSpPr>
          <p:nvPr>
            <p:ph type="body" sz="quarter" idx="12" hasCustomPrompt="1"/>
          </p:nvPr>
        </p:nvSpPr>
        <p:spPr>
          <a:xfrm>
            <a:off x="457200" y="2544305"/>
            <a:ext cx="9766651" cy="992716"/>
          </a:xfrm>
          <a:prstGeom prst="rect">
            <a:avLst/>
          </a:prstGeom>
        </p:spPr>
        <p:txBody>
          <a:bodyPr>
            <a:noAutofit/>
          </a:bodyPr>
          <a:lstStyle>
            <a:lvl1pPr marL="0" indent="0" algn="l">
              <a:buNone/>
              <a:defRPr sz="5333" b="1" i="0" baseline="0">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Click to edit title</a:t>
            </a:r>
          </a:p>
        </p:txBody>
      </p:sp>
      <p:sp>
        <p:nvSpPr>
          <p:cNvPr id="12" name="Text Placeholder 11"/>
          <p:cNvSpPr>
            <a:spLocks noGrp="1"/>
          </p:cNvSpPr>
          <p:nvPr>
            <p:ph type="body" sz="quarter" idx="13" hasCustomPrompt="1"/>
          </p:nvPr>
        </p:nvSpPr>
        <p:spPr>
          <a:xfrm>
            <a:off x="457200" y="3544768"/>
            <a:ext cx="8055443" cy="1026036"/>
          </a:xfrm>
          <a:prstGeom prst="rect">
            <a:avLst/>
          </a:prstGeom>
        </p:spPr>
        <p:txBody>
          <a:bodyPr/>
          <a:lstStyle>
            <a:lvl1pPr marL="0" indent="0" algn="l">
              <a:buNone/>
              <a:defRPr sz="2417"/>
            </a:lvl1pPr>
          </a:lstStyle>
          <a:p>
            <a:pPr lvl="0"/>
            <a:r>
              <a:rPr lang="en-US" dirty="0"/>
              <a:t>Click to edit subtitle</a:t>
            </a:r>
          </a:p>
        </p:txBody>
      </p:sp>
      <p:pic>
        <p:nvPicPr>
          <p:cNvPr id="9" name="Picture 8"/>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95743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457200" y="153248"/>
            <a:ext cx="11258550" cy="827827"/>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457200" y="1371600"/>
            <a:ext cx="11258550" cy="3905251"/>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7BACCDD4-2E2C-B842-8B78-FF98056D3A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4595461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Pr>
        <a:solidFill>
          <a:schemeClr val="bg2"/>
        </a:solidFill>
        <a:effectLst/>
      </p:bgPr>
    </p:bg>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390019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_Slide_and_Subtitle">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686548D8-D9FB-054A-9AD0-44D0696002E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solidFill>
                  <a:schemeClr val="tx2"/>
                </a:solidFill>
              </a:defRPr>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DD0A631C-E189-244F-892A-5BBE683AFF27}"/>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815134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Slide">
    <p:bg>
      <p:bgPr>
        <a:solidFill>
          <a:schemeClr val="bg2"/>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5765719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ivider_Slide">
    <p:bg>
      <p:bgPr>
        <a:solidFill>
          <a:schemeClr val="bg2"/>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4284382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_Slide_SquidInk">
    <p:bg>
      <p:bgPr>
        <a:solidFill>
          <a:schemeClr val="bg2"/>
        </a:solidFill>
        <a:effectLst/>
      </p:bgPr>
    </p:bg>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77607477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28384759"/>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45797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2011162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Collage">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199" y="1371601"/>
            <a:ext cx="3810000" cy="4190529"/>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924800" y="1371601"/>
            <a:ext cx="3810000" cy="4190529"/>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4572000" y="1371600"/>
            <a:ext cx="3048000" cy="2238580"/>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4572000" y="3972788"/>
            <a:ext cx="3048000" cy="1577416"/>
          </a:xfrm>
          <a:prstGeom prst="rect">
            <a:avLst/>
          </a:prstGeom>
        </p:spPr>
        <p:txBody>
          <a:bodyPr/>
          <a:lstStyle/>
          <a:p>
            <a:endParaRPr lang="en-US"/>
          </a:p>
        </p:txBody>
      </p:sp>
      <p:pic>
        <p:nvPicPr>
          <p:cNvPr id="7" name="Picture 6">
            <a:extLst>
              <a:ext uri="{FF2B5EF4-FFF2-40B4-BE49-F238E27FC236}">
                <a16:creationId xmlns:a16="http://schemas.microsoft.com/office/drawing/2014/main" id="{A4A01D95-E873-684A-A310-3DB91065861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38941234"/>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_Image">
    <p:spTree>
      <p:nvGrpSpPr>
        <p:cNvPr id="1" name=""/>
        <p:cNvGrpSpPr/>
        <p:nvPr/>
      </p:nvGrpSpPr>
      <p:grpSpPr>
        <a:xfrm>
          <a:off x="0" y="0"/>
          <a:ext cx="0" cy="0"/>
          <a:chOff x="0" y="0"/>
          <a:chExt cx="0" cy="0"/>
        </a:xfrm>
      </p:grpSpPr>
      <p:sp>
        <p:nvSpPr>
          <p:cNvPr id="11" name="Title 1"/>
          <p:cNvSpPr>
            <a:spLocks noGrp="1"/>
          </p:cNvSpPr>
          <p:nvPr>
            <p:ph type="title"/>
          </p:nvPr>
        </p:nvSpPr>
        <p:spPr>
          <a:xfrm>
            <a:off x="449052" y="153248"/>
            <a:ext cx="11266698" cy="727655"/>
          </a:xfrm>
        </p:spPr>
        <p:txBody>
          <a:bodyPr>
            <a:normAutofit/>
          </a:bodyPr>
          <a:lstStyle>
            <a:lvl1pPr>
              <a:defRPr sz="3167">
                <a:solidFill>
                  <a:schemeClr val="bg2"/>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1" y="1371601"/>
            <a:ext cx="6941819" cy="4190529"/>
          </a:xfrm>
          <a:prstGeom prst="rect">
            <a:avLst/>
          </a:prstGeom>
        </p:spPr>
        <p:txBody>
          <a:bodyPr/>
          <a:lstStyle>
            <a:lvl1pPr>
              <a:defRPr>
                <a:solidFill>
                  <a:schemeClr val="bg2"/>
                </a:solidFill>
              </a:defRPr>
            </a:lvl1p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7772400" y="1371601"/>
            <a:ext cx="3962400" cy="4190529"/>
          </a:xfrm>
          <a:prstGeom prst="rect">
            <a:avLst/>
          </a:prstGeom>
        </p:spPr>
        <p:txBody>
          <a:bodyPr/>
          <a:lstStyle>
            <a:lvl1pPr>
              <a:defRPr>
                <a:solidFill>
                  <a:schemeClr val="bg2"/>
                </a:solidFill>
              </a:defRPr>
            </a:lvl1pPr>
          </a:lstStyle>
          <a:p>
            <a:endParaRPr lang="en-US"/>
          </a:p>
        </p:txBody>
      </p:sp>
      <p:pic>
        <p:nvPicPr>
          <p:cNvPr id="6" name="Picture 5">
            <a:extLst>
              <a:ext uri="{FF2B5EF4-FFF2-40B4-BE49-F238E27FC236}">
                <a16:creationId xmlns:a16="http://schemas.microsoft.com/office/drawing/2014/main" id="{D91DA9AA-7EB5-BC47-9BD7-3F3BB94BFB6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5949191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_Image_Cent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457200" y="1371600"/>
            <a:ext cx="11262360" cy="4448460"/>
          </a:xfrm>
          <a:prstGeom prst="rect">
            <a:avLst/>
          </a:prstGeom>
        </p:spPr>
        <p:txBody>
          <a:bodyPr/>
          <a:lstStyle>
            <a:lvl1pPr>
              <a:defRPr>
                <a:solidFill>
                  <a:schemeClr val="bg2"/>
                </a:solidFill>
              </a:defRPr>
            </a:lvl1pPr>
          </a:lstStyle>
          <a:p>
            <a:endParaRPr lang="en-US"/>
          </a:p>
        </p:txBody>
      </p:sp>
      <p:pic>
        <p:nvPicPr>
          <p:cNvPr id="4" name="Picture 3">
            <a:extLst>
              <a:ext uri="{FF2B5EF4-FFF2-40B4-BE49-F238E27FC236}">
                <a16:creationId xmlns:a16="http://schemas.microsoft.com/office/drawing/2014/main" id="{47E54881-CD7F-C944-A945-9ED538B0BE7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39327783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_Bleed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2"/>
            <a:ext cx="12192000" cy="6857998"/>
          </a:xfrm>
          <a:prstGeom prst="rect">
            <a:avLst/>
          </a:prstGeom>
        </p:spPr>
        <p:txBody>
          <a:bodyPr/>
          <a:lstStyle>
            <a:lvl1pPr>
              <a:defRPr>
                <a:solidFill>
                  <a:schemeClr val="bg2"/>
                </a:solidFill>
              </a:defRPr>
            </a:lvl1pPr>
          </a:lstStyle>
          <a:p>
            <a:endParaRPr lang="en-US" dirty="0"/>
          </a:p>
        </p:txBody>
      </p:sp>
      <p:sp>
        <p:nvSpPr>
          <p:cNvPr id="11" name="Title 1"/>
          <p:cNvSpPr>
            <a:spLocks noGrp="1"/>
          </p:cNvSpPr>
          <p:nvPr>
            <p:ph type="title"/>
          </p:nvPr>
        </p:nvSpPr>
        <p:spPr>
          <a:xfrm>
            <a:off x="457200" y="153248"/>
            <a:ext cx="11258550" cy="727655"/>
          </a:xfrm>
        </p:spPr>
        <p:txBody>
          <a:bodyPr>
            <a:normAutofit/>
          </a:bodyPr>
          <a:lstStyle>
            <a:lvl1pPr>
              <a:defRPr sz="3167">
                <a:solidFill>
                  <a:schemeClr val="bg2"/>
                </a:solidFill>
              </a:defRPr>
            </a:lvl1pPr>
          </a:lstStyle>
          <a:p>
            <a:r>
              <a:rPr lang="en-US" dirty="0"/>
              <a:t>Click to edit Master title style</a:t>
            </a:r>
          </a:p>
        </p:txBody>
      </p:sp>
      <p:pic>
        <p:nvPicPr>
          <p:cNvPr id="4" name="Picture 3">
            <a:extLst>
              <a:ext uri="{FF2B5EF4-FFF2-40B4-BE49-F238E27FC236}">
                <a16:creationId xmlns:a16="http://schemas.microsoft.com/office/drawing/2014/main" id="{F5A3235B-FBF5-7C47-871D-951BFE3D804D}"/>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6110751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C21DCCE-A66B-3244-9665-1280DD6FC4DE}"/>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1652447-4AAA-C34A-8A68-BD8CDD84CFCA}"/>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209553753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371600"/>
            <a:ext cx="12192000" cy="444137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40" dirty="0"/>
          </a:p>
        </p:txBody>
      </p:sp>
      <p:sp>
        <p:nvSpPr>
          <p:cNvPr id="15" name="Picture Placeholder 2"/>
          <p:cNvSpPr>
            <a:spLocks noGrp="1"/>
          </p:cNvSpPr>
          <p:nvPr>
            <p:ph type="pic" sz="quarter" idx="16"/>
          </p:nvPr>
        </p:nvSpPr>
        <p:spPr>
          <a:xfrm>
            <a:off x="788895" y="2085350"/>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360691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6424935"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9242956" y="2085350"/>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78889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3606916"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6424935" y="3914149"/>
            <a:ext cx="1690824" cy="1265131"/>
          </a:xfrm>
          <a:prstGeom prst="rect">
            <a:avLst/>
          </a:prstGeom>
        </p:spPr>
        <p:txBody>
          <a:bodyPr>
            <a:normAutofit/>
          </a:bodyPr>
          <a:lstStyle>
            <a:lvl1pPr>
              <a:defRPr sz="1867">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9242956" y="3914149"/>
            <a:ext cx="1690824" cy="1265131"/>
          </a:xfrm>
          <a:prstGeom prst="rect">
            <a:avLst/>
          </a:prstGeom>
        </p:spPr>
        <p:txBody>
          <a:bodyPr>
            <a:normAutofit/>
          </a:bodyPr>
          <a:lstStyle>
            <a:lvl1pPr>
              <a:defRPr sz="1867">
                <a:solidFill>
                  <a:schemeClr val="bg1"/>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B7A51E26-6B70-8545-9800-747363F7AAF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414511337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hite_Logo_Customer_Wall">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8550"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9" name="Picture Placeholder 2"/>
          <p:cNvSpPr>
            <a:spLocks noGrp="1"/>
          </p:cNvSpPr>
          <p:nvPr>
            <p:ph type="pic" sz="quarter" idx="20"/>
          </p:nvPr>
        </p:nvSpPr>
        <p:spPr>
          <a:xfrm>
            <a:off x="453252" y="1561223"/>
            <a:ext cx="2565400" cy="1467556"/>
          </a:xfrm>
          <a:prstGeom prst="rect">
            <a:avLst/>
          </a:prstGeom>
        </p:spPr>
        <p:txBody>
          <a:bodyPr>
            <a:normAutofit/>
          </a:bodyPr>
          <a:lstStyle>
            <a:lvl1pPr>
              <a:defRPr sz="1833">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463907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8833298" y="1561223"/>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453252"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463907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8833298" y="3709830"/>
            <a:ext cx="2565400" cy="1467556"/>
          </a:xfrm>
          <a:prstGeom prst="rect">
            <a:avLst/>
          </a:prstGeom>
        </p:spPr>
        <p:txBody>
          <a:bodyPr>
            <a:normAutofit/>
          </a:bodyPr>
          <a:lstStyle>
            <a:lvl1pPr>
              <a:defRPr sz="1833">
                <a:solidFill>
                  <a:srgbClr val="C2C2C1"/>
                </a:solidFill>
              </a:defRPr>
            </a:lvl1pPr>
          </a:lstStyle>
          <a:p>
            <a:r>
              <a:rPr lang="en-US"/>
              <a:t>Drag picture to placeholder or click icon to add</a:t>
            </a:r>
            <a:endParaRPr lang="en-US" dirty="0"/>
          </a:p>
        </p:txBody>
      </p:sp>
      <p:pic>
        <p:nvPicPr>
          <p:cNvPr id="15" name="Picture 14">
            <a:extLst>
              <a:ext uri="{FF2B5EF4-FFF2-40B4-BE49-F238E27FC236}">
                <a16:creationId xmlns:a16="http://schemas.microsoft.com/office/drawing/2014/main" id="{4839F117-ADCA-9444-85D0-19D38CA7F43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52969009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457200" y="1371600"/>
            <a:ext cx="11258550" cy="4169833"/>
          </a:xfrm>
          <a:prstGeom prst="rect">
            <a:avLst/>
          </a:prstGeom>
        </p:spPr>
        <p:txBody>
          <a:bodyPr/>
          <a:lstStyle>
            <a:lvl1pPr>
              <a:defRPr>
                <a:solidFill>
                  <a:schemeClr val="bg2"/>
                </a:solidFill>
              </a:defRPr>
            </a:lvl1pPr>
          </a:lstStyle>
          <a:p>
            <a:endParaRPr lang="en-US" dirty="0"/>
          </a:p>
        </p:txBody>
      </p:sp>
      <p:pic>
        <p:nvPicPr>
          <p:cNvPr id="5" name="Picture 4">
            <a:extLst>
              <a:ext uri="{FF2B5EF4-FFF2-40B4-BE49-F238E27FC236}">
                <a16:creationId xmlns:a16="http://schemas.microsoft.com/office/drawing/2014/main" id="{E1EB5C62-7189-204B-BD78-7570209668D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39070037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7886" cy="727655"/>
          </a:xfrm>
        </p:spPr>
        <p:txBody>
          <a:bodyPr/>
          <a:lstStyle>
            <a:lvl1pPr>
              <a:defRPr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457200" y="1371600"/>
            <a:ext cx="11258550" cy="4538133"/>
          </a:xfrm>
          <a:prstGeom prst="rect">
            <a:avLst/>
          </a:prstGeom>
        </p:spPr>
        <p:txBody>
          <a:bodyPr/>
          <a:lstStyle>
            <a:lvl1pPr>
              <a:defRPr>
                <a:solidFill>
                  <a:schemeClr val="bg2"/>
                </a:solidFill>
              </a:defRPr>
            </a:lvl1pPr>
          </a:lstStyle>
          <a:p>
            <a:endParaRPr lang="en-US" dirty="0"/>
          </a:p>
        </p:txBody>
      </p:sp>
      <p:pic>
        <p:nvPicPr>
          <p:cNvPr id="4" name="Picture 3">
            <a:extLst>
              <a:ext uri="{FF2B5EF4-FFF2-40B4-BE49-F238E27FC236}">
                <a16:creationId xmlns:a16="http://schemas.microsoft.com/office/drawing/2014/main" id="{D03C1F87-93ED-B34D-BB7E-C8C10B1E0B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10259134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48052C3D-299C-AA40-9529-6016A28DCEC9}"/>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206119412"/>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ne_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9"/>
            <a:ext cx="11257886" cy="726923"/>
          </a:xfrm>
        </p:spPr>
        <p:txBody>
          <a:bodyPr/>
          <a:lstStyle>
            <a:lvl1pPr>
              <a:defRPr b="1" i="0">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457200" y="1371600"/>
            <a:ext cx="11258550" cy="4538133"/>
          </a:xfrm>
          <a:prstGeom prst="rect">
            <a:avLst/>
          </a:prstGeom>
        </p:spPr>
        <p:txBody>
          <a:bodyPr/>
          <a:lstStyle/>
          <a:p>
            <a:endParaRPr lang="en-US" dirty="0"/>
          </a:p>
        </p:txBody>
      </p:sp>
      <p:pic>
        <p:nvPicPr>
          <p:cNvPr id="4" name="Picture 3">
            <a:extLst>
              <a:ext uri="{FF2B5EF4-FFF2-40B4-BE49-F238E27FC236}">
                <a16:creationId xmlns:a16="http://schemas.microsoft.com/office/drawing/2014/main" id="{0DCFF427-7E42-A34B-B7C9-204787A1846A}"/>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02183465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vider_Slide_and_Subtitl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F7B6760-A4C3-3346-B49E-47C2936C7F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8000" b="1" cap="none">
                <a:solidFill>
                  <a:schemeClr val="bg2"/>
                </a:solidFill>
              </a:defRPr>
            </a:lvl1pPr>
          </a:lstStyle>
          <a:p>
            <a:r>
              <a:rPr lang="en-US" dirty="0"/>
              <a:t>Q&amp;A</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5" name="Picture 4">
            <a:extLst>
              <a:ext uri="{FF2B5EF4-FFF2-40B4-BE49-F238E27FC236}">
                <a16:creationId xmlns:a16="http://schemas.microsoft.com/office/drawing/2014/main" id="{8AF1B5B6-8CC9-F245-BF43-9294E4EC44D3}"/>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4092829558"/>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Divider_Slide_and_Subtitle">
    <p:spTree>
      <p:nvGrpSpPr>
        <p:cNvPr id="1" name=""/>
        <p:cNvGrpSpPr/>
        <p:nvPr/>
      </p:nvGrpSpPr>
      <p:grpSpPr>
        <a:xfrm>
          <a:off x="0" y="0"/>
          <a:ext cx="0" cy="0"/>
          <a:chOff x="0" y="0"/>
          <a:chExt cx="0" cy="0"/>
        </a:xfrm>
      </p:grpSpPr>
      <p:pic>
        <p:nvPicPr>
          <p:cNvPr id="8" name="Picture 7" descr="A picture containing circuit&#10;&#10;Description automatically generated">
            <a:extLst>
              <a:ext uri="{FF2B5EF4-FFF2-40B4-BE49-F238E27FC236}">
                <a16:creationId xmlns:a16="http://schemas.microsoft.com/office/drawing/2014/main" id="{5CA16D53-A5C1-FB40-86D5-E860CDA1FE07}"/>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457200" y="2590800"/>
            <a:ext cx="10363200" cy="1240140"/>
          </a:xfrm>
        </p:spPr>
        <p:txBody>
          <a:bodyPr anchor="ctr">
            <a:noAutofit/>
          </a:bodyPr>
          <a:lstStyle>
            <a:lvl1pPr algn="l">
              <a:defRPr sz="5333" b="1" i="0" cap="none">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Thank you!</a:t>
            </a:r>
          </a:p>
        </p:txBody>
      </p:sp>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457200" y="3960284"/>
            <a:ext cx="6849533" cy="652565"/>
          </a:xfrm>
          <a:prstGeom prst="rect">
            <a:avLst/>
          </a:prstGeom>
        </p:spPr>
        <p:txBody>
          <a:bodyPr/>
          <a:lstStyle>
            <a:lvl1pPr>
              <a:defRPr sz="2417"/>
            </a:lvl1pPr>
            <a:lvl2pPr marL="609576" indent="0">
              <a:buNone/>
              <a:defRPr/>
            </a:lvl2pPr>
          </a:lstStyle>
          <a:p>
            <a:pPr lvl="0"/>
            <a:r>
              <a:rPr lang="en-US" dirty="0"/>
              <a:t>Edit Master text styles</a:t>
            </a:r>
          </a:p>
        </p:txBody>
      </p:sp>
      <p:pic>
        <p:nvPicPr>
          <p:cNvPr id="6" name="Picture 5">
            <a:extLst>
              <a:ext uri="{FF2B5EF4-FFF2-40B4-BE49-F238E27FC236}">
                <a16:creationId xmlns:a16="http://schemas.microsoft.com/office/drawing/2014/main" id="{EE6547C1-AC56-604D-B886-E570A90227CB}"/>
              </a:ext>
            </a:extLst>
          </p:cNvPr>
          <p:cNvPicPr>
            <a:picLocks noChangeAspect="1"/>
          </p:cNvPicPr>
          <p:nvPr userDrawn="1"/>
        </p:nvPicPr>
        <p:blipFill>
          <a:blip r:embed="rId3"/>
          <a:srcRect/>
          <a:stretch/>
        </p:blipFill>
        <p:spPr>
          <a:xfrm>
            <a:off x="457350" y="609600"/>
            <a:ext cx="1130783" cy="676215"/>
          </a:xfrm>
          <a:prstGeom prst="rect">
            <a:avLst/>
          </a:prstGeom>
        </p:spPr>
      </p:pic>
    </p:spTree>
    <p:extLst>
      <p:ext uri="{BB962C8B-B14F-4D97-AF65-F5344CB8AC3E}">
        <p14:creationId xmlns:p14="http://schemas.microsoft.com/office/powerpoint/2010/main" val="114787023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_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457199" y="153248"/>
            <a:ext cx="11262360" cy="753435"/>
          </a:xfrm>
        </p:spPr>
        <p:txBody>
          <a:bodyPr/>
          <a:lstStyle>
            <a:lvl1pPr>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6" name="Picture 5">
            <a:extLst>
              <a:ext uri="{FF2B5EF4-FFF2-40B4-BE49-F238E27FC236}">
                <a16:creationId xmlns:a16="http://schemas.microsoft.com/office/drawing/2014/main" id="{80180480-68DE-6846-99B2-84B2D1519CF7}"/>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95179940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able_of_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62360" cy="727655"/>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454123" y="1371600"/>
            <a:ext cx="11262360" cy="4738568"/>
          </a:xfrm>
          <a:prstGeom prst="rect">
            <a:avLst/>
          </a:prstGeom>
        </p:spPr>
        <p:txBody>
          <a:bodyPr/>
          <a:lstStyle>
            <a:lvl1pPr marL="0" indent="0">
              <a:buNone/>
              <a:defRPr>
                <a:solidFill>
                  <a:schemeClr val="tx2"/>
                </a:solidFill>
              </a:defRPr>
            </a:lvl1pPr>
            <a:lvl2pPr marL="990560" indent="-380985">
              <a:buFont typeface="Arial"/>
              <a:buChar char="•"/>
              <a:defRPr>
                <a:solidFill>
                  <a:schemeClr val="tx2"/>
                </a:solidFill>
              </a:defRPr>
            </a:lvl2pPr>
            <a:lvl3pPr marL="1523939" indent="-304788">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37BDABA8-F309-3648-B28C-EA66770C59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223074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_Slide">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22E1C8C4-E63C-3F41-ABD7-B5CC6193865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E3769C5E-385F-444D-8E5F-B0799D216CDD}"/>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190472130"/>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ow_to_Use">
    <p:spTree>
      <p:nvGrpSpPr>
        <p:cNvPr id="1" name=""/>
        <p:cNvGrpSpPr/>
        <p:nvPr/>
      </p:nvGrpSpPr>
      <p:grpSpPr>
        <a:xfrm>
          <a:off x="0" y="0"/>
          <a:ext cx="0" cy="0"/>
          <a:chOff x="0" y="0"/>
          <a:chExt cx="0" cy="0"/>
        </a:xfrm>
      </p:grpSpPr>
      <p:sp>
        <p:nvSpPr>
          <p:cNvPr id="4" name="TextBox 3"/>
          <p:cNvSpPr txBox="1"/>
          <p:nvPr userDrawn="1"/>
        </p:nvSpPr>
        <p:spPr>
          <a:xfrm>
            <a:off x="3763618" y="-3790122"/>
            <a:ext cx="184731" cy="683264"/>
          </a:xfrm>
          <a:prstGeom prst="rect">
            <a:avLst/>
          </a:prstGeom>
          <a:noFill/>
        </p:spPr>
        <p:txBody>
          <a:bodyPr wrap="none" rtlCol="0">
            <a:spAutoFit/>
          </a:bodyPr>
          <a:lstStyle/>
          <a:p>
            <a:endParaRPr lang="en-US" sz="3840"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2192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6" name="TextBox 5"/>
          <p:cNvSpPr txBox="1"/>
          <p:nvPr userDrawn="1"/>
        </p:nvSpPr>
        <p:spPr>
          <a:xfrm>
            <a:off x="9914966" y="8139953"/>
            <a:ext cx="184731" cy="683264"/>
          </a:xfrm>
          <a:prstGeom prst="rect">
            <a:avLst/>
          </a:prstGeom>
          <a:noFill/>
        </p:spPr>
        <p:txBody>
          <a:bodyPr wrap="none" rtlCol="0">
            <a:spAutoFit/>
          </a:bodyPr>
          <a:lstStyle/>
          <a:p>
            <a:endParaRPr lang="en-US" sz="3840"/>
          </a:p>
        </p:txBody>
      </p:sp>
      <p:sp>
        <p:nvSpPr>
          <p:cNvPr id="9" name="TextBox 8">
            <a:extLst>
              <a:ext uri="{FF2B5EF4-FFF2-40B4-BE49-F238E27FC236}">
                <a16:creationId xmlns:a16="http://schemas.microsoft.com/office/drawing/2014/main" id="{1B954A5E-A2DC-9041-9311-DBC4F345DE43}"/>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EE4FEE37-8BCF-024F-AC51-4E416448F78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23999735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8600DD44-FCC7-ED47-B3B5-752A8267009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457200" y="2590800"/>
            <a:ext cx="10363200" cy="1240140"/>
          </a:xfrm>
        </p:spPr>
        <p:txBody>
          <a:bodyPr anchor="ctr">
            <a:noAutofit/>
          </a:bodyPr>
          <a:lstStyle>
            <a:lvl1pPr algn="l">
              <a:defRPr sz="5333" b="1" i="0" cap="none">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AEB78F2B-2E67-A941-B08E-D0429359DB36}"/>
              </a:ext>
            </a:extLst>
          </p:cNvPr>
          <p:cNvPicPr>
            <a:picLocks noChangeAspect="1"/>
          </p:cNvPicPr>
          <p:nvPr userDrawn="1"/>
        </p:nvPicPr>
        <p:blipFill>
          <a:blip r:embed="rId3"/>
          <a:srcRect/>
          <a:stretch/>
        </p:blipFill>
        <p:spPr>
          <a:xfrm>
            <a:off x="11124678" y="6275882"/>
            <a:ext cx="590993" cy="353418"/>
          </a:xfrm>
          <a:prstGeom prst="rect">
            <a:avLst/>
          </a:prstGeom>
        </p:spPr>
      </p:pic>
    </p:spTree>
    <p:extLst>
      <p:ext uri="{BB962C8B-B14F-4D97-AF65-F5344CB8AC3E}">
        <p14:creationId xmlns:p14="http://schemas.microsoft.com/office/powerpoint/2010/main" val="30191619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_Bulleted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9550" cy="727655"/>
          </a:xfrm>
        </p:spPr>
        <p:txBody>
          <a:bodyPr/>
          <a:lstStyle/>
          <a:p>
            <a:r>
              <a:rPr lang="en-US" dirty="0"/>
              <a:t>Click to edit Master title style</a:t>
            </a:r>
          </a:p>
        </p:txBody>
      </p:sp>
      <p:sp>
        <p:nvSpPr>
          <p:cNvPr id="3" name="Content Placeholder 2"/>
          <p:cNvSpPr>
            <a:spLocks noGrp="1"/>
          </p:cNvSpPr>
          <p:nvPr>
            <p:ph sz="half" idx="1"/>
          </p:nvPr>
        </p:nvSpPr>
        <p:spPr>
          <a:xfrm>
            <a:off x="457200" y="1371600"/>
            <a:ext cx="11258550" cy="4525963"/>
          </a:xfrm>
          <a:prstGeom prst="rect">
            <a:avLst/>
          </a:prstGeom>
        </p:spPr>
        <p:txBody>
          <a:bodyPr>
            <a:normAutofit/>
          </a:bodyPr>
          <a:lstStyle>
            <a:lvl1pPr>
              <a:defRPr sz="2667"/>
            </a:lvl1pPr>
            <a:lvl2pPr>
              <a:defRPr sz="2417"/>
            </a:lvl2pPr>
            <a:lvl3pPr>
              <a:defRPr sz="2167"/>
            </a:lvl3pPr>
            <a:lvl4pPr marL="1828727" indent="0">
              <a:buNone/>
              <a:defRPr sz="2167"/>
            </a:lvl4pPr>
            <a:lvl5pPr>
              <a:defRPr sz="2133"/>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2A8B1287-BB65-1145-B864-F6EC9C2635E6}"/>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95031288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_Bulleted_Sections">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457199"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6381750" y="1371600"/>
            <a:ext cx="5334000" cy="4241347"/>
          </a:xfrm>
          <a:prstGeom prst="rect">
            <a:avLst/>
          </a:prstGeom>
        </p:spPr>
        <p:txBody>
          <a:bodyPr/>
          <a:lstStyle>
            <a:lvl5pPr>
              <a:defRPr sz="1583"/>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5C4ECDD-1734-8944-AB48-551A819522CE}"/>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14533396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nd_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248"/>
            <a:ext cx="11258550" cy="727655"/>
          </a:xfrm>
        </p:spPr>
        <p:txBody>
          <a:bodyPr>
            <a:normAutofit/>
          </a:bodyPr>
          <a:lstStyle>
            <a:lvl1pPr>
              <a:defRPr sz="3167" b="1" i="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6381750" y="1371600"/>
            <a:ext cx="5334000" cy="4240288"/>
          </a:xfrm>
          <a:prstGeom prst="rect">
            <a:avLst/>
          </a:prstGeom>
        </p:spPr>
        <p:txBody>
          <a:bodyPr/>
          <a:lstStyle>
            <a:lvl1pPr>
              <a:defRPr>
                <a:solidFill>
                  <a:schemeClr val="bg2"/>
                </a:solidFill>
              </a:defRPr>
            </a:lvl1p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457199" y="1371600"/>
            <a:ext cx="5334000" cy="4239683"/>
          </a:xfrm>
          <a:prstGeom prst="rect">
            <a:avLst/>
          </a:prstGeom>
        </p:spPr>
        <p:txBody>
          <a:bodyPr/>
          <a:lstStyle>
            <a:lvl1pPr marL="0" marR="0" indent="0" algn="l" defTabSz="609576" rtl="0" eaLnBrk="1" fontAlgn="auto" latinLnBrk="0" hangingPunct="1">
              <a:lnSpc>
                <a:spcPct val="100000"/>
              </a:lnSpc>
              <a:spcBef>
                <a:spcPct val="20000"/>
              </a:spcBef>
              <a:spcAft>
                <a:spcPts val="0"/>
              </a:spcAft>
              <a:buClrTx/>
              <a:buSzTx/>
              <a:buFontTx/>
              <a:buNone/>
              <a:tabLst/>
              <a:defRPr sz="1583" b="1" baseline="0">
                <a:solidFill>
                  <a:schemeClr val="bg2"/>
                </a:solidFill>
                <a:latin typeface="+mn-lt"/>
              </a:defRPr>
            </a:lvl1pPr>
          </a:lstStyle>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609576" rtl="0" eaLnBrk="1" fontAlgn="auto" latinLnBrk="0" hangingPunct="1">
              <a:lnSpc>
                <a:spcPct val="100000"/>
              </a:lnSpc>
              <a:spcBef>
                <a:spcPct val="200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60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60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sed diam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60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6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609576" rtl="0" eaLnBrk="1" fontAlgn="auto" latinLnBrk="0" hangingPunct="1">
              <a:lnSpc>
                <a:spcPct val="100000"/>
              </a:lnSpc>
              <a:spcBef>
                <a:spcPct val="20000"/>
              </a:spcBef>
              <a:spcAft>
                <a:spcPts val="0"/>
              </a:spcAft>
              <a:buClrTx/>
              <a:buSzTx/>
              <a:buFontTx/>
              <a:buNone/>
              <a:tabLst/>
              <a:defRPr/>
            </a:pPr>
            <a:endParaRPr kumimoji="0" lang="en-US" sz="2667"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pic>
        <p:nvPicPr>
          <p:cNvPr id="7" name="Picture 6">
            <a:extLst>
              <a:ext uri="{FF2B5EF4-FFF2-40B4-BE49-F238E27FC236}">
                <a16:creationId xmlns:a16="http://schemas.microsoft.com/office/drawing/2014/main" id="{C5E0F384-3D6D-A64E-9AEE-80C075A86D78}"/>
              </a:ext>
            </a:extLst>
          </p:cNvPr>
          <p:cNvPicPr>
            <a:picLocks noChangeAspect="1"/>
          </p:cNvPicPr>
          <p:nvPr userDrawn="1"/>
        </p:nvPicPr>
        <p:blipFill>
          <a:blip r:embed="rId2"/>
          <a:srcRect/>
          <a:stretch/>
        </p:blipFill>
        <p:spPr>
          <a:xfrm>
            <a:off x="11124678" y="6275882"/>
            <a:ext cx="590993" cy="353418"/>
          </a:xfrm>
          <a:prstGeom prst="rect">
            <a:avLst/>
          </a:prstGeom>
        </p:spPr>
      </p:pic>
    </p:spTree>
    <p:extLst>
      <p:ext uri="{BB962C8B-B14F-4D97-AF65-F5344CB8AC3E}">
        <p14:creationId xmlns:p14="http://schemas.microsoft.com/office/powerpoint/2010/main" val="37134911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727018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1" r:id="rId26"/>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3248"/>
            <a:ext cx="11262360" cy="1143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457199" y="1371600"/>
            <a:ext cx="11262360" cy="473856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76" rtl="0" eaLnBrk="1" fontAlgn="auto" latinLnBrk="0" hangingPunct="1">
              <a:lnSpc>
                <a:spcPct val="100000"/>
              </a:lnSpc>
              <a:spcBef>
                <a:spcPts val="0"/>
              </a:spcBef>
              <a:spcAft>
                <a:spcPts val="0"/>
              </a:spcAft>
              <a:buClrTx/>
              <a:buSzTx/>
              <a:buFontTx/>
              <a:buNone/>
              <a:tabLst/>
              <a:defRPr/>
            </a:pPr>
            <a:r>
              <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2020, Amazon Web Services, Inc. or its Affiliates. All rights reserved. </a:t>
            </a:r>
            <a:r>
              <a:rPr lang="en-US" sz="933" b="0" i="0" dirty="0">
                <a:solidFill>
                  <a:schemeClr val="tx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Confidential and Trademark.</a:t>
            </a:r>
            <a:endParaRPr lang="en-US" sz="933"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01784642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Lst>
  <p:txStyles>
    <p:titleStyle>
      <a:lvl1pPr algn="l" defTabSz="609576" rtl="0" eaLnBrk="1" latinLnBrk="0" hangingPunct="1">
        <a:spcBef>
          <a:spcPct val="0"/>
        </a:spcBef>
        <a:buNone/>
        <a:defRPr sz="3167" b="1" i="0" kern="1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0" indent="0" algn="l" defTabSz="609576" rtl="0" eaLnBrk="1" latinLnBrk="0" hangingPunct="1">
        <a:spcBef>
          <a:spcPct val="20000"/>
        </a:spcBef>
        <a:buFontTx/>
        <a:buNone/>
        <a:defRPr sz="2417" b="0" i="0" kern="1200">
          <a:solidFill>
            <a:schemeClr val="bg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bg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bg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bg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bg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6" rtl="0" eaLnBrk="1" latinLnBrk="0" hangingPunct="1">
        <a:defRPr sz="2400" kern="1200">
          <a:solidFill>
            <a:schemeClr val="tx1"/>
          </a:solidFill>
          <a:latin typeface="+mn-lt"/>
          <a:ea typeface="+mn-ea"/>
          <a:cs typeface="+mn-cs"/>
        </a:defRPr>
      </a:lvl1pPr>
      <a:lvl2pPr marL="609576" algn="l" defTabSz="609576" rtl="0" eaLnBrk="1" latinLnBrk="0" hangingPunct="1">
        <a:defRPr sz="2400" kern="1200">
          <a:solidFill>
            <a:schemeClr val="tx1"/>
          </a:solidFill>
          <a:latin typeface="+mn-lt"/>
          <a:ea typeface="+mn-ea"/>
          <a:cs typeface="+mn-cs"/>
        </a:defRPr>
      </a:lvl2pPr>
      <a:lvl3pPr marL="1219151" algn="l" defTabSz="609576" rtl="0" eaLnBrk="1" latinLnBrk="0" hangingPunct="1">
        <a:defRPr sz="2400" kern="1200">
          <a:solidFill>
            <a:schemeClr val="tx1"/>
          </a:solidFill>
          <a:latin typeface="+mn-lt"/>
          <a:ea typeface="+mn-ea"/>
          <a:cs typeface="+mn-cs"/>
        </a:defRPr>
      </a:lvl3pPr>
      <a:lvl4pPr marL="1828727" algn="l" defTabSz="609576" rtl="0" eaLnBrk="1" latinLnBrk="0" hangingPunct="1">
        <a:defRPr sz="2400" kern="1200">
          <a:solidFill>
            <a:schemeClr val="tx1"/>
          </a:solidFill>
          <a:latin typeface="+mn-lt"/>
          <a:ea typeface="+mn-ea"/>
          <a:cs typeface="+mn-cs"/>
        </a:defRPr>
      </a:lvl4pPr>
      <a:lvl5pPr marL="2438302" algn="l" defTabSz="609576" rtl="0" eaLnBrk="1" latinLnBrk="0" hangingPunct="1">
        <a:defRPr sz="2400" kern="1200">
          <a:solidFill>
            <a:schemeClr val="tx1"/>
          </a:solidFill>
          <a:latin typeface="+mn-lt"/>
          <a:ea typeface="+mn-ea"/>
          <a:cs typeface="+mn-cs"/>
        </a:defRPr>
      </a:lvl5pPr>
      <a:lvl6pPr marL="3047878" algn="l" defTabSz="609576" rtl="0" eaLnBrk="1" latinLnBrk="0" hangingPunct="1">
        <a:defRPr sz="2400" kern="1200">
          <a:solidFill>
            <a:schemeClr val="tx1"/>
          </a:solidFill>
          <a:latin typeface="+mn-lt"/>
          <a:ea typeface="+mn-ea"/>
          <a:cs typeface="+mn-cs"/>
        </a:defRPr>
      </a:lvl6pPr>
      <a:lvl7pPr marL="3657454" algn="l" defTabSz="609576" rtl="0" eaLnBrk="1" latinLnBrk="0" hangingPunct="1">
        <a:defRPr sz="2400" kern="1200">
          <a:solidFill>
            <a:schemeClr val="tx1"/>
          </a:solidFill>
          <a:latin typeface="+mn-lt"/>
          <a:ea typeface="+mn-ea"/>
          <a:cs typeface="+mn-cs"/>
        </a:defRPr>
      </a:lvl7pPr>
      <a:lvl8pPr marL="4267029" algn="l" defTabSz="609576" rtl="0" eaLnBrk="1" latinLnBrk="0" hangingPunct="1">
        <a:defRPr sz="2400" kern="1200">
          <a:solidFill>
            <a:schemeClr val="tx1"/>
          </a:solidFill>
          <a:latin typeface="+mn-lt"/>
          <a:ea typeface="+mn-ea"/>
          <a:cs typeface="+mn-cs"/>
        </a:defRPr>
      </a:lvl8pPr>
      <a:lvl9pPr marL="4876605" algn="l" defTabSz="60957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
          <p15:clr>
            <a:srgbClr val="F26B43"/>
          </p15:clr>
        </p15:guide>
        <p15:guide id="2" pos="8856">
          <p15:clr>
            <a:srgbClr val="F26B43"/>
          </p15:clr>
        </p15:guide>
        <p15:guide id="3" orient="horz" pos="1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D5221DA7-3967-4332-A84F-2E51D0B894AF}"/>
              </a:ext>
            </a:extLst>
          </p:cNvPr>
          <p:cNvSpPr txBox="1">
            <a:spLocks/>
          </p:cNvSpPr>
          <p:nvPr/>
        </p:nvSpPr>
        <p:spPr>
          <a:xfrm>
            <a:off x="381000" y="2120254"/>
            <a:ext cx="8138876" cy="827263"/>
          </a:xfrm>
          <a:prstGeom prst="rect">
            <a:avLst/>
          </a:prstGeom>
        </p:spPr>
        <p:txBody>
          <a:bodyPr vert="horz" lIns="76200" tIns="38100" rIns="76200" bIns="38100" rtlCol="0">
            <a:noAutofit/>
          </a:bodyPr>
          <a:lstStyle>
            <a:lvl1pPr marL="0" indent="0" algn="l" defTabSz="609576" rtl="0" eaLnBrk="1" latinLnBrk="0" hangingPunct="1">
              <a:spcBef>
                <a:spcPct val="20000"/>
              </a:spcBef>
              <a:buFontTx/>
              <a:buNone/>
              <a:defRPr sz="5333" b="1"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4444" dirty="0">
                <a:solidFill>
                  <a:srgbClr val="232F3E"/>
                </a:solidFill>
              </a:rPr>
              <a:t>Managing Users and Jobs</a:t>
            </a:r>
          </a:p>
        </p:txBody>
      </p:sp>
      <p:sp>
        <p:nvSpPr>
          <p:cNvPr id="14" name="Text Placeholder 1">
            <a:extLst>
              <a:ext uri="{FF2B5EF4-FFF2-40B4-BE49-F238E27FC236}">
                <a16:creationId xmlns:a16="http://schemas.microsoft.com/office/drawing/2014/main" id="{5D06A379-02FA-418E-B9D2-B074C0AF4CC1}"/>
              </a:ext>
            </a:extLst>
          </p:cNvPr>
          <p:cNvSpPr txBox="1">
            <a:spLocks/>
          </p:cNvSpPr>
          <p:nvPr/>
        </p:nvSpPr>
        <p:spPr>
          <a:xfrm>
            <a:off x="508000" y="3666854"/>
            <a:ext cx="4092223" cy="423935"/>
          </a:xfrm>
          <a:prstGeom prst="rect">
            <a:avLst/>
          </a:prstGeom>
        </p:spPr>
        <p:txBody>
          <a:bodyPr vert="horz" lIns="76200" tIns="38100" rIns="76200" bIns="38100" rtlCol="0">
            <a:normAutofit/>
          </a:bodyPr>
          <a:lstStyle>
            <a:lvl1pPr marL="0" indent="0" algn="l" defTabSz="609576" rtl="0" eaLnBrk="1" latinLnBrk="0" hangingPunct="1">
              <a:spcBef>
                <a:spcPct val="20000"/>
              </a:spcBef>
              <a:buFontTx/>
              <a:buNone/>
              <a:defRPr sz="2167" b="0" i="0" kern="1200" baseline="0">
                <a:solidFill>
                  <a:schemeClr val="tx2"/>
                </a:solidFill>
                <a:latin typeface="Amazon Ember Regular" charset="0"/>
                <a:ea typeface="+mn-ea"/>
                <a:cs typeface="Amazon Ember Regular" charset="0"/>
              </a:defRPr>
            </a:lvl1pPr>
            <a:lvl2pPr marL="990560" indent="-380985" algn="l" defTabSz="609576" rtl="0" eaLnBrk="1" latinLnBrk="0" hangingPunct="1">
              <a:spcBef>
                <a:spcPct val="20000"/>
              </a:spcBef>
              <a:buFont typeface="Arial"/>
              <a:buChar char="•"/>
              <a:defRPr sz="2417" b="0" i="0" kern="1200">
                <a:solidFill>
                  <a:schemeClr val="tx2"/>
                </a:solidFill>
                <a:latin typeface="Amazon Ember Regular" charset="0"/>
                <a:ea typeface="+mn-ea"/>
                <a:cs typeface="Amazon Ember Regular" charset="0"/>
              </a:defRPr>
            </a:lvl2pPr>
            <a:lvl3pPr marL="1523939" indent="-304788" algn="l" defTabSz="609576" rtl="0" eaLnBrk="1" latinLnBrk="0" hangingPunct="1">
              <a:spcBef>
                <a:spcPct val="20000"/>
              </a:spcBef>
              <a:buFont typeface="Arial"/>
              <a:buChar char="•"/>
              <a:defRPr sz="2167" b="0" i="0" kern="1200">
                <a:solidFill>
                  <a:schemeClr val="tx2"/>
                </a:solidFill>
                <a:latin typeface="Amazon Ember Regular" charset="0"/>
                <a:ea typeface="+mn-ea"/>
                <a:cs typeface="Amazon Ember Regular" charset="0"/>
              </a:defRPr>
            </a:lvl3pPr>
            <a:lvl4pPr marL="2133515" indent="-304788" algn="l" defTabSz="609576" rtl="0" eaLnBrk="1" latinLnBrk="0" hangingPunct="1">
              <a:spcBef>
                <a:spcPct val="20000"/>
              </a:spcBef>
              <a:buFont typeface="Arial"/>
              <a:buChar char="–"/>
              <a:defRPr sz="1833" b="0" i="0" kern="1200">
                <a:solidFill>
                  <a:schemeClr val="tx2"/>
                </a:solidFill>
                <a:latin typeface="Amazon Ember Regular" charset="0"/>
                <a:ea typeface="+mn-ea"/>
                <a:cs typeface="Amazon Ember Regular" charset="0"/>
              </a:defRPr>
            </a:lvl4pPr>
            <a:lvl5pPr marL="2743090" indent="-304788" algn="l" defTabSz="609576" rtl="0" eaLnBrk="1" latinLnBrk="0" hangingPunct="1">
              <a:spcBef>
                <a:spcPct val="20000"/>
              </a:spcBef>
              <a:buFont typeface="Arial"/>
              <a:buChar char="»"/>
              <a:defRPr sz="1583" b="0" i="0" kern="1200">
                <a:solidFill>
                  <a:schemeClr val="tx2"/>
                </a:solidFill>
                <a:latin typeface="Amazon Ember Regular" charset="0"/>
                <a:ea typeface="+mn-ea"/>
                <a:cs typeface="Amazon Ember Regular" charset="0"/>
              </a:defRPr>
            </a:lvl5pPr>
            <a:lvl6pPr marL="3352666" indent="-304788" algn="l" defTabSz="609576" rtl="0" eaLnBrk="1" latinLnBrk="0" hangingPunct="1">
              <a:spcBef>
                <a:spcPct val="20000"/>
              </a:spcBef>
              <a:buFont typeface="Arial"/>
              <a:buChar char="•"/>
              <a:defRPr sz="2667" kern="1200">
                <a:solidFill>
                  <a:schemeClr val="tx1"/>
                </a:solidFill>
                <a:latin typeface="+mn-lt"/>
                <a:ea typeface="+mn-ea"/>
                <a:cs typeface="+mn-cs"/>
              </a:defRPr>
            </a:lvl6pPr>
            <a:lvl7pPr marL="3962242" indent="-304788" algn="l" defTabSz="609576" rtl="0" eaLnBrk="1" latinLnBrk="0" hangingPunct="1">
              <a:spcBef>
                <a:spcPct val="20000"/>
              </a:spcBef>
              <a:buFont typeface="Arial"/>
              <a:buChar char="•"/>
              <a:defRPr sz="2667" kern="1200">
                <a:solidFill>
                  <a:schemeClr val="tx1"/>
                </a:solidFill>
                <a:latin typeface="+mn-lt"/>
                <a:ea typeface="+mn-ea"/>
                <a:cs typeface="+mn-cs"/>
              </a:defRPr>
            </a:lvl7pPr>
            <a:lvl8pPr marL="4571817" indent="-304788" algn="l" defTabSz="609576" rtl="0" eaLnBrk="1" latinLnBrk="0" hangingPunct="1">
              <a:spcBef>
                <a:spcPct val="20000"/>
              </a:spcBef>
              <a:buFont typeface="Arial"/>
              <a:buChar char="•"/>
              <a:defRPr sz="2667" kern="1200">
                <a:solidFill>
                  <a:schemeClr val="tx1"/>
                </a:solidFill>
                <a:latin typeface="+mn-lt"/>
                <a:ea typeface="+mn-ea"/>
                <a:cs typeface="+mn-cs"/>
              </a:defRPr>
            </a:lvl8pPr>
            <a:lvl9pPr marL="5181393" indent="-304788" algn="l" defTabSz="609576" rtl="0" eaLnBrk="1" latinLnBrk="0" hangingPunct="1">
              <a:spcBef>
                <a:spcPct val="20000"/>
              </a:spcBef>
              <a:buFont typeface="Arial"/>
              <a:buChar char="•"/>
              <a:defRPr sz="2667" kern="1200">
                <a:solidFill>
                  <a:schemeClr val="tx1"/>
                </a:solidFill>
                <a:latin typeface="+mn-lt"/>
                <a:ea typeface="+mn-ea"/>
                <a:cs typeface="+mn-cs"/>
              </a:defRPr>
            </a:lvl9pPr>
          </a:lstStyle>
          <a:p>
            <a:pPr defTabSz="507960"/>
            <a:r>
              <a:rPr lang="en-US" sz="1806">
                <a:solidFill>
                  <a:srgbClr val="232F3E"/>
                </a:solidFill>
              </a:rPr>
              <a:t>Team or presenters name</a:t>
            </a:r>
            <a:endParaRPr lang="en-US" sz="1806" dirty="0">
              <a:solidFill>
                <a:srgbClr val="232F3E"/>
              </a:solidFill>
            </a:endParaRPr>
          </a:p>
        </p:txBody>
      </p:sp>
      <p:sp>
        <p:nvSpPr>
          <p:cNvPr id="15" name="Text Placeholder 2">
            <a:extLst>
              <a:ext uri="{FF2B5EF4-FFF2-40B4-BE49-F238E27FC236}">
                <a16:creationId xmlns:a16="http://schemas.microsoft.com/office/drawing/2014/main" id="{9CAC3EFF-54FE-46E8-90A4-B129DCDCD682}"/>
              </a:ext>
            </a:extLst>
          </p:cNvPr>
          <p:cNvSpPr txBox="1">
            <a:spLocks/>
          </p:cNvSpPr>
          <p:nvPr/>
        </p:nvSpPr>
        <p:spPr>
          <a:xfrm>
            <a:off x="507999" y="4342693"/>
            <a:ext cx="4092223" cy="410986"/>
          </a:xfrm>
          <a:prstGeom prst="rect">
            <a:avLst/>
          </a:prstGeom>
        </p:spPr>
        <p:txBody>
          <a:bodyPr vert="horz" lIns="101600" tIns="50800" rIns="101600" bIns="50800" rtlCol="0">
            <a:noAutofit/>
          </a:bodyPr>
          <a:lstStyle>
            <a:lvl1pPr marL="0" indent="0" algn="l" defTabSz="457200" rtl="0" eaLnBrk="1" latinLnBrk="0" hangingPunct="1">
              <a:spcBef>
                <a:spcPct val="20000"/>
              </a:spcBef>
              <a:buFontTx/>
              <a:buNone/>
              <a:defRPr sz="18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4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2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17475"/>
            <a:r>
              <a:rPr lang="en-US" sz="1319" dirty="0">
                <a:solidFill>
                  <a:srgbClr val="232F3E"/>
                </a:solidFill>
              </a:rPr>
              <a:t>Date: 26/05/2020</a:t>
            </a:r>
          </a:p>
          <a:p>
            <a:pPr defTabSz="317475"/>
            <a:endParaRPr lang="en-US" sz="1319" dirty="0">
              <a:solidFill>
                <a:srgbClr val="232F3E"/>
              </a:solidFill>
            </a:endParaRPr>
          </a:p>
          <a:p>
            <a:pPr defTabSz="317475"/>
            <a:r>
              <a:rPr lang="en-US" sz="1319" dirty="0">
                <a:solidFill>
                  <a:srgbClr val="232F3E"/>
                </a:solidFill>
              </a:rPr>
              <a:t>Location: DUB</a:t>
            </a:r>
          </a:p>
        </p:txBody>
      </p:sp>
    </p:spTree>
    <p:extLst>
      <p:ext uri="{BB962C8B-B14F-4D97-AF65-F5344CB8AC3E}">
        <p14:creationId xmlns:p14="http://schemas.microsoft.com/office/powerpoint/2010/main" val="1922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9775-006B-914B-A659-085B2A508A29}"/>
              </a:ext>
            </a:extLst>
          </p:cNvPr>
          <p:cNvSpPr>
            <a:spLocks noGrp="1"/>
          </p:cNvSpPr>
          <p:nvPr>
            <p:ph type="title"/>
          </p:nvPr>
        </p:nvSpPr>
        <p:spPr/>
        <p:txBody>
          <a:bodyPr/>
          <a:lstStyle/>
          <a:p>
            <a:pPr algn="ctr"/>
            <a:r>
              <a:rPr lang="en-US" dirty="0"/>
              <a:t>/</a:t>
            </a:r>
            <a:r>
              <a:rPr lang="en-US" dirty="0" err="1"/>
              <a:t>etc</a:t>
            </a:r>
            <a:r>
              <a:rPr lang="en-US" dirty="0"/>
              <a:t>/group</a:t>
            </a:r>
          </a:p>
        </p:txBody>
      </p:sp>
      <p:pic>
        <p:nvPicPr>
          <p:cNvPr id="3" name="Content Placeholder 1">
            <a:extLst>
              <a:ext uri="{FF2B5EF4-FFF2-40B4-BE49-F238E27FC236}">
                <a16:creationId xmlns:a16="http://schemas.microsoft.com/office/drawing/2014/main" id="{5A1FB2DA-A9B0-F64C-99BB-FDAE925A7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880171"/>
            <a:ext cx="2601005" cy="5302049"/>
          </a:xfrm>
          <a:prstGeom prst="rect">
            <a:avLst/>
          </a:prstGeom>
        </p:spPr>
      </p:pic>
      <p:sp>
        <p:nvSpPr>
          <p:cNvPr id="4" name="Rectangle 3">
            <a:extLst>
              <a:ext uri="{FF2B5EF4-FFF2-40B4-BE49-F238E27FC236}">
                <a16:creationId xmlns:a16="http://schemas.microsoft.com/office/drawing/2014/main" id="{D8DEC362-D34E-C048-AEF9-CE3873DCD727}"/>
              </a:ext>
            </a:extLst>
          </p:cNvPr>
          <p:cNvSpPr/>
          <p:nvPr/>
        </p:nvSpPr>
        <p:spPr>
          <a:xfrm>
            <a:off x="6348558" y="1633155"/>
            <a:ext cx="2879314" cy="4031873"/>
          </a:xfrm>
          <a:prstGeom prst="rect">
            <a:avLst/>
          </a:prstGeom>
        </p:spPr>
        <p:txBody>
          <a:bodyPr wrap="none">
            <a:spAutoFit/>
          </a:bodyPr>
          <a:lstStyle/>
          <a:p>
            <a:pPr>
              <a:buFont typeface="+mj-lt"/>
              <a:buAutoNum type="arabicPeriod"/>
            </a:pPr>
            <a:r>
              <a:rPr lang="en-US" sz="3200" dirty="0">
                <a:solidFill>
                  <a:schemeClr val="bg1"/>
                </a:solidFill>
              </a:rPr>
              <a:t>Group Name</a:t>
            </a:r>
          </a:p>
          <a:p>
            <a:pPr>
              <a:buFont typeface="+mj-lt"/>
              <a:buAutoNum type="arabicPeriod"/>
            </a:pPr>
            <a:endParaRPr lang="en-US" sz="3200" dirty="0">
              <a:solidFill>
                <a:schemeClr val="bg1"/>
              </a:solidFill>
            </a:endParaRPr>
          </a:p>
          <a:p>
            <a:pPr>
              <a:buFont typeface="+mj-lt"/>
              <a:buAutoNum type="arabicPeriod"/>
            </a:pPr>
            <a:r>
              <a:rPr lang="en-US" sz="3200" dirty="0">
                <a:solidFill>
                  <a:schemeClr val="bg1"/>
                </a:solidFill>
              </a:rPr>
              <a:t>Password</a:t>
            </a:r>
          </a:p>
          <a:p>
            <a:pPr>
              <a:buFont typeface="+mj-lt"/>
              <a:buAutoNum type="arabicPeriod"/>
            </a:pPr>
            <a:endParaRPr lang="en-US" sz="3200" dirty="0">
              <a:solidFill>
                <a:schemeClr val="bg1"/>
              </a:solidFill>
            </a:endParaRPr>
          </a:p>
          <a:p>
            <a:pPr>
              <a:buFont typeface="+mj-lt"/>
              <a:buAutoNum type="arabicPeriod"/>
            </a:pPr>
            <a:r>
              <a:rPr lang="en-US" sz="3200" dirty="0">
                <a:solidFill>
                  <a:schemeClr val="bg1"/>
                </a:solidFill>
              </a:rPr>
              <a:t>Group ID</a:t>
            </a:r>
          </a:p>
          <a:p>
            <a:pPr>
              <a:buFont typeface="+mj-lt"/>
              <a:buAutoNum type="arabicPeriod"/>
            </a:pPr>
            <a:endParaRPr lang="en-US" sz="3200" dirty="0">
              <a:solidFill>
                <a:schemeClr val="bg1"/>
              </a:solidFill>
            </a:endParaRPr>
          </a:p>
          <a:p>
            <a:pPr>
              <a:buFont typeface="+mj-lt"/>
              <a:buAutoNum type="arabicPeriod"/>
            </a:pPr>
            <a:r>
              <a:rPr lang="en-US" sz="3200" dirty="0">
                <a:solidFill>
                  <a:schemeClr val="bg1"/>
                </a:solidFill>
              </a:rPr>
              <a:t>Member List</a:t>
            </a:r>
          </a:p>
          <a:p>
            <a:pPr>
              <a:buFont typeface="+mj-lt"/>
              <a:buAutoNum type="arabicPeriod"/>
            </a:pPr>
            <a:endParaRPr lang="en-US" sz="3200" dirty="0">
              <a:solidFill>
                <a:schemeClr val="bg1"/>
              </a:solidFill>
            </a:endParaRPr>
          </a:p>
        </p:txBody>
      </p:sp>
    </p:spTree>
    <p:extLst>
      <p:ext uri="{BB962C8B-B14F-4D97-AF65-F5344CB8AC3E}">
        <p14:creationId xmlns:p14="http://schemas.microsoft.com/office/powerpoint/2010/main" val="28220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1EE2-0CA2-7E41-88C1-5600FE98A226}"/>
              </a:ext>
            </a:extLst>
          </p:cNvPr>
          <p:cNvSpPr>
            <a:spLocks noGrp="1"/>
          </p:cNvSpPr>
          <p:nvPr>
            <p:ph type="title"/>
          </p:nvPr>
        </p:nvSpPr>
        <p:spPr/>
        <p:txBody>
          <a:bodyPr/>
          <a:lstStyle/>
          <a:p>
            <a:pPr algn="ctr"/>
            <a:r>
              <a:rPr lang="en-US" dirty="0"/>
              <a:t>Exercise 1: Adding/Deleting Users</a:t>
            </a:r>
          </a:p>
        </p:txBody>
      </p:sp>
      <p:sp>
        <p:nvSpPr>
          <p:cNvPr id="3" name="TextBox 2">
            <a:extLst>
              <a:ext uri="{FF2B5EF4-FFF2-40B4-BE49-F238E27FC236}">
                <a16:creationId xmlns:a16="http://schemas.microsoft.com/office/drawing/2014/main" id="{4525FE0C-6BF0-D545-8EA7-12D275BAAE6E}"/>
              </a:ext>
            </a:extLst>
          </p:cNvPr>
          <p:cNvSpPr txBox="1"/>
          <p:nvPr/>
        </p:nvSpPr>
        <p:spPr>
          <a:xfrm>
            <a:off x="892629" y="1316038"/>
            <a:ext cx="11299371" cy="3000821"/>
          </a:xfrm>
          <a:prstGeom prst="rect">
            <a:avLst/>
          </a:prstGeom>
          <a:noFill/>
        </p:spPr>
        <p:txBody>
          <a:bodyPr wrap="square" rtlCol="0">
            <a:spAutoFit/>
          </a:bodyPr>
          <a:lstStyle/>
          <a:p>
            <a:r>
              <a:rPr lang="en-IE" sz="3200" dirty="0">
                <a:solidFill>
                  <a:schemeClr val="bg1"/>
                </a:solidFill>
              </a:rPr>
              <a:t>Add three users; Alice, Bob and Eve</a:t>
            </a:r>
          </a:p>
          <a:p>
            <a:r>
              <a:rPr lang="en-IE" sz="3200" dirty="0">
                <a:solidFill>
                  <a:schemeClr val="bg1"/>
                </a:solidFill>
              </a:rPr>
              <a:t>Create password for Bob only</a:t>
            </a:r>
          </a:p>
          <a:p>
            <a:r>
              <a:rPr lang="en-IE" sz="3200" dirty="0">
                <a:solidFill>
                  <a:schemeClr val="bg1"/>
                </a:solidFill>
              </a:rPr>
              <a:t>Observe /etc/passwd</a:t>
            </a:r>
          </a:p>
          <a:p>
            <a:r>
              <a:rPr lang="en-IE" sz="3200" dirty="0">
                <a:solidFill>
                  <a:schemeClr val="bg1"/>
                </a:solidFill>
              </a:rPr>
              <a:t>Observe /etc/shadow</a:t>
            </a:r>
          </a:p>
          <a:p>
            <a:r>
              <a:rPr lang="en-IE" sz="3200" dirty="0">
                <a:solidFill>
                  <a:schemeClr val="bg1"/>
                </a:solidFill>
              </a:rPr>
              <a:t>Delete user Alice </a:t>
            </a:r>
          </a:p>
          <a:p>
            <a:pPr algn="l"/>
            <a:endParaRPr lang="en-US" sz="2900" dirty="0" err="1">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36223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1724-FA2B-E445-B576-8814B1B9672D}"/>
              </a:ext>
            </a:extLst>
          </p:cNvPr>
          <p:cNvSpPr>
            <a:spLocks noGrp="1"/>
          </p:cNvSpPr>
          <p:nvPr>
            <p:ph type="title"/>
          </p:nvPr>
        </p:nvSpPr>
        <p:spPr/>
        <p:txBody>
          <a:bodyPr/>
          <a:lstStyle/>
          <a:p>
            <a:pPr algn="ctr"/>
            <a:r>
              <a:rPr lang="en-US" dirty="0"/>
              <a:t>Exercise 2: Working with groups</a:t>
            </a:r>
          </a:p>
        </p:txBody>
      </p:sp>
      <p:sp>
        <p:nvSpPr>
          <p:cNvPr id="4" name="TextBox 3">
            <a:extLst>
              <a:ext uri="{FF2B5EF4-FFF2-40B4-BE49-F238E27FC236}">
                <a16:creationId xmlns:a16="http://schemas.microsoft.com/office/drawing/2014/main" id="{03E8D617-319A-9946-A1D1-20F295FA2B0B}"/>
              </a:ext>
            </a:extLst>
          </p:cNvPr>
          <p:cNvSpPr txBox="1"/>
          <p:nvPr/>
        </p:nvSpPr>
        <p:spPr>
          <a:xfrm>
            <a:off x="802543" y="1357382"/>
            <a:ext cx="8752114" cy="3046988"/>
          </a:xfrm>
          <a:prstGeom prst="rect">
            <a:avLst/>
          </a:prstGeom>
          <a:noFill/>
        </p:spPr>
        <p:txBody>
          <a:bodyPr wrap="square" rtlCol="0">
            <a:spAutoFit/>
          </a:bodyPr>
          <a:lstStyle/>
          <a:p>
            <a:pPr algn="l"/>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Create group called ‘admins’</a:t>
            </a:r>
          </a:p>
          <a:p>
            <a:pPr algn="l"/>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Add Bob to this admins group</a:t>
            </a:r>
          </a:p>
          <a:p>
            <a:pPr algn="l"/>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Observe /</a:t>
            </a:r>
            <a:r>
              <a:rPr lang="en-US" sz="3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etc</a:t>
            </a: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a:p>
            <a:pPr algn="l"/>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Delete admins group</a:t>
            </a:r>
          </a:p>
          <a:p>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Observe /</a:t>
            </a:r>
            <a:r>
              <a:rPr lang="en-US" sz="32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etc</a:t>
            </a:r>
            <a:r>
              <a:rPr lang="en-US" sz="3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/group</a:t>
            </a:r>
          </a:p>
          <a:p>
            <a:endParaRPr lang="en-US" sz="3200" dirty="0">
              <a:solidFill>
                <a:schemeClr val="bg1"/>
              </a:solidFill>
            </a:endParaRPr>
          </a:p>
        </p:txBody>
      </p:sp>
    </p:spTree>
    <p:extLst>
      <p:ext uri="{BB962C8B-B14F-4D97-AF65-F5344CB8AC3E}">
        <p14:creationId xmlns:p14="http://schemas.microsoft.com/office/powerpoint/2010/main" val="248573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C116-372E-5347-A100-0EA279B64402}"/>
              </a:ext>
            </a:extLst>
          </p:cNvPr>
          <p:cNvSpPr>
            <a:spLocks noGrp="1"/>
          </p:cNvSpPr>
          <p:nvPr>
            <p:ph type="title"/>
          </p:nvPr>
        </p:nvSpPr>
        <p:spPr/>
        <p:txBody>
          <a:bodyPr/>
          <a:lstStyle/>
          <a:p>
            <a:pPr algn="ctr"/>
            <a:r>
              <a:rPr lang="en-US" dirty="0"/>
              <a:t>bash profile</a:t>
            </a:r>
          </a:p>
        </p:txBody>
      </p:sp>
      <p:sp>
        <p:nvSpPr>
          <p:cNvPr id="3" name="TextBox 2">
            <a:extLst>
              <a:ext uri="{FF2B5EF4-FFF2-40B4-BE49-F238E27FC236}">
                <a16:creationId xmlns:a16="http://schemas.microsoft.com/office/drawing/2014/main" id="{F8D3AD78-F575-644E-AD8C-C05FDBAE6711}"/>
              </a:ext>
            </a:extLst>
          </p:cNvPr>
          <p:cNvSpPr txBox="1"/>
          <p:nvPr/>
        </p:nvSpPr>
        <p:spPr>
          <a:xfrm>
            <a:off x="1777219" y="1177709"/>
            <a:ext cx="8637561" cy="4893647"/>
          </a:xfrm>
          <a:prstGeom prst="rect">
            <a:avLst/>
          </a:prstGeom>
          <a:noFill/>
        </p:spPr>
        <p:txBody>
          <a:bodyPr wrap="square" rtlCol="0">
            <a:spAutoFit/>
          </a:bodyPr>
          <a:lstStyle/>
          <a:p>
            <a:r>
              <a:rPr lang="en-US" sz="2400" dirty="0">
                <a:solidFill>
                  <a:schemeClr val="bg1"/>
                </a:solidFill>
              </a:rPr>
              <a:t>configuration file depends on type of shell</a:t>
            </a:r>
          </a:p>
          <a:p>
            <a:endParaRPr lang="en-US" sz="2400" dirty="0">
              <a:solidFill>
                <a:schemeClr val="bg1"/>
              </a:solidFill>
            </a:endParaRPr>
          </a:p>
          <a:p>
            <a:r>
              <a:rPr lang="en-US" sz="2400" dirty="0">
                <a:solidFill>
                  <a:schemeClr val="bg1"/>
                </a:solidFill>
              </a:rPr>
              <a:t>interactive login shells are for example shells via </a:t>
            </a:r>
            <a:r>
              <a:rPr lang="en-US" sz="2400" dirty="0" err="1">
                <a:solidFill>
                  <a:schemeClr val="bg1"/>
                </a:solidFill>
              </a:rPr>
              <a:t>ssh</a:t>
            </a:r>
            <a:endParaRPr lang="en-US" sz="2400" dirty="0">
              <a:solidFill>
                <a:schemeClr val="bg1"/>
              </a:solidFill>
            </a:endParaRPr>
          </a:p>
          <a:p>
            <a:r>
              <a:rPr lang="en-US" sz="2400" dirty="0">
                <a:solidFill>
                  <a:schemeClr val="bg1"/>
                </a:solidFill>
              </a:rPr>
              <a:t>interactive non-login shells are when opening a new terminal</a:t>
            </a:r>
          </a:p>
          <a:p>
            <a:endParaRPr lang="en-US" sz="2400" dirty="0">
              <a:solidFill>
                <a:schemeClr val="bg1"/>
              </a:solidFill>
            </a:endParaRPr>
          </a:p>
          <a:p>
            <a:r>
              <a:rPr lang="en-US" sz="2400" dirty="0">
                <a:solidFill>
                  <a:schemeClr val="bg1"/>
                </a:solidFill>
              </a:rPr>
              <a:t>interactive login shells use</a:t>
            </a:r>
          </a:p>
          <a:p>
            <a:endParaRPr lang="en-US" sz="2400" dirty="0">
              <a:solidFill>
                <a:schemeClr val="bg1"/>
              </a:solidFill>
            </a:endParaRPr>
          </a:p>
          <a:p>
            <a:r>
              <a:rPr lang="en-US" sz="2400" dirty="0">
                <a:solidFill>
                  <a:schemeClr val="bg1"/>
                </a:solidFill>
              </a:rPr>
              <a:t>/</a:t>
            </a:r>
            <a:r>
              <a:rPr lang="en-US" sz="2400" dirty="0" err="1">
                <a:solidFill>
                  <a:schemeClr val="bg1"/>
                </a:solidFill>
              </a:rPr>
              <a:t>etc</a:t>
            </a:r>
            <a:r>
              <a:rPr lang="en-US" sz="2400" dirty="0">
                <a:solidFill>
                  <a:schemeClr val="bg1"/>
                </a:solidFill>
              </a:rPr>
              <a:t>/profile (system-wide)</a:t>
            </a:r>
          </a:p>
          <a:p>
            <a:r>
              <a:rPr lang="en-US" sz="2400" dirty="0">
                <a:solidFill>
                  <a:schemeClr val="bg1"/>
                </a:solidFill>
              </a:rPr>
              <a:t>then in order:</a:t>
            </a:r>
          </a:p>
          <a:p>
            <a:r>
              <a:rPr lang="en-IE" sz="2400" dirty="0">
                <a:solidFill>
                  <a:schemeClr val="bg1"/>
                </a:solidFill>
              </a:rPr>
              <a:t>~/.</a:t>
            </a:r>
            <a:r>
              <a:rPr lang="en-IE" sz="2400" dirty="0" err="1">
                <a:solidFill>
                  <a:schemeClr val="bg1"/>
                </a:solidFill>
              </a:rPr>
              <a:t>bash_profile</a:t>
            </a:r>
            <a:r>
              <a:rPr lang="en-IE" sz="2400" dirty="0">
                <a:solidFill>
                  <a:schemeClr val="bg1"/>
                </a:solidFill>
              </a:rPr>
              <a:t>, ~/.</a:t>
            </a:r>
            <a:r>
              <a:rPr lang="en-IE" sz="2400" dirty="0" err="1">
                <a:solidFill>
                  <a:schemeClr val="bg1"/>
                </a:solidFill>
              </a:rPr>
              <a:t>bash_login</a:t>
            </a:r>
            <a:r>
              <a:rPr lang="en-IE" sz="2400" dirty="0">
                <a:solidFill>
                  <a:schemeClr val="bg1"/>
                </a:solidFill>
              </a:rPr>
              <a:t>, and ~/.profile</a:t>
            </a:r>
          </a:p>
          <a:p>
            <a:endParaRPr lang="en-IE" sz="2400" dirty="0">
              <a:solidFill>
                <a:schemeClr val="bg1"/>
              </a:solidFill>
            </a:endParaRPr>
          </a:p>
          <a:p>
            <a:r>
              <a:rPr lang="en-IE" sz="2400" dirty="0">
                <a:solidFill>
                  <a:schemeClr val="bg1"/>
                </a:solidFill>
              </a:rPr>
              <a:t>interactive non-login shells are using ~/.</a:t>
            </a:r>
            <a:r>
              <a:rPr lang="en-IE" sz="2400" dirty="0" err="1">
                <a:solidFill>
                  <a:schemeClr val="bg1"/>
                </a:solidFill>
              </a:rPr>
              <a:t>bashrc</a:t>
            </a:r>
            <a:r>
              <a:rPr lang="en-IE" sz="2400" dirty="0">
                <a:solidFill>
                  <a:schemeClr val="bg1"/>
                </a:solidFill>
              </a:rPr>
              <a:t> only</a:t>
            </a:r>
            <a:endParaRPr lang="en-US" sz="2400" dirty="0">
              <a:solidFill>
                <a:schemeClr val="bg1"/>
              </a:solidFill>
            </a:endParaRPr>
          </a:p>
        </p:txBody>
      </p:sp>
    </p:spTree>
    <p:extLst>
      <p:ext uri="{BB962C8B-B14F-4D97-AF65-F5344CB8AC3E}">
        <p14:creationId xmlns:p14="http://schemas.microsoft.com/office/powerpoint/2010/main" val="355416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4D2B-2BB3-2043-9AF8-55997EF5A302}"/>
              </a:ext>
            </a:extLst>
          </p:cNvPr>
          <p:cNvSpPr>
            <a:spLocks noGrp="1"/>
          </p:cNvSpPr>
          <p:nvPr>
            <p:ph type="title"/>
          </p:nvPr>
        </p:nvSpPr>
        <p:spPr/>
        <p:txBody>
          <a:bodyPr/>
          <a:lstStyle/>
          <a:p>
            <a:pPr algn="ctr"/>
            <a:r>
              <a:rPr lang="en-US" dirty="0" err="1"/>
              <a:t>sudo</a:t>
            </a:r>
            <a:r>
              <a:rPr lang="en-US" dirty="0"/>
              <a:t> and </a:t>
            </a:r>
            <a:r>
              <a:rPr lang="en-US" dirty="0" err="1"/>
              <a:t>sudoers</a:t>
            </a:r>
            <a:endParaRPr lang="en-US" dirty="0"/>
          </a:p>
        </p:txBody>
      </p:sp>
      <p:sp>
        <p:nvSpPr>
          <p:cNvPr id="3" name="Content Placeholder 2">
            <a:extLst>
              <a:ext uri="{FF2B5EF4-FFF2-40B4-BE49-F238E27FC236}">
                <a16:creationId xmlns:a16="http://schemas.microsoft.com/office/drawing/2014/main" id="{D6B6E54C-BEC9-D44C-8023-F366D29BEFF0}"/>
              </a:ext>
            </a:extLst>
          </p:cNvPr>
          <p:cNvSpPr txBox="1">
            <a:spLocks/>
          </p:cNvSpPr>
          <p:nvPr/>
        </p:nvSpPr>
        <p:spPr>
          <a:xfrm>
            <a:off x="609600" y="1223764"/>
            <a:ext cx="7473043" cy="4736165"/>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chemeClr val="bg1"/>
              </a:solidFill>
              <a:latin typeface="+mn-lt"/>
            </a:endParaRPr>
          </a:p>
          <a:p>
            <a:r>
              <a:rPr lang="en-US" dirty="0">
                <a:solidFill>
                  <a:schemeClr val="bg1"/>
                </a:solidFill>
                <a:latin typeface="+mn-lt"/>
              </a:rPr>
              <a:t>Allow user to run command with root privileges</a:t>
            </a:r>
          </a:p>
          <a:p>
            <a:endParaRPr lang="en-US" dirty="0">
              <a:solidFill>
                <a:schemeClr val="bg1"/>
              </a:solidFill>
              <a:latin typeface="+mn-lt"/>
            </a:endParaRPr>
          </a:p>
          <a:p>
            <a:r>
              <a:rPr lang="en-US" dirty="0">
                <a:solidFill>
                  <a:schemeClr val="bg1"/>
                </a:solidFill>
                <a:latin typeface="+mn-lt"/>
              </a:rPr>
              <a:t>User must be included in the </a:t>
            </a:r>
            <a:r>
              <a:rPr lang="en-US" dirty="0" err="1">
                <a:solidFill>
                  <a:schemeClr val="bg1"/>
                </a:solidFill>
                <a:latin typeface="+mn-lt"/>
              </a:rPr>
              <a:t>sudoers</a:t>
            </a:r>
            <a:r>
              <a:rPr lang="en-US" dirty="0">
                <a:solidFill>
                  <a:schemeClr val="bg1"/>
                </a:solidFill>
                <a:latin typeface="+mn-lt"/>
              </a:rPr>
              <a:t> group</a:t>
            </a:r>
          </a:p>
          <a:p>
            <a:endParaRPr lang="en-US" dirty="0">
              <a:solidFill>
                <a:schemeClr val="bg1"/>
              </a:solidFill>
              <a:latin typeface="+mn-lt"/>
            </a:endParaRPr>
          </a:p>
          <a:p>
            <a:r>
              <a:rPr lang="en-US" dirty="0">
                <a:solidFill>
                  <a:schemeClr val="bg1"/>
                </a:solidFill>
                <a:latin typeface="+mn-lt"/>
              </a:rPr>
              <a:t>Edit </a:t>
            </a:r>
            <a:r>
              <a:rPr lang="en-US" dirty="0" err="1">
                <a:solidFill>
                  <a:schemeClr val="bg1"/>
                </a:solidFill>
                <a:latin typeface="+mn-lt"/>
              </a:rPr>
              <a:t>sudoers</a:t>
            </a:r>
            <a:r>
              <a:rPr lang="en-US" dirty="0">
                <a:solidFill>
                  <a:schemeClr val="bg1"/>
                </a:solidFill>
                <a:latin typeface="+mn-lt"/>
              </a:rPr>
              <a:t> settings file ONLY with </a:t>
            </a:r>
            <a:r>
              <a:rPr lang="en-US" dirty="0" err="1">
                <a:solidFill>
                  <a:schemeClr val="bg1"/>
                </a:solidFill>
                <a:latin typeface="+mn-lt"/>
              </a:rPr>
              <a:t>visudo</a:t>
            </a:r>
            <a:r>
              <a:rPr lang="en-US" dirty="0">
                <a:solidFill>
                  <a:schemeClr val="bg1"/>
                </a:solidFill>
                <a:latin typeface="+mn-lt"/>
              </a:rPr>
              <a:t>, as it checks syntax. In EC2: $ sudo </a:t>
            </a:r>
            <a:r>
              <a:rPr lang="en-US" dirty="0" err="1">
                <a:solidFill>
                  <a:schemeClr val="bg1"/>
                </a:solidFill>
                <a:latin typeface="+mn-lt"/>
              </a:rPr>
              <a:t>visudo</a:t>
            </a:r>
            <a:r>
              <a:rPr lang="en-US" dirty="0">
                <a:solidFill>
                  <a:schemeClr val="bg1"/>
                </a:solidFill>
                <a:latin typeface="+mn-lt"/>
              </a:rPr>
              <a:t> -f /</a:t>
            </a:r>
            <a:r>
              <a:rPr lang="en-US" dirty="0" err="1">
                <a:solidFill>
                  <a:schemeClr val="bg1"/>
                </a:solidFill>
                <a:latin typeface="+mn-lt"/>
              </a:rPr>
              <a:t>etc</a:t>
            </a:r>
            <a:r>
              <a:rPr lang="en-US" dirty="0">
                <a:solidFill>
                  <a:schemeClr val="bg1"/>
                </a:solidFill>
                <a:latin typeface="+mn-lt"/>
              </a:rPr>
              <a:t>/</a:t>
            </a:r>
            <a:r>
              <a:rPr lang="en-US" dirty="0" err="1">
                <a:solidFill>
                  <a:schemeClr val="bg1"/>
                </a:solidFill>
                <a:latin typeface="+mn-lt"/>
              </a:rPr>
              <a:t>sudoers.d</a:t>
            </a:r>
            <a:r>
              <a:rPr lang="en-US" dirty="0">
                <a:solidFill>
                  <a:schemeClr val="bg1"/>
                </a:solidFill>
                <a:latin typeface="+mn-lt"/>
              </a:rPr>
              <a:t>/cloud-</a:t>
            </a:r>
            <a:r>
              <a:rPr lang="en-US" dirty="0" err="1">
                <a:solidFill>
                  <a:schemeClr val="bg1"/>
                </a:solidFill>
                <a:latin typeface="+mn-lt"/>
              </a:rPr>
              <a:t>init</a:t>
            </a:r>
            <a:endParaRPr lang="en-US" dirty="0">
              <a:solidFill>
                <a:schemeClr val="bg1"/>
              </a:solidFill>
              <a:latin typeface="+mn-lt"/>
            </a:endParaRPr>
          </a:p>
          <a:p>
            <a:endParaRPr lang="en-US" dirty="0">
              <a:solidFill>
                <a:schemeClr val="bg1"/>
              </a:solidFill>
              <a:latin typeface="+mn-lt"/>
            </a:endParaRPr>
          </a:p>
          <a:p>
            <a:r>
              <a:rPr lang="en-US" dirty="0">
                <a:solidFill>
                  <a:schemeClr val="bg1"/>
                </a:solidFill>
                <a:latin typeface="+mn-lt"/>
              </a:rPr>
              <a:t>The user must log off, for changes to take effect.</a:t>
            </a:r>
          </a:p>
          <a:p>
            <a:endParaRPr lang="en-US" dirty="0">
              <a:solidFill>
                <a:schemeClr val="bg1"/>
              </a:solidFill>
            </a:endParaRPr>
          </a:p>
        </p:txBody>
      </p:sp>
      <p:pic>
        <p:nvPicPr>
          <p:cNvPr id="5" name="Picture 4">
            <a:extLst>
              <a:ext uri="{FF2B5EF4-FFF2-40B4-BE49-F238E27FC236}">
                <a16:creationId xmlns:a16="http://schemas.microsoft.com/office/drawing/2014/main" id="{6215404A-D3D7-EF47-B179-A713ABE780A0}"/>
              </a:ext>
            </a:extLst>
          </p:cNvPr>
          <p:cNvPicPr>
            <a:picLocks noChangeAspect="1"/>
          </p:cNvPicPr>
          <p:nvPr/>
        </p:nvPicPr>
        <p:blipFill>
          <a:blip r:embed="rId3"/>
          <a:stretch>
            <a:fillRect/>
          </a:stretch>
        </p:blipFill>
        <p:spPr>
          <a:xfrm>
            <a:off x="7900779" y="1607093"/>
            <a:ext cx="4066139" cy="3363491"/>
          </a:xfrm>
          <a:prstGeom prst="rect">
            <a:avLst/>
          </a:prstGeom>
        </p:spPr>
      </p:pic>
    </p:spTree>
    <p:extLst>
      <p:ext uri="{BB962C8B-B14F-4D97-AF65-F5344CB8AC3E}">
        <p14:creationId xmlns:p14="http://schemas.microsoft.com/office/powerpoint/2010/main" val="134159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4D2B-2BB3-2043-9AF8-55997EF5A302}"/>
              </a:ext>
            </a:extLst>
          </p:cNvPr>
          <p:cNvSpPr>
            <a:spLocks noGrp="1"/>
          </p:cNvSpPr>
          <p:nvPr>
            <p:ph type="title"/>
          </p:nvPr>
        </p:nvSpPr>
        <p:spPr/>
        <p:txBody>
          <a:bodyPr/>
          <a:lstStyle/>
          <a:p>
            <a:pPr algn="ctr"/>
            <a:r>
              <a:rPr lang="en-US" dirty="0" err="1"/>
              <a:t>sudo</a:t>
            </a:r>
            <a:r>
              <a:rPr lang="en-US" dirty="0"/>
              <a:t> and </a:t>
            </a:r>
            <a:r>
              <a:rPr lang="en-US" dirty="0" err="1"/>
              <a:t>sudoers</a:t>
            </a:r>
            <a:endParaRPr lang="en-US" dirty="0"/>
          </a:p>
        </p:txBody>
      </p:sp>
      <p:sp>
        <p:nvSpPr>
          <p:cNvPr id="3" name="Content Placeholder 2">
            <a:extLst>
              <a:ext uri="{FF2B5EF4-FFF2-40B4-BE49-F238E27FC236}">
                <a16:creationId xmlns:a16="http://schemas.microsoft.com/office/drawing/2014/main" id="{D6B6E54C-BEC9-D44C-8023-F366D29BEFF0}"/>
              </a:ext>
            </a:extLst>
          </p:cNvPr>
          <p:cNvSpPr txBox="1">
            <a:spLocks/>
          </p:cNvSpPr>
          <p:nvPr/>
        </p:nvSpPr>
        <p:spPr>
          <a:xfrm>
            <a:off x="609600" y="1223764"/>
            <a:ext cx="7473043" cy="4736165"/>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latin typeface="+mn-lt"/>
              </a:rPr>
              <a:t>Can also enable sudo privileges by adding users to certain groups depending on </a:t>
            </a:r>
            <a:r>
              <a:rPr lang="en-US" dirty="0" err="1">
                <a:solidFill>
                  <a:schemeClr val="bg1"/>
                </a:solidFill>
                <a:latin typeface="+mn-lt"/>
              </a:rPr>
              <a:t>linux</a:t>
            </a:r>
            <a:r>
              <a:rPr lang="en-US" dirty="0">
                <a:solidFill>
                  <a:schemeClr val="bg1"/>
                </a:solidFill>
                <a:latin typeface="+mn-lt"/>
              </a:rPr>
              <a:t> distribution </a:t>
            </a:r>
          </a:p>
          <a:p>
            <a:endParaRPr lang="en-US" dirty="0">
              <a:solidFill>
                <a:schemeClr val="bg1"/>
              </a:solidFill>
              <a:latin typeface="+mn-lt"/>
            </a:endParaRPr>
          </a:p>
          <a:p>
            <a:r>
              <a:rPr lang="en-US" dirty="0"/>
              <a:t>#add an existing user to 'sudo' group in ubuntu/</a:t>
            </a:r>
            <a:r>
              <a:rPr lang="en-US" dirty="0" err="1"/>
              <a:t>debian</a:t>
            </a:r>
            <a:r>
              <a:rPr lang="en-US" dirty="0"/>
              <a:t>.</a:t>
            </a:r>
          </a:p>
          <a:p>
            <a:r>
              <a:rPr lang="en-US" dirty="0"/>
              <a:t> sudo </a:t>
            </a:r>
            <a:r>
              <a:rPr lang="en-US" dirty="0" err="1"/>
              <a:t>usermod</a:t>
            </a:r>
            <a:r>
              <a:rPr lang="en-US" dirty="0"/>
              <a:t> -a -G sudo </a:t>
            </a:r>
            <a:r>
              <a:rPr lang="en-US" dirty="0" err="1"/>
              <a:t>userloginname</a:t>
            </a:r>
            <a:r>
              <a:rPr lang="en-US" dirty="0"/>
              <a:t>  </a:t>
            </a:r>
          </a:p>
          <a:p>
            <a:r>
              <a:rPr lang="en-US" dirty="0"/>
              <a:t> </a:t>
            </a:r>
          </a:p>
          <a:p>
            <a:r>
              <a:rPr lang="en-US" dirty="0"/>
              <a:t>#add an existing user to 'wheel' group in RHEL/Centos/Amazon Linux.</a:t>
            </a:r>
          </a:p>
          <a:p>
            <a:r>
              <a:rPr lang="en-US" dirty="0"/>
              <a:t> sudo </a:t>
            </a:r>
            <a:r>
              <a:rPr lang="en-US" dirty="0" err="1"/>
              <a:t>usermod</a:t>
            </a:r>
            <a:r>
              <a:rPr lang="en-US" dirty="0"/>
              <a:t> -a -G wheel </a:t>
            </a:r>
            <a:r>
              <a:rPr lang="en-US" dirty="0" err="1"/>
              <a:t>userloginname</a:t>
            </a:r>
            <a:r>
              <a:rPr lang="en-US" dirty="0"/>
              <a:t>  </a:t>
            </a:r>
          </a:p>
          <a:p>
            <a:endParaRPr lang="en-US" dirty="0"/>
          </a:p>
          <a:p>
            <a:r>
              <a:rPr lang="en-US" dirty="0">
                <a:solidFill>
                  <a:schemeClr val="bg1"/>
                </a:solidFill>
                <a:latin typeface="+mn-lt"/>
              </a:rPr>
              <a:t> </a:t>
            </a:r>
          </a:p>
          <a:p>
            <a:endParaRPr lang="en-US" dirty="0">
              <a:solidFill>
                <a:schemeClr val="bg1"/>
              </a:solidFill>
              <a:latin typeface="+mn-lt"/>
            </a:endParaRPr>
          </a:p>
          <a:p>
            <a:endParaRPr lang="en-US" dirty="0">
              <a:solidFill>
                <a:schemeClr val="bg1"/>
              </a:solidFill>
              <a:latin typeface="+mn-lt"/>
            </a:endParaRPr>
          </a:p>
          <a:p>
            <a:endParaRPr lang="en-US" dirty="0">
              <a:solidFill>
                <a:schemeClr val="bg1"/>
              </a:solidFill>
            </a:endParaRPr>
          </a:p>
        </p:txBody>
      </p:sp>
      <p:pic>
        <p:nvPicPr>
          <p:cNvPr id="5" name="Picture 4">
            <a:extLst>
              <a:ext uri="{FF2B5EF4-FFF2-40B4-BE49-F238E27FC236}">
                <a16:creationId xmlns:a16="http://schemas.microsoft.com/office/drawing/2014/main" id="{6215404A-D3D7-EF47-B179-A713ABE780A0}"/>
              </a:ext>
            </a:extLst>
          </p:cNvPr>
          <p:cNvPicPr>
            <a:picLocks noChangeAspect="1"/>
          </p:cNvPicPr>
          <p:nvPr/>
        </p:nvPicPr>
        <p:blipFill>
          <a:blip r:embed="rId3"/>
          <a:stretch>
            <a:fillRect/>
          </a:stretch>
        </p:blipFill>
        <p:spPr>
          <a:xfrm>
            <a:off x="7900779" y="1607093"/>
            <a:ext cx="4066139" cy="3363491"/>
          </a:xfrm>
          <a:prstGeom prst="rect">
            <a:avLst/>
          </a:prstGeom>
        </p:spPr>
      </p:pic>
    </p:spTree>
    <p:extLst>
      <p:ext uri="{BB962C8B-B14F-4D97-AF65-F5344CB8AC3E}">
        <p14:creationId xmlns:p14="http://schemas.microsoft.com/office/powerpoint/2010/main" val="302225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BD46-7865-BB49-A77C-3DD17D330446}"/>
              </a:ext>
            </a:extLst>
          </p:cNvPr>
          <p:cNvSpPr>
            <a:spLocks noGrp="1"/>
          </p:cNvSpPr>
          <p:nvPr>
            <p:ph type="title"/>
          </p:nvPr>
        </p:nvSpPr>
        <p:spPr/>
        <p:txBody>
          <a:bodyPr/>
          <a:lstStyle/>
          <a:p>
            <a:pPr algn="ctr"/>
            <a:r>
              <a:rPr lang="en-US" dirty="0" err="1"/>
              <a:t>Sudoers</a:t>
            </a:r>
            <a:r>
              <a:rPr lang="en-US" dirty="0"/>
              <a:t> file</a:t>
            </a:r>
            <a:br>
              <a:rPr lang="en-US" sz="3200" dirty="0">
                <a:solidFill>
                  <a:schemeClr val="bg1"/>
                </a:solidFill>
              </a:rPr>
            </a:br>
            <a:endParaRPr lang="en-US" dirty="0"/>
          </a:p>
        </p:txBody>
      </p:sp>
      <p:pic>
        <p:nvPicPr>
          <p:cNvPr id="5" name="Picture 4">
            <a:extLst>
              <a:ext uri="{FF2B5EF4-FFF2-40B4-BE49-F238E27FC236}">
                <a16:creationId xmlns:a16="http://schemas.microsoft.com/office/drawing/2014/main" id="{0CF40EAF-CD90-C947-97BC-DDB0C1B03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154" y="983452"/>
            <a:ext cx="9474200" cy="4813300"/>
          </a:xfrm>
          <a:prstGeom prst="rect">
            <a:avLst/>
          </a:prstGeom>
        </p:spPr>
      </p:pic>
    </p:spTree>
    <p:extLst>
      <p:ext uri="{BB962C8B-B14F-4D97-AF65-F5344CB8AC3E}">
        <p14:creationId xmlns:p14="http://schemas.microsoft.com/office/powerpoint/2010/main" val="386111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46F6-E57A-3A48-92A7-CBD17F199F09}"/>
              </a:ext>
            </a:extLst>
          </p:cNvPr>
          <p:cNvSpPr>
            <a:spLocks noGrp="1"/>
          </p:cNvSpPr>
          <p:nvPr>
            <p:ph type="title"/>
          </p:nvPr>
        </p:nvSpPr>
        <p:spPr/>
        <p:txBody>
          <a:bodyPr/>
          <a:lstStyle/>
          <a:p>
            <a:r>
              <a:rPr lang="en-US" dirty="0">
                <a:solidFill>
                  <a:schemeClr val="bg1"/>
                </a:solidFill>
              </a:rPr>
              <a:t>Exercise 3 : Grant sudo privileges</a:t>
            </a:r>
          </a:p>
        </p:txBody>
      </p:sp>
      <p:sp>
        <p:nvSpPr>
          <p:cNvPr id="5" name="TextBox 4">
            <a:extLst>
              <a:ext uri="{FF2B5EF4-FFF2-40B4-BE49-F238E27FC236}">
                <a16:creationId xmlns:a16="http://schemas.microsoft.com/office/drawing/2014/main" id="{A627932F-DC00-304C-8C35-C13ADCAA2DF8}"/>
              </a:ext>
            </a:extLst>
          </p:cNvPr>
          <p:cNvSpPr txBox="1"/>
          <p:nvPr/>
        </p:nvSpPr>
        <p:spPr>
          <a:xfrm>
            <a:off x="449052" y="1175657"/>
            <a:ext cx="10662557" cy="3662541"/>
          </a:xfrm>
          <a:prstGeom prst="rect">
            <a:avLst/>
          </a:prstGeom>
          <a:noFill/>
        </p:spPr>
        <p:txBody>
          <a:bodyPr wrap="square" rtlCol="0">
            <a:spAutoFit/>
          </a:bodyPr>
          <a:lstStyle/>
          <a:p>
            <a:pPr algn="l"/>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Grant sudo permissions by adding Bob to wheel group</a:t>
            </a:r>
          </a:p>
          <a:p>
            <a:pPr algn="l"/>
            <a:endPar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Grant sudo permissions by adding Eve to </a:t>
            </a:r>
            <a:r>
              <a:rPr lang="en-US" sz="29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sudoers</a:t>
            </a:r>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file</a:t>
            </a:r>
          </a:p>
          <a:p>
            <a:pPr algn="l"/>
            <a:endPar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Switch to user Bob and attempt sudo action </a:t>
            </a:r>
          </a:p>
          <a:p>
            <a:pPr algn="l"/>
            <a:endPar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Switch to user Eve and attempt sudo action </a:t>
            </a:r>
          </a:p>
          <a:p>
            <a:pPr algn="l"/>
            <a:endPar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53239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34ED-CC55-6A44-BBD2-987332DA1A27}"/>
              </a:ext>
            </a:extLst>
          </p:cNvPr>
          <p:cNvSpPr>
            <a:spLocks noGrp="1"/>
          </p:cNvSpPr>
          <p:nvPr>
            <p:ph type="title"/>
          </p:nvPr>
        </p:nvSpPr>
        <p:spPr/>
        <p:txBody>
          <a:bodyPr/>
          <a:lstStyle/>
          <a:p>
            <a:pPr algn="ctr"/>
            <a:r>
              <a:rPr lang="en-US" dirty="0"/>
              <a:t>users/groups nowadays</a:t>
            </a:r>
          </a:p>
        </p:txBody>
      </p:sp>
      <p:sp>
        <p:nvSpPr>
          <p:cNvPr id="3" name="TextBox 2">
            <a:extLst>
              <a:ext uri="{FF2B5EF4-FFF2-40B4-BE49-F238E27FC236}">
                <a16:creationId xmlns:a16="http://schemas.microsoft.com/office/drawing/2014/main" id="{5FA53BC4-9A29-8A46-B9D8-87E433959C07}"/>
              </a:ext>
            </a:extLst>
          </p:cNvPr>
          <p:cNvSpPr txBox="1"/>
          <p:nvPr/>
        </p:nvSpPr>
        <p:spPr>
          <a:xfrm>
            <a:off x="731520" y="1613095"/>
            <a:ext cx="11104099" cy="2677656"/>
          </a:xfrm>
          <a:prstGeom prst="rect">
            <a:avLst/>
          </a:prstGeom>
          <a:noFill/>
        </p:spPr>
        <p:txBody>
          <a:bodyPr wrap="square" rtlCol="0">
            <a:spAutoFit/>
          </a:bodyPr>
          <a:lstStyle/>
          <a:p>
            <a:r>
              <a:rPr lang="en-US" sz="2400" dirty="0">
                <a:solidFill>
                  <a:schemeClr val="bg1"/>
                </a:solidFill>
              </a:rPr>
              <a:t>users do not log into the terminal server anymore to do their work</a:t>
            </a:r>
          </a:p>
          <a:p>
            <a:endParaRPr lang="en-US" sz="2400" dirty="0">
              <a:solidFill>
                <a:schemeClr val="bg1"/>
              </a:solidFill>
            </a:endParaRPr>
          </a:p>
          <a:p>
            <a:r>
              <a:rPr lang="en-US" sz="2400" dirty="0">
                <a:solidFill>
                  <a:schemeClr val="bg1"/>
                </a:solidFill>
              </a:rPr>
              <a:t>users and groups mostly used for administration</a:t>
            </a:r>
          </a:p>
          <a:p>
            <a:endParaRPr lang="en-US" sz="2400" dirty="0">
              <a:solidFill>
                <a:schemeClr val="bg1"/>
              </a:solidFill>
            </a:endParaRPr>
          </a:p>
          <a:p>
            <a:r>
              <a:rPr lang="en-US" sz="2400" dirty="0" err="1">
                <a:solidFill>
                  <a:schemeClr val="bg1"/>
                </a:solidFill>
              </a:rPr>
              <a:t>chage</a:t>
            </a:r>
            <a:r>
              <a:rPr lang="en-US" sz="2400" dirty="0">
                <a:solidFill>
                  <a:schemeClr val="bg1"/>
                </a:solidFill>
              </a:rPr>
              <a:t> options very rarely used</a:t>
            </a:r>
          </a:p>
          <a:p>
            <a:endParaRPr lang="en-US" sz="2400" dirty="0">
              <a:solidFill>
                <a:schemeClr val="bg1"/>
              </a:solidFill>
            </a:endParaRPr>
          </a:p>
          <a:p>
            <a:r>
              <a:rPr lang="en-US" sz="2400" dirty="0">
                <a:solidFill>
                  <a:schemeClr val="bg1"/>
                </a:solidFill>
              </a:rPr>
              <a:t>direct root login discouraged</a:t>
            </a:r>
          </a:p>
        </p:txBody>
      </p:sp>
    </p:spTree>
    <p:extLst>
      <p:ext uri="{BB962C8B-B14F-4D97-AF65-F5344CB8AC3E}">
        <p14:creationId xmlns:p14="http://schemas.microsoft.com/office/powerpoint/2010/main" val="3499477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0444-FE99-5C4F-837D-BD1C1F6DBCE5}"/>
              </a:ext>
            </a:extLst>
          </p:cNvPr>
          <p:cNvSpPr>
            <a:spLocks noGrp="1"/>
          </p:cNvSpPr>
          <p:nvPr>
            <p:ph type="title"/>
          </p:nvPr>
        </p:nvSpPr>
        <p:spPr/>
        <p:txBody>
          <a:bodyPr/>
          <a:lstStyle/>
          <a:p>
            <a:pPr algn="ctr"/>
            <a:r>
              <a:rPr lang="en-US" dirty="0" err="1"/>
              <a:t>ssh</a:t>
            </a:r>
            <a:r>
              <a:rPr lang="en-US" dirty="0"/>
              <a:t> and local users</a:t>
            </a:r>
          </a:p>
        </p:txBody>
      </p:sp>
      <p:sp>
        <p:nvSpPr>
          <p:cNvPr id="3" name="Content Placeholder 2">
            <a:extLst>
              <a:ext uri="{FF2B5EF4-FFF2-40B4-BE49-F238E27FC236}">
                <a16:creationId xmlns:a16="http://schemas.microsoft.com/office/drawing/2014/main" id="{D6F5D1D0-BB65-284D-8AFD-96A5AF6E91FA}"/>
              </a:ext>
            </a:extLst>
          </p:cNvPr>
          <p:cNvSpPr txBox="1">
            <a:spLocks/>
          </p:cNvSpPr>
          <p:nvPr/>
        </p:nvSpPr>
        <p:spPr>
          <a:xfrm>
            <a:off x="609600" y="1214511"/>
            <a:ext cx="10972800" cy="4843975"/>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t>SSH checks the certificate configured for the user</a:t>
            </a:r>
          </a:p>
          <a:p>
            <a:endParaRPr lang="en-US" sz="2133" dirty="0"/>
          </a:p>
          <a:p>
            <a:r>
              <a:rPr lang="en-US" sz="2133" dirty="0"/>
              <a:t>/home/ec2-user/.</a:t>
            </a:r>
            <a:r>
              <a:rPr lang="en-US" sz="2133" dirty="0" err="1"/>
              <a:t>ssh</a:t>
            </a:r>
            <a:r>
              <a:rPr lang="en-US" sz="2133" dirty="0"/>
              <a:t>/</a:t>
            </a:r>
            <a:r>
              <a:rPr lang="en-US" sz="2133" dirty="0" err="1"/>
              <a:t>authorized_keys</a:t>
            </a:r>
            <a:endParaRPr lang="en-US" sz="2133" dirty="0"/>
          </a:p>
          <a:p>
            <a:pPr lvl="1"/>
            <a:r>
              <a:rPr lang="en-US" sz="2133" dirty="0"/>
              <a:t>^^^ Public key permissions must be -</a:t>
            </a:r>
            <a:r>
              <a:rPr lang="en-US" sz="2133" dirty="0" err="1"/>
              <a:t>rw</a:t>
            </a:r>
            <a:r>
              <a:rPr lang="en-US" sz="2133" dirty="0"/>
              <a:t>------- 600</a:t>
            </a:r>
          </a:p>
          <a:p>
            <a:endParaRPr lang="en-US" sz="2133" dirty="0"/>
          </a:p>
          <a:p>
            <a:endParaRPr lang="en-US" sz="2133" dirty="0"/>
          </a:p>
          <a:p>
            <a:endParaRPr lang="en-US" sz="2133" dirty="0"/>
          </a:p>
          <a:p>
            <a:endParaRPr lang="en-US" sz="2133" dirty="0"/>
          </a:p>
          <a:p>
            <a:endParaRPr lang="en-US" sz="2133" dirty="0"/>
          </a:p>
          <a:p>
            <a:r>
              <a:rPr lang="en-US" sz="2133" dirty="0"/>
              <a:t>check that the right user and format is used to connect</a:t>
            </a:r>
          </a:p>
          <a:p>
            <a:endParaRPr lang="en-US" sz="2133" dirty="0"/>
          </a:p>
          <a:p>
            <a:r>
              <a:rPr lang="en-US" sz="2133" dirty="0"/>
              <a:t>Create RSA Key Pair:</a:t>
            </a:r>
          </a:p>
          <a:p>
            <a:pPr lvl="1"/>
            <a:r>
              <a:rPr lang="en-US" sz="2133" dirty="0" err="1"/>
              <a:t>ssh</a:t>
            </a:r>
            <a:r>
              <a:rPr lang="en-US" sz="2133" dirty="0"/>
              <a:t>-keygen -t </a:t>
            </a:r>
            <a:r>
              <a:rPr lang="en-US" sz="2133" dirty="0" err="1"/>
              <a:t>rsa</a:t>
            </a:r>
            <a:endParaRPr lang="en-US" sz="2133" dirty="0"/>
          </a:p>
          <a:p>
            <a:endParaRPr lang="en-US" sz="2133" dirty="0"/>
          </a:p>
          <a:p>
            <a:endParaRPr lang="en-US" sz="2133" dirty="0"/>
          </a:p>
        </p:txBody>
      </p:sp>
      <p:pic>
        <p:nvPicPr>
          <p:cNvPr id="9" name="Picture 8">
            <a:extLst>
              <a:ext uri="{FF2B5EF4-FFF2-40B4-BE49-F238E27FC236}">
                <a16:creationId xmlns:a16="http://schemas.microsoft.com/office/drawing/2014/main" id="{1083B9FD-C2A1-1B42-9F1F-03580F7FF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0" y="3142743"/>
            <a:ext cx="9017000" cy="1333500"/>
          </a:xfrm>
          <a:prstGeom prst="rect">
            <a:avLst/>
          </a:prstGeom>
        </p:spPr>
      </p:pic>
    </p:spTree>
    <p:extLst>
      <p:ext uri="{BB962C8B-B14F-4D97-AF65-F5344CB8AC3E}">
        <p14:creationId xmlns:p14="http://schemas.microsoft.com/office/powerpoint/2010/main" val="353854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0"/>
            <a:ext cx="12192000" cy="162983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4" name="Rectangle 3"/>
          <p:cNvSpPr/>
          <p:nvPr/>
        </p:nvSpPr>
        <p:spPr>
          <a:xfrm>
            <a:off x="-16564" y="435431"/>
            <a:ext cx="8603153" cy="761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a:xfrm>
            <a:off x="386455" y="498252"/>
            <a:ext cx="7985648" cy="827827"/>
          </a:xfrm>
        </p:spPr>
        <p:txBody>
          <a:bodyPr/>
          <a:lstStyle/>
          <a:p>
            <a:r>
              <a:rPr lang="en-US" sz="3667" dirty="0">
                <a:solidFill>
                  <a:schemeClr val="tx1"/>
                </a:solidFill>
                <a:latin typeface="Amazon Ember Display"/>
                <a:ea typeface="Amazon Ember Display" panose="020F0603020204020204" pitchFamily="34" charset="0"/>
                <a:cs typeface="Amazon Ember Display" panose="020F0603020204020204" pitchFamily="34" charset="0"/>
              </a:rPr>
              <a:t>Virtual Housekeeping</a:t>
            </a:r>
          </a:p>
        </p:txBody>
      </p:sp>
      <p:grpSp>
        <p:nvGrpSpPr>
          <p:cNvPr id="7" name="Group 6"/>
          <p:cNvGrpSpPr/>
          <p:nvPr/>
        </p:nvGrpSpPr>
        <p:grpSpPr>
          <a:xfrm>
            <a:off x="482466" y="2331495"/>
            <a:ext cx="2335695" cy="3233108"/>
            <a:chOff x="578959" y="2797794"/>
            <a:chExt cx="2802834" cy="3879729"/>
          </a:xfrm>
        </p:grpSpPr>
        <p:sp>
          <p:nvSpPr>
            <p:cNvPr id="6" name="Oval 5">
              <a:extLst>
                <a:ext uri="{FF2B5EF4-FFF2-40B4-BE49-F238E27FC236}">
                  <a16:creationId xmlns:a16="http://schemas.microsoft.com/office/drawing/2014/main" id="{350923F7-7F39-4117-8829-209EF76F6F67}"/>
                </a:ext>
              </a:extLst>
            </p:cNvPr>
            <p:cNvSpPr/>
            <p:nvPr/>
          </p:nvSpPr>
          <p:spPr>
            <a:xfrm>
              <a:off x="1008863" y="2797794"/>
              <a:ext cx="1951628" cy="189703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1" name="TextBox 1">
              <a:extLst>
                <a:ext uri="{FF2B5EF4-FFF2-40B4-BE49-F238E27FC236}">
                  <a16:creationId xmlns:a16="http://schemas.microsoft.com/office/drawing/2014/main" id="{8A222ED6-ECD1-4823-BAC9-407B1B08F44A}"/>
                </a:ext>
              </a:extLst>
            </p:cNvPr>
            <p:cNvSpPr txBox="1"/>
            <p:nvPr/>
          </p:nvSpPr>
          <p:spPr>
            <a:xfrm>
              <a:off x="578959"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Use</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 Headsets</a:t>
              </a:r>
              <a:endParaRPr kumimoji="0" lang="en-US" sz="2375" b="0" i="0" u="none" strike="noStrike" kern="1200" cap="none" spc="0" normalizeH="0" baseline="0" noProof="0">
                <a:ln>
                  <a:noFill/>
                </a:ln>
                <a:solidFill>
                  <a:srgbClr val="002D43"/>
                </a:solidFill>
                <a:effectLst/>
                <a:uLnTx/>
                <a:uFillTx/>
                <a:latin typeface="Amazon Ember"/>
                <a:ea typeface="+mn-ea"/>
                <a:cs typeface="+mn-cs"/>
              </a:endParaRPr>
            </a:p>
          </p:txBody>
        </p:sp>
        <p:pic>
          <p:nvPicPr>
            <p:cNvPr id="3" name="Graphic 4" descr="Headphones">
              <a:extLst>
                <a:ext uri="{FF2B5EF4-FFF2-40B4-BE49-F238E27FC236}">
                  <a16:creationId xmlns:a16="http://schemas.microsoft.com/office/drawing/2014/main" id="{8AB0BCD4-3327-459B-B495-6F75B810AC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1507" y="2993781"/>
              <a:ext cx="1397738" cy="1397738"/>
            </a:xfrm>
            <a:prstGeom prst="rect">
              <a:avLst/>
            </a:prstGeom>
          </p:spPr>
        </p:pic>
      </p:grpSp>
      <p:grpSp>
        <p:nvGrpSpPr>
          <p:cNvPr id="19" name="Group 18">
            <a:extLst>
              <a:ext uri="{FF2B5EF4-FFF2-40B4-BE49-F238E27FC236}">
                <a16:creationId xmlns:a16="http://schemas.microsoft.com/office/drawing/2014/main" id="{DDD78EEA-54F2-406D-B299-957B8DF25F73}"/>
              </a:ext>
            </a:extLst>
          </p:cNvPr>
          <p:cNvGrpSpPr/>
          <p:nvPr/>
        </p:nvGrpSpPr>
        <p:grpSpPr>
          <a:xfrm>
            <a:off x="3373403" y="2331495"/>
            <a:ext cx="2335695" cy="3233108"/>
            <a:chOff x="4079925" y="3343704"/>
            <a:chExt cx="2802834" cy="3879729"/>
          </a:xfrm>
        </p:grpSpPr>
        <p:sp>
          <p:nvSpPr>
            <p:cNvPr id="12" name="TextBox 2">
              <a:extLst>
                <a:ext uri="{FF2B5EF4-FFF2-40B4-BE49-F238E27FC236}">
                  <a16:creationId xmlns:a16="http://schemas.microsoft.com/office/drawing/2014/main" id="{1AC930CC-B4FA-4B4D-98C7-72A7F8572936}"/>
                </a:ext>
              </a:extLst>
            </p:cNvPr>
            <p:cNvSpPr txBox="1"/>
            <p:nvPr/>
          </p:nvSpPr>
          <p:spPr>
            <a:xfrm>
              <a:off x="4079925"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Go on </a:t>
              </a:r>
              <a:endParaRPr kumimoji="0" lang="en-US" sz="2400" b="0" i="0" u="none" strike="noStrike" kern="1200" cap="none" spc="0" normalizeH="0" baseline="0" noProof="0">
                <a:ln>
                  <a:noFill/>
                </a:ln>
                <a:solidFill>
                  <a:srgbClr val="002D43"/>
                </a:solidFill>
                <a:effectLst/>
                <a:uLnTx/>
                <a:uFillTx/>
                <a:latin typeface="Amazon Ember"/>
                <a:ea typeface="+mn-ea"/>
                <a:cs typeface="+mn-cs"/>
              </a:endParaRPr>
            </a:p>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Mute</a:t>
              </a:r>
              <a:endParaRPr kumimoji="0" lang="en-US" sz="2375"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7" name="Oval 16">
              <a:extLst>
                <a:ext uri="{FF2B5EF4-FFF2-40B4-BE49-F238E27FC236}">
                  <a16:creationId xmlns:a16="http://schemas.microsoft.com/office/drawing/2014/main" id="{658224AB-C7CB-4C22-B878-B26AEB9BAB67}"/>
                </a:ext>
              </a:extLst>
            </p:cNvPr>
            <p:cNvSpPr/>
            <p:nvPr/>
          </p:nvSpPr>
          <p:spPr>
            <a:xfrm>
              <a:off x="4503006" y="3343704"/>
              <a:ext cx="1951628" cy="189703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24" name="Group 23">
              <a:extLst>
                <a:ext uri="{FF2B5EF4-FFF2-40B4-BE49-F238E27FC236}">
                  <a16:creationId xmlns:a16="http://schemas.microsoft.com/office/drawing/2014/main" id="{8089FB6E-A13F-4482-95F7-9F7FB87A0D34}"/>
                </a:ext>
              </a:extLst>
            </p:cNvPr>
            <p:cNvGrpSpPr/>
            <p:nvPr/>
          </p:nvGrpSpPr>
          <p:grpSpPr>
            <a:xfrm>
              <a:off x="4878319" y="3625327"/>
              <a:ext cx="1194098" cy="1194098"/>
              <a:chOff x="4932381" y="3625327"/>
              <a:chExt cx="1194098" cy="1194098"/>
            </a:xfrm>
          </p:grpSpPr>
          <p:pic>
            <p:nvPicPr>
              <p:cNvPr id="20" name="Graphic 20" descr="Radio microphone">
                <a:extLst>
                  <a:ext uri="{FF2B5EF4-FFF2-40B4-BE49-F238E27FC236}">
                    <a16:creationId xmlns:a16="http://schemas.microsoft.com/office/drawing/2014/main" id="{CCBF002B-9073-47CF-A169-6AE46624DA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2381" y="3625327"/>
                <a:ext cx="1194098" cy="1194098"/>
              </a:xfrm>
              <a:prstGeom prst="rect">
                <a:avLst/>
              </a:prstGeom>
            </p:spPr>
          </p:pic>
          <p:cxnSp>
            <p:nvCxnSpPr>
              <p:cNvPr id="22" name="Straight Arrow Connector 21">
                <a:extLst>
                  <a:ext uri="{FF2B5EF4-FFF2-40B4-BE49-F238E27FC236}">
                    <a16:creationId xmlns:a16="http://schemas.microsoft.com/office/drawing/2014/main" id="{EB74C850-72D4-43BB-AA1A-2FDB712ED3DA}"/>
                  </a:ext>
                </a:extLst>
              </p:cNvPr>
              <p:cNvCxnSpPr/>
              <p:nvPr/>
            </p:nvCxnSpPr>
            <p:spPr>
              <a:xfrm>
                <a:off x="5119149" y="3822690"/>
                <a:ext cx="836232" cy="831740"/>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5" name="Group 4"/>
          <p:cNvGrpSpPr/>
          <p:nvPr/>
        </p:nvGrpSpPr>
        <p:grpSpPr>
          <a:xfrm>
            <a:off x="9176491" y="2349813"/>
            <a:ext cx="2335695" cy="3233108"/>
            <a:chOff x="10972686" y="2797794"/>
            <a:chExt cx="2802834" cy="3879729"/>
          </a:xfrm>
        </p:grpSpPr>
        <p:sp>
          <p:nvSpPr>
            <p:cNvPr id="16" name="Oval 15">
              <a:extLst>
                <a:ext uri="{FF2B5EF4-FFF2-40B4-BE49-F238E27FC236}">
                  <a16:creationId xmlns:a16="http://schemas.microsoft.com/office/drawing/2014/main" id="{6F3CCB3D-2B3A-40FA-B16A-D6B9DEA289B1}"/>
                </a:ext>
              </a:extLst>
            </p:cNvPr>
            <p:cNvSpPr/>
            <p:nvPr/>
          </p:nvSpPr>
          <p:spPr>
            <a:xfrm>
              <a:off x="11573945" y="2797794"/>
              <a:ext cx="1951628" cy="1897037"/>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sp>
          <p:nvSpPr>
            <p:cNvPr id="14" name="TextBox 2">
              <a:extLst>
                <a:ext uri="{FF2B5EF4-FFF2-40B4-BE49-F238E27FC236}">
                  <a16:creationId xmlns:a16="http://schemas.microsoft.com/office/drawing/2014/main" id="{07406C3D-B646-4EA7-8515-C134C3F6428A}"/>
                </a:ext>
              </a:extLst>
            </p:cNvPr>
            <p:cNvSpPr txBox="1"/>
            <p:nvPr/>
          </p:nvSpPr>
          <p:spPr>
            <a:xfrm>
              <a:off x="10972686" y="545872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Minimize Distractions</a:t>
              </a:r>
            </a:p>
          </p:txBody>
        </p:sp>
      </p:grpSp>
      <p:pic>
        <p:nvPicPr>
          <p:cNvPr id="31" name="Graphic 31" descr="Bell">
            <a:extLst>
              <a:ext uri="{FF2B5EF4-FFF2-40B4-BE49-F238E27FC236}">
                <a16:creationId xmlns:a16="http://schemas.microsoft.com/office/drawing/2014/main" id="{4467A604-BAAC-43F4-BE5E-3D16AA1FD7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91835" y="2603977"/>
            <a:ext cx="967713" cy="1001469"/>
          </a:xfrm>
          <a:prstGeom prst="rect">
            <a:avLst/>
          </a:prstGeom>
        </p:spPr>
      </p:pic>
      <p:grpSp>
        <p:nvGrpSpPr>
          <p:cNvPr id="21" name="Group 20">
            <a:extLst>
              <a:ext uri="{FF2B5EF4-FFF2-40B4-BE49-F238E27FC236}">
                <a16:creationId xmlns:a16="http://schemas.microsoft.com/office/drawing/2014/main" id="{BCF46FC1-EBA2-421B-A509-D8B186BF1B6E}"/>
              </a:ext>
            </a:extLst>
          </p:cNvPr>
          <p:cNvGrpSpPr/>
          <p:nvPr/>
        </p:nvGrpSpPr>
        <p:grpSpPr>
          <a:xfrm>
            <a:off x="6252968" y="2331495"/>
            <a:ext cx="2335695" cy="3233108"/>
            <a:chOff x="7499411" y="3343704"/>
            <a:chExt cx="2802834" cy="3879729"/>
          </a:xfrm>
        </p:grpSpPr>
        <p:sp>
          <p:nvSpPr>
            <p:cNvPr id="13" name="TextBox 3">
              <a:extLst>
                <a:ext uri="{FF2B5EF4-FFF2-40B4-BE49-F238E27FC236}">
                  <a16:creationId xmlns:a16="http://schemas.microsoft.com/office/drawing/2014/main" id="{A69985C5-BCF6-4584-9291-63EACDE346AA}"/>
                </a:ext>
              </a:extLst>
            </p:cNvPr>
            <p:cNvSpPr txBox="1"/>
            <p:nvPr/>
          </p:nvSpPr>
          <p:spPr>
            <a:xfrm>
              <a:off x="7499411" y="6004637"/>
              <a:ext cx="2802834" cy="1218796"/>
            </a:xfrm>
            <a:prstGeom prst="rect">
              <a:avLst/>
            </a:prstGeom>
            <a:noFill/>
          </p:spPr>
          <p:txBody>
            <a:bodyPr wrap="square" rtlCol="0" anchor="t">
              <a:spAutoFit/>
            </a:bodyPr>
            <a:ls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002D43"/>
                  </a:solidFill>
                  <a:effectLst/>
                  <a:uLnTx/>
                  <a:uFillTx/>
                  <a:latin typeface="Amazon Ember"/>
                  <a:ea typeface="+mn-ea"/>
                  <a:cs typeface="+mn-cs"/>
                </a:rPr>
                <a:t>Participate Actively</a:t>
              </a:r>
              <a:endParaRPr kumimoji="0" lang="en-US" sz="2400" b="0" i="0" u="none" strike="noStrike" kern="1200" cap="none" spc="0" normalizeH="0" baseline="0" noProof="0" dirty="0">
                <a:ln>
                  <a:noFill/>
                </a:ln>
                <a:solidFill>
                  <a:srgbClr val="002D43"/>
                </a:solidFill>
                <a:effectLst/>
                <a:uLnTx/>
                <a:uFillTx/>
                <a:latin typeface="Amazon Ember"/>
                <a:ea typeface="+mn-ea"/>
                <a:cs typeface="+mn-cs"/>
              </a:endParaRPr>
            </a:p>
          </p:txBody>
        </p:sp>
        <p:sp>
          <p:nvSpPr>
            <p:cNvPr id="15" name="Oval 14">
              <a:extLst>
                <a:ext uri="{FF2B5EF4-FFF2-40B4-BE49-F238E27FC236}">
                  <a16:creationId xmlns:a16="http://schemas.microsoft.com/office/drawing/2014/main" id="{AA0D89C9-51DB-4165-9C05-879D9A71A190}"/>
                </a:ext>
              </a:extLst>
            </p:cNvPr>
            <p:cNvSpPr/>
            <p:nvPr/>
          </p:nvSpPr>
          <p:spPr>
            <a:xfrm>
              <a:off x="7929316" y="3343704"/>
              <a:ext cx="1951628" cy="1897037"/>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880" b="0" i="0" u="none" strike="noStrike" kern="1200" cap="none" spc="0" normalizeH="0" baseline="0" noProof="0">
                <a:ln>
                  <a:noFill/>
                </a:ln>
                <a:solidFill>
                  <a:srgbClr val="FFFFFF"/>
                </a:solidFill>
                <a:effectLst/>
                <a:uLnTx/>
                <a:uFillTx/>
                <a:latin typeface="Amazon Ember"/>
                <a:ea typeface="+mn-ea"/>
                <a:cs typeface="+mn-cs"/>
              </a:endParaRPr>
            </a:p>
          </p:txBody>
        </p:sp>
        <p:grpSp>
          <p:nvGrpSpPr>
            <p:cNvPr id="18" name="Group 17">
              <a:extLst>
                <a:ext uri="{FF2B5EF4-FFF2-40B4-BE49-F238E27FC236}">
                  <a16:creationId xmlns:a16="http://schemas.microsoft.com/office/drawing/2014/main" id="{DB942998-2D1E-4F03-8E9B-F41F884C5C35}"/>
                </a:ext>
              </a:extLst>
            </p:cNvPr>
            <p:cNvGrpSpPr/>
            <p:nvPr/>
          </p:nvGrpSpPr>
          <p:grpSpPr>
            <a:xfrm>
              <a:off x="8266222" y="3493826"/>
              <a:ext cx="1337480" cy="1378619"/>
              <a:chOff x="8470972" y="3493826"/>
              <a:chExt cx="1337480" cy="1450421"/>
            </a:xfrm>
          </p:grpSpPr>
          <p:pic>
            <p:nvPicPr>
              <p:cNvPr id="8" name="Graphic 8" descr="Raised hand">
                <a:extLst>
                  <a:ext uri="{FF2B5EF4-FFF2-40B4-BE49-F238E27FC236}">
                    <a16:creationId xmlns:a16="http://schemas.microsoft.com/office/drawing/2014/main" id="{47FF9881-8760-4B7E-A5E6-6048640AE8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70972" y="3493826"/>
                <a:ext cx="1337480" cy="1323834"/>
              </a:xfrm>
              <a:prstGeom prst="rect">
                <a:avLst/>
              </a:prstGeom>
            </p:spPr>
          </p:pic>
          <p:sp>
            <p:nvSpPr>
              <p:cNvPr id="10" name="Rectangle 9">
                <a:extLst>
                  <a:ext uri="{FF2B5EF4-FFF2-40B4-BE49-F238E27FC236}">
                    <a16:creationId xmlns:a16="http://schemas.microsoft.com/office/drawing/2014/main" id="{52A7432C-4407-4376-B865-5BCC22F279C7}"/>
                  </a:ext>
                </a:extLst>
              </p:cNvPr>
              <p:cNvSpPr/>
              <p:nvPr/>
            </p:nvSpPr>
            <p:spPr>
              <a:xfrm>
                <a:off x="8839460" y="4428275"/>
                <a:ext cx="438912" cy="51597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a:ea typeface="+mn-ea"/>
                  <a:cs typeface="+mn-cs"/>
                </a:endParaRPr>
              </a:p>
            </p:txBody>
          </p:sp>
        </p:grpSp>
      </p:grpSp>
      <p:cxnSp>
        <p:nvCxnSpPr>
          <p:cNvPr id="36" name="Straight Arrow Connector 35">
            <a:extLst>
              <a:ext uri="{FF2B5EF4-FFF2-40B4-BE49-F238E27FC236}">
                <a16:creationId xmlns:a16="http://schemas.microsoft.com/office/drawing/2014/main" id="{EB74C850-72D4-43BB-AA1A-2FDB712ED3DA}"/>
              </a:ext>
            </a:extLst>
          </p:cNvPr>
          <p:cNvCxnSpPr/>
          <p:nvPr/>
        </p:nvCxnSpPr>
        <p:spPr>
          <a:xfrm>
            <a:off x="10101558" y="2838956"/>
            <a:ext cx="705005" cy="704358"/>
          </a:xfrm>
          <a:prstGeom prst="straightConnector1">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26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D296-80C0-B948-A3E4-53C11631C8BA}"/>
              </a:ext>
            </a:extLst>
          </p:cNvPr>
          <p:cNvSpPr>
            <a:spLocks noGrp="1"/>
          </p:cNvSpPr>
          <p:nvPr>
            <p:ph type="title"/>
          </p:nvPr>
        </p:nvSpPr>
        <p:spPr/>
        <p:txBody>
          <a:bodyPr/>
          <a:lstStyle/>
          <a:p>
            <a:pPr algn="ctr"/>
            <a:r>
              <a:rPr lang="en-US" dirty="0"/>
              <a:t>Enabling password authentication</a:t>
            </a:r>
          </a:p>
        </p:txBody>
      </p:sp>
      <p:sp>
        <p:nvSpPr>
          <p:cNvPr id="3" name="TextBox 2">
            <a:extLst>
              <a:ext uri="{FF2B5EF4-FFF2-40B4-BE49-F238E27FC236}">
                <a16:creationId xmlns:a16="http://schemas.microsoft.com/office/drawing/2014/main" id="{7A2A239A-F727-314C-A57A-9D421C508814}"/>
              </a:ext>
            </a:extLst>
          </p:cNvPr>
          <p:cNvSpPr txBox="1"/>
          <p:nvPr/>
        </p:nvSpPr>
        <p:spPr>
          <a:xfrm>
            <a:off x="770021" y="1227221"/>
            <a:ext cx="10940405" cy="4416594"/>
          </a:xfrm>
          <a:prstGeom prst="rect">
            <a:avLst/>
          </a:prstGeom>
          <a:noFill/>
        </p:spPr>
        <p:txBody>
          <a:bodyPr wrap="square" rtlCol="0">
            <a:spAutoFit/>
          </a:bodyPr>
          <a:lstStyle/>
          <a:p>
            <a:pPr algn="l"/>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By default on most AMIs, only key pair authentication is allowed</a:t>
            </a:r>
          </a:p>
          <a:p>
            <a:pPr algn="l"/>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Once we create a password for a user we can modify </a:t>
            </a:r>
            <a:r>
              <a:rPr lang="en-US"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ssh</a:t>
            </a: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config to allow password authentication</a:t>
            </a:r>
          </a:p>
          <a:p>
            <a:pPr algn="l"/>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etc</a:t>
            </a: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ssh</a:t>
            </a:r>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r>
              <a:rPr lang="en-US" sz="2400" dirty="0" err="1">
                <a:solidFill>
                  <a:schemeClr val="bg1"/>
                </a:solidFill>
                <a:latin typeface="Amazon Ember" panose="020B0603020204020204" pitchFamily="34" charset="0"/>
                <a:ea typeface="Amazon Ember" panose="020B0603020204020204" pitchFamily="34" charset="0"/>
                <a:cs typeface="Amazon Ember" panose="020B0603020204020204" pitchFamily="34" charset="0"/>
              </a:rPr>
              <a:t>sshd_config</a:t>
            </a:r>
            <a:endPar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algn="l"/>
            <a:endParaRPr lang="en-US" sz="2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IE" sz="2400" dirty="0">
                <a:solidFill>
                  <a:schemeClr val="bg1"/>
                </a:solidFill>
              </a:rPr>
              <a:t>#</a:t>
            </a:r>
            <a:r>
              <a:rPr lang="en-IE" sz="2400" b="1" dirty="0" err="1">
                <a:solidFill>
                  <a:schemeClr val="bg1"/>
                </a:solidFill>
              </a:rPr>
              <a:t>Password</a:t>
            </a:r>
            <a:r>
              <a:rPr lang="en-IE" sz="2400" dirty="0" err="1">
                <a:solidFill>
                  <a:schemeClr val="bg1"/>
                </a:solidFill>
              </a:rPr>
              <a:t>Authentication</a:t>
            </a:r>
            <a:r>
              <a:rPr lang="en-IE" sz="2400" dirty="0">
                <a:solidFill>
                  <a:schemeClr val="bg1"/>
                </a:solidFill>
              </a:rPr>
              <a:t> yes</a:t>
            </a:r>
          </a:p>
          <a:p>
            <a:endParaRPr lang="en-IE" sz="2400" dirty="0">
              <a:solidFill>
                <a:schemeClr val="bg1"/>
              </a:solidFill>
            </a:endParaRPr>
          </a:p>
          <a:p>
            <a:r>
              <a:rPr lang="en-IE" sz="2400" dirty="0">
                <a:solidFill>
                  <a:schemeClr val="bg1"/>
                </a:solidFill>
              </a:rPr>
              <a:t>Not as secure as private key authentication</a:t>
            </a:r>
          </a:p>
          <a:p>
            <a:pPr algn="l"/>
            <a:endParaRPr lang="en-US" sz="29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3307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4B27-954A-A94E-BB86-4BECA72EFD4A}"/>
              </a:ext>
            </a:extLst>
          </p:cNvPr>
          <p:cNvSpPr>
            <a:spLocks noGrp="1"/>
          </p:cNvSpPr>
          <p:nvPr>
            <p:ph type="title"/>
          </p:nvPr>
        </p:nvSpPr>
        <p:spPr/>
        <p:txBody>
          <a:bodyPr/>
          <a:lstStyle/>
          <a:p>
            <a:pPr algn="ctr"/>
            <a:r>
              <a:rPr lang="en-US" dirty="0"/>
              <a:t>scheduling jobs</a:t>
            </a:r>
          </a:p>
        </p:txBody>
      </p:sp>
      <p:sp>
        <p:nvSpPr>
          <p:cNvPr id="3" name="TextBox 2">
            <a:extLst>
              <a:ext uri="{FF2B5EF4-FFF2-40B4-BE49-F238E27FC236}">
                <a16:creationId xmlns:a16="http://schemas.microsoft.com/office/drawing/2014/main" id="{63820653-72CF-BC4C-AC35-3E67A3A3668C}"/>
              </a:ext>
            </a:extLst>
          </p:cNvPr>
          <p:cNvSpPr txBox="1"/>
          <p:nvPr/>
        </p:nvSpPr>
        <p:spPr>
          <a:xfrm>
            <a:off x="656494" y="1480394"/>
            <a:ext cx="10203765" cy="3416320"/>
          </a:xfrm>
          <a:prstGeom prst="rect">
            <a:avLst/>
          </a:prstGeom>
          <a:noFill/>
        </p:spPr>
        <p:txBody>
          <a:bodyPr wrap="square" rtlCol="0">
            <a:spAutoFit/>
          </a:bodyPr>
          <a:lstStyle/>
          <a:p>
            <a:r>
              <a:rPr lang="en-US" sz="2400" dirty="0">
                <a:solidFill>
                  <a:schemeClr val="bg1"/>
                </a:solidFill>
              </a:rPr>
              <a:t>tasks/jobs that are supposed to run (more than once) at a specific time</a:t>
            </a:r>
          </a:p>
          <a:p>
            <a:endParaRPr lang="en-US" sz="2400" dirty="0">
              <a:solidFill>
                <a:schemeClr val="bg1"/>
              </a:solidFill>
            </a:endParaRPr>
          </a:p>
          <a:p>
            <a:r>
              <a:rPr lang="en-US" sz="2400" dirty="0" err="1">
                <a:solidFill>
                  <a:schemeClr val="bg1"/>
                </a:solidFill>
              </a:rPr>
              <a:t>cron</a:t>
            </a:r>
            <a:r>
              <a:rPr lang="en-US" sz="2400" dirty="0">
                <a:solidFill>
                  <a:schemeClr val="bg1"/>
                </a:solidFill>
              </a:rPr>
              <a:t> (granular time configuration, repeats executions)</a:t>
            </a:r>
          </a:p>
          <a:p>
            <a:endParaRPr lang="en-US" sz="2400" dirty="0">
              <a:solidFill>
                <a:schemeClr val="bg1"/>
              </a:solidFill>
            </a:endParaRPr>
          </a:p>
          <a:p>
            <a:r>
              <a:rPr lang="en-US" sz="2400" dirty="0" err="1">
                <a:solidFill>
                  <a:schemeClr val="bg1"/>
                </a:solidFill>
              </a:rPr>
              <a:t>anacron</a:t>
            </a:r>
            <a:r>
              <a:rPr lang="en-US" sz="2400" dirty="0">
                <a:solidFill>
                  <a:schemeClr val="bg1"/>
                </a:solidFill>
              </a:rPr>
              <a:t> (daily/weekly/monthly execution, for non 24/7 system)</a:t>
            </a:r>
          </a:p>
          <a:p>
            <a:endParaRPr lang="en-US" sz="2400" dirty="0">
              <a:solidFill>
                <a:schemeClr val="bg1"/>
              </a:solidFill>
            </a:endParaRPr>
          </a:p>
          <a:p>
            <a:r>
              <a:rPr lang="en-US" sz="2400" dirty="0">
                <a:solidFill>
                  <a:schemeClr val="bg1"/>
                </a:solidFill>
              </a:rPr>
              <a:t>at (single execution)</a:t>
            </a:r>
          </a:p>
          <a:p>
            <a:endParaRPr lang="en-US" sz="2400" dirty="0">
              <a:solidFill>
                <a:schemeClr val="bg1"/>
              </a:solidFill>
            </a:endParaRPr>
          </a:p>
          <a:p>
            <a:r>
              <a:rPr lang="en-US" sz="2400" dirty="0" err="1">
                <a:solidFill>
                  <a:schemeClr val="bg1"/>
                </a:solidFill>
              </a:rPr>
              <a:t>systemd</a:t>
            </a:r>
            <a:r>
              <a:rPr lang="en-US" sz="2400" dirty="0">
                <a:solidFill>
                  <a:schemeClr val="bg1"/>
                </a:solidFill>
              </a:rPr>
              <a:t> timers (</a:t>
            </a:r>
            <a:r>
              <a:rPr lang="en-US" sz="2400" dirty="0" err="1">
                <a:solidFill>
                  <a:schemeClr val="bg1"/>
                </a:solidFill>
              </a:rPr>
              <a:t>cron</a:t>
            </a:r>
            <a:r>
              <a:rPr lang="en-US" sz="2400" dirty="0">
                <a:solidFill>
                  <a:schemeClr val="bg1"/>
                </a:solidFill>
              </a:rPr>
              <a:t> “replacement, only available in </a:t>
            </a:r>
            <a:r>
              <a:rPr lang="en-US" sz="2400" dirty="0" err="1">
                <a:solidFill>
                  <a:schemeClr val="bg1"/>
                </a:solidFill>
              </a:rPr>
              <a:t>systemd</a:t>
            </a:r>
            <a:r>
              <a:rPr lang="en-US" sz="2400" dirty="0">
                <a:solidFill>
                  <a:schemeClr val="bg1"/>
                </a:solidFill>
              </a:rPr>
              <a:t> systems)</a:t>
            </a:r>
          </a:p>
        </p:txBody>
      </p:sp>
    </p:spTree>
    <p:extLst>
      <p:ext uri="{BB962C8B-B14F-4D97-AF65-F5344CB8AC3E}">
        <p14:creationId xmlns:p14="http://schemas.microsoft.com/office/powerpoint/2010/main" val="879659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BF5-BB6B-6F43-916D-B9DFFD2955F6}"/>
              </a:ext>
            </a:extLst>
          </p:cNvPr>
          <p:cNvSpPr>
            <a:spLocks noGrp="1"/>
          </p:cNvSpPr>
          <p:nvPr>
            <p:ph type="title"/>
          </p:nvPr>
        </p:nvSpPr>
        <p:spPr/>
        <p:txBody>
          <a:bodyPr/>
          <a:lstStyle/>
          <a:p>
            <a:pPr algn="ctr"/>
            <a:r>
              <a:rPr lang="en-US" dirty="0" err="1"/>
              <a:t>cron</a:t>
            </a:r>
            <a:endParaRPr lang="en-US" dirty="0"/>
          </a:p>
        </p:txBody>
      </p:sp>
      <p:sp>
        <p:nvSpPr>
          <p:cNvPr id="4" name="Rectangle 3">
            <a:extLst>
              <a:ext uri="{FF2B5EF4-FFF2-40B4-BE49-F238E27FC236}">
                <a16:creationId xmlns:a16="http://schemas.microsoft.com/office/drawing/2014/main" id="{5B87D084-1FE3-DF4D-AB9B-4A2EC13B5826}"/>
              </a:ext>
            </a:extLst>
          </p:cNvPr>
          <p:cNvSpPr/>
          <p:nvPr/>
        </p:nvSpPr>
        <p:spPr>
          <a:xfrm>
            <a:off x="802543" y="880171"/>
            <a:ext cx="10940405" cy="5262979"/>
          </a:xfrm>
          <a:prstGeom prst="rect">
            <a:avLst/>
          </a:prstGeom>
        </p:spPr>
        <p:txBody>
          <a:bodyPr wrap="square">
            <a:spAutoFit/>
          </a:bodyPr>
          <a:lstStyle/>
          <a:p>
            <a:r>
              <a:rPr lang="en-IE" sz="2400" dirty="0">
                <a:solidFill>
                  <a:schemeClr val="bg1"/>
                </a:solidFill>
              </a:rPr>
              <a:t>Components of </a:t>
            </a:r>
            <a:r>
              <a:rPr lang="en-IE" sz="2400" dirty="0" err="1">
                <a:solidFill>
                  <a:schemeClr val="bg1"/>
                </a:solidFill>
              </a:rPr>
              <a:t>cron</a:t>
            </a:r>
            <a:r>
              <a:rPr lang="en-IE" sz="2400" dirty="0">
                <a:solidFill>
                  <a:schemeClr val="bg1"/>
                </a:solidFill>
              </a:rPr>
              <a:t>:</a:t>
            </a:r>
          </a:p>
          <a:p>
            <a:pPr lvl="1"/>
            <a:r>
              <a:rPr lang="en-IE" sz="2400" dirty="0" err="1">
                <a:solidFill>
                  <a:schemeClr val="bg1"/>
                </a:solidFill>
              </a:rPr>
              <a:t>crond</a:t>
            </a:r>
            <a:r>
              <a:rPr lang="en-IE" sz="2400" dirty="0">
                <a:solidFill>
                  <a:schemeClr val="bg1"/>
                </a:solidFill>
              </a:rPr>
              <a:t> (the daemon, typically started on boot)</a:t>
            </a:r>
          </a:p>
          <a:p>
            <a:pPr lvl="1"/>
            <a:r>
              <a:rPr lang="en-IE" sz="2400" dirty="0">
                <a:solidFill>
                  <a:schemeClr val="bg1"/>
                </a:solidFill>
              </a:rPr>
              <a:t>crontab:</a:t>
            </a:r>
          </a:p>
          <a:p>
            <a:pPr lvl="2"/>
            <a:r>
              <a:rPr lang="en-IE" sz="2400" dirty="0">
                <a:solidFill>
                  <a:schemeClr val="bg1"/>
                </a:solidFill>
              </a:rPr>
              <a:t>Table of scheduled jobs</a:t>
            </a:r>
          </a:p>
          <a:p>
            <a:pPr lvl="2"/>
            <a:r>
              <a:rPr lang="en-IE" sz="2400" dirty="0">
                <a:solidFill>
                  <a:schemeClr val="bg1"/>
                </a:solidFill>
              </a:rPr>
              <a:t>Each user has its own crontab: /var/spool/</a:t>
            </a:r>
            <a:r>
              <a:rPr lang="en-IE" sz="2400" dirty="0" err="1">
                <a:solidFill>
                  <a:schemeClr val="bg1"/>
                </a:solidFill>
              </a:rPr>
              <a:t>cron</a:t>
            </a:r>
            <a:r>
              <a:rPr lang="en-IE" sz="2400" dirty="0">
                <a:solidFill>
                  <a:schemeClr val="bg1"/>
                </a:solidFill>
              </a:rPr>
              <a:t>/crontabs/username</a:t>
            </a:r>
          </a:p>
          <a:p>
            <a:pPr lvl="2"/>
            <a:r>
              <a:rPr lang="en-IE" sz="2400" dirty="0">
                <a:solidFill>
                  <a:schemeClr val="bg1"/>
                </a:solidFill>
              </a:rPr>
              <a:t>There is a system crontab: /etc/crontab</a:t>
            </a:r>
          </a:p>
          <a:p>
            <a:pPr lvl="2"/>
            <a:endParaRPr lang="en-IE" sz="2400" dirty="0">
              <a:solidFill>
                <a:schemeClr val="bg1"/>
              </a:solidFill>
            </a:endParaRPr>
          </a:p>
          <a:p>
            <a:r>
              <a:rPr lang="en-IE" sz="2400" dirty="0">
                <a:solidFill>
                  <a:schemeClr val="bg1"/>
                </a:solidFill>
              </a:rPr>
              <a:t>crontab –e (edits user crontab)</a:t>
            </a:r>
          </a:p>
          <a:p>
            <a:r>
              <a:rPr lang="en-IE" sz="2400" dirty="0">
                <a:solidFill>
                  <a:schemeClr val="bg1"/>
                </a:solidFill>
              </a:rPr>
              <a:t>crontab –l (list crontab jobs)</a:t>
            </a:r>
          </a:p>
          <a:p>
            <a:r>
              <a:rPr lang="en-IE" sz="2400" dirty="0">
                <a:solidFill>
                  <a:schemeClr val="bg1"/>
                </a:solidFill>
              </a:rPr>
              <a:t>Crontab Fields:</a:t>
            </a:r>
          </a:p>
          <a:p>
            <a:pPr lvl="1"/>
            <a:r>
              <a:rPr lang="en-IE" sz="2400" dirty="0" err="1">
                <a:solidFill>
                  <a:schemeClr val="bg1"/>
                </a:solidFill>
              </a:rPr>
              <a:t>Minute,Hour,Day</a:t>
            </a:r>
            <a:r>
              <a:rPr lang="en-IE" sz="2400" dirty="0">
                <a:solidFill>
                  <a:schemeClr val="bg1"/>
                </a:solidFill>
              </a:rPr>
              <a:t> of the </a:t>
            </a:r>
            <a:r>
              <a:rPr lang="en-IE" sz="2400" dirty="0" err="1">
                <a:solidFill>
                  <a:schemeClr val="bg1"/>
                </a:solidFill>
              </a:rPr>
              <a:t>month,Month,Day</a:t>
            </a:r>
            <a:r>
              <a:rPr lang="en-IE" sz="2400" dirty="0">
                <a:solidFill>
                  <a:schemeClr val="bg1"/>
                </a:solidFill>
              </a:rPr>
              <a:t> of the week, command</a:t>
            </a:r>
            <a:br>
              <a:rPr lang="en-IE" sz="2400" dirty="0">
                <a:solidFill>
                  <a:schemeClr val="bg1"/>
                </a:solidFill>
              </a:rPr>
            </a:br>
            <a:endParaRPr lang="en-IE" sz="2400" dirty="0">
              <a:solidFill>
                <a:schemeClr val="bg1"/>
              </a:solidFill>
            </a:endParaRPr>
          </a:p>
          <a:p>
            <a:pPr lvl="1"/>
            <a:r>
              <a:rPr lang="en-IE" sz="2400" dirty="0" err="1">
                <a:solidFill>
                  <a:schemeClr val="bg1"/>
                </a:solidFill>
              </a:rPr>
              <a:t>anacron</a:t>
            </a:r>
            <a:r>
              <a:rPr lang="en-IE" sz="2400" dirty="0">
                <a:solidFill>
                  <a:schemeClr val="bg1"/>
                </a:solidFill>
              </a:rPr>
              <a:t> in /etc/</a:t>
            </a:r>
            <a:r>
              <a:rPr lang="en-IE" sz="2400" dirty="0" err="1">
                <a:solidFill>
                  <a:schemeClr val="bg1"/>
                </a:solidFill>
              </a:rPr>
              <a:t>anacrontab</a:t>
            </a:r>
            <a:r>
              <a:rPr lang="en-IE" sz="2400" dirty="0">
                <a:solidFill>
                  <a:schemeClr val="bg1"/>
                </a:solidFill>
              </a:rPr>
              <a:t> </a:t>
            </a:r>
          </a:p>
          <a:p>
            <a:pPr lvl="2"/>
            <a:endParaRPr lang="en-IE" sz="2400" dirty="0">
              <a:solidFill>
                <a:schemeClr val="bg1"/>
              </a:solidFill>
            </a:endParaRPr>
          </a:p>
        </p:txBody>
      </p:sp>
    </p:spTree>
    <p:extLst>
      <p:ext uri="{BB962C8B-B14F-4D97-AF65-F5344CB8AC3E}">
        <p14:creationId xmlns:p14="http://schemas.microsoft.com/office/powerpoint/2010/main" val="164715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4033-24CA-6848-B0B2-46A859E25D5E}"/>
              </a:ext>
            </a:extLst>
          </p:cNvPr>
          <p:cNvSpPr>
            <a:spLocks noGrp="1"/>
          </p:cNvSpPr>
          <p:nvPr>
            <p:ph type="title"/>
          </p:nvPr>
        </p:nvSpPr>
        <p:spPr/>
        <p:txBody>
          <a:bodyPr/>
          <a:lstStyle/>
          <a:p>
            <a:pPr algn="ctr"/>
            <a:r>
              <a:rPr lang="en-US" dirty="0"/>
              <a:t>crontab examples</a:t>
            </a:r>
          </a:p>
        </p:txBody>
      </p:sp>
      <p:sp>
        <p:nvSpPr>
          <p:cNvPr id="3" name="Content Placeholder 2">
            <a:extLst>
              <a:ext uri="{FF2B5EF4-FFF2-40B4-BE49-F238E27FC236}">
                <a16:creationId xmlns:a16="http://schemas.microsoft.com/office/drawing/2014/main" id="{1049E91B-0912-1F43-BDB3-FC52BF84DB38}"/>
              </a:ext>
            </a:extLst>
          </p:cNvPr>
          <p:cNvSpPr txBox="1">
            <a:spLocks/>
          </p:cNvSpPr>
          <p:nvPr/>
        </p:nvSpPr>
        <p:spPr>
          <a:xfrm>
            <a:off x="609600" y="1083213"/>
            <a:ext cx="10972800" cy="6034617"/>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 m  h  </a:t>
            </a:r>
            <a:r>
              <a:rPr lang="en-US" sz="3200" dirty="0" err="1"/>
              <a:t>dom</a:t>
            </a:r>
            <a:r>
              <a:rPr lang="en-US" sz="3200" dirty="0"/>
              <a:t>  mon  </a:t>
            </a:r>
            <a:r>
              <a:rPr lang="en-US" sz="3200" dirty="0" err="1"/>
              <a:t>dow</a:t>
            </a:r>
            <a:r>
              <a:rPr lang="en-US" sz="3200" dirty="0"/>
              <a:t>  command</a:t>
            </a:r>
          </a:p>
          <a:p>
            <a:endParaRPr lang="en-IE" sz="3200" dirty="0"/>
          </a:p>
          <a:p>
            <a:pPr>
              <a:buFont typeface="Arial" panose="020B0604020202020204" pitchFamily="34" charset="0"/>
              <a:buChar char="•"/>
            </a:pPr>
            <a:r>
              <a:rPr lang="en-IE" sz="3200" dirty="0"/>
              <a:t>*   *   *   *   *   /opt/bin/</a:t>
            </a:r>
            <a:r>
              <a:rPr lang="en-IE" sz="3200" dirty="0" err="1"/>
              <a:t>mybackup.sh</a:t>
            </a:r>
            <a:endParaRPr lang="en-IE" sz="3200" dirty="0"/>
          </a:p>
          <a:p>
            <a:pPr>
              <a:buFont typeface="Arial" panose="020B0604020202020204" pitchFamily="34" charset="0"/>
              <a:buChar char="•"/>
            </a:pPr>
            <a:r>
              <a:rPr lang="en-IE" sz="3200" dirty="0"/>
              <a:t>0   6,10   1   */2   *   /opt/bin/</a:t>
            </a:r>
            <a:r>
              <a:rPr lang="en-IE" sz="3200" dirty="0" err="1"/>
              <a:t>mybackup.sh</a:t>
            </a:r>
            <a:endParaRPr lang="en-IE" sz="3200" dirty="0"/>
          </a:p>
          <a:p>
            <a:pPr>
              <a:buFont typeface="Arial" panose="020B0604020202020204" pitchFamily="34" charset="0"/>
              <a:buChar char="•"/>
            </a:pPr>
            <a:r>
              <a:rPr lang="en-IE" sz="3200" dirty="0"/>
              <a:t>0   4   15-21   *   1   /opt/bin/</a:t>
            </a:r>
            <a:r>
              <a:rPr lang="en-IE" sz="3200" dirty="0" err="1"/>
              <a:t>mybackups.sh</a:t>
            </a:r>
            <a:endParaRPr lang="en-IE" sz="3200" dirty="0"/>
          </a:p>
          <a:p>
            <a:pPr>
              <a:buFont typeface="Arial" panose="020B0604020202020204" pitchFamily="34" charset="0"/>
              <a:buChar char="•"/>
            </a:pPr>
            <a:r>
              <a:rPr lang="en-IE" sz="3200" dirty="0"/>
              <a:t>0   0-23/2   *   *   *   /opt/bin/</a:t>
            </a:r>
            <a:r>
              <a:rPr lang="en-IE" sz="3200" dirty="0" err="1"/>
              <a:t>mybackups.sh</a:t>
            </a:r>
            <a:endParaRPr lang="en-IE" sz="3200" dirty="0"/>
          </a:p>
          <a:p>
            <a:pPr>
              <a:buFont typeface="Arial" panose="020B0604020202020204" pitchFamily="34" charset="0"/>
              <a:buChar char="•"/>
            </a:pPr>
            <a:endParaRPr lang="en-IE" sz="3200" dirty="0"/>
          </a:p>
          <a:p>
            <a:pPr>
              <a:buFont typeface="Arial" panose="020B0604020202020204" pitchFamily="34" charset="0"/>
              <a:buChar char="•"/>
            </a:pPr>
            <a:endParaRPr lang="en-IE" sz="3200" dirty="0"/>
          </a:p>
        </p:txBody>
      </p:sp>
    </p:spTree>
    <p:extLst>
      <p:ext uri="{BB962C8B-B14F-4D97-AF65-F5344CB8AC3E}">
        <p14:creationId xmlns:p14="http://schemas.microsoft.com/office/powerpoint/2010/main" val="224119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0D86-AD6E-DE4D-8118-19267C218628}"/>
              </a:ext>
            </a:extLst>
          </p:cNvPr>
          <p:cNvSpPr>
            <a:spLocks noGrp="1"/>
          </p:cNvSpPr>
          <p:nvPr>
            <p:ph type="title"/>
          </p:nvPr>
        </p:nvSpPr>
        <p:spPr/>
        <p:txBody>
          <a:bodyPr/>
          <a:lstStyle/>
          <a:p>
            <a:pPr algn="ctr"/>
            <a:r>
              <a:rPr lang="en-US" dirty="0"/>
              <a:t>at</a:t>
            </a:r>
          </a:p>
        </p:txBody>
      </p:sp>
      <p:sp>
        <p:nvSpPr>
          <p:cNvPr id="3" name="TextBox 2">
            <a:extLst>
              <a:ext uri="{FF2B5EF4-FFF2-40B4-BE49-F238E27FC236}">
                <a16:creationId xmlns:a16="http://schemas.microsoft.com/office/drawing/2014/main" id="{34D3C9DD-579C-3244-A1C7-2CD1F1A48149}"/>
              </a:ext>
            </a:extLst>
          </p:cNvPr>
          <p:cNvSpPr txBox="1"/>
          <p:nvPr/>
        </p:nvSpPr>
        <p:spPr>
          <a:xfrm>
            <a:off x="839861" y="880171"/>
            <a:ext cx="6268063" cy="4893647"/>
          </a:xfrm>
          <a:prstGeom prst="rect">
            <a:avLst/>
          </a:prstGeom>
          <a:noFill/>
        </p:spPr>
        <p:txBody>
          <a:bodyPr wrap="none" rtlCol="0">
            <a:spAutoFit/>
          </a:bodyPr>
          <a:lstStyle/>
          <a:p>
            <a:r>
              <a:rPr lang="en-IE" sz="2400" dirty="0">
                <a:solidFill>
                  <a:schemeClr val="bg1"/>
                </a:solidFill>
              </a:rPr>
              <a:t>Run jobs at specific times (just once)</a:t>
            </a:r>
          </a:p>
          <a:p>
            <a:endParaRPr lang="en-IE" sz="2400" dirty="0">
              <a:solidFill>
                <a:schemeClr val="bg1"/>
              </a:solidFill>
            </a:endParaRPr>
          </a:p>
          <a:p>
            <a:r>
              <a:rPr lang="en-IE" sz="2400" dirty="0">
                <a:solidFill>
                  <a:schemeClr val="bg1"/>
                </a:solidFill>
              </a:rPr>
              <a:t>interactive mode via “at”</a:t>
            </a:r>
          </a:p>
          <a:p>
            <a:endParaRPr lang="en-IE" sz="2400" dirty="0">
              <a:solidFill>
                <a:schemeClr val="bg1"/>
              </a:solidFill>
            </a:endParaRPr>
          </a:p>
          <a:p>
            <a:r>
              <a:rPr lang="en-IE" sz="2400" dirty="0">
                <a:solidFill>
                  <a:schemeClr val="bg1"/>
                </a:solidFill>
              </a:rPr>
              <a:t>at –l to list</a:t>
            </a:r>
          </a:p>
          <a:p>
            <a:r>
              <a:rPr lang="en-IE" sz="2400" dirty="0">
                <a:solidFill>
                  <a:schemeClr val="bg1"/>
                </a:solidFill>
              </a:rPr>
              <a:t>at –d to delete</a:t>
            </a:r>
          </a:p>
          <a:p>
            <a:r>
              <a:rPr lang="en-IE" sz="2400" dirty="0">
                <a:solidFill>
                  <a:schemeClr val="bg1"/>
                </a:solidFill>
              </a:rPr>
              <a:t>at –f to schedule job</a:t>
            </a:r>
          </a:p>
          <a:p>
            <a:endParaRPr lang="en-IE" sz="2400" dirty="0">
              <a:solidFill>
                <a:schemeClr val="bg1"/>
              </a:solidFill>
            </a:endParaRPr>
          </a:p>
          <a:p>
            <a:r>
              <a:rPr lang="en-IE" sz="2400" dirty="0">
                <a:solidFill>
                  <a:schemeClr val="bg1"/>
                </a:solidFill>
                <a:latin typeface="Miriam Fixed" panose="020B0509050101010101" pitchFamily="49" charset="-79"/>
                <a:cs typeface="Miriam Fixed" panose="020B0509050101010101" pitchFamily="49" charset="-79"/>
              </a:rPr>
              <a:t>at –f </a:t>
            </a:r>
            <a:r>
              <a:rPr lang="en-IE" sz="2400" dirty="0" err="1">
                <a:solidFill>
                  <a:schemeClr val="bg1"/>
                </a:solidFill>
                <a:latin typeface="Miriam Fixed" panose="020B0509050101010101" pitchFamily="49" charset="-79"/>
                <a:cs typeface="Miriam Fixed" panose="020B0509050101010101" pitchFamily="49" charset="-79"/>
              </a:rPr>
              <a:t>mycommands.sh</a:t>
            </a:r>
            <a:r>
              <a:rPr lang="en-IE" sz="2400" dirty="0">
                <a:solidFill>
                  <a:schemeClr val="bg1"/>
                </a:solidFill>
                <a:latin typeface="Miriam Fixed" panose="020B0509050101010101" pitchFamily="49" charset="-79"/>
                <a:cs typeface="Miriam Fixed" panose="020B0509050101010101" pitchFamily="49" charset="-79"/>
              </a:rPr>
              <a:t> 10pm tomorrow</a:t>
            </a:r>
          </a:p>
          <a:p>
            <a:r>
              <a:rPr lang="en-IE" sz="2400" dirty="0">
                <a:solidFill>
                  <a:schemeClr val="bg1"/>
                </a:solidFill>
                <a:latin typeface="Miriam Fixed" panose="020B0509050101010101" pitchFamily="49" charset="-79"/>
                <a:cs typeface="Miriam Fixed" panose="020B0509050101010101" pitchFamily="49" charset="-79"/>
              </a:rPr>
              <a:t>at –f </a:t>
            </a:r>
            <a:r>
              <a:rPr lang="en-IE" sz="2400" dirty="0" err="1">
                <a:solidFill>
                  <a:schemeClr val="bg1"/>
                </a:solidFill>
                <a:latin typeface="Miriam Fixed" panose="020B0509050101010101" pitchFamily="49" charset="-79"/>
                <a:cs typeface="Miriam Fixed" panose="020B0509050101010101" pitchFamily="49" charset="-79"/>
              </a:rPr>
              <a:t>mycommands.sh</a:t>
            </a:r>
            <a:r>
              <a:rPr lang="en-IE" sz="2400" dirty="0">
                <a:solidFill>
                  <a:schemeClr val="bg1"/>
                </a:solidFill>
                <a:latin typeface="Miriam Fixed" panose="020B0509050101010101" pitchFamily="49" charset="-79"/>
                <a:cs typeface="Miriam Fixed" panose="020B0509050101010101" pitchFamily="49" charset="-79"/>
              </a:rPr>
              <a:t> now + 5 hours</a:t>
            </a:r>
          </a:p>
          <a:p>
            <a:r>
              <a:rPr lang="en-IE" sz="2400" dirty="0">
                <a:solidFill>
                  <a:schemeClr val="bg1"/>
                </a:solidFill>
                <a:latin typeface="Miriam Fixed" panose="020B0509050101010101" pitchFamily="49" charset="-79"/>
                <a:cs typeface="Miriam Fixed" panose="020B0509050101010101" pitchFamily="49" charset="-79"/>
              </a:rPr>
              <a:t>at –f </a:t>
            </a:r>
            <a:r>
              <a:rPr lang="en-IE" sz="2400" dirty="0" err="1">
                <a:solidFill>
                  <a:schemeClr val="bg1"/>
                </a:solidFill>
                <a:latin typeface="Miriam Fixed" panose="020B0509050101010101" pitchFamily="49" charset="-79"/>
                <a:cs typeface="Miriam Fixed" panose="020B0509050101010101" pitchFamily="49" charset="-79"/>
              </a:rPr>
              <a:t>mycommands.sh</a:t>
            </a:r>
            <a:r>
              <a:rPr lang="en-IE" sz="2400" dirty="0">
                <a:solidFill>
                  <a:schemeClr val="bg1"/>
                </a:solidFill>
                <a:latin typeface="Miriam Fixed" panose="020B0509050101010101" pitchFamily="49" charset="-79"/>
                <a:cs typeface="Miriam Fixed" panose="020B0509050101010101" pitchFamily="49" charset="-79"/>
              </a:rPr>
              <a:t> teatime</a:t>
            </a:r>
          </a:p>
          <a:p>
            <a:endParaRPr lang="en-IE" sz="2400" dirty="0">
              <a:solidFill>
                <a:schemeClr val="bg1"/>
              </a:solidFill>
            </a:endParaRPr>
          </a:p>
          <a:p>
            <a:endParaRPr lang="en-US" sz="2400" dirty="0">
              <a:solidFill>
                <a:schemeClr val="bg1"/>
              </a:solidFill>
            </a:endParaRPr>
          </a:p>
        </p:txBody>
      </p:sp>
      <p:pic>
        <p:nvPicPr>
          <p:cNvPr id="5" name="Picture 4">
            <a:extLst>
              <a:ext uri="{FF2B5EF4-FFF2-40B4-BE49-F238E27FC236}">
                <a16:creationId xmlns:a16="http://schemas.microsoft.com/office/drawing/2014/main" id="{12050E0D-7419-CD4E-A1AB-D128EA70A9DD}"/>
              </a:ext>
            </a:extLst>
          </p:cNvPr>
          <p:cNvPicPr>
            <a:picLocks noChangeAspect="1"/>
          </p:cNvPicPr>
          <p:nvPr/>
        </p:nvPicPr>
        <p:blipFill>
          <a:blip r:embed="rId3"/>
          <a:stretch>
            <a:fillRect/>
          </a:stretch>
        </p:blipFill>
        <p:spPr>
          <a:xfrm>
            <a:off x="7852792" y="2289999"/>
            <a:ext cx="3367853" cy="2596792"/>
          </a:xfrm>
          <a:prstGeom prst="rect">
            <a:avLst/>
          </a:prstGeom>
        </p:spPr>
      </p:pic>
    </p:spTree>
    <p:extLst>
      <p:ext uri="{BB962C8B-B14F-4D97-AF65-F5344CB8AC3E}">
        <p14:creationId xmlns:p14="http://schemas.microsoft.com/office/powerpoint/2010/main" val="155786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F0EA-D361-FF4F-B8FE-5A15EEEACD8D}"/>
              </a:ext>
            </a:extLst>
          </p:cNvPr>
          <p:cNvSpPr>
            <a:spLocks noGrp="1"/>
          </p:cNvSpPr>
          <p:nvPr>
            <p:ph type="title"/>
          </p:nvPr>
        </p:nvSpPr>
        <p:spPr/>
        <p:txBody>
          <a:bodyPr/>
          <a:lstStyle/>
          <a:p>
            <a:pPr algn="ctr"/>
            <a:r>
              <a:rPr lang="en-US" dirty="0" err="1"/>
              <a:t>systemd</a:t>
            </a:r>
            <a:r>
              <a:rPr lang="en-US" dirty="0"/>
              <a:t> timers</a:t>
            </a:r>
          </a:p>
        </p:txBody>
      </p:sp>
      <p:sp>
        <p:nvSpPr>
          <p:cNvPr id="3" name="TextBox 2">
            <a:extLst>
              <a:ext uri="{FF2B5EF4-FFF2-40B4-BE49-F238E27FC236}">
                <a16:creationId xmlns:a16="http://schemas.microsoft.com/office/drawing/2014/main" id="{1EE7808A-AD75-C440-8165-9D236F5D6C3F}"/>
              </a:ext>
            </a:extLst>
          </p:cNvPr>
          <p:cNvSpPr txBox="1"/>
          <p:nvPr/>
        </p:nvSpPr>
        <p:spPr>
          <a:xfrm>
            <a:off x="520172" y="748091"/>
            <a:ext cx="11341566" cy="5632311"/>
          </a:xfrm>
          <a:prstGeom prst="rect">
            <a:avLst/>
          </a:prstGeom>
          <a:noFill/>
        </p:spPr>
        <p:txBody>
          <a:bodyPr wrap="none" rtlCol="0">
            <a:spAutoFit/>
          </a:bodyPr>
          <a:lstStyle/>
          <a:p>
            <a:r>
              <a:rPr lang="en-US" sz="2400" dirty="0" err="1">
                <a:solidFill>
                  <a:schemeClr val="bg1"/>
                </a:solidFill>
              </a:rPr>
              <a:t>systemd</a:t>
            </a:r>
            <a:r>
              <a:rPr lang="en-US" sz="2400" dirty="0">
                <a:solidFill>
                  <a:schemeClr val="bg1"/>
                </a:solidFill>
              </a:rPr>
              <a:t> unit files whose name ends in .timer that control .service files or events</a:t>
            </a:r>
          </a:p>
          <a:p>
            <a:endParaRPr lang="en-US" sz="2400" dirty="0">
              <a:solidFill>
                <a:schemeClr val="bg1"/>
              </a:solidFill>
            </a:endParaRPr>
          </a:p>
          <a:p>
            <a:r>
              <a:rPr lang="en-IE" sz="2400" dirty="0">
                <a:solidFill>
                  <a:schemeClr val="bg1"/>
                </a:solidFill>
              </a:rPr>
              <a:t>/etc/</a:t>
            </a:r>
            <a:r>
              <a:rPr lang="en-IE" sz="2400" dirty="0" err="1">
                <a:solidFill>
                  <a:schemeClr val="bg1"/>
                </a:solidFill>
              </a:rPr>
              <a:t>systemd</a:t>
            </a:r>
            <a:r>
              <a:rPr lang="en-IE" sz="2400" dirty="0">
                <a:solidFill>
                  <a:schemeClr val="bg1"/>
                </a:solidFill>
              </a:rPr>
              <a:t>/system/</a:t>
            </a:r>
            <a:r>
              <a:rPr lang="en-IE" sz="2400" dirty="0" err="1">
                <a:solidFill>
                  <a:schemeClr val="bg1"/>
                </a:solidFill>
              </a:rPr>
              <a:t>foo.timer</a:t>
            </a:r>
            <a:r>
              <a:rPr lang="en-IE" sz="2400" dirty="0">
                <a:solidFill>
                  <a:schemeClr val="bg1"/>
                </a:solidFill>
              </a:rPr>
              <a:t>:</a:t>
            </a:r>
          </a:p>
          <a:p>
            <a:endParaRPr lang="en-IE" sz="2400" dirty="0">
              <a:solidFill>
                <a:schemeClr val="bg1"/>
              </a:solidFill>
            </a:endParaRPr>
          </a:p>
          <a:p>
            <a:r>
              <a:rPr lang="en-IE" sz="2400" dirty="0">
                <a:solidFill>
                  <a:schemeClr val="bg1"/>
                </a:solidFill>
              </a:rPr>
              <a:t>[Unit] </a:t>
            </a:r>
          </a:p>
          <a:p>
            <a:r>
              <a:rPr lang="en-IE" sz="2400" dirty="0">
                <a:solidFill>
                  <a:schemeClr val="bg1"/>
                </a:solidFill>
              </a:rPr>
              <a:t>Description=Run foo weekly and on boot</a:t>
            </a:r>
          </a:p>
          <a:p>
            <a:r>
              <a:rPr lang="en-IE" sz="2400" dirty="0">
                <a:solidFill>
                  <a:schemeClr val="bg1"/>
                </a:solidFill>
              </a:rPr>
              <a:t>[Timer] </a:t>
            </a:r>
          </a:p>
          <a:p>
            <a:r>
              <a:rPr lang="en-IE" sz="2400" dirty="0" err="1">
                <a:solidFill>
                  <a:schemeClr val="bg1"/>
                </a:solidFill>
              </a:rPr>
              <a:t>OnBootSec</a:t>
            </a:r>
            <a:r>
              <a:rPr lang="en-IE" sz="2400" dirty="0">
                <a:solidFill>
                  <a:schemeClr val="bg1"/>
                </a:solidFill>
              </a:rPr>
              <a:t>=15min </a:t>
            </a:r>
          </a:p>
          <a:p>
            <a:r>
              <a:rPr lang="en-IE" sz="2400" dirty="0" err="1">
                <a:solidFill>
                  <a:schemeClr val="bg1"/>
                </a:solidFill>
              </a:rPr>
              <a:t>OnUnitActiveSec</a:t>
            </a:r>
            <a:r>
              <a:rPr lang="en-IE" sz="2400" dirty="0">
                <a:solidFill>
                  <a:schemeClr val="bg1"/>
                </a:solidFill>
              </a:rPr>
              <a:t>=1w </a:t>
            </a:r>
          </a:p>
          <a:p>
            <a:r>
              <a:rPr lang="en-IE" sz="2400" dirty="0">
                <a:solidFill>
                  <a:schemeClr val="bg1"/>
                </a:solidFill>
              </a:rPr>
              <a:t>[Install] </a:t>
            </a:r>
          </a:p>
          <a:p>
            <a:r>
              <a:rPr lang="en-IE" sz="2400" dirty="0" err="1">
                <a:solidFill>
                  <a:schemeClr val="bg1"/>
                </a:solidFill>
              </a:rPr>
              <a:t>WantedBy</a:t>
            </a:r>
            <a:r>
              <a:rPr lang="en-IE" sz="2400" dirty="0">
                <a:solidFill>
                  <a:schemeClr val="bg1"/>
                </a:solidFill>
              </a:rPr>
              <a:t>=</a:t>
            </a:r>
            <a:r>
              <a:rPr lang="en-IE" sz="2400" dirty="0" err="1">
                <a:solidFill>
                  <a:schemeClr val="bg1"/>
                </a:solidFill>
              </a:rPr>
              <a:t>timers.target</a:t>
            </a:r>
            <a:endParaRPr lang="en-IE" sz="2400" dirty="0">
              <a:solidFill>
                <a:schemeClr val="bg1"/>
              </a:solidFill>
            </a:endParaRPr>
          </a:p>
          <a:p>
            <a:endParaRPr lang="en-IE" sz="2400" dirty="0">
              <a:solidFill>
                <a:schemeClr val="bg1"/>
              </a:solidFill>
            </a:endParaRPr>
          </a:p>
          <a:p>
            <a:r>
              <a:rPr lang="en-IE" sz="2400" dirty="0">
                <a:solidFill>
                  <a:schemeClr val="bg1"/>
                </a:solidFill>
              </a:rPr>
              <a:t>schedules </a:t>
            </a:r>
            <a:r>
              <a:rPr lang="en-IE" sz="2400" dirty="0" err="1">
                <a:solidFill>
                  <a:schemeClr val="bg1"/>
                </a:solidFill>
              </a:rPr>
              <a:t>foo.service</a:t>
            </a:r>
            <a:r>
              <a:rPr lang="en-IE" sz="2400" dirty="0">
                <a:solidFill>
                  <a:schemeClr val="bg1"/>
                </a:solidFill>
              </a:rPr>
              <a:t> </a:t>
            </a:r>
          </a:p>
          <a:p>
            <a:endParaRPr lang="en-IE" sz="2400" dirty="0">
              <a:solidFill>
                <a:schemeClr val="bg1"/>
              </a:solidFill>
            </a:endParaRPr>
          </a:p>
          <a:p>
            <a:r>
              <a:rPr lang="en-US" sz="2400" dirty="0" err="1">
                <a:solidFill>
                  <a:schemeClr val="bg1"/>
                </a:solidFill>
              </a:rPr>
              <a:t>systemctl</a:t>
            </a:r>
            <a:r>
              <a:rPr lang="en-US" sz="2400" dirty="0">
                <a:solidFill>
                  <a:schemeClr val="bg1"/>
                </a:solidFill>
              </a:rPr>
              <a:t> list-timers</a:t>
            </a:r>
          </a:p>
        </p:txBody>
      </p:sp>
    </p:spTree>
    <p:extLst>
      <p:ext uri="{BB962C8B-B14F-4D97-AF65-F5344CB8AC3E}">
        <p14:creationId xmlns:p14="http://schemas.microsoft.com/office/powerpoint/2010/main" val="3635700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F957-2FCE-7A4B-B1F8-7E06CCAE73CD}"/>
              </a:ext>
            </a:extLst>
          </p:cNvPr>
          <p:cNvSpPr>
            <a:spLocks noGrp="1"/>
          </p:cNvSpPr>
          <p:nvPr>
            <p:ph type="title"/>
          </p:nvPr>
        </p:nvSpPr>
        <p:spPr/>
        <p:txBody>
          <a:bodyPr/>
          <a:lstStyle/>
          <a:p>
            <a:r>
              <a:rPr lang="en-US" dirty="0"/>
              <a:t>Exercise 4: Scheduling a task</a:t>
            </a:r>
          </a:p>
        </p:txBody>
      </p:sp>
      <p:sp>
        <p:nvSpPr>
          <p:cNvPr id="3" name="TextBox 2">
            <a:extLst>
              <a:ext uri="{FF2B5EF4-FFF2-40B4-BE49-F238E27FC236}">
                <a16:creationId xmlns:a16="http://schemas.microsoft.com/office/drawing/2014/main" id="{081C63A5-3A08-E040-AF76-FFBAAFF9D516}"/>
              </a:ext>
            </a:extLst>
          </p:cNvPr>
          <p:cNvSpPr txBox="1"/>
          <p:nvPr/>
        </p:nvSpPr>
        <p:spPr>
          <a:xfrm>
            <a:off x="449052" y="1310038"/>
            <a:ext cx="10419348" cy="584775"/>
          </a:xfrm>
          <a:prstGeom prst="rect">
            <a:avLst/>
          </a:prstGeom>
          <a:noFill/>
        </p:spPr>
        <p:txBody>
          <a:bodyPr wrap="square" rtlCol="0">
            <a:spAutoFit/>
          </a:bodyPr>
          <a:lstStyle/>
          <a:p>
            <a:r>
              <a:rPr lang="en-IE" sz="3200" dirty="0">
                <a:solidFill>
                  <a:schemeClr val="bg1"/>
                </a:solidFill>
              </a:rPr>
              <a:t>Restart the </a:t>
            </a:r>
            <a:r>
              <a:rPr lang="en-IE" sz="3200" dirty="0" err="1">
                <a:solidFill>
                  <a:schemeClr val="bg1"/>
                </a:solidFill>
              </a:rPr>
              <a:t>ssh</a:t>
            </a:r>
            <a:r>
              <a:rPr lang="en-IE" sz="3200" dirty="0">
                <a:solidFill>
                  <a:schemeClr val="bg1"/>
                </a:solidFill>
              </a:rPr>
              <a:t> daemon once at teatime</a:t>
            </a:r>
          </a:p>
        </p:txBody>
      </p:sp>
    </p:spTree>
    <p:extLst>
      <p:ext uri="{BB962C8B-B14F-4D97-AF65-F5344CB8AC3E}">
        <p14:creationId xmlns:p14="http://schemas.microsoft.com/office/powerpoint/2010/main" val="485611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should now be familiar with…</a:t>
            </a:r>
          </a:p>
        </p:txBody>
      </p:sp>
      <p:sp>
        <p:nvSpPr>
          <p:cNvPr id="5" name="TextBox 4">
            <a:extLst>
              <a:ext uri="{FF2B5EF4-FFF2-40B4-BE49-F238E27FC236}">
                <a16:creationId xmlns:a16="http://schemas.microsoft.com/office/drawing/2014/main" id="{D11F9069-69AD-804B-8539-2D3F935D7B69}"/>
              </a:ext>
            </a:extLst>
          </p:cNvPr>
          <p:cNvSpPr txBox="1"/>
          <p:nvPr/>
        </p:nvSpPr>
        <p:spPr>
          <a:xfrm>
            <a:off x="1141438" y="1474281"/>
            <a:ext cx="10581639"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adding/modifying/deleting users/groups/password</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related system files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root and </a:t>
            </a:r>
            <a:r>
              <a:rPr lang="en-US" sz="3200" dirty="0" err="1">
                <a:solidFill>
                  <a:schemeClr val="bg2">
                    <a:lumMod val="10000"/>
                  </a:schemeClr>
                </a:solidFill>
              </a:rPr>
              <a:t>sudoers</a:t>
            </a:r>
            <a:endParaRPr lang="en-US" sz="3200" dirty="0">
              <a:solidFill>
                <a:schemeClr val="bg2">
                  <a:lumMod val="10000"/>
                </a:schemeClr>
              </a:solidFill>
            </a:endParaRP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job scheduling tools</a:t>
            </a:r>
          </a:p>
        </p:txBody>
      </p:sp>
    </p:spTree>
    <p:extLst>
      <p:ext uri="{BB962C8B-B14F-4D97-AF65-F5344CB8AC3E}">
        <p14:creationId xmlns:p14="http://schemas.microsoft.com/office/powerpoint/2010/main" val="3617298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Insist on the highest standards</a:t>
            </a:r>
          </a:p>
        </p:txBody>
      </p:sp>
      <p:sp>
        <p:nvSpPr>
          <p:cNvPr id="4" name="Content Placeholder 3"/>
          <p:cNvSpPr>
            <a:spLocks noGrp="1"/>
          </p:cNvSpPr>
          <p:nvPr>
            <p:ph idx="1"/>
          </p:nvPr>
        </p:nvSpPr>
        <p:spPr/>
        <p:txBody>
          <a:bodyPr/>
          <a:lstStyle/>
          <a:p>
            <a:r>
              <a:rPr lang="en-GB" sz="2400" dirty="0">
                <a:latin typeface="+mn-lt"/>
              </a:rPr>
              <a:t>Please take 2 minutes to complete the survey to let us know what you liked about the training and what can be improved.</a:t>
            </a:r>
          </a:p>
          <a:p>
            <a:r>
              <a:rPr lang="en-GB" sz="2400" dirty="0">
                <a:latin typeface="+mn-lt"/>
              </a:rPr>
              <a:t>This will help us to continue creating helpful and relevant training content.</a:t>
            </a:r>
          </a:p>
          <a:p>
            <a:r>
              <a:rPr lang="en-GB" sz="2400" dirty="0">
                <a:latin typeface="+mn-lt"/>
              </a:rPr>
              <a:t>Link is in the invitation email.</a:t>
            </a:r>
          </a:p>
        </p:txBody>
      </p:sp>
    </p:spTree>
    <p:extLst>
      <p:ext uri="{BB962C8B-B14F-4D97-AF65-F5344CB8AC3E}">
        <p14:creationId xmlns:p14="http://schemas.microsoft.com/office/powerpoint/2010/main" val="377407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p>
        </p:txBody>
      </p:sp>
      <p:sp>
        <p:nvSpPr>
          <p:cNvPr id="3" name="TextBox 2">
            <a:extLst>
              <a:ext uri="{FF2B5EF4-FFF2-40B4-BE49-F238E27FC236}">
                <a16:creationId xmlns:a16="http://schemas.microsoft.com/office/drawing/2014/main" id="{9CC44B79-1C41-CF40-AB8A-91946BD968B9}"/>
              </a:ext>
            </a:extLst>
          </p:cNvPr>
          <p:cNvSpPr txBox="1"/>
          <p:nvPr/>
        </p:nvSpPr>
        <p:spPr>
          <a:xfrm>
            <a:off x="1141438" y="1474281"/>
            <a:ext cx="10581639" cy="3539430"/>
          </a:xfrm>
          <a:prstGeom prst="rect">
            <a:avLst/>
          </a:prstGeom>
          <a:noFill/>
        </p:spPr>
        <p:txBody>
          <a:bodyPr wrap="square" rtlCol="0">
            <a:spAutoFit/>
          </a:bodyPr>
          <a:lstStyle/>
          <a:p>
            <a:pPr marL="380990" indent="-380990">
              <a:buFont typeface="Wingdings" pitchFamily="2" charset="2"/>
              <a:buChar char="Ø"/>
            </a:pPr>
            <a:r>
              <a:rPr lang="en-US" sz="3200" dirty="0">
                <a:solidFill>
                  <a:schemeClr val="bg2">
                    <a:lumMod val="10000"/>
                  </a:schemeClr>
                </a:solidFill>
              </a:rPr>
              <a:t>adding/modifying/deleting users/groups/password</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related system files</a:t>
            </a: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root and </a:t>
            </a:r>
            <a:r>
              <a:rPr lang="en-US" sz="3200" dirty="0" err="1">
                <a:solidFill>
                  <a:schemeClr val="bg2">
                    <a:lumMod val="10000"/>
                  </a:schemeClr>
                </a:solidFill>
              </a:rPr>
              <a:t>sudoers</a:t>
            </a:r>
            <a:endParaRPr lang="en-US" sz="3200" dirty="0">
              <a:solidFill>
                <a:schemeClr val="bg2">
                  <a:lumMod val="10000"/>
                </a:schemeClr>
              </a:solidFill>
            </a:endParaRPr>
          </a:p>
          <a:p>
            <a:pPr marL="380990" indent="-380990">
              <a:buFont typeface="Wingdings" pitchFamily="2" charset="2"/>
              <a:buChar char="Ø"/>
            </a:pPr>
            <a:endParaRPr lang="en-US" sz="3200" dirty="0">
              <a:solidFill>
                <a:schemeClr val="bg2">
                  <a:lumMod val="10000"/>
                </a:schemeClr>
              </a:solidFill>
            </a:endParaRPr>
          </a:p>
          <a:p>
            <a:pPr marL="380990" indent="-380990">
              <a:buFont typeface="Wingdings" pitchFamily="2" charset="2"/>
              <a:buChar char="Ø"/>
            </a:pPr>
            <a:r>
              <a:rPr lang="en-US" sz="3200" dirty="0">
                <a:solidFill>
                  <a:schemeClr val="bg2">
                    <a:lumMod val="10000"/>
                  </a:schemeClr>
                </a:solidFill>
              </a:rPr>
              <a:t>job scheduling tools</a:t>
            </a:r>
          </a:p>
        </p:txBody>
      </p:sp>
    </p:spTree>
    <p:extLst>
      <p:ext uri="{BB962C8B-B14F-4D97-AF65-F5344CB8AC3E}">
        <p14:creationId xmlns:p14="http://schemas.microsoft.com/office/powerpoint/2010/main" val="152213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9DD-E5DA-8249-9DD4-EC5F22C4B728}"/>
              </a:ext>
            </a:extLst>
          </p:cNvPr>
          <p:cNvSpPr>
            <a:spLocks noGrp="1"/>
          </p:cNvSpPr>
          <p:nvPr>
            <p:ph type="title"/>
          </p:nvPr>
        </p:nvSpPr>
        <p:spPr>
          <a:xfrm>
            <a:off x="625797" y="2525745"/>
            <a:ext cx="10940405" cy="4690601"/>
          </a:xfrm>
        </p:spPr>
        <p:txBody>
          <a:bodyPr/>
          <a:lstStyle/>
          <a:p>
            <a:r>
              <a:rPr lang="en-US" dirty="0"/>
              <a:t>Before we proceed, could everyone please launch an Amazon Linux 2 instance </a:t>
            </a:r>
            <a:r>
              <a:rPr lang="en-IE" dirty="0"/>
              <a:t>from the “Quick start” AMI’s for the practical exercises</a:t>
            </a:r>
            <a:endParaRPr lang="en-US" dirty="0"/>
          </a:p>
        </p:txBody>
      </p:sp>
    </p:spTree>
    <p:extLst>
      <p:ext uri="{BB962C8B-B14F-4D97-AF65-F5344CB8AC3E}">
        <p14:creationId xmlns:p14="http://schemas.microsoft.com/office/powerpoint/2010/main" val="269291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9B1C-F4FE-ED4D-B570-4CA1B4E53C82}"/>
              </a:ext>
            </a:extLst>
          </p:cNvPr>
          <p:cNvSpPr>
            <a:spLocks noGrp="1"/>
          </p:cNvSpPr>
          <p:nvPr>
            <p:ph type="title"/>
          </p:nvPr>
        </p:nvSpPr>
        <p:spPr/>
        <p:txBody>
          <a:bodyPr/>
          <a:lstStyle/>
          <a:p>
            <a:pPr algn="ctr"/>
            <a:r>
              <a:rPr lang="en-US" dirty="0"/>
              <a:t>managing users</a:t>
            </a:r>
          </a:p>
        </p:txBody>
      </p:sp>
      <p:sp>
        <p:nvSpPr>
          <p:cNvPr id="3" name="TextBox 2">
            <a:extLst>
              <a:ext uri="{FF2B5EF4-FFF2-40B4-BE49-F238E27FC236}">
                <a16:creationId xmlns:a16="http://schemas.microsoft.com/office/drawing/2014/main" id="{F3D848E5-38D7-9047-A5CE-7A770EE891B1}"/>
              </a:ext>
            </a:extLst>
          </p:cNvPr>
          <p:cNvSpPr txBox="1"/>
          <p:nvPr/>
        </p:nvSpPr>
        <p:spPr>
          <a:xfrm>
            <a:off x="2158817" y="1249616"/>
            <a:ext cx="6729625" cy="4154984"/>
          </a:xfrm>
          <a:prstGeom prst="rect">
            <a:avLst/>
          </a:prstGeom>
          <a:noFill/>
        </p:spPr>
        <p:txBody>
          <a:bodyPr wrap="square" rtlCol="0">
            <a:spAutoFit/>
          </a:bodyPr>
          <a:lstStyle/>
          <a:p>
            <a:r>
              <a:rPr lang="en-US" sz="2400" dirty="0" err="1">
                <a:solidFill>
                  <a:schemeClr val="bg1"/>
                </a:solidFill>
              </a:rPr>
              <a:t>useradd</a:t>
            </a:r>
            <a:r>
              <a:rPr lang="en-US" sz="2400" dirty="0">
                <a:solidFill>
                  <a:schemeClr val="bg1"/>
                </a:solidFill>
              </a:rPr>
              <a:t>/</a:t>
            </a:r>
            <a:r>
              <a:rPr lang="en-US" sz="2400" dirty="0" err="1">
                <a:solidFill>
                  <a:schemeClr val="bg1"/>
                </a:solidFill>
              </a:rPr>
              <a:t>adduser</a:t>
            </a:r>
            <a:endParaRPr lang="en-US" sz="2400" dirty="0">
              <a:solidFill>
                <a:schemeClr val="bg1"/>
              </a:solidFill>
            </a:endParaRPr>
          </a:p>
          <a:p>
            <a:endParaRPr lang="en-US" sz="2400" dirty="0">
              <a:solidFill>
                <a:schemeClr val="bg1"/>
              </a:solidFill>
            </a:endParaRPr>
          </a:p>
          <a:p>
            <a:r>
              <a:rPr lang="en-US" sz="2400" dirty="0" err="1">
                <a:solidFill>
                  <a:schemeClr val="bg1"/>
                </a:solidFill>
              </a:rPr>
              <a:t>usermod</a:t>
            </a:r>
            <a:endParaRPr lang="en-US" sz="2400" dirty="0">
              <a:solidFill>
                <a:schemeClr val="bg1"/>
              </a:solidFill>
            </a:endParaRPr>
          </a:p>
          <a:p>
            <a:endParaRPr lang="en-US" sz="2400" dirty="0">
              <a:solidFill>
                <a:schemeClr val="bg1"/>
              </a:solidFill>
            </a:endParaRPr>
          </a:p>
          <a:p>
            <a:r>
              <a:rPr lang="en-US" sz="2400" dirty="0">
                <a:solidFill>
                  <a:schemeClr val="bg1"/>
                </a:solidFill>
              </a:rPr>
              <a:t>id/finger/</a:t>
            </a:r>
            <a:r>
              <a:rPr lang="en-US" sz="2400" dirty="0" err="1">
                <a:solidFill>
                  <a:schemeClr val="bg1"/>
                </a:solidFill>
              </a:rPr>
              <a:t>lslogins</a:t>
            </a:r>
            <a:r>
              <a:rPr lang="en-US" sz="2400" dirty="0">
                <a:solidFill>
                  <a:schemeClr val="bg1"/>
                </a:solidFill>
              </a:rPr>
              <a:t>/who/w</a:t>
            </a:r>
          </a:p>
          <a:p>
            <a:endParaRPr lang="en-US" sz="2400" dirty="0">
              <a:solidFill>
                <a:schemeClr val="bg1"/>
              </a:solidFill>
            </a:endParaRPr>
          </a:p>
          <a:p>
            <a:r>
              <a:rPr lang="en-US" sz="2400" dirty="0">
                <a:solidFill>
                  <a:schemeClr val="bg1"/>
                </a:solidFill>
              </a:rPr>
              <a:t>passwd</a:t>
            </a:r>
          </a:p>
          <a:p>
            <a:endParaRPr lang="en-US" sz="2400" dirty="0">
              <a:solidFill>
                <a:schemeClr val="bg1"/>
              </a:solidFill>
            </a:endParaRPr>
          </a:p>
          <a:p>
            <a:r>
              <a:rPr lang="en-US" sz="2400" dirty="0" err="1">
                <a:solidFill>
                  <a:schemeClr val="bg1"/>
                </a:solidFill>
              </a:rPr>
              <a:t>userdel</a:t>
            </a:r>
            <a:r>
              <a:rPr lang="en-US" sz="2400" dirty="0">
                <a:solidFill>
                  <a:schemeClr val="bg1"/>
                </a:solidFill>
              </a:rPr>
              <a:t>/</a:t>
            </a:r>
            <a:r>
              <a:rPr lang="en-US" sz="2400" dirty="0" err="1">
                <a:solidFill>
                  <a:schemeClr val="bg1"/>
                </a:solidFill>
              </a:rPr>
              <a:t>deluser</a:t>
            </a:r>
            <a:endParaRPr lang="en-US" sz="2400" dirty="0">
              <a:solidFill>
                <a:schemeClr val="bg1"/>
              </a:solidFill>
            </a:endParaRPr>
          </a:p>
          <a:p>
            <a:endParaRPr lang="en-US" sz="2400" dirty="0">
              <a:solidFill>
                <a:schemeClr val="bg1"/>
              </a:solidFill>
            </a:endParaRPr>
          </a:p>
          <a:p>
            <a:r>
              <a:rPr lang="en-US" sz="2400" dirty="0">
                <a:solidFill>
                  <a:schemeClr val="bg1"/>
                </a:solidFill>
              </a:rPr>
              <a:t>/</a:t>
            </a:r>
            <a:r>
              <a:rPr lang="en-US" sz="2400" dirty="0" err="1">
                <a:solidFill>
                  <a:schemeClr val="bg1"/>
                </a:solidFill>
              </a:rPr>
              <a:t>etc</a:t>
            </a:r>
            <a:r>
              <a:rPr lang="en-US" sz="2400" dirty="0">
                <a:solidFill>
                  <a:schemeClr val="bg1"/>
                </a:solidFill>
              </a:rPr>
              <a:t>/passwd, /</a:t>
            </a:r>
            <a:r>
              <a:rPr lang="en-US" sz="2400" dirty="0" err="1">
                <a:solidFill>
                  <a:schemeClr val="bg1"/>
                </a:solidFill>
              </a:rPr>
              <a:t>etc</a:t>
            </a:r>
            <a:r>
              <a:rPr lang="en-US" sz="2400" dirty="0">
                <a:solidFill>
                  <a:schemeClr val="bg1"/>
                </a:solidFill>
              </a:rPr>
              <a:t>/shadow</a:t>
            </a:r>
          </a:p>
        </p:txBody>
      </p:sp>
    </p:spTree>
    <p:extLst>
      <p:ext uri="{BB962C8B-B14F-4D97-AF65-F5344CB8AC3E}">
        <p14:creationId xmlns:p14="http://schemas.microsoft.com/office/powerpoint/2010/main" val="36469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6310-5A67-D54B-80F2-26B2EC5E6988}"/>
              </a:ext>
            </a:extLst>
          </p:cNvPr>
          <p:cNvSpPr>
            <a:spLocks noGrp="1"/>
          </p:cNvSpPr>
          <p:nvPr>
            <p:ph type="title"/>
          </p:nvPr>
        </p:nvSpPr>
        <p:spPr/>
        <p:txBody>
          <a:bodyPr/>
          <a:lstStyle/>
          <a:p>
            <a:pPr algn="ctr"/>
            <a:r>
              <a:rPr lang="en-US" dirty="0"/>
              <a:t>managing groups</a:t>
            </a:r>
          </a:p>
        </p:txBody>
      </p:sp>
      <p:sp>
        <p:nvSpPr>
          <p:cNvPr id="3" name="TextBox 2">
            <a:extLst>
              <a:ext uri="{FF2B5EF4-FFF2-40B4-BE49-F238E27FC236}">
                <a16:creationId xmlns:a16="http://schemas.microsoft.com/office/drawing/2014/main" id="{3B0FF0B5-B0E2-1C48-9F5F-34A477A1D132}"/>
              </a:ext>
            </a:extLst>
          </p:cNvPr>
          <p:cNvSpPr txBox="1"/>
          <p:nvPr/>
        </p:nvSpPr>
        <p:spPr>
          <a:xfrm>
            <a:off x="1838179" y="1519311"/>
            <a:ext cx="8102991" cy="4154984"/>
          </a:xfrm>
          <a:prstGeom prst="rect">
            <a:avLst/>
          </a:prstGeom>
          <a:noFill/>
        </p:spPr>
        <p:txBody>
          <a:bodyPr wrap="square" rtlCol="0">
            <a:spAutoFit/>
          </a:bodyPr>
          <a:lstStyle/>
          <a:p>
            <a:r>
              <a:rPr lang="en-US" sz="2400" dirty="0" err="1">
                <a:solidFill>
                  <a:schemeClr val="bg1"/>
                </a:solidFill>
              </a:rPr>
              <a:t>groupadd</a:t>
            </a:r>
            <a:endParaRPr lang="en-US" sz="2400" dirty="0">
              <a:solidFill>
                <a:schemeClr val="bg1"/>
              </a:solidFill>
            </a:endParaRPr>
          </a:p>
          <a:p>
            <a:endParaRPr lang="en-US" sz="2400" dirty="0">
              <a:solidFill>
                <a:schemeClr val="bg1"/>
              </a:solidFill>
            </a:endParaRPr>
          </a:p>
          <a:p>
            <a:r>
              <a:rPr lang="en-US" sz="2400" dirty="0" err="1">
                <a:solidFill>
                  <a:schemeClr val="bg1"/>
                </a:solidFill>
              </a:rPr>
              <a:t>groupmod</a:t>
            </a:r>
            <a:endParaRPr lang="en-US" sz="2400" dirty="0">
              <a:solidFill>
                <a:schemeClr val="bg1"/>
              </a:solidFill>
            </a:endParaRPr>
          </a:p>
          <a:p>
            <a:endParaRPr lang="en-US" sz="2400" dirty="0">
              <a:solidFill>
                <a:schemeClr val="bg1"/>
              </a:solidFill>
            </a:endParaRPr>
          </a:p>
          <a:p>
            <a:r>
              <a:rPr lang="en-US" sz="2400" dirty="0" err="1">
                <a:solidFill>
                  <a:schemeClr val="bg1"/>
                </a:solidFill>
              </a:rPr>
              <a:t>groupdel</a:t>
            </a:r>
            <a:endParaRPr lang="en-US" sz="2400" dirty="0">
              <a:solidFill>
                <a:schemeClr val="bg1"/>
              </a:solidFill>
            </a:endParaRPr>
          </a:p>
          <a:p>
            <a:endParaRPr lang="en-US" sz="2400" dirty="0">
              <a:solidFill>
                <a:schemeClr val="bg1"/>
              </a:solidFill>
            </a:endParaRPr>
          </a:p>
          <a:p>
            <a:r>
              <a:rPr lang="en-US" sz="2400" dirty="0">
                <a:solidFill>
                  <a:schemeClr val="bg1"/>
                </a:solidFill>
              </a:rPr>
              <a:t>groups</a:t>
            </a:r>
          </a:p>
          <a:p>
            <a:endParaRPr lang="en-US" sz="2400" dirty="0">
              <a:solidFill>
                <a:schemeClr val="bg1"/>
              </a:solidFill>
            </a:endParaRPr>
          </a:p>
          <a:p>
            <a:r>
              <a:rPr lang="en-US" sz="2400" dirty="0" err="1">
                <a:solidFill>
                  <a:schemeClr val="bg1"/>
                </a:solidFill>
              </a:rPr>
              <a:t>usermod</a:t>
            </a:r>
            <a:r>
              <a:rPr lang="en-US" sz="2400" dirty="0">
                <a:solidFill>
                  <a:schemeClr val="bg1"/>
                </a:solidFill>
              </a:rPr>
              <a:t> –g &lt;</a:t>
            </a:r>
            <a:r>
              <a:rPr lang="en-US" sz="2400" dirty="0" err="1">
                <a:solidFill>
                  <a:schemeClr val="bg1"/>
                </a:solidFill>
              </a:rPr>
              <a:t>primarygroup</a:t>
            </a:r>
            <a:r>
              <a:rPr lang="en-US" sz="2400" dirty="0">
                <a:solidFill>
                  <a:schemeClr val="bg1"/>
                </a:solidFill>
              </a:rPr>
              <a:t>&gt; &lt;user&gt;</a:t>
            </a:r>
          </a:p>
          <a:p>
            <a:endParaRPr lang="en-US" sz="2400" dirty="0">
              <a:solidFill>
                <a:schemeClr val="bg1"/>
              </a:solidFill>
            </a:endParaRPr>
          </a:p>
          <a:p>
            <a:r>
              <a:rPr lang="en-US" sz="2400" dirty="0">
                <a:solidFill>
                  <a:schemeClr val="bg1"/>
                </a:solidFill>
              </a:rPr>
              <a:t>/</a:t>
            </a:r>
            <a:r>
              <a:rPr lang="en-US" sz="2400" dirty="0" err="1">
                <a:solidFill>
                  <a:schemeClr val="bg1"/>
                </a:solidFill>
              </a:rPr>
              <a:t>etc</a:t>
            </a:r>
            <a:r>
              <a:rPr lang="en-US" sz="2400" dirty="0">
                <a:solidFill>
                  <a:schemeClr val="bg1"/>
                </a:solidFill>
              </a:rPr>
              <a:t>/group</a:t>
            </a:r>
          </a:p>
        </p:txBody>
      </p:sp>
    </p:spTree>
    <p:extLst>
      <p:ext uri="{BB962C8B-B14F-4D97-AF65-F5344CB8AC3E}">
        <p14:creationId xmlns:p14="http://schemas.microsoft.com/office/powerpoint/2010/main" val="354306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C6D2-ED4E-F848-AF5C-DBF6800A78ED}"/>
              </a:ext>
            </a:extLst>
          </p:cNvPr>
          <p:cNvSpPr>
            <a:spLocks noGrp="1"/>
          </p:cNvSpPr>
          <p:nvPr>
            <p:ph type="title"/>
          </p:nvPr>
        </p:nvSpPr>
        <p:spPr/>
        <p:txBody>
          <a:bodyPr/>
          <a:lstStyle/>
          <a:p>
            <a:pPr algn="ctr"/>
            <a:r>
              <a:rPr lang="en-US" dirty="0"/>
              <a:t>aging</a:t>
            </a:r>
          </a:p>
        </p:txBody>
      </p:sp>
      <p:sp>
        <p:nvSpPr>
          <p:cNvPr id="3" name="Content Placeholder 3">
            <a:extLst>
              <a:ext uri="{FF2B5EF4-FFF2-40B4-BE49-F238E27FC236}">
                <a16:creationId xmlns:a16="http://schemas.microsoft.com/office/drawing/2014/main" id="{4963D74D-7213-CB40-8E8E-1476A95D2F32}"/>
              </a:ext>
            </a:extLst>
          </p:cNvPr>
          <p:cNvSpPr txBox="1">
            <a:spLocks/>
          </p:cNvSpPr>
          <p:nvPr/>
        </p:nvSpPr>
        <p:spPr>
          <a:xfrm>
            <a:off x="3556993" y="1805691"/>
            <a:ext cx="5864100" cy="3503373"/>
          </a:xfrm>
          <a:prstGeom prst="rect">
            <a:avLst/>
          </a:prstGeom>
        </p:spPr>
        <p:txBody>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Password expiration date</a:t>
            </a:r>
          </a:p>
          <a:p>
            <a:endParaRPr lang="en-US" sz="3200" dirty="0"/>
          </a:p>
          <a:p>
            <a:r>
              <a:rPr lang="en-US" sz="3200" dirty="0"/>
              <a:t>Command ‘</a:t>
            </a:r>
            <a:r>
              <a:rPr lang="en-US" sz="3200" dirty="0" err="1"/>
              <a:t>chage</a:t>
            </a:r>
            <a:r>
              <a:rPr lang="en-US" sz="3200" dirty="0"/>
              <a:t>’</a:t>
            </a:r>
          </a:p>
          <a:p>
            <a:endParaRPr lang="en-US" sz="3200" dirty="0"/>
          </a:p>
          <a:p>
            <a:r>
              <a:rPr lang="en-US" sz="3200" dirty="0"/>
              <a:t>/</a:t>
            </a:r>
            <a:r>
              <a:rPr lang="en-US" sz="3200" dirty="0" err="1"/>
              <a:t>etc</a:t>
            </a:r>
            <a:r>
              <a:rPr lang="en-US" sz="3200" dirty="0"/>
              <a:t>/shadow</a:t>
            </a:r>
          </a:p>
        </p:txBody>
      </p:sp>
    </p:spTree>
    <p:extLst>
      <p:ext uri="{BB962C8B-B14F-4D97-AF65-F5344CB8AC3E}">
        <p14:creationId xmlns:p14="http://schemas.microsoft.com/office/powerpoint/2010/main" val="397393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F13F-91E1-8A41-BF9E-CCB26241D6F2}"/>
              </a:ext>
            </a:extLst>
          </p:cNvPr>
          <p:cNvSpPr>
            <a:spLocks noGrp="1"/>
          </p:cNvSpPr>
          <p:nvPr>
            <p:ph type="title"/>
          </p:nvPr>
        </p:nvSpPr>
        <p:spPr/>
        <p:txBody>
          <a:bodyPr/>
          <a:lstStyle/>
          <a:p>
            <a:pPr algn="ctr"/>
            <a:r>
              <a:rPr lang="en-US" dirty="0"/>
              <a:t>/</a:t>
            </a:r>
            <a:r>
              <a:rPr lang="en-US" dirty="0" err="1"/>
              <a:t>etc</a:t>
            </a:r>
            <a:r>
              <a:rPr lang="en-US" dirty="0"/>
              <a:t>/passwd</a:t>
            </a:r>
          </a:p>
        </p:txBody>
      </p:sp>
      <p:pic>
        <p:nvPicPr>
          <p:cNvPr id="3" name="Content Placeholder 1">
            <a:extLst>
              <a:ext uri="{FF2B5EF4-FFF2-40B4-BE49-F238E27FC236}">
                <a16:creationId xmlns:a16="http://schemas.microsoft.com/office/drawing/2014/main" id="{C2832040-B921-9F44-8CA1-62E2CB79E812}"/>
              </a:ext>
            </a:extLst>
          </p:cNvPr>
          <p:cNvPicPr>
            <a:picLocks noChangeAspect="1"/>
          </p:cNvPicPr>
          <p:nvPr/>
        </p:nvPicPr>
        <p:blipFill rotWithShape="1">
          <a:blip r:embed="rId3">
            <a:extLst>
              <a:ext uri="{28A0092B-C50C-407E-A947-70E740481C1C}">
                <a14:useLocalDpi xmlns:a14="http://schemas.microsoft.com/office/drawing/2010/main" val="0"/>
              </a:ext>
            </a:extLst>
          </a:blip>
          <a:srcRect r="28179"/>
          <a:stretch/>
        </p:blipFill>
        <p:spPr>
          <a:xfrm>
            <a:off x="883919" y="880171"/>
            <a:ext cx="5476619" cy="5440879"/>
          </a:xfrm>
          <a:prstGeom prst="rect">
            <a:avLst/>
          </a:prstGeom>
        </p:spPr>
      </p:pic>
      <p:sp>
        <p:nvSpPr>
          <p:cNvPr id="4" name="Rectangle 3">
            <a:extLst>
              <a:ext uri="{FF2B5EF4-FFF2-40B4-BE49-F238E27FC236}">
                <a16:creationId xmlns:a16="http://schemas.microsoft.com/office/drawing/2014/main" id="{4444E370-0EA8-344D-9BA2-7739DB9A97CB}"/>
              </a:ext>
            </a:extLst>
          </p:cNvPr>
          <p:cNvSpPr/>
          <p:nvPr/>
        </p:nvSpPr>
        <p:spPr>
          <a:xfrm>
            <a:off x="7540284" y="880171"/>
            <a:ext cx="3320963" cy="5427961"/>
          </a:xfrm>
          <a:prstGeom prst="rect">
            <a:avLst/>
          </a:prstGeom>
        </p:spPr>
        <p:txBody>
          <a:bodyPr wrap="square">
            <a:spAutoFit/>
          </a:bodyPr>
          <a:lstStyle/>
          <a:p>
            <a:pPr>
              <a:buFont typeface="+mj-lt"/>
              <a:buAutoNum type="arabicPeriod"/>
            </a:pPr>
            <a:r>
              <a:rPr lang="en-US" sz="2667" dirty="0">
                <a:solidFill>
                  <a:schemeClr val="bg1"/>
                </a:solidFill>
              </a:rPr>
              <a:t>User name</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Password</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User ID</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Group ID</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Description</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Home directory</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Shell</a:t>
            </a:r>
          </a:p>
        </p:txBody>
      </p:sp>
    </p:spTree>
    <p:extLst>
      <p:ext uri="{BB962C8B-B14F-4D97-AF65-F5344CB8AC3E}">
        <p14:creationId xmlns:p14="http://schemas.microsoft.com/office/powerpoint/2010/main" val="125869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23A4-696A-214B-B36C-9EBDD4B66D87}"/>
              </a:ext>
            </a:extLst>
          </p:cNvPr>
          <p:cNvSpPr>
            <a:spLocks noGrp="1"/>
          </p:cNvSpPr>
          <p:nvPr>
            <p:ph type="title"/>
          </p:nvPr>
        </p:nvSpPr>
        <p:spPr/>
        <p:txBody>
          <a:bodyPr/>
          <a:lstStyle/>
          <a:p>
            <a:pPr algn="ctr"/>
            <a:r>
              <a:rPr lang="en-US" dirty="0"/>
              <a:t>/</a:t>
            </a:r>
            <a:r>
              <a:rPr lang="en-US" dirty="0" err="1"/>
              <a:t>etc</a:t>
            </a:r>
            <a:r>
              <a:rPr lang="en-US" dirty="0"/>
              <a:t>/shadow</a:t>
            </a:r>
          </a:p>
        </p:txBody>
      </p:sp>
      <p:pic>
        <p:nvPicPr>
          <p:cNvPr id="3" name="Content Placeholder 1">
            <a:extLst>
              <a:ext uri="{FF2B5EF4-FFF2-40B4-BE49-F238E27FC236}">
                <a16:creationId xmlns:a16="http://schemas.microsoft.com/office/drawing/2014/main" id="{F74A3210-D96C-B845-8F30-D25D9D080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880171"/>
            <a:ext cx="4996377" cy="5397641"/>
          </a:xfrm>
          <a:prstGeom prst="rect">
            <a:avLst/>
          </a:prstGeom>
        </p:spPr>
      </p:pic>
      <p:sp>
        <p:nvSpPr>
          <p:cNvPr id="4" name="Rectangle 3">
            <a:extLst>
              <a:ext uri="{FF2B5EF4-FFF2-40B4-BE49-F238E27FC236}">
                <a16:creationId xmlns:a16="http://schemas.microsoft.com/office/drawing/2014/main" id="{54A24910-BE8F-DE49-A11C-6F34B388598F}"/>
              </a:ext>
            </a:extLst>
          </p:cNvPr>
          <p:cNvSpPr/>
          <p:nvPr/>
        </p:nvSpPr>
        <p:spPr>
          <a:xfrm>
            <a:off x="7210615" y="681193"/>
            <a:ext cx="4800533" cy="6248827"/>
          </a:xfrm>
          <a:prstGeom prst="rect">
            <a:avLst/>
          </a:prstGeom>
        </p:spPr>
        <p:txBody>
          <a:bodyPr wrap="square">
            <a:spAutoFit/>
          </a:bodyPr>
          <a:lstStyle/>
          <a:p>
            <a:pPr>
              <a:buFont typeface="+mj-lt"/>
              <a:buAutoNum type="arabicPeriod"/>
            </a:pPr>
            <a:r>
              <a:rPr lang="en-US" sz="2667" dirty="0">
                <a:solidFill>
                  <a:schemeClr val="bg1"/>
                </a:solidFill>
              </a:rPr>
              <a:t>User name</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Salt + hashed PW</a:t>
            </a: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Last changed</a:t>
            </a:r>
          </a:p>
          <a:p>
            <a:pPr>
              <a:buFont typeface="+mj-lt"/>
              <a:buAutoNum type="arabicPeriod"/>
            </a:pPr>
            <a:endParaRPr lang="en-US" sz="2667" dirty="0">
              <a:solidFill>
                <a:schemeClr val="bg1"/>
              </a:solidFill>
            </a:endParaRPr>
          </a:p>
          <a:p>
            <a:pPr>
              <a:buFont typeface="+mj-lt"/>
              <a:buAutoNum type="arabicPeriod"/>
            </a:pPr>
            <a:r>
              <a:rPr lang="en-IE" sz="2667" dirty="0">
                <a:solidFill>
                  <a:schemeClr val="bg1"/>
                </a:solidFill>
              </a:rPr>
              <a:t>Minimum</a:t>
            </a:r>
          </a:p>
          <a:p>
            <a:pPr>
              <a:buFont typeface="+mj-lt"/>
              <a:buAutoNum type="arabicPeriod"/>
            </a:pPr>
            <a:endParaRPr lang="en-US" sz="2667" dirty="0">
              <a:solidFill>
                <a:schemeClr val="bg1"/>
              </a:solidFill>
            </a:endParaRPr>
          </a:p>
          <a:p>
            <a:pPr>
              <a:buFont typeface="+mj-lt"/>
              <a:buAutoNum type="arabicPeriod"/>
            </a:pPr>
            <a:r>
              <a:rPr lang="en-IE" sz="2667" dirty="0">
                <a:solidFill>
                  <a:schemeClr val="bg1"/>
                </a:solidFill>
              </a:rPr>
              <a:t>Maximum</a:t>
            </a:r>
            <a:endParaRPr lang="en-US" sz="2667" dirty="0">
              <a:solidFill>
                <a:schemeClr val="bg1"/>
              </a:solidFill>
            </a:endParaRPr>
          </a:p>
          <a:p>
            <a:pPr>
              <a:buFont typeface="+mj-lt"/>
              <a:buAutoNum type="arabicPeriod"/>
            </a:pPr>
            <a:endParaRPr lang="en-US" sz="2667" dirty="0">
              <a:solidFill>
                <a:schemeClr val="bg1"/>
              </a:solidFill>
            </a:endParaRPr>
          </a:p>
          <a:p>
            <a:pPr>
              <a:buFont typeface="+mj-lt"/>
              <a:buAutoNum type="arabicPeriod"/>
            </a:pPr>
            <a:r>
              <a:rPr lang="en-IE" sz="2667" dirty="0">
                <a:solidFill>
                  <a:schemeClr val="bg1"/>
                </a:solidFill>
              </a:rPr>
              <a:t>Warning</a:t>
            </a:r>
            <a:endParaRPr lang="en-US" sz="2667" dirty="0">
              <a:solidFill>
                <a:schemeClr val="bg1"/>
              </a:solidFill>
            </a:endParaRPr>
          </a:p>
          <a:p>
            <a:pPr>
              <a:buFont typeface="+mj-lt"/>
              <a:buAutoNum type="arabicPeriod"/>
            </a:pPr>
            <a:endParaRPr lang="en-US" sz="2667" dirty="0">
              <a:solidFill>
                <a:schemeClr val="bg1"/>
              </a:solidFill>
            </a:endParaRPr>
          </a:p>
          <a:p>
            <a:pPr>
              <a:buFont typeface="+mj-lt"/>
              <a:buAutoNum type="arabicPeriod"/>
            </a:pPr>
            <a:r>
              <a:rPr lang="en-US" sz="2667" dirty="0">
                <a:solidFill>
                  <a:schemeClr val="bg1"/>
                </a:solidFill>
              </a:rPr>
              <a:t>Inactive</a:t>
            </a:r>
          </a:p>
          <a:p>
            <a:pPr>
              <a:buFont typeface="+mj-lt"/>
              <a:buAutoNum type="arabicPeriod"/>
            </a:pPr>
            <a:endParaRPr lang="en-US" sz="2667" dirty="0">
              <a:solidFill>
                <a:schemeClr val="bg1"/>
              </a:solidFill>
            </a:endParaRPr>
          </a:p>
          <a:p>
            <a:pPr>
              <a:buFont typeface="+mj-lt"/>
              <a:buAutoNum type="arabicPeriod"/>
            </a:pPr>
            <a:r>
              <a:rPr lang="en-IE" sz="2667" dirty="0">
                <a:solidFill>
                  <a:schemeClr val="bg1"/>
                </a:solidFill>
              </a:rPr>
              <a:t>Expire</a:t>
            </a:r>
            <a:endParaRPr lang="en-US" sz="2667" dirty="0">
              <a:solidFill>
                <a:schemeClr val="bg1"/>
              </a:solidFill>
            </a:endParaRPr>
          </a:p>
        </p:txBody>
      </p:sp>
    </p:spTree>
    <p:extLst>
      <p:ext uri="{BB962C8B-B14F-4D97-AF65-F5344CB8AC3E}">
        <p14:creationId xmlns:p14="http://schemas.microsoft.com/office/powerpoint/2010/main" val="2694213507"/>
      </p:ext>
    </p:extLst>
  </p:cSld>
  <p:clrMapOvr>
    <a:masterClrMapping/>
  </p:clrMapOvr>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2911</Words>
  <Application>Microsoft Macintosh PowerPoint</Application>
  <PresentationFormat>Widescreen</PresentationFormat>
  <Paragraphs>451</Paragraphs>
  <Slides>28</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Amazon Ember</vt:lpstr>
      <vt:lpstr>Amazon Ember Display</vt:lpstr>
      <vt:lpstr>Amazon Ember Light</vt:lpstr>
      <vt:lpstr>Amazon Ember Regular</vt:lpstr>
      <vt:lpstr>Arial</vt:lpstr>
      <vt:lpstr>Calibri</vt:lpstr>
      <vt:lpstr>Miriam Fixed</vt:lpstr>
      <vt:lpstr>Wingdings</vt:lpstr>
      <vt:lpstr>Wingdings 2</vt:lpstr>
      <vt:lpstr>DeckTemplate-AWS</vt:lpstr>
      <vt:lpstr>1_DeckTemplate-AWS</vt:lpstr>
      <vt:lpstr>PowerPoint Presentation</vt:lpstr>
      <vt:lpstr>Virtual Housekeeping</vt:lpstr>
      <vt:lpstr>Course objectives</vt:lpstr>
      <vt:lpstr>Before we proceed, could everyone please launch an Amazon Linux 2 instance from the “Quick start” AMI’s for the practical exercises</vt:lpstr>
      <vt:lpstr>managing users</vt:lpstr>
      <vt:lpstr>managing groups</vt:lpstr>
      <vt:lpstr>aging</vt:lpstr>
      <vt:lpstr>/etc/passwd</vt:lpstr>
      <vt:lpstr>/etc/shadow</vt:lpstr>
      <vt:lpstr>/etc/group</vt:lpstr>
      <vt:lpstr>Exercise 1: Adding/Deleting Users</vt:lpstr>
      <vt:lpstr>Exercise 2: Working with groups</vt:lpstr>
      <vt:lpstr>bash profile</vt:lpstr>
      <vt:lpstr>sudo and sudoers</vt:lpstr>
      <vt:lpstr>sudo and sudoers</vt:lpstr>
      <vt:lpstr>Sudoers file </vt:lpstr>
      <vt:lpstr>Exercise 3 : Grant sudo privileges</vt:lpstr>
      <vt:lpstr>users/groups nowadays</vt:lpstr>
      <vt:lpstr>ssh and local users</vt:lpstr>
      <vt:lpstr>Enabling password authentication</vt:lpstr>
      <vt:lpstr>scheduling jobs</vt:lpstr>
      <vt:lpstr>cron</vt:lpstr>
      <vt:lpstr>crontab examples</vt:lpstr>
      <vt:lpstr>at</vt:lpstr>
      <vt:lpstr>systemd timers</vt:lpstr>
      <vt:lpstr>Exercise 4: Scheduling a task</vt:lpstr>
      <vt:lpstr>You should now be familiar with…</vt:lpstr>
      <vt:lpstr>Insist on the highest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Dowling, Martin</dc:creator>
  <cp:lastModifiedBy>Microsoft Office User</cp:lastModifiedBy>
  <cp:revision>34</cp:revision>
  <dcterms:created xsi:type="dcterms:W3CDTF">2020-05-26T13:37:00Z</dcterms:created>
  <dcterms:modified xsi:type="dcterms:W3CDTF">2021-05-06T08:03:51Z</dcterms:modified>
</cp:coreProperties>
</file>