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6" r:id="rId2"/>
  </p:sldMasterIdLst>
  <p:notesMasterIdLst>
    <p:notesMasterId r:id="rId24"/>
  </p:notesMasterIdLst>
  <p:sldIdLst>
    <p:sldId id="449" r:id="rId3"/>
    <p:sldId id="347" r:id="rId4"/>
    <p:sldId id="450" r:id="rId5"/>
    <p:sldId id="453" r:id="rId6"/>
    <p:sldId id="361" r:id="rId7"/>
    <p:sldId id="362" r:id="rId8"/>
    <p:sldId id="363" r:id="rId9"/>
    <p:sldId id="454" r:id="rId10"/>
    <p:sldId id="365" r:id="rId11"/>
    <p:sldId id="366" r:id="rId12"/>
    <p:sldId id="367" r:id="rId13"/>
    <p:sldId id="368" r:id="rId14"/>
    <p:sldId id="369" r:id="rId15"/>
    <p:sldId id="371" r:id="rId16"/>
    <p:sldId id="370" r:id="rId17"/>
    <p:sldId id="372" r:id="rId18"/>
    <p:sldId id="374" r:id="rId19"/>
    <p:sldId id="375" r:id="rId20"/>
    <p:sldId id="321" r:id="rId21"/>
    <p:sldId id="452" r:id="rId22"/>
    <p:sldId id="45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6" autoAdjust="0"/>
    <p:restoredTop sz="66867"/>
  </p:normalViewPr>
  <p:slideViewPr>
    <p:cSldViewPr snapToGrid="0">
      <p:cViewPr varScale="1">
        <p:scale>
          <a:sx n="76" d="100"/>
          <a:sy n="76" d="100"/>
        </p:scale>
        <p:origin x="19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D858A-F326-4B88-B3E6-A8CA66764E9C}" type="datetimeFigureOut">
              <a:rPr lang="en-GB" smtClean="0"/>
              <a:t>16/05/2021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C03D08-4703-452B-A2E9-95100EB368F6}" type="slidenum">
              <a:rPr lang="en-GB" smtClean="0"/>
              <a:t>‹#›</a:t>
            </a:fld>
            <a:endParaRPr lang="en-GB"/>
          </a:p>
        </p:txBody>
      </p:sp>
    </p:spTree>
    <p:extLst>
      <p:ext uri="{BB962C8B-B14F-4D97-AF65-F5344CB8AC3E}">
        <p14:creationId xmlns:p14="http://schemas.microsoft.com/office/powerpoint/2010/main" val="4052488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73152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73152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3753158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Amazon Ember Regular" charset="0"/>
                <a:ea typeface="+mn-ea"/>
                <a:cs typeface="+mn-cs"/>
              </a:rPr>
              <a:t>udev</a:t>
            </a:r>
            <a:r>
              <a:rPr lang="en-US" sz="1200" b="0" i="0" kern="1200" dirty="0">
                <a:solidFill>
                  <a:schemeClr val="tx1"/>
                </a:solidFill>
                <a:effectLst/>
                <a:latin typeface="Amazon Ember Regular" charset="0"/>
                <a:ea typeface="+mn-ea"/>
                <a:cs typeface="+mn-cs"/>
              </a:rPr>
              <a:t> is a device manager for the Linux kernel. </a:t>
            </a:r>
            <a:r>
              <a:rPr lang="en-US" sz="1200" b="0" i="0" kern="1200" dirty="0" err="1">
                <a:solidFill>
                  <a:schemeClr val="tx1"/>
                </a:solidFill>
                <a:effectLst/>
                <a:latin typeface="Amazon Ember Regular" charset="0"/>
                <a:ea typeface="+mn-ea"/>
                <a:cs typeface="+mn-cs"/>
              </a:rPr>
              <a:t>udev</a:t>
            </a:r>
            <a:r>
              <a:rPr lang="en-US" sz="1200" b="0" i="0" kern="1200" dirty="0">
                <a:solidFill>
                  <a:schemeClr val="tx1"/>
                </a:solidFill>
                <a:effectLst/>
                <a:latin typeface="Amazon Ember Regular" charset="0"/>
                <a:ea typeface="+mn-ea"/>
                <a:cs typeface="+mn-cs"/>
              </a:rPr>
              <a:t> primarily manages device nodes in the </a:t>
            </a:r>
            <a:r>
              <a:rPr lang="en-US" dirty="0"/>
              <a:t>/dev</a:t>
            </a:r>
            <a:r>
              <a:rPr lang="en-US" sz="1200" b="0" i="0" kern="1200" dirty="0">
                <a:solidFill>
                  <a:schemeClr val="tx1"/>
                </a:solidFill>
                <a:effectLst/>
                <a:latin typeface="Amazon Ember Regular" charset="0"/>
                <a:ea typeface="+mn-ea"/>
                <a:cs typeface="+mn-cs"/>
              </a:rPr>
              <a:t> directory. At the same time, </a:t>
            </a:r>
            <a:r>
              <a:rPr lang="en-US" sz="1200" b="0" i="0" kern="1200" dirty="0" err="1">
                <a:solidFill>
                  <a:schemeClr val="tx1"/>
                </a:solidFill>
                <a:effectLst/>
                <a:latin typeface="Amazon Ember Regular" charset="0"/>
                <a:ea typeface="+mn-ea"/>
                <a:cs typeface="+mn-cs"/>
              </a:rPr>
              <a:t>udev</a:t>
            </a:r>
            <a:r>
              <a:rPr lang="en-US" sz="1200" b="0" i="0" kern="1200" dirty="0">
                <a:solidFill>
                  <a:schemeClr val="tx1"/>
                </a:solidFill>
                <a:effectLst/>
                <a:latin typeface="Amazon Ember Regular" charset="0"/>
                <a:ea typeface="+mn-ea"/>
                <a:cs typeface="+mn-cs"/>
              </a:rPr>
              <a:t> also handles all user space events raised while hardware devices are added into the system or removed from it, including firmware loading as required by certain devices.</a:t>
            </a:r>
          </a:p>
          <a:p>
            <a:endParaRPr lang="en-GB" sz="1200" b="0" i="0" kern="1200" dirty="0">
              <a:solidFill>
                <a:schemeClr val="tx1"/>
              </a:solidFill>
              <a:effectLst/>
              <a:latin typeface="Amazon Ember Regular"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Can also be used to create convenient aliases: alternate names for a module, or they can override the normal </a:t>
            </a:r>
            <a:r>
              <a:rPr lang="en-US" dirty="0" err="1"/>
              <a:t>modprobe</a:t>
            </a:r>
            <a:r>
              <a:rPr lang="en-US" dirty="0"/>
              <a:t> behavior altogether for those with special requirements</a:t>
            </a:r>
            <a:endParaRPr lang="en-GB" sz="1200" b="0" i="0" kern="1200" dirty="0">
              <a:solidFill>
                <a:schemeClr val="tx1"/>
              </a:solidFill>
              <a:effectLst/>
              <a:latin typeface="Amazon Ember Regular" charset="0"/>
              <a:ea typeface="+mn-ea"/>
              <a:cs typeface="+mn-cs"/>
            </a:endParaRPr>
          </a:p>
          <a:p>
            <a:endParaRPr lang="en-GB" sz="1200" b="0" i="0" kern="1200" dirty="0">
              <a:solidFill>
                <a:schemeClr val="tx1"/>
              </a:solidFill>
              <a:effectLst/>
              <a:latin typeface="Amazon Ember Regular" charset="0"/>
              <a:ea typeface="+mn-ea"/>
              <a:cs typeface="+mn-cs"/>
            </a:endParaRPr>
          </a:p>
          <a:p>
            <a:r>
              <a:rPr lang="en-US" sz="1200" b="0" i="0" kern="1200" dirty="0">
                <a:solidFill>
                  <a:schemeClr val="tx1"/>
                </a:solidFill>
                <a:effectLst/>
                <a:latin typeface="Amazon Ember Regular" charset="0"/>
                <a:ea typeface="+mn-ea"/>
                <a:cs typeface="+mn-cs"/>
              </a:rPr>
              <a:t>Blacklisting, in the context of kernel modules, is a mechanism to prevent the kernel module from loading.</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4211983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analysis, tracing and troubleshooting can be quite challenging and is a major part of the Linux world as well as in EC2/AWS</a:t>
            </a:r>
          </a:p>
          <a:p>
            <a:endParaRPr lang="en-US" dirty="0"/>
          </a:p>
          <a:p>
            <a:r>
              <a:rPr lang="en-US" dirty="0"/>
              <a:t>usually the performance is analyzed when either an automatic system triggers an alarm or the customer experience differs from their expectations</a:t>
            </a:r>
          </a:p>
          <a:p>
            <a:endParaRPr lang="en-US" dirty="0"/>
          </a:p>
          <a:p>
            <a:r>
              <a:rPr lang="en-US" dirty="0"/>
              <a:t>Expressing concerns about performance can come in many different ways, for example the ones listed</a:t>
            </a:r>
          </a:p>
          <a:p>
            <a:endParaRPr lang="en-US" dirty="0"/>
          </a:p>
          <a:p>
            <a:r>
              <a:rPr lang="en-US" dirty="0"/>
              <a:t>The amount of information that a customer might give you or that you get from the developers or application team can widely differ.</a:t>
            </a:r>
          </a:p>
          <a:p>
            <a:r>
              <a:rPr lang="en-US" dirty="0"/>
              <a:t>Across the board, you usually don’t have enough information</a:t>
            </a:r>
          </a:p>
          <a:p>
            <a:endParaRPr lang="en-US" dirty="0"/>
          </a:p>
          <a:p>
            <a:r>
              <a:rPr lang="en-US" dirty="0"/>
              <a:t>To make the process easier, we will look at some important points to keep in mind and methodologies together with different tools to minimize confusion and accelerate the root cause isolation.</a:t>
            </a:r>
          </a:p>
          <a:p>
            <a:endParaRPr lang="en-US" dirty="0"/>
          </a:p>
          <a:p>
            <a:r>
              <a:rPr lang="en-US" dirty="0"/>
              <a:t>man </a:t>
            </a:r>
            <a:r>
              <a:rPr lang="en-US" dirty="0" err="1"/>
              <a:t>modprobe.d</a:t>
            </a:r>
            <a:r>
              <a:rPr lang="en-US" dirty="0"/>
              <a:t>:</a:t>
            </a:r>
          </a:p>
          <a:p>
            <a:r>
              <a:rPr lang="en-US" dirty="0"/>
              <a:t>Because the </a:t>
            </a:r>
            <a:r>
              <a:rPr lang="en-US" dirty="0" err="1"/>
              <a:t>modprobe</a:t>
            </a:r>
            <a:r>
              <a:rPr lang="en-US" dirty="0"/>
              <a:t> command can add or remove more than one module, due to modules having dependencies, we need a method of specifying what options are to be used with those modules.</a:t>
            </a:r>
          </a:p>
          <a:p>
            <a:r>
              <a:rPr lang="en-US" dirty="0"/>
              <a:t>       All files underneath the /</a:t>
            </a:r>
            <a:r>
              <a:rPr lang="en-US" dirty="0" err="1"/>
              <a:t>etc</a:t>
            </a:r>
            <a:r>
              <a:rPr lang="en-US" dirty="0"/>
              <a:t>/</a:t>
            </a:r>
            <a:r>
              <a:rPr lang="en-US" dirty="0" err="1"/>
              <a:t>modprobe.d</a:t>
            </a:r>
            <a:r>
              <a:rPr lang="en-US" dirty="0"/>
              <a:t> directory which end with the .conf extension specify those options as required. They can also be used to create convenient aliases: alternate</a:t>
            </a:r>
          </a:p>
          <a:p>
            <a:r>
              <a:rPr lang="en-US" dirty="0"/>
              <a:t>       names for a module, or they can override the normal </a:t>
            </a:r>
            <a:r>
              <a:rPr lang="en-US" dirty="0" err="1"/>
              <a:t>modprobe</a:t>
            </a:r>
            <a:r>
              <a:rPr lang="en-US" dirty="0"/>
              <a:t> behavior altogether for those with special requirements (such as inserting more than one module).</a:t>
            </a:r>
          </a:p>
        </p:txBody>
      </p:sp>
      <p:sp>
        <p:nvSpPr>
          <p:cNvPr id="4" name="Slide Number Placeholder 3"/>
          <p:cNvSpPr>
            <a:spLocks noGrp="1"/>
          </p:cNvSpPr>
          <p:nvPr>
            <p:ph type="sldNum" sz="quarter" idx="5"/>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4146649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quote from </a:t>
            </a:r>
            <a:r>
              <a:rPr lang="en-IE" dirty="0"/>
              <a:t>Sherlock Holmes in “A Scandal in Bohemia” by Sir Arthur Conan Doyle</a:t>
            </a:r>
          </a:p>
          <a:p>
            <a:endParaRPr lang="en-US" dirty="0"/>
          </a:p>
          <a:p>
            <a:r>
              <a:rPr lang="en-US" dirty="0"/>
              <a:t>When we do get pieces and snippets of information we immediately do create theories and possible root causes, sometimes with solutions already in our heads. This will then lead is into a narrow analysis of data and time frames specific to our already formulated theories.</a:t>
            </a:r>
          </a:p>
          <a:p>
            <a:r>
              <a:rPr lang="en-US" dirty="0"/>
              <a:t>We are more likely to discard other important facts by overlooking them or simply ignoring them to suit our theory and experience.</a:t>
            </a:r>
          </a:p>
          <a:p>
            <a:endParaRPr lang="en-US" dirty="0"/>
          </a:p>
          <a:p>
            <a:r>
              <a:rPr lang="en-US" dirty="0"/>
              <a:t>Whatever information you have or get, do evaluate it carefully. Take into account that the customer might not be technical.</a:t>
            </a:r>
          </a:p>
          <a:p>
            <a:r>
              <a:rPr lang="en-US" dirty="0"/>
              <a:t>Information can be symptoms or a problem, the actual problem, subjective feelings (slower than usual) and might be missing vital pieces of information.</a:t>
            </a:r>
          </a:p>
          <a:p>
            <a:r>
              <a:rPr lang="en-US" dirty="0"/>
              <a:t>So what information do we need in order to even start analyzing what could be the root cause for a performance complaint?</a:t>
            </a:r>
          </a:p>
          <a:p>
            <a:endParaRPr lang="en-US" dirty="0"/>
          </a:p>
          <a:p>
            <a:r>
              <a:rPr lang="en-US" dirty="0"/>
              <a:t>1) Concrete data instead of subjective impressions. If none are present ask for them</a:t>
            </a:r>
          </a:p>
          <a:p>
            <a:r>
              <a:rPr lang="en-US" dirty="0"/>
              <a:t>2) Whether the issue is in the past or ongoing, collect the time when the performance issue occurred. The correlation between time and data is immensely important</a:t>
            </a:r>
          </a:p>
          <a:p>
            <a:r>
              <a:rPr lang="en-US" dirty="0"/>
              <a:t>3) Big picture. Did the customer change something to the workload, or the resources available. Are other system affected as well that might be the actual culprit? Any recent updates?</a:t>
            </a:r>
          </a:p>
          <a:p>
            <a:r>
              <a:rPr lang="en-US" dirty="0"/>
              <a:t>4) If a resource is operating at it’s capacity limit, be it CPU/memory/block devices or the network this might not actually be an issue but expected </a:t>
            </a:r>
            <a:r>
              <a:rPr lang="en-US" dirty="0" err="1"/>
              <a:t>behaviour</a:t>
            </a:r>
            <a:br>
              <a:rPr lang="en-US" dirty="0"/>
            </a:br>
            <a:r>
              <a:rPr lang="en-US" dirty="0"/>
              <a:t>If the customer cannot connect via </a:t>
            </a:r>
            <a:r>
              <a:rPr lang="en-US" dirty="0" err="1"/>
              <a:t>ssh</a:t>
            </a:r>
            <a:r>
              <a:rPr lang="en-US" dirty="0"/>
              <a:t> and you detect that the hard drive resources are exhausted, this is expected and requires a different approach</a:t>
            </a:r>
          </a:p>
          <a:p>
            <a:r>
              <a:rPr lang="en-US" dirty="0"/>
              <a:t>(anecdote: I once had a customer opening a chat complaining about latency issues from their web server to their databases. They wanted me to investigate the different tiers and server and analyze the network traffic to explain the increased time it takes for requests in their API to complete. I started asking them if they had changed anything and how the actual data did differ from their expectations. They told me that the databases has gotten migrated to a different region by the database team last week (Ireland to IAD) and their expectation was that this should not have a big impact. I then told them after checking the resources for possible issues that this </a:t>
            </a:r>
            <a:r>
              <a:rPr lang="en-US" dirty="0" err="1"/>
              <a:t>behaviour</a:t>
            </a:r>
            <a:r>
              <a:rPr lang="en-US" dirty="0"/>
              <a:t> is expected and not an actual performance problem but a side effect of their architecture change. A packet needs more time to travel the bigger the distance is. So the performance in this example is generally expected.</a:t>
            </a:r>
          </a:p>
          <a:p>
            <a:endParaRPr lang="en-US" dirty="0"/>
          </a:p>
          <a:p>
            <a:r>
              <a:rPr lang="en-US" dirty="0"/>
              <a:t>There are different method and tools we can use to troubleshoot performance.</a:t>
            </a:r>
          </a:p>
          <a:p>
            <a:pPr marL="228600" indent="-228600">
              <a:buAutoNum type="alphaUcParenR"/>
            </a:pPr>
            <a:r>
              <a:rPr lang="en-US" dirty="0"/>
              <a:t>Observing the performance  via tools like top/free/</a:t>
            </a:r>
            <a:r>
              <a:rPr lang="en-US" dirty="0" err="1"/>
              <a:t>iostat</a:t>
            </a:r>
            <a:r>
              <a:rPr lang="en-US" dirty="0"/>
              <a:t> or </a:t>
            </a:r>
            <a:r>
              <a:rPr lang="en-US" dirty="0" err="1"/>
              <a:t>cloudwatch</a:t>
            </a:r>
            <a:r>
              <a:rPr lang="en-US" dirty="0"/>
              <a:t> in AWS does create the smallest amount of overhead</a:t>
            </a:r>
          </a:p>
          <a:p>
            <a:pPr marL="228600" indent="-228600">
              <a:buAutoNum type="alphaUcParenR"/>
            </a:pPr>
            <a:r>
              <a:rPr lang="en-US" dirty="0"/>
              <a:t>Tracing the performance includes debugging tools or options, which can severly impact the performance themselves. Be careful with them</a:t>
            </a:r>
          </a:p>
          <a:p>
            <a:pPr marL="0" indent="0">
              <a:buFontTx/>
              <a:buNone/>
            </a:pPr>
            <a:r>
              <a:rPr lang="en-US" dirty="0"/>
              <a:t>C) Benchmarking can be useful to obtain an idea about how well the system should perform. Keep in mind that it is very hard to mimic workloads from production system on test systems. However they can give you a good indication if you are unsure of your system capabilities</a:t>
            </a:r>
            <a:br>
              <a:rPr lang="en-US" dirty="0"/>
            </a:br>
            <a:r>
              <a:rPr lang="en-US" dirty="0"/>
              <a:t>Be very careful when benchmarking production system for obvious reasons</a:t>
            </a:r>
            <a:br>
              <a:rPr lang="en-US" dirty="0"/>
            </a:br>
            <a:endParaRPr lang="en-US" dirty="0"/>
          </a:p>
          <a:p>
            <a:pPr marL="0" indent="0">
              <a:buFontTx/>
              <a:buNone/>
            </a:pPr>
            <a:r>
              <a:rPr lang="en-US" dirty="0"/>
              <a:t>Most of the issues can be solved using a mixture of observing and benchmarking tools.</a:t>
            </a:r>
          </a:p>
          <a:p>
            <a:pPr marL="0" indent="0">
              <a:buFontTx/>
              <a:buNone/>
            </a:pPr>
            <a:r>
              <a:rPr lang="en-US" dirty="0"/>
              <a:t>Let’s start with tools that observe the system performance, broken down by hardware.</a:t>
            </a:r>
            <a:br>
              <a:rPr lang="en-US" dirty="0"/>
            </a:br>
            <a:endParaRPr lang="en-US" dirty="0"/>
          </a:p>
          <a:p>
            <a:endParaRPr lang="en-US" dirty="0"/>
          </a:p>
          <a:p>
            <a:r>
              <a:rPr lang="en-US" dirty="0"/>
              <a:t>https://</a:t>
            </a:r>
            <a:r>
              <a:rPr lang="en-US" dirty="0" err="1"/>
              <a:t>learning.oreilly.com</a:t>
            </a:r>
            <a:r>
              <a:rPr lang="en-US" dirty="0"/>
              <a:t>/library/view/systems-performance-enterprise/9780133390124/ch02.html</a:t>
            </a:r>
          </a:p>
          <a:p>
            <a:endParaRPr lang="en-US" dirty="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245526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 of the tools, by Brendan Gregg</a:t>
            </a:r>
          </a:p>
          <a:p>
            <a:r>
              <a:rPr lang="en-US" dirty="0"/>
              <a:t>He is a performance engineer at </a:t>
            </a:r>
            <a:r>
              <a:rPr lang="en-US" dirty="0" err="1"/>
              <a:t>netflix</a:t>
            </a:r>
            <a:r>
              <a:rPr lang="en-US" dirty="0"/>
              <a:t> and if you ever have the felling of knowing </a:t>
            </a:r>
            <a:r>
              <a:rPr lang="en-US" dirty="0" err="1"/>
              <a:t>linux</a:t>
            </a:r>
            <a:r>
              <a:rPr lang="en-US" dirty="0"/>
              <a:t>, visit his website </a:t>
            </a:r>
            <a:r>
              <a:rPr lang="en-US" dirty="0" err="1"/>
              <a:t>brendangregg.com</a:t>
            </a:r>
            <a:endParaRPr lang="en-US" dirty="0"/>
          </a:p>
          <a:p>
            <a:endParaRPr lang="en-US" dirty="0"/>
          </a:p>
          <a:p>
            <a:r>
              <a:rPr lang="en-US" dirty="0"/>
              <a:t>We will focus on the main high levels tools here for the CPU, memory, block devices and the network card</a:t>
            </a:r>
          </a:p>
          <a:p>
            <a:r>
              <a:rPr lang="en-US" dirty="0"/>
              <a:t>More importantly to know many tools is to read and interpret the output of the tools and know when to use which one</a:t>
            </a:r>
          </a:p>
        </p:txBody>
      </p:sp>
      <p:sp>
        <p:nvSpPr>
          <p:cNvPr id="4" name="Slide Number Placeholder 3"/>
          <p:cNvSpPr>
            <a:spLocks noGrp="1"/>
          </p:cNvSpPr>
          <p:nvPr>
            <p:ph type="sldNum" sz="quarter" idx="5"/>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768767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there are many different tools, the one tool that is used the most and readily available on most systems is top.</a:t>
            </a:r>
          </a:p>
          <a:p>
            <a:r>
              <a:rPr lang="en-US" dirty="0"/>
              <a:t>So let’s try to read the output. Everything that I will tell you now is from “man top”</a:t>
            </a:r>
          </a:p>
          <a:p>
            <a:endParaRPr lang="en-US" dirty="0"/>
          </a:p>
          <a:p>
            <a:r>
              <a:rPr lang="en-US" dirty="0"/>
              <a:t>load average: very high level metrics, shows how many processes on average have been in R or D state over the last 1,5,15 minutes</a:t>
            </a:r>
          </a:p>
          <a:p>
            <a:r>
              <a:rPr lang="en-US" dirty="0"/>
              <a:t>What can we see from the values here?</a:t>
            </a:r>
          </a:p>
          <a:p>
            <a:r>
              <a:rPr lang="en-US" dirty="0"/>
              <a:t>The load is increasing. In the last minute on average 1.2 processes were in the R or D state</a:t>
            </a:r>
          </a:p>
          <a:p>
            <a:r>
              <a:rPr lang="en-US" dirty="0"/>
              <a:t>This is a value for all CPU cores. It should not exceed the number of CPU cores</a:t>
            </a:r>
          </a:p>
          <a:p>
            <a:endParaRPr lang="en-US" dirty="0"/>
          </a:p>
          <a:p>
            <a:r>
              <a:rPr lang="en-US" dirty="0"/>
              <a:t>second line we can see three processes running with no zombies</a:t>
            </a:r>
          </a:p>
          <a:p>
            <a:r>
              <a:rPr lang="en-US" dirty="0"/>
              <a:t>I did run two processes to stress the CPU here. Anybody knows what is the third process, since it doesn’t show up in top at all in the process list?</a:t>
            </a:r>
          </a:p>
          <a:p>
            <a:r>
              <a:rPr lang="en-US" dirty="0"/>
              <a:t>it’s top itself, if more processes are running than expected or the number is very high, investigate</a:t>
            </a:r>
          </a:p>
          <a:p>
            <a:endParaRPr lang="en-US" dirty="0"/>
          </a:p>
          <a:p>
            <a:r>
              <a:rPr lang="en-US" dirty="0"/>
              <a:t>third line is the state the CPU has been in</a:t>
            </a:r>
          </a:p>
          <a:p>
            <a:r>
              <a:rPr lang="en-US" dirty="0"/>
              <a:t>us, user    : time running un-</a:t>
            </a:r>
            <a:r>
              <a:rPr lang="en-US" dirty="0" err="1"/>
              <a:t>niced</a:t>
            </a:r>
            <a:r>
              <a:rPr lang="en-US" dirty="0"/>
              <a:t> user processes</a:t>
            </a:r>
          </a:p>
          <a:p>
            <a:r>
              <a:rPr lang="en-US" dirty="0"/>
              <a:t>           </a:t>
            </a:r>
            <a:r>
              <a:rPr lang="en-US" dirty="0" err="1"/>
              <a:t>sy</a:t>
            </a:r>
            <a:r>
              <a:rPr lang="en-US" dirty="0"/>
              <a:t>, system  : time running kernel processes</a:t>
            </a:r>
          </a:p>
          <a:p>
            <a:r>
              <a:rPr lang="en-US" dirty="0"/>
              <a:t>           </a:t>
            </a:r>
            <a:r>
              <a:rPr lang="en-US" dirty="0" err="1"/>
              <a:t>ni</a:t>
            </a:r>
            <a:r>
              <a:rPr lang="en-US" dirty="0"/>
              <a:t>, nice    : time running </a:t>
            </a:r>
            <a:r>
              <a:rPr lang="en-US" dirty="0" err="1"/>
              <a:t>niced</a:t>
            </a:r>
            <a:r>
              <a:rPr lang="en-US" dirty="0"/>
              <a:t> user processes</a:t>
            </a:r>
          </a:p>
          <a:p>
            <a:r>
              <a:rPr lang="en-US" dirty="0"/>
              <a:t>           id, idle    : time spent in the kernel idle handler</a:t>
            </a:r>
          </a:p>
          <a:p>
            <a:r>
              <a:rPr lang="en-US" dirty="0"/>
              <a:t>           </a:t>
            </a:r>
            <a:r>
              <a:rPr lang="en-US" dirty="0" err="1"/>
              <a:t>wa</a:t>
            </a:r>
            <a:r>
              <a:rPr lang="en-US" dirty="0"/>
              <a:t>, IO-wait : time waiting for I/O completion</a:t>
            </a:r>
          </a:p>
          <a:p>
            <a:r>
              <a:rPr lang="en-US" dirty="0"/>
              <a:t>           hi : time spent servicing hardware interrupts</a:t>
            </a:r>
          </a:p>
          <a:p>
            <a:r>
              <a:rPr lang="en-US" dirty="0"/>
              <a:t>           </a:t>
            </a:r>
            <a:r>
              <a:rPr lang="en-US" dirty="0" err="1"/>
              <a:t>si</a:t>
            </a:r>
            <a:r>
              <a:rPr lang="en-US" dirty="0"/>
              <a:t> : time spent servicing software interrupts</a:t>
            </a:r>
          </a:p>
          <a:p>
            <a:r>
              <a:rPr lang="en-US" dirty="0"/>
              <a:t>           </a:t>
            </a:r>
            <a:r>
              <a:rPr lang="en-US" dirty="0" err="1"/>
              <a:t>st</a:t>
            </a:r>
            <a:r>
              <a:rPr lang="en-US" dirty="0"/>
              <a:t> : time stolen from this </a:t>
            </a:r>
            <a:r>
              <a:rPr lang="en-US" dirty="0" err="1"/>
              <a:t>vm</a:t>
            </a:r>
            <a:r>
              <a:rPr lang="en-US" dirty="0"/>
              <a:t> by the hypervisor</a:t>
            </a:r>
          </a:p>
          <a:p>
            <a:endParaRPr lang="en-US" dirty="0"/>
          </a:p>
          <a:p>
            <a:r>
              <a:rPr lang="en-US" dirty="0"/>
              <a:t>If you see a high percentage in the last four states </a:t>
            </a:r>
            <a:r>
              <a:rPr lang="en-US" dirty="0" err="1"/>
              <a:t>wa</a:t>
            </a:r>
            <a:r>
              <a:rPr lang="en-US" dirty="0"/>
              <a:t>/hi/</a:t>
            </a:r>
            <a:r>
              <a:rPr lang="en-US" dirty="0" err="1"/>
              <a:t>si</a:t>
            </a:r>
            <a:r>
              <a:rPr lang="en-US" dirty="0"/>
              <a:t>/</a:t>
            </a:r>
            <a:r>
              <a:rPr lang="en-US" dirty="0" err="1"/>
              <a:t>st</a:t>
            </a:r>
            <a:r>
              <a:rPr lang="en-US" dirty="0"/>
              <a:t>, then investigate. (Mention steal for burstable instances here)</a:t>
            </a:r>
          </a:p>
          <a:p>
            <a:endParaRPr lang="en-US" dirty="0"/>
          </a:p>
          <a:p>
            <a:r>
              <a:rPr lang="en-US" dirty="0"/>
              <a:t>line 4 is the physical memory (RAM) and line 5 is the virtual or swap memory</a:t>
            </a:r>
          </a:p>
          <a:p>
            <a:r>
              <a:rPr lang="en-US" dirty="0"/>
              <a:t>total is total amount of memory</a:t>
            </a:r>
          </a:p>
          <a:p>
            <a:r>
              <a:rPr lang="en-US" dirty="0"/>
              <a:t>free is total-used-buff/cache</a:t>
            </a:r>
          </a:p>
          <a:p>
            <a:r>
              <a:rPr lang="en-US" dirty="0"/>
              <a:t>used is how much memory is actually allocated to processes</a:t>
            </a:r>
          </a:p>
          <a:p>
            <a:r>
              <a:rPr lang="en-US" dirty="0"/>
              <a:t>buff/cache is used by the kernel to speed up request, usually this caches data between the hard drive</a:t>
            </a:r>
          </a:p>
          <a:p>
            <a:r>
              <a:rPr lang="en-US" dirty="0"/>
              <a:t>memory management in </a:t>
            </a:r>
            <a:r>
              <a:rPr lang="en-US" dirty="0" err="1"/>
              <a:t>linux</a:t>
            </a:r>
            <a:r>
              <a:rPr lang="en-US" dirty="0"/>
              <a:t> is quite complex but unfortunately outside of the scope of this session</a:t>
            </a:r>
          </a:p>
          <a:p>
            <a:endParaRPr lang="en-US" dirty="0"/>
          </a:p>
          <a:p>
            <a:r>
              <a:rPr lang="en-US" dirty="0"/>
              <a:t>general warning signs here are when the amount of memory used is nearing the total memory</a:t>
            </a:r>
          </a:p>
          <a:p>
            <a:r>
              <a:rPr lang="en-US" dirty="0"/>
              <a:t>Since buff/cache can be reclaimed by the kernel if needed, a high value here does not indicate a problem</a:t>
            </a:r>
          </a:p>
          <a:p>
            <a:r>
              <a:rPr lang="en-US" dirty="0"/>
              <a:t>as a last resort the kernel will kill processes in order to stay alive, indicated by OOM killer in the system log </a:t>
            </a:r>
          </a:p>
          <a:p>
            <a:endParaRPr lang="en-US" dirty="0"/>
          </a:p>
          <a:p>
            <a:r>
              <a:rPr lang="en-US" dirty="0"/>
              <a:t>Then we see process specific information</a:t>
            </a:r>
          </a:p>
          <a:p>
            <a:r>
              <a:rPr lang="en-US" dirty="0"/>
              <a:t>The processes are by default in descending order based on their CPU load.</a:t>
            </a:r>
          </a:p>
          <a:p>
            <a:r>
              <a:rPr lang="en-US" dirty="0"/>
              <a:t>Like top itself, a process might be running but does appear in top. </a:t>
            </a:r>
            <a:r>
              <a:rPr lang="en-US" dirty="0" err="1"/>
              <a:t>ps</a:t>
            </a:r>
            <a:r>
              <a:rPr lang="en-US" dirty="0"/>
              <a:t> is needed here</a:t>
            </a:r>
          </a:p>
          <a:p>
            <a:pPr marL="228600" indent="-228600">
              <a:buAutoNum type="arabicParenR"/>
            </a:pPr>
            <a:r>
              <a:rPr lang="en-US" dirty="0"/>
              <a:t>PID  --  Process Id</a:t>
            </a:r>
          </a:p>
          <a:p>
            <a:pPr marL="228600" indent="-228600">
              <a:buAutoNum type="arabicParenR"/>
            </a:pPr>
            <a:r>
              <a:rPr lang="en-US" dirty="0"/>
              <a:t>USER – user name </a:t>
            </a:r>
          </a:p>
          <a:p>
            <a:pPr marL="228600" indent="-228600">
              <a:buAutoNum type="arabicParenR"/>
            </a:pPr>
            <a:r>
              <a:rPr lang="en-US" dirty="0"/>
              <a:t>PR  --  Priority</a:t>
            </a:r>
          </a:p>
          <a:p>
            <a:pPr marL="228600" indent="-228600">
              <a:buAutoNum type="arabicParenR"/>
            </a:pPr>
            <a:r>
              <a:rPr lang="en-US" dirty="0"/>
              <a:t>NI -- nice value</a:t>
            </a:r>
          </a:p>
          <a:p>
            <a:pPr marL="228600" indent="-228600">
              <a:buAutoNum type="arabicParenR"/>
            </a:pPr>
            <a:r>
              <a:rPr lang="en-US" dirty="0"/>
              <a:t>VIRT – amount of memory allocated to process ( wen can see here that memory is not our problem)</a:t>
            </a:r>
          </a:p>
          <a:p>
            <a:pPr marL="228600" indent="-228600">
              <a:buAutoNum type="arabicParenR"/>
            </a:pPr>
            <a:r>
              <a:rPr lang="en-US" dirty="0"/>
              <a:t>RES is the amount of memory actually used by the process, subset of VIRT</a:t>
            </a:r>
          </a:p>
          <a:p>
            <a:pPr marL="228600" indent="-228600">
              <a:buAutoNum type="arabicParenR"/>
            </a:pPr>
            <a:r>
              <a:rPr lang="en-US" dirty="0"/>
              <a:t>SHR is the amount of memory that can be shared that the process is using (via shared libraries)</a:t>
            </a:r>
          </a:p>
          <a:p>
            <a:pPr marL="228600" indent="-228600">
              <a:buAutoNum type="arabicParenR"/>
            </a:pPr>
            <a:r>
              <a:rPr lang="en-US" dirty="0"/>
              <a:t>S is the process state, R for running in this case</a:t>
            </a:r>
          </a:p>
          <a:p>
            <a:pPr marL="228600" indent="-228600">
              <a:buAutoNum type="arabicParenR"/>
            </a:pPr>
            <a:r>
              <a:rPr lang="en-US" dirty="0"/>
              <a:t>%CPU is the amount of CPU time the process is using. This is per CPU, so the value can go above 100%</a:t>
            </a:r>
          </a:p>
          <a:p>
            <a:pPr marL="228600" indent="-228600">
              <a:buAutoNum type="arabicParenR"/>
            </a:pPr>
            <a:r>
              <a:rPr lang="en-US" dirty="0"/>
              <a:t> %MEM amount of system memory used for the process</a:t>
            </a:r>
          </a:p>
          <a:p>
            <a:pPr marL="228600" indent="-228600">
              <a:buAutoNum type="arabicParenR"/>
            </a:pPr>
            <a:r>
              <a:rPr lang="en-US" dirty="0"/>
              <a:t> total CPU time consumed</a:t>
            </a:r>
          </a:p>
          <a:p>
            <a:pPr marL="228600" indent="-228600">
              <a:buAutoNum type="arabicParenR"/>
            </a:pPr>
            <a:r>
              <a:rPr lang="en-US" dirty="0"/>
              <a:t> COMMAND is the name of the command being executed</a:t>
            </a:r>
            <a:br>
              <a:rPr lang="en-US" dirty="0"/>
            </a:br>
            <a:br>
              <a:rPr lang="en-US" dirty="0"/>
            </a:br>
            <a:r>
              <a:rPr lang="en-US" dirty="0" err="1"/>
              <a:t>ps</a:t>
            </a:r>
            <a:r>
              <a:rPr lang="en-US" dirty="0"/>
              <a:t> aux useful for seeing all processes including the state</a:t>
            </a:r>
            <a:br>
              <a:rPr lang="en-US" dirty="0"/>
            </a:br>
            <a:br>
              <a:rPr lang="en-US" dirty="0"/>
            </a:br>
            <a:r>
              <a:rPr lang="en-US" dirty="0"/>
              <a:t>So looking at all of this, do we have an issue here or not? (open question really depending on the amount of cores)</a:t>
            </a:r>
          </a:p>
        </p:txBody>
      </p:sp>
      <p:sp>
        <p:nvSpPr>
          <p:cNvPr id="4" name="Slide Number Placeholder 3"/>
          <p:cNvSpPr>
            <a:spLocks noGrp="1"/>
          </p:cNvSpPr>
          <p:nvPr>
            <p:ph type="sldNum" sz="quarter" idx="5"/>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3686453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Block devices can be HDDs, SSDs, Raids, EBS volumes and so on. </a:t>
            </a:r>
          </a:p>
          <a:p>
            <a:r>
              <a:rPr lang="en-US" dirty="0"/>
              <a:t>They will differ extremely in their performance</a:t>
            </a:r>
          </a:p>
          <a:p>
            <a:r>
              <a:rPr lang="en-US" dirty="0"/>
              <a:t>An old spinning disk will be cheap and have a decent bandwidth, but will be limited on IO, especially random IO, where SSDs will be much better for IO</a:t>
            </a:r>
          </a:p>
          <a:p>
            <a:r>
              <a:rPr lang="en-US" dirty="0"/>
              <a:t>But what is bandwidth and IO?</a:t>
            </a:r>
          </a:p>
          <a:p>
            <a:endParaRPr lang="en-US" dirty="0"/>
          </a:p>
          <a:p>
            <a:r>
              <a:rPr lang="en-US" dirty="0"/>
              <a:t>I/O is an input output operation, so a single request made to a block device to read or write something.</a:t>
            </a:r>
          </a:p>
          <a:p>
            <a:r>
              <a:rPr lang="en-US" dirty="0"/>
              <a:t>I/O can have different sizes, ranging from a few KB up to a few MB.</a:t>
            </a:r>
          </a:p>
          <a:p>
            <a:r>
              <a:rPr lang="en-US" dirty="0"/>
              <a:t>number of I/O * I/O size = bandwidth </a:t>
            </a:r>
          </a:p>
          <a:p>
            <a:endParaRPr lang="en-US" dirty="0"/>
          </a:p>
          <a:p>
            <a:r>
              <a:rPr lang="en-US" dirty="0"/>
              <a:t>The other important factor is the latency, which is the time needed from when the request is made to it being fulfilled.</a:t>
            </a:r>
          </a:p>
          <a:p>
            <a:r>
              <a:rPr lang="en-US" dirty="0"/>
              <a:t>A high latency will usually indicate an issue with the block device or a performance bottleneck.</a:t>
            </a:r>
          </a:p>
          <a:p>
            <a:r>
              <a:rPr lang="en-US" dirty="0"/>
              <a:t>But how do we measure it?</a:t>
            </a:r>
          </a:p>
          <a:p>
            <a:r>
              <a:rPr lang="en-US" dirty="0" err="1"/>
              <a:t>iostat</a:t>
            </a:r>
            <a:r>
              <a:rPr lang="en-US" dirty="0"/>
              <a:t> for block device level</a:t>
            </a:r>
          </a:p>
          <a:p>
            <a:r>
              <a:rPr lang="en-US" dirty="0" err="1"/>
              <a:t>iotop</a:t>
            </a:r>
            <a:r>
              <a:rPr lang="en-US" dirty="0"/>
              <a:t> for per process level</a:t>
            </a:r>
          </a:p>
          <a:p>
            <a:endParaRPr lang="en-US" dirty="0"/>
          </a:p>
          <a:p>
            <a:r>
              <a:rPr lang="en-US" dirty="0" err="1"/>
              <a:t>iostat</a:t>
            </a:r>
            <a:r>
              <a:rPr lang="en-US" dirty="0"/>
              <a:t> is the high level tool here so let’s have a look at this output of </a:t>
            </a:r>
            <a:r>
              <a:rPr lang="en-US" dirty="0" err="1"/>
              <a:t>iostat</a:t>
            </a:r>
            <a:r>
              <a:rPr lang="en-US" dirty="0"/>
              <a:t> –x</a:t>
            </a:r>
          </a:p>
          <a:p>
            <a:r>
              <a:rPr lang="en-US" dirty="0"/>
              <a:t>x shows more information and is vital</a:t>
            </a:r>
          </a:p>
          <a:p>
            <a:endParaRPr lang="en-US" dirty="0"/>
          </a:p>
          <a:p>
            <a:r>
              <a:rPr lang="en-US" dirty="0"/>
              <a:t>What observations are you able to make from the output?</a:t>
            </a:r>
          </a:p>
          <a:p>
            <a:endParaRPr lang="en-US" dirty="0"/>
          </a:p>
          <a:p>
            <a:pPr marL="228600" indent="-228600">
              <a:buAutoNum type="arabicParenR"/>
            </a:pPr>
            <a:r>
              <a:rPr lang="en-US" dirty="0" err="1"/>
              <a:t>iowait</a:t>
            </a:r>
            <a:r>
              <a:rPr lang="en-US" dirty="0"/>
              <a:t> is 24%</a:t>
            </a:r>
          </a:p>
          <a:p>
            <a:pPr marL="228600" indent="-228600">
              <a:buAutoNum type="arabicParenR"/>
            </a:pPr>
            <a:r>
              <a:rPr lang="en-US" dirty="0" err="1"/>
              <a:t>xvdf</a:t>
            </a:r>
            <a:r>
              <a:rPr lang="en-US" dirty="0"/>
              <a:t> has load</a:t>
            </a:r>
          </a:p>
          <a:p>
            <a:pPr marL="228600" indent="-228600">
              <a:buAutoNum type="arabicParenR"/>
            </a:pPr>
            <a:r>
              <a:rPr lang="en-US" dirty="0"/>
              <a:t>458/584 read/write IOPS</a:t>
            </a:r>
          </a:p>
          <a:p>
            <a:pPr marL="228600" indent="-228600">
              <a:buAutoNum type="arabicParenR"/>
            </a:pPr>
            <a:r>
              <a:rPr lang="en-US" dirty="0"/>
              <a:t>58MB/s read and 74 MB/s write</a:t>
            </a:r>
          </a:p>
          <a:p>
            <a:pPr marL="228600" indent="-228600">
              <a:buAutoNum type="arabicParenR"/>
            </a:pPr>
            <a:r>
              <a:rPr lang="en-US" dirty="0"/>
              <a:t>average request size is 256, be careful here since this is an average over time, not per second</a:t>
            </a:r>
            <a:br>
              <a:rPr lang="en-US" dirty="0"/>
            </a:br>
            <a:r>
              <a:rPr lang="en-US" dirty="0"/>
              <a:t>to get the actual I/O size we need to calculate</a:t>
            </a:r>
          </a:p>
          <a:p>
            <a:pPr marL="228600" indent="-228600">
              <a:buAutoNum type="arabicParenR"/>
            </a:pPr>
            <a:r>
              <a:rPr lang="en-US" dirty="0"/>
              <a:t>await time is 73ms, which is not huge</a:t>
            </a:r>
          </a:p>
          <a:p>
            <a:pPr marL="228600" indent="-228600">
              <a:buAutoNum type="arabicParenR"/>
            </a:pPr>
            <a:r>
              <a:rPr lang="en-US" dirty="0"/>
              <a:t>%</a:t>
            </a:r>
            <a:r>
              <a:rPr lang="en-US" dirty="0" err="1"/>
              <a:t>util</a:t>
            </a:r>
            <a:r>
              <a:rPr lang="en-US" dirty="0"/>
              <a:t> is 100%, which means the device has been used 100% of the time</a:t>
            </a:r>
            <a:br>
              <a:rPr lang="en-US" dirty="0"/>
            </a:br>
            <a:br>
              <a:rPr lang="en-US" dirty="0"/>
            </a:br>
            <a:r>
              <a:rPr lang="en-US" dirty="0"/>
              <a:t>In conclusion we know the device had an almost equal spread of read and writes with about 133MB/s and an IO size of around 130</a:t>
            </a:r>
            <a:br>
              <a:rPr lang="en-US" dirty="0"/>
            </a:br>
            <a:br>
              <a:rPr lang="en-US" dirty="0"/>
            </a:br>
            <a:r>
              <a:rPr lang="en-US" dirty="0"/>
              <a:t>How do we know if this is a problem or not? (</a:t>
            </a:r>
            <a:r>
              <a:rPr lang="en-US" dirty="0" err="1"/>
              <a:t>iowait</a:t>
            </a:r>
            <a:r>
              <a:rPr lang="en-US" dirty="0"/>
              <a:t> high, some await time, 100% </a:t>
            </a:r>
            <a:r>
              <a:rPr lang="en-US" dirty="0" err="1"/>
              <a:t>util</a:t>
            </a:r>
            <a:r>
              <a:rPr lang="en-US" dirty="0"/>
              <a:t>)</a:t>
            </a:r>
            <a:br>
              <a:rPr lang="en-US" dirty="0"/>
            </a:br>
            <a:r>
              <a:rPr lang="en-US" dirty="0"/>
              <a:t>Are we hitting an IOPS limit or the bandwidth limit? (we don’t know for sure)</a:t>
            </a:r>
            <a:br>
              <a:rPr lang="en-US" dirty="0"/>
            </a:br>
            <a:r>
              <a:rPr lang="en-US" dirty="0"/>
              <a:t>For most answers here we will need to know the expectations and what type of block device it is (gp2, 10GB hitting throughput limit)</a:t>
            </a:r>
          </a:p>
          <a:p>
            <a:pPr marL="228600" indent="-228600">
              <a:buAutoNum type="arabicParenR"/>
            </a:pPr>
            <a:endParaRPr lang="en-US" dirty="0"/>
          </a:p>
          <a:p>
            <a:pPr marL="0" indent="0">
              <a:buNone/>
            </a:pPr>
            <a:r>
              <a:rPr lang="en-US" dirty="0"/>
              <a:t>Next would be to check which process it is, either by checking </a:t>
            </a:r>
            <a:r>
              <a:rPr lang="en-US" dirty="0" err="1"/>
              <a:t>iotop</a:t>
            </a:r>
            <a:r>
              <a:rPr lang="en-US" dirty="0"/>
              <a:t> or looking for processes in D state via ps.</a:t>
            </a:r>
          </a:p>
          <a:p>
            <a:pPr marL="0" indent="0">
              <a:buNone/>
            </a:pPr>
            <a:r>
              <a:rPr lang="en-US" dirty="0"/>
              <a:t>We then see via </a:t>
            </a:r>
            <a:r>
              <a:rPr lang="en-US" dirty="0" err="1"/>
              <a:t>ps</a:t>
            </a:r>
            <a:r>
              <a:rPr lang="en-US" dirty="0"/>
              <a:t>, that there are multiple processes in D state named </a:t>
            </a:r>
            <a:r>
              <a:rPr lang="en-US" dirty="0" err="1"/>
              <a:t>fio</a:t>
            </a:r>
            <a:r>
              <a:rPr lang="en-US" dirty="0"/>
              <a:t> (which is the benchmarking tool used here)</a:t>
            </a:r>
          </a:p>
          <a:p>
            <a:pPr marL="0" indent="0">
              <a:buNone/>
            </a:pPr>
            <a:r>
              <a:rPr lang="en-US" dirty="0" err="1"/>
              <a:t>iotop</a:t>
            </a:r>
            <a:r>
              <a:rPr lang="en-US" dirty="0"/>
              <a:t> would have showed us the same.</a:t>
            </a:r>
          </a:p>
          <a:p>
            <a:pPr marL="0" indent="0">
              <a:buNone/>
            </a:pPr>
            <a:endParaRPr lang="en-US" dirty="0"/>
          </a:p>
          <a:p>
            <a:pPr marL="0" indent="0">
              <a:buNone/>
            </a:pPr>
            <a:r>
              <a:rPr lang="en-US" dirty="0"/>
              <a:t>This gives is a good amount of information and together with the type of volume we can conclude, that it is hitting the bandwidth limit and is not an issue but expected. No tweaking on the </a:t>
            </a:r>
            <a:r>
              <a:rPr lang="en-US" dirty="0" err="1"/>
              <a:t>linux</a:t>
            </a:r>
            <a:r>
              <a:rPr lang="en-US" dirty="0"/>
              <a:t> side has to be done here.</a:t>
            </a:r>
          </a:p>
          <a:p>
            <a:pPr marL="0" indent="0">
              <a:buNone/>
            </a:pPr>
            <a:endParaRPr lang="en-US" dirty="0"/>
          </a:p>
          <a:p>
            <a:pPr marL="0" indent="0">
              <a:buNone/>
            </a:pPr>
            <a:r>
              <a:rPr lang="en-US" dirty="0"/>
              <a:t>We have two options: Increase resource capacity or decrease load</a:t>
            </a:r>
          </a:p>
        </p:txBody>
      </p:sp>
      <p:sp>
        <p:nvSpPr>
          <p:cNvPr id="4" name="Slide Number Placeholder 3"/>
          <p:cNvSpPr>
            <a:spLocks noGrp="1"/>
          </p:cNvSpPr>
          <p:nvPr>
            <p:ph type="sldNum" sz="quarter" idx="5"/>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34910805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Benchmarking does introduce an artificial extra load on the system to identify expected performance</a:t>
            </a:r>
          </a:p>
          <a:p>
            <a:endParaRPr lang="en-US" dirty="0"/>
          </a:p>
          <a:p>
            <a:r>
              <a:rPr lang="en-US" dirty="0"/>
              <a:t>stress is a useful tool to create load on a system, but does not really do a benchmark or produces a testing score</a:t>
            </a:r>
          </a:p>
          <a:p>
            <a:r>
              <a:rPr lang="en-US" dirty="0"/>
              <a:t>can be used for CPU/IO and memory</a:t>
            </a:r>
          </a:p>
          <a:p>
            <a:endParaRPr lang="en-US" dirty="0"/>
          </a:p>
          <a:p>
            <a:r>
              <a:rPr lang="en-US" dirty="0" err="1"/>
              <a:t>sysbench</a:t>
            </a:r>
            <a:r>
              <a:rPr lang="en-US" dirty="0"/>
              <a:t> is a somewhat popular tool for benchmarking CPU/memory and IO</a:t>
            </a:r>
          </a:p>
          <a:p>
            <a:endParaRPr lang="en-US" dirty="0"/>
          </a:p>
          <a:p>
            <a:r>
              <a:rPr lang="en-US" dirty="0" err="1"/>
              <a:t>fio</a:t>
            </a:r>
            <a:r>
              <a:rPr lang="en-US" dirty="0"/>
              <a:t> is great for IO testing and has many options</a:t>
            </a:r>
          </a:p>
          <a:p>
            <a:endParaRPr lang="en-US" dirty="0"/>
          </a:p>
          <a:p>
            <a:r>
              <a:rPr lang="en-US" dirty="0"/>
              <a:t>Let others do it for you </a:t>
            </a:r>
            <a:r>
              <a:rPr lang="en-US" dirty="0">
                <a:sym typeface="Wingdings" pitchFamily="2" charset="2"/>
              </a:rPr>
              <a:t></a:t>
            </a:r>
          </a:p>
          <a:p>
            <a:r>
              <a:rPr lang="en-US" dirty="0">
                <a:sym typeface="Wingdings" pitchFamily="2" charset="2"/>
              </a:rPr>
              <a:t>If working with popular and established software, the vendor will give you advice on the type of hardware power needed depending on the scale of your deployment</a:t>
            </a:r>
          </a:p>
          <a:p>
            <a:r>
              <a:rPr lang="en-US" dirty="0">
                <a:sym typeface="Wingdings" pitchFamily="2" charset="2"/>
              </a:rPr>
              <a:t>Some vendors also only certify specific hardware like Red Hat, </a:t>
            </a:r>
            <a:r>
              <a:rPr lang="en-US" dirty="0" err="1">
                <a:sym typeface="Wingdings" pitchFamily="2" charset="2"/>
              </a:rPr>
              <a:t>Suse</a:t>
            </a:r>
            <a:r>
              <a:rPr lang="en-US" dirty="0">
                <a:sym typeface="Wingdings" pitchFamily="2" charset="2"/>
              </a:rPr>
              <a:t> or Oracle that they have tested beforehand</a:t>
            </a:r>
            <a:endParaRPr lang="en-US" dirty="0"/>
          </a:p>
          <a:p>
            <a:endParaRPr lang="en-US" dirty="0"/>
          </a:p>
          <a:p>
            <a:r>
              <a:rPr lang="en-US" dirty="0"/>
              <a:t>iperf3 is a network benchmarking tool to determine the network bandwidth between two systems</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3934796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Tracing tools will usually give you an in depth look into processes and workflows inside the operating system</a:t>
            </a:r>
          </a:p>
          <a:p>
            <a:r>
              <a:rPr lang="en-US" dirty="0"/>
              <a:t>They will impose additional load on the system and are to be treated with caution.</a:t>
            </a:r>
          </a:p>
          <a:p>
            <a:endParaRPr lang="en-US" dirty="0"/>
          </a:p>
          <a:p>
            <a:r>
              <a:rPr lang="en-US" dirty="0"/>
              <a:t>Some examples will be given here but it is much up to the student here to do further reading.</a:t>
            </a:r>
          </a:p>
          <a:p>
            <a:r>
              <a:rPr lang="en-US" dirty="0"/>
              <a:t>Whole books have been written about tracing tools, so it won’t be appropriately covered in a single slide.</a:t>
            </a:r>
          </a:p>
          <a:p>
            <a:endParaRPr lang="en-US" dirty="0"/>
          </a:p>
          <a:p>
            <a:r>
              <a:rPr lang="en-US" dirty="0" err="1"/>
              <a:t>strace</a:t>
            </a:r>
            <a:r>
              <a:rPr lang="en-US" dirty="0"/>
              <a:t> is useful to trace what a specific process or script is doing, especially if it hangs at some point and it is not obvious why</a:t>
            </a:r>
          </a:p>
          <a:p>
            <a:endParaRPr lang="en-US" dirty="0"/>
          </a:p>
          <a:p>
            <a:r>
              <a:rPr lang="en-US" dirty="0" err="1"/>
              <a:t>lsof</a:t>
            </a:r>
            <a:r>
              <a:rPr lang="en-US" dirty="0"/>
              <a:t> can be useful for tracing why a process is stuck in a D state amongst other use cases</a:t>
            </a:r>
          </a:p>
          <a:p>
            <a:endParaRPr lang="en-US" dirty="0"/>
          </a:p>
          <a:p>
            <a:r>
              <a:rPr lang="en-US" dirty="0"/>
              <a:t>perf is outside the scope of this session, but further information can be found in the man pages but better yet with examples on </a:t>
            </a:r>
            <a:r>
              <a:rPr lang="en-US" dirty="0" err="1"/>
              <a:t>brendangregg.com</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12516633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C03D08-4703-452B-A2E9-95100EB368F6}" type="slidenum">
              <a:rPr lang="en-GB" smtClean="0"/>
              <a:t>20</a:t>
            </a:fld>
            <a:endParaRPr lang="en-GB"/>
          </a:p>
        </p:txBody>
      </p:sp>
    </p:spTree>
    <p:extLst>
      <p:ext uri="{BB962C8B-B14F-4D97-AF65-F5344CB8AC3E}">
        <p14:creationId xmlns:p14="http://schemas.microsoft.com/office/powerpoint/2010/main" val="1563523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900" b="1" dirty="0">
                <a:latin typeface="Amazon Ember Regular"/>
              </a:rPr>
              <a:t>***</a:t>
            </a:r>
            <a:r>
              <a:rPr lang="en-US" sz="1900" dirty="0">
                <a:latin typeface="Amazon Ember Regular"/>
              </a:rPr>
              <a:t>Please ensure you have your headset plugged in so we can avoid echoing and maintain audio quality</a:t>
            </a:r>
          </a:p>
          <a:p>
            <a:pPr marL="0" indent="0">
              <a:buFont typeface="Arial"/>
              <a:buNone/>
            </a:pPr>
            <a:endParaRPr lang="en-US" sz="1900" b="1" dirty="0">
              <a:latin typeface="Amazon Ember Regular"/>
            </a:endParaRPr>
          </a:p>
          <a:p>
            <a:pPr marL="0" indent="0">
              <a:buFont typeface="Arial"/>
              <a:buNone/>
            </a:pPr>
            <a:r>
              <a:rPr lang="en-US" sz="1900" b="1" dirty="0">
                <a:latin typeface="Amazon Ember Regular"/>
              </a:rPr>
              <a:t>***</a:t>
            </a:r>
            <a:r>
              <a:rPr lang="en-US" sz="1900" dirty="0">
                <a:latin typeface="Amazon Ember Regular"/>
              </a:rPr>
              <a:t>Throughout the session, please</a:t>
            </a:r>
            <a:r>
              <a:rPr lang="en-US" sz="1900" baseline="0" dirty="0">
                <a:latin typeface="Amazon Ember Regular"/>
              </a:rPr>
              <a:t> </a:t>
            </a:r>
            <a:r>
              <a:rPr lang="en-US" sz="1900" dirty="0">
                <a:latin typeface="Amazon Ember Regular"/>
              </a:rPr>
              <a:t>keep your mic on mute to avoid</a:t>
            </a:r>
            <a:r>
              <a:rPr lang="en-US" sz="1900" baseline="0" dirty="0">
                <a:latin typeface="Amazon Ember Regular"/>
              </a:rPr>
              <a:t> background noise during the presentation portions</a:t>
            </a:r>
            <a:r>
              <a:rPr lang="en-US" sz="1900" dirty="0">
                <a:latin typeface="Amazon Ember Regular"/>
              </a:rPr>
              <a:t>.</a:t>
            </a:r>
          </a:p>
          <a:p>
            <a:pPr marL="0" indent="0">
              <a:buFont typeface="Arial"/>
              <a:buNone/>
            </a:pPr>
            <a:endParaRPr lang="en-US" sz="1900" b="1" dirty="0">
              <a:latin typeface="Amazon Ember Regular"/>
            </a:endParaRPr>
          </a:p>
          <a:p>
            <a:pPr marL="0" indent="0">
              <a:buFont typeface="Arial"/>
              <a:buNone/>
            </a:pPr>
            <a:r>
              <a:rPr lang="en-US" sz="1900" b="1" dirty="0">
                <a:latin typeface="Amazon Ember Regular"/>
              </a:rPr>
              <a:t>***</a:t>
            </a:r>
            <a:r>
              <a:rPr lang="en-US" sz="1900" dirty="0">
                <a:latin typeface="Amazon Ember Regular"/>
              </a:rPr>
              <a:t>Please be aware you will be asked to participate and engage throughout the session. We ask that you are fully active in the chat box, and are also ready to be called on and unmute if needed. We’ll also have you click on some links to view videos, participate in polls and at some point during the session, we’ll be sending you to specific break out rooms depending on which service you’ll be shadowing.</a:t>
            </a:r>
          </a:p>
          <a:p>
            <a:pPr marL="0" indent="0">
              <a:buFont typeface="Arial"/>
              <a:buNone/>
            </a:pPr>
            <a:endParaRPr lang="en-US" sz="1900" b="1" dirty="0">
              <a:latin typeface="Amazon Ember Regular"/>
            </a:endParaRPr>
          </a:p>
          <a:p>
            <a:pPr marL="0" indent="0">
              <a:buFont typeface="Arial"/>
              <a:buNone/>
            </a:pPr>
            <a:r>
              <a:rPr lang="en-US" sz="1900" b="1" dirty="0">
                <a:latin typeface="Amazon Ember Regular"/>
              </a:rPr>
              <a:t>***</a:t>
            </a:r>
            <a:r>
              <a:rPr lang="en-US" sz="1920" b="0" i="0" kern="1200" dirty="0">
                <a:solidFill>
                  <a:schemeClr val="tx1"/>
                </a:solidFill>
                <a:effectLst/>
                <a:latin typeface="Amazon Ember Regular" charset="0"/>
                <a:ea typeface="+mn-ea"/>
                <a:cs typeface="+mn-cs"/>
              </a:rPr>
              <a:t>Lastly, we ask that you’re fully present. Keeping engaged is even more difficult in a virtual setting, so make sure you turn off notifications, maybe set an out of office in your email. Minimize distractions </a:t>
            </a:r>
            <a:endParaRPr lang="en-US" dirty="0">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73152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73152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2932178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2456519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 filesystem is a pseudo-filesystem which provides an interface to kernel data structures.  It is</a:t>
            </a:r>
          </a:p>
          <a:p>
            <a:r>
              <a:rPr lang="en-US" dirty="0"/>
              <a:t>       commonly mounted at /proc.  Typically, it is mounted automatically by the system, but  it  can  also  be</a:t>
            </a:r>
          </a:p>
          <a:p>
            <a:r>
              <a:rPr lang="en-US" dirty="0"/>
              <a:t>       mounted manually using a command such as:</a:t>
            </a:r>
          </a:p>
          <a:p>
            <a:endParaRPr lang="en-US" dirty="0"/>
          </a:p>
          <a:p>
            <a:r>
              <a:rPr lang="en-US" dirty="0"/>
              <a:t>           mount -t proc proc /proc</a:t>
            </a:r>
          </a:p>
          <a:p>
            <a:endParaRPr lang="en-US" dirty="0"/>
          </a:p>
          <a:p>
            <a:r>
              <a:rPr lang="en-US" dirty="0"/>
              <a:t>       Most  of  the  files  in the proc filesystem are read-only, but some files are writable, allowing kernel</a:t>
            </a:r>
          </a:p>
          <a:p>
            <a:r>
              <a:rPr lang="en-US" dirty="0"/>
              <a:t>       variables to be changed.</a:t>
            </a:r>
          </a:p>
          <a:p>
            <a:endParaRPr lang="en-US" dirty="0"/>
          </a:p>
          <a:p>
            <a:r>
              <a:rPr lang="en-US" dirty="0"/>
              <a:t>The /proc file system holds information that most observability tools like top will display. They will just do it in a human friendly format or record values over time</a:t>
            </a:r>
          </a:p>
          <a:p>
            <a:endParaRPr lang="en-US" dirty="0"/>
          </a:p>
          <a:p>
            <a:r>
              <a:rPr lang="en-US" dirty="0"/>
              <a:t>We will have a look at some examples of which information to find in /proc and also what we can manipulate in order to tune the operating system</a:t>
            </a:r>
          </a:p>
          <a:p>
            <a:endParaRPr lang="en-US" dirty="0"/>
          </a:p>
          <a:p>
            <a:r>
              <a:rPr lang="en-US" dirty="0"/>
              <a:t>An interrupt request (IRQ), or interrupt, is a signal sent to the CPU instructing it to suspend its current activity and to handle some external event such as keyboard input.</a:t>
            </a:r>
          </a:p>
          <a:p>
            <a:endParaRPr lang="en-US" dirty="0"/>
          </a:p>
          <a:p>
            <a:r>
              <a:rPr lang="en-US" dirty="0"/>
              <a:t>/proc/interrupts - r</a:t>
            </a:r>
            <a:r>
              <a:rPr lang="en-US" sz="1200" b="0" i="0" kern="1200" dirty="0">
                <a:solidFill>
                  <a:schemeClr val="tx1"/>
                </a:solidFill>
                <a:effectLst/>
                <a:latin typeface="Amazon Ember Regular" charset="0"/>
                <a:ea typeface="+mn-ea"/>
                <a:cs typeface="+mn-cs"/>
              </a:rPr>
              <a:t>ecords the number of interrupts per IRQ </a:t>
            </a:r>
          </a:p>
          <a:p>
            <a:r>
              <a:rPr lang="en-GB" sz="1200" b="0" i="0" kern="1200" dirty="0">
                <a:solidFill>
                  <a:schemeClr val="tx1"/>
                </a:solidFill>
                <a:effectLst/>
                <a:latin typeface="Amazon Ember Regular" charset="0"/>
                <a:ea typeface="+mn-ea"/>
                <a:cs typeface="+mn-cs"/>
              </a:rPr>
              <a:t>-</a:t>
            </a:r>
            <a:r>
              <a:rPr lang="en-GB" sz="1200" b="0" i="0" kern="1200" baseline="0" dirty="0">
                <a:solidFill>
                  <a:schemeClr val="tx1"/>
                </a:solidFill>
                <a:effectLst/>
                <a:latin typeface="Amazon Ember Regular" charset="0"/>
                <a:ea typeface="+mn-ea"/>
                <a:cs typeface="+mn-cs"/>
              </a:rPr>
              <a:t> </a:t>
            </a:r>
            <a:r>
              <a:rPr lang="en-US" sz="1200" b="0" i="0" kern="1200" dirty="0">
                <a:solidFill>
                  <a:schemeClr val="tx1"/>
                </a:solidFill>
                <a:effectLst/>
                <a:latin typeface="Amazon Ember Regular" charset="0"/>
                <a:ea typeface="+mn-ea"/>
                <a:cs typeface="+mn-cs"/>
              </a:rPr>
              <a:t>the IRQ number</a:t>
            </a:r>
          </a:p>
          <a:p>
            <a:r>
              <a:rPr lang="en-GB" sz="1200" b="0" i="0" kern="1200" dirty="0">
                <a:solidFill>
                  <a:schemeClr val="tx1"/>
                </a:solidFill>
                <a:effectLst/>
                <a:latin typeface="Amazon Ember Regular" charset="0"/>
                <a:ea typeface="+mn-ea"/>
                <a:cs typeface="+mn-cs"/>
              </a:rPr>
              <a:t>-</a:t>
            </a:r>
            <a:r>
              <a:rPr lang="en-US" sz="1200" b="0" i="0" kern="1200" dirty="0">
                <a:solidFill>
                  <a:schemeClr val="tx1"/>
                </a:solidFill>
                <a:effectLst/>
                <a:latin typeface="Amazon Ember Regular" charset="0"/>
                <a:ea typeface="+mn-ea"/>
                <a:cs typeface="+mn-cs"/>
              </a:rPr>
              <a:t> how many times the CPU core has been interrupted</a:t>
            </a:r>
          </a:p>
          <a:p>
            <a:r>
              <a:rPr lang="en-GB" sz="1200" b="0" i="0" kern="1200" dirty="0">
                <a:solidFill>
                  <a:schemeClr val="tx1"/>
                </a:solidFill>
                <a:effectLst/>
                <a:latin typeface="Amazon Ember Regular" charset="0"/>
                <a:ea typeface="+mn-ea"/>
                <a:cs typeface="+mn-cs"/>
              </a:rPr>
              <a:t>-</a:t>
            </a:r>
            <a:r>
              <a:rPr lang="en-US" sz="1200" b="0" i="0" kern="1200" dirty="0">
                <a:solidFill>
                  <a:schemeClr val="tx1"/>
                </a:solidFill>
                <a:effectLst/>
                <a:latin typeface="Amazon Ember Regular" charset="0"/>
                <a:ea typeface="+mn-ea"/>
                <a:cs typeface="+mn-cs"/>
              </a:rPr>
              <a:t> type of interrupt</a:t>
            </a:r>
          </a:p>
          <a:p>
            <a:pPr marL="0" indent="0">
              <a:buFontTx/>
              <a:buNone/>
            </a:pPr>
            <a:r>
              <a:rPr lang="en-GB" sz="1200" b="0" i="0" kern="1200" dirty="0">
                <a:solidFill>
                  <a:schemeClr val="tx1"/>
                </a:solidFill>
                <a:effectLst/>
                <a:latin typeface="Amazon Ember Regular" charset="0"/>
                <a:ea typeface="+mn-ea"/>
                <a:cs typeface="+mn-cs"/>
              </a:rPr>
              <a:t>- Name of device</a:t>
            </a:r>
          </a:p>
          <a:p>
            <a:pPr marL="0" indent="0">
              <a:buFontTx/>
              <a:buNone/>
            </a:pPr>
            <a:r>
              <a:rPr lang="en-US" dirty="0"/>
              <a:t>which CPU core the interrupt has </a:t>
            </a:r>
            <a:r>
              <a:rPr lang="en-US" dirty="0" err="1"/>
              <a:t>benn</a:t>
            </a:r>
            <a:r>
              <a:rPr lang="en-US" dirty="0"/>
              <a:t> handled on</a:t>
            </a:r>
            <a:br>
              <a:rPr lang="en-US" dirty="0"/>
            </a:br>
            <a:br>
              <a:rPr lang="en-US" dirty="0"/>
            </a:br>
            <a:r>
              <a:rPr lang="en-GB" sz="1200" b="0" i="0" kern="1200" dirty="0">
                <a:solidFill>
                  <a:schemeClr val="tx1"/>
                </a:solidFill>
                <a:effectLst/>
                <a:latin typeface="Amazon Ember Regular" charset="0"/>
                <a:ea typeface="+mn-ea"/>
                <a:cs typeface="+mn-cs"/>
              </a:rPr>
              <a:t>example - </a:t>
            </a:r>
            <a:r>
              <a:rPr lang="en-US" sz="1200" b="0" i="0" kern="1200" dirty="0">
                <a:solidFill>
                  <a:schemeClr val="tx1"/>
                </a:solidFill>
                <a:effectLst/>
                <a:latin typeface="Amazon Ember Regular" charset="0"/>
                <a:ea typeface="+mn-ea"/>
                <a:cs typeface="+mn-cs"/>
              </a:rPr>
              <a:t>timer is interrupt name [System clock]</a:t>
            </a:r>
            <a:br>
              <a:rPr lang="en-US" sz="1200" b="0" i="0" kern="1200" dirty="0">
                <a:solidFill>
                  <a:schemeClr val="tx1"/>
                </a:solidFill>
                <a:effectLst/>
                <a:latin typeface="Amazon Ember Regular" charset="0"/>
                <a:ea typeface="+mn-ea"/>
                <a:cs typeface="+mn-cs"/>
              </a:rPr>
            </a:br>
            <a:br>
              <a:rPr lang="en-US" sz="1200" b="0" i="0" kern="1200" dirty="0">
                <a:solidFill>
                  <a:schemeClr val="tx1"/>
                </a:solidFill>
                <a:effectLst/>
                <a:latin typeface="Amazon Ember Regular" charset="0"/>
                <a:ea typeface="+mn-ea"/>
                <a:cs typeface="+mn-cs"/>
              </a:rPr>
            </a:br>
            <a:r>
              <a:rPr lang="en-GB" sz="1200" b="0" i="0" kern="1200" dirty="0">
                <a:solidFill>
                  <a:schemeClr val="tx1"/>
                </a:solidFill>
                <a:effectLst/>
                <a:latin typeface="Amazon Ember Regular" charset="0"/>
                <a:ea typeface="+mn-ea"/>
                <a:cs typeface="+mn-cs"/>
              </a:rPr>
              <a:t>/proc/</a:t>
            </a:r>
            <a:r>
              <a:rPr lang="en-GB" sz="1200" b="0" i="0" kern="1200" dirty="0" err="1">
                <a:solidFill>
                  <a:schemeClr val="tx1"/>
                </a:solidFill>
                <a:effectLst/>
                <a:latin typeface="Amazon Ember Regular" charset="0"/>
                <a:ea typeface="+mn-ea"/>
                <a:cs typeface="+mn-cs"/>
              </a:rPr>
              <a:t>dma</a:t>
            </a:r>
            <a:endParaRPr lang="en-GB" sz="1200" b="0" i="0" kern="1200" dirty="0">
              <a:solidFill>
                <a:schemeClr val="tx1"/>
              </a:solidFill>
              <a:effectLst/>
              <a:latin typeface="Amazon Ember Regular" charset="0"/>
              <a:ea typeface="+mn-ea"/>
              <a:cs typeface="+mn-cs"/>
            </a:endParaRPr>
          </a:p>
          <a:p>
            <a:pPr marL="0" indent="0">
              <a:buFontTx/>
              <a:buNone/>
            </a:pPr>
            <a:r>
              <a:rPr lang="en-GB" sz="1200" b="0" i="0" kern="1200" dirty="0">
                <a:solidFill>
                  <a:schemeClr val="tx1"/>
                </a:solidFill>
                <a:effectLst/>
                <a:latin typeface="Amazon Ember Regular" charset="0"/>
                <a:ea typeface="+mn-ea"/>
                <a:cs typeface="+mn-cs"/>
              </a:rPr>
              <a:t>List of direct memory access channels in use.</a:t>
            </a:r>
          </a:p>
          <a:p>
            <a:pPr marL="0" indent="0">
              <a:buFontTx/>
              <a:buNone/>
            </a:pPr>
            <a:r>
              <a:rPr lang="en-US" dirty="0"/>
              <a:t>DMA permits the device to transfer data directly, without the CPU's attention</a:t>
            </a:r>
          </a:p>
          <a:p>
            <a:pPr marL="0" indent="0">
              <a:buFontTx/>
              <a:buNone/>
            </a:pPr>
            <a:endParaRPr lang="en-US" sz="1200" b="0" i="0" kern="1200" dirty="0">
              <a:solidFill>
                <a:schemeClr val="tx1"/>
              </a:solidFill>
              <a:effectLst/>
              <a:latin typeface="Amazon Ember Regular" charset="0"/>
              <a:ea typeface="+mn-ea"/>
              <a:cs typeface="+mn-cs"/>
            </a:endParaRPr>
          </a:p>
          <a:p>
            <a:pPr marL="0" indent="0">
              <a:buFontTx/>
              <a:buNone/>
            </a:pPr>
            <a:r>
              <a:rPr lang="en-US" sz="1200" b="0" i="0" kern="1200" dirty="0">
                <a:solidFill>
                  <a:schemeClr val="tx1"/>
                </a:solidFill>
                <a:effectLst/>
                <a:latin typeface="Amazon Ember Regular" charset="0"/>
                <a:ea typeface="+mn-ea"/>
                <a:cs typeface="+mn-cs"/>
              </a:rPr>
              <a:t>/proc/mounts</a:t>
            </a:r>
          </a:p>
          <a:p>
            <a:pPr marL="0" indent="0">
              <a:buFontTx/>
              <a:buNone/>
            </a:pPr>
            <a:r>
              <a:rPr lang="en-US" sz="1200" b="0" i="0" kern="1200" dirty="0">
                <a:solidFill>
                  <a:schemeClr val="tx1"/>
                </a:solidFill>
                <a:effectLst/>
                <a:latin typeface="Amazon Ember Regular" charset="0"/>
                <a:ea typeface="+mn-ea"/>
                <a:cs typeface="+mn-cs"/>
              </a:rPr>
              <a:t>describes all mounted file systems, including all pseudo file systems</a:t>
            </a:r>
          </a:p>
          <a:p>
            <a:pPr marL="0" indent="0">
              <a:buFontTx/>
              <a:buNone/>
            </a:pPr>
            <a:endParaRPr lang="en-US" sz="1200" b="0" i="0" kern="1200" dirty="0">
              <a:solidFill>
                <a:schemeClr val="tx1"/>
              </a:solidFill>
              <a:effectLst/>
              <a:latin typeface="Amazon Ember Regular" charset="0"/>
              <a:ea typeface="+mn-ea"/>
              <a:cs typeface="+mn-cs"/>
            </a:endParaRPr>
          </a:p>
          <a:p>
            <a:pPr marL="0" indent="0">
              <a:buFontTx/>
              <a:buNone/>
            </a:pPr>
            <a:r>
              <a:rPr lang="en-US" sz="1200" b="0" i="0" kern="1200" dirty="0">
                <a:solidFill>
                  <a:schemeClr val="tx1"/>
                </a:solidFill>
                <a:effectLst/>
                <a:latin typeface="Amazon Ember Regular" charset="0"/>
                <a:ea typeface="+mn-ea"/>
                <a:cs typeface="+mn-cs"/>
              </a:rPr>
              <a:t>/proc/</a:t>
            </a:r>
            <a:r>
              <a:rPr lang="en-US" sz="1200" b="0" i="0" kern="1200" dirty="0" err="1">
                <a:solidFill>
                  <a:schemeClr val="tx1"/>
                </a:solidFill>
                <a:effectLst/>
                <a:latin typeface="Amazon Ember Regular" charset="0"/>
                <a:ea typeface="+mn-ea"/>
                <a:cs typeface="+mn-cs"/>
              </a:rPr>
              <a:t>cpuinfo</a:t>
            </a:r>
            <a:endParaRPr lang="en-US" sz="1200" b="0" i="0" kern="1200" dirty="0">
              <a:solidFill>
                <a:schemeClr val="tx1"/>
              </a:solidFill>
              <a:effectLst/>
              <a:latin typeface="Amazon Ember Regular" charset="0"/>
              <a:ea typeface="+mn-ea"/>
              <a:cs typeface="+mn-cs"/>
            </a:endParaRPr>
          </a:p>
          <a:p>
            <a:pPr marL="0" indent="0">
              <a:buFontTx/>
              <a:buNone/>
            </a:pPr>
            <a:r>
              <a:rPr lang="en-GB" sz="1200" b="0" i="0" kern="1200" dirty="0">
                <a:solidFill>
                  <a:schemeClr val="tx1"/>
                </a:solidFill>
                <a:effectLst/>
                <a:latin typeface="Amazon Ember Regular" charset="0"/>
                <a:ea typeface="+mn-ea"/>
                <a:cs typeface="+mn-cs"/>
              </a:rPr>
              <a:t>This is a collection of CPU and system architecture dependent items, for each supported architecture a different list.</a:t>
            </a:r>
          </a:p>
          <a:p>
            <a:pPr marL="0" indent="0">
              <a:buFontTx/>
              <a:buNone/>
            </a:pPr>
            <a:r>
              <a:rPr lang="en-GB" sz="1200" b="0" i="0" kern="1200" dirty="0">
                <a:solidFill>
                  <a:schemeClr val="tx1"/>
                </a:solidFill>
                <a:effectLst/>
                <a:latin typeface="Amazon Ember Regular" charset="0"/>
                <a:ea typeface="+mn-ea"/>
                <a:cs typeface="+mn-cs"/>
              </a:rPr>
              <a:t>This is commonly used to get the CPU model, supported CPU extensions like VT-</a:t>
            </a:r>
            <a:r>
              <a:rPr lang="en-GB" sz="1200" b="0" i="0" kern="1200" dirty="0" err="1">
                <a:solidFill>
                  <a:schemeClr val="tx1"/>
                </a:solidFill>
                <a:effectLst/>
                <a:latin typeface="Amazon Ember Regular" charset="0"/>
                <a:ea typeface="+mn-ea"/>
                <a:cs typeface="+mn-cs"/>
              </a:rPr>
              <a:t>d,VT</a:t>
            </a:r>
            <a:r>
              <a:rPr lang="en-GB" sz="1200" b="0" i="0" kern="1200" dirty="0">
                <a:solidFill>
                  <a:schemeClr val="tx1"/>
                </a:solidFill>
                <a:effectLst/>
                <a:latin typeface="Amazon Ember Regular" charset="0"/>
                <a:ea typeface="+mn-ea"/>
                <a:cs typeface="+mn-cs"/>
              </a:rPr>
              <a:t>-x or multi/hyper threading</a:t>
            </a:r>
          </a:p>
          <a:p>
            <a:pPr marL="0" indent="0">
              <a:buFontTx/>
              <a:buNone/>
            </a:pPr>
            <a:endParaRPr lang="en-GB" sz="1200" b="0" i="0" kern="1200" dirty="0">
              <a:solidFill>
                <a:schemeClr val="tx1"/>
              </a:solidFill>
              <a:effectLst/>
              <a:latin typeface="Amazon Ember Regular" charset="0"/>
              <a:ea typeface="+mn-ea"/>
              <a:cs typeface="+mn-cs"/>
            </a:endParaRPr>
          </a:p>
          <a:p>
            <a:pPr marL="0" indent="0">
              <a:buFontTx/>
              <a:buNone/>
            </a:pPr>
            <a:r>
              <a:rPr lang="en-GB" sz="1200" b="0" i="0" kern="1200" dirty="0">
                <a:solidFill>
                  <a:schemeClr val="tx1"/>
                </a:solidFill>
                <a:effectLst/>
                <a:latin typeface="Amazon Ember Regular" charset="0"/>
                <a:ea typeface="+mn-ea"/>
                <a:cs typeface="+mn-cs"/>
              </a:rPr>
              <a:t>/proc/</a:t>
            </a:r>
            <a:r>
              <a:rPr lang="en-GB" sz="1200" b="0" i="0" kern="1200" dirty="0" err="1">
                <a:solidFill>
                  <a:schemeClr val="tx1"/>
                </a:solidFill>
                <a:effectLst/>
                <a:latin typeface="Amazon Ember Regular" charset="0"/>
                <a:ea typeface="+mn-ea"/>
                <a:cs typeface="+mn-cs"/>
              </a:rPr>
              <a:t>meminfo</a:t>
            </a:r>
            <a:endParaRPr lang="en-GB" sz="1200" b="0" i="0" kern="1200" dirty="0">
              <a:solidFill>
                <a:schemeClr val="tx1"/>
              </a:solidFill>
              <a:effectLst/>
              <a:latin typeface="Amazon Ember Regular" charset="0"/>
              <a:ea typeface="+mn-ea"/>
              <a:cs typeface="+mn-cs"/>
            </a:endParaRPr>
          </a:p>
          <a:p>
            <a:pPr marL="0" indent="0">
              <a:buFontTx/>
              <a:buNone/>
            </a:pPr>
            <a:r>
              <a:rPr lang="en-GB" sz="1200" b="0" i="0" kern="1200" dirty="0">
                <a:solidFill>
                  <a:schemeClr val="tx1"/>
                </a:solidFill>
                <a:effectLst/>
                <a:latin typeface="Amazon Ember Regular" charset="0"/>
                <a:ea typeface="+mn-ea"/>
                <a:cs typeface="+mn-cs"/>
              </a:rPr>
              <a:t>This file reports statistics about memory usage on the system.  </a:t>
            </a:r>
          </a:p>
          <a:p>
            <a:pPr marL="0" indent="0">
              <a:buFontTx/>
              <a:buNone/>
            </a:pPr>
            <a:endParaRPr lang="en-GB" sz="1200" b="0" i="0" kern="1200" dirty="0">
              <a:solidFill>
                <a:schemeClr val="tx1"/>
              </a:solidFill>
              <a:effectLst/>
              <a:latin typeface="Amazon Ember Regular" charset="0"/>
              <a:ea typeface="+mn-ea"/>
              <a:cs typeface="+mn-cs"/>
            </a:endParaRPr>
          </a:p>
          <a:p>
            <a:pPr marL="0" indent="0">
              <a:buFontTx/>
              <a:buNone/>
            </a:pPr>
            <a:r>
              <a:rPr lang="en-GB" sz="1200" b="0" i="0" kern="1200" dirty="0">
                <a:solidFill>
                  <a:schemeClr val="tx1"/>
                </a:solidFill>
                <a:effectLst/>
                <a:latin typeface="Amazon Ember Regular" charset="0"/>
                <a:ea typeface="+mn-ea"/>
                <a:cs typeface="+mn-cs"/>
              </a:rPr>
              <a:t>/proc/&lt;PID&gt; has in depth information about every process in the system</a:t>
            </a:r>
          </a:p>
          <a:p>
            <a:pPr marL="0" indent="0">
              <a:buFontTx/>
              <a:buNone/>
            </a:pPr>
            <a:endParaRPr lang="en-GB" sz="1200" b="0" i="0" kern="1200" dirty="0">
              <a:solidFill>
                <a:schemeClr val="tx1"/>
              </a:solidFill>
              <a:effectLst/>
              <a:latin typeface="Amazon Ember Regular" charset="0"/>
              <a:ea typeface="+mn-ea"/>
              <a:cs typeface="+mn-cs"/>
            </a:endParaRPr>
          </a:p>
          <a:p>
            <a:pPr marL="0" indent="0">
              <a:buFontTx/>
              <a:buNone/>
            </a:pPr>
            <a:r>
              <a:rPr lang="en-GB" sz="1200" b="0" i="0" kern="1200" dirty="0">
                <a:solidFill>
                  <a:schemeClr val="tx1"/>
                </a:solidFill>
                <a:effectLst/>
                <a:latin typeface="Amazon Ember Regular" charset="0"/>
                <a:ea typeface="+mn-ea"/>
                <a:cs typeface="+mn-cs"/>
              </a:rPr>
              <a:t>Explore yourself by simply listing the directory contents or using the </a:t>
            </a:r>
            <a:r>
              <a:rPr lang="en-GB" sz="1200" b="0" i="0" kern="1200" dirty="0" err="1">
                <a:solidFill>
                  <a:schemeClr val="tx1"/>
                </a:solidFill>
                <a:effectLst/>
                <a:latin typeface="Amazon Ember Regular" charset="0"/>
                <a:ea typeface="+mn-ea"/>
                <a:cs typeface="+mn-cs"/>
              </a:rPr>
              <a:t>procfs</a:t>
            </a:r>
            <a:r>
              <a:rPr lang="en-GB" sz="1200" b="0" i="0" kern="1200" dirty="0">
                <a:solidFill>
                  <a:schemeClr val="tx1"/>
                </a:solidFill>
                <a:effectLst/>
                <a:latin typeface="Amazon Ember Regular" charset="0"/>
                <a:ea typeface="+mn-ea"/>
                <a:cs typeface="+mn-cs"/>
              </a:rPr>
              <a:t> </a:t>
            </a:r>
            <a:r>
              <a:rPr lang="en-GB" sz="1200" b="0" i="0" kern="1200" dirty="0" err="1">
                <a:solidFill>
                  <a:schemeClr val="tx1"/>
                </a:solidFill>
                <a:effectLst/>
                <a:latin typeface="Amazon Ember Regular" charset="0"/>
                <a:ea typeface="+mn-ea"/>
                <a:cs typeface="+mn-cs"/>
              </a:rPr>
              <a:t>manpage</a:t>
            </a:r>
            <a:endParaRPr lang="en-GB" sz="1200" b="0" i="0" kern="1200" dirty="0">
              <a:solidFill>
                <a:schemeClr val="tx1"/>
              </a:solidFill>
              <a:effectLst/>
              <a:latin typeface="Amazon Ember Regular" charset="0"/>
              <a:ea typeface="+mn-ea"/>
              <a:cs typeface="+mn-cs"/>
            </a:endParaRPr>
          </a:p>
          <a:p>
            <a:pPr marL="0" indent="0">
              <a:buFontTx/>
              <a:buNone/>
            </a:pPr>
            <a:endParaRPr lang="en-GB" sz="1200" b="0" i="0" kern="1200" dirty="0">
              <a:solidFill>
                <a:schemeClr val="tx1"/>
              </a:solidFill>
              <a:effectLst/>
              <a:latin typeface="Amazon Ember Regular" charset="0"/>
              <a:ea typeface="+mn-ea"/>
              <a:cs typeface="+mn-cs"/>
            </a:endParaRPr>
          </a:p>
          <a:p>
            <a:pPr marL="0" indent="0">
              <a:buFontTx/>
              <a:buNone/>
            </a:pPr>
            <a:r>
              <a:rPr lang="en-GB" sz="1200" b="0" i="0" kern="1200" dirty="0">
                <a:solidFill>
                  <a:schemeClr val="tx1"/>
                </a:solidFill>
                <a:effectLst/>
                <a:latin typeface="Amazon Ember Regular" charset="0"/>
                <a:ea typeface="+mn-ea"/>
                <a:cs typeface="+mn-cs"/>
              </a:rPr>
              <a:t>Let’s have a look at the commands that extract information from here to display it in a nicer way. Any examples?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1193116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cpuinfo</a:t>
            </a:r>
            <a:r>
              <a:rPr lang="en-US" dirty="0"/>
              <a:t> example for illustration</a:t>
            </a:r>
          </a:p>
          <a:p>
            <a:endParaRPr lang="en-US" dirty="0"/>
          </a:p>
          <a:p>
            <a:r>
              <a:rPr lang="en-US" sz="1200" dirty="0"/>
              <a:t>processor: </a:t>
            </a:r>
            <a:r>
              <a:rPr lang="en-US" dirty="0"/>
              <a:t>processor number in the system, starts with 0</a:t>
            </a:r>
          </a:p>
          <a:p>
            <a:r>
              <a:rPr lang="en-US" dirty="0"/>
              <a:t>model name: given by the vendor</a:t>
            </a:r>
          </a:p>
          <a:p>
            <a:r>
              <a:rPr lang="en-US" dirty="0"/>
              <a:t>microcode: like the CPU firmware</a:t>
            </a:r>
          </a:p>
          <a:p>
            <a:r>
              <a:rPr lang="en-US" dirty="0" err="1"/>
              <a:t>cpu</a:t>
            </a:r>
            <a:r>
              <a:rPr lang="en-US" dirty="0"/>
              <a:t> MHZ: </a:t>
            </a:r>
            <a:r>
              <a:rPr lang="en-US" dirty="0" err="1"/>
              <a:t>frequncy</a:t>
            </a:r>
            <a:r>
              <a:rPr lang="en-US" dirty="0"/>
              <a:t> or clock speed of the CPU per core</a:t>
            </a:r>
          </a:p>
          <a:p>
            <a:r>
              <a:rPr lang="en-US" dirty="0"/>
              <a:t>cache: this example is the L3 cache, CPUs have usually L1,L2 and L3 cache. L1 is the smallest but fast since closest to the CPU.</a:t>
            </a:r>
          </a:p>
          <a:p>
            <a:r>
              <a:rPr lang="en-US" dirty="0"/>
              <a:t>flags: any extensions or instruction sets the CPU is designed for</a:t>
            </a:r>
          </a:p>
          <a:p>
            <a:r>
              <a:rPr lang="en-US" dirty="0"/>
              <a:t>bugs: the current bugs</a:t>
            </a:r>
          </a:p>
        </p:txBody>
      </p:sp>
      <p:sp>
        <p:nvSpPr>
          <p:cNvPr id="4" name="Slide Number Placeholder 3"/>
          <p:cNvSpPr>
            <a:spLocks noGrp="1"/>
          </p:cNvSpPr>
          <p:nvPr>
            <p:ph type="sldNum" sz="quarter" idx="5"/>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2207857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directory contains a number of files and subdirectories corresponding to kernel variables.  These variables can be read and sometimes modified using the /proc filesystem, and the (deprecated) </a:t>
            </a:r>
            <a:r>
              <a:rPr lang="en-US" dirty="0" err="1"/>
              <a:t>sysctl</a:t>
            </a:r>
            <a:r>
              <a:rPr lang="en-US" dirty="0"/>
              <a:t>(2) system call.</a:t>
            </a:r>
          </a:p>
          <a:p>
            <a:endParaRPr lang="en-US" dirty="0"/>
          </a:p>
          <a:p>
            <a:r>
              <a:rPr lang="en-US" dirty="0"/>
              <a:t>So while all configurations files can be read, only some of them may be adjusted.</a:t>
            </a:r>
          </a:p>
          <a:p>
            <a:r>
              <a:rPr lang="en-US" dirty="0"/>
              <a:t>To get an overview of the adjustable </a:t>
            </a:r>
            <a:r>
              <a:rPr lang="en-US" dirty="0" err="1"/>
              <a:t>paramters</a:t>
            </a:r>
            <a:r>
              <a:rPr lang="en-US" dirty="0"/>
              <a:t>, you can use “</a:t>
            </a:r>
            <a:r>
              <a:rPr lang="en-US" dirty="0" err="1"/>
              <a:t>sysctl</a:t>
            </a:r>
            <a:r>
              <a:rPr lang="en-US" dirty="0"/>
              <a:t> –a”</a:t>
            </a:r>
          </a:p>
          <a:p>
            <a:r>
              <a:rPr lang="en-US" dirty="0"/>
              <a:t>This is best used with grep to narrow results down</a:t>
            </a:r>
          </a:p>
          <a:p>
            <a:r>
              <a:rPr lang="en-US" dirty="0"/>
              <a:t>This is not for you to understand what every parameter does but that they exist and can be looked up if needed</a:t>
            </a:r>
          </a:p>
          <a:p>
            <a:endParaRPr lang="en-US" dirty="0"/>
          </a:p>
          <a:p>
            <a:r>
              <a:rPr lang="en-US" dirty="0"/>
              <a:t>You can set values either via </a:t>
            </a:r>
            <a:r>
              <a:rPr lang="en-US" dirty="0" err="1"/>
              <a:t>sysctl.conf</a:t>
            </a:r>
            <a:r>
              <a:rPr lang="en-US" dirty="0"/>
              <a:t>, which will be </a:t>
            </a:r>
            <a:r>
              <a:rPr lang="en-US" dirty="0" err="1"/>
              <a:t>permanenet</a:t>
            </a:r>
            <a:r>
              <a:rPr lang="en-US" dirty="0"/>
              <a:t> and take effect on the next boot</a:t>
            </a:r>
          </a:p>
          <a:p>
            <a:r>
              <a:rPr lang="en-US" dirty="0"/>
              <a:t>With </a:t>
            </a:r>
            <a:r>
              <a:rPr lang="en-US" dirty="0" err="1"/>
              <a:t>sysctl</a:t>
            </a:r>
            <a:r>
              <a:rPr lang="en-US" dirty="0"/>
              <a:t> –system you can apply all configuration of </a:t>
            </a:r>
            <a:r>
              <a:rPr lang="en-US" dirty="0" err="1"/>
              <a:t>sysctl</a:t>
            </a:r>
            <a:r>
              <a:rPr lang="en-US" dirty="0"/>
              <a:t> conf files in various locations without reboot</a:t>
            </a:r>
          </a:p>
          <a:p>
            <a:endParaRPr lang="en-US" dirty="0"/>
          </a:p>
          <a:p>
            <a:r>
              <a:rPr lang="en-US" dirty="0"/>
              <a:t>To set them once, use the </a:t>
            </a:r>
            <a:r>
              <a:rPr lang="en-US" dirty="0" err="1"/>
              <a:t>sysctl</a:t>
            </a:r>
            <a:r>
              <a:rPr lang="en-US" dirty="0"/>
              <a:t> command or a simple echo</a:t>
            </a:r>
          </a:p>
          <a:p>
            <a:r>
              <a:rPr lang="en-US" dirty="0"/>
              <a:t>For example to allow IP forwarding, in case you want to use </a:t>
            </a:r>
            <a:r>
              <a:rPr lang="en-US" dirty="0" err="1"/>
              <a:t>linux</a:t>
            </a:r>
            <a:r>
              <a:rPr lang="en-US" dirty="0"/>
              <a:t> as a router.</a:t>
            </a:r>
          </a:p>
          <a:p>
            <a:r>
              <a:rPr lang="en-US" dirty="0"/>
              <a:t>Both commands do the exact same thing</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3572503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sync - flush file system buffers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Force changed blocks to disk, update the super block.</a:t>
            </a:r>
          </a:p>
          <a:p>
            <a:endParaRPr lang="en-US" dirty="0"/>
          </a:p>
          <a:p>
            <a:endParaRPr lang="en-US" dirty="0"/>
          </a:p>
        </p:txBody>
      </p:sp>
      <p:sp>
        <p:nvSpPr>
          <p:cNvPr id="4" name="Slide Number Placeholder 3"/>
          <p:cNvSpPr>
            <a:spLocks noGrp="1"/>
          </p:cNvSpPr>
          <p:nvPr>
            <p:ph type="sldNum" sz="quarter" idx="5"/>
          </p:nvPr>
        </p:nvSpPr>
        <p:spPr/>
        <p:txBody>
          <a:bodyPr/>
          <a:lstStyle/>
          <a:p>
            <a:fld id="{2FC03D08-4703-452B-A2E9-95100EB368F6}" type="slidenum">
              <a:rPr lang="en-GB" smtClean="0"/>
              <a:t>8</a:t>
            </a:fld>
            <a:endParaRPr lang="en-GB"/>
          </a:p>
        </p:txBody>
      </p:sp>
    </p:spTree>
    <p:extLst>
      <p:ext uri="{BB962C8B-B14F-4D97-AF65-F5344CB8AC3E}">
        <p14:creationId xmlns:p14="http://schemas.microsoft.com/office/powerpoint/2010/main" val="1439351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loadable kernel module (or LKM) is an object file that contains code to extend the running kernel</a:t>
            </a:r>
          </a:p>
          <a:p>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LKMs are typically used to add support for new hardware (as device drivers) and/or filesystems, or for adding system calls. When the functionality provided by a LKM is no longer required, it can be unloaded in order to free memory and other resources.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advantage is that modules are only loaded when functionality is needed. Keeps the kernel slim.</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Due to the amount of different hardware systems, a kernel with all modules </a:t>
            </a:r>
            <a:r>
              <a:rPr lang="en-US" dirty="0" err="1"/>
              <a:t>builtin</a:t>
            </a:r>
            <a:r>
              <a:rPr lang="en-US" dirty="0"/>
              <a:t> to support all existing hardware is simply not feasible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399180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lsmod</a:t>
            </a:r>
            <a:r>
              <a:rPr lang="en-US" dirty="0"/>
              <a:t> to print all modules as a list</a:t>
            </a:r>
          </a:p>
          <a:p>
            <a:endParaRPr lang="en-US" dirty="0"/>
          </a:p>
          <a:p>
            <a:r>
              <a:rPr lang="en-US" dirty="0" err="1"/>
              <a:t>modinfo</a:t>
            </a:r>
            <a:r>
              <a:rPr lang="en-US" dirty="0"/>
              <a:t> for info about specific module</a:t>
            </a:r>
          </a:p>
          <a:p>
            <a:endParaRPr lang="en-US" dirty="0"/>
          </a:p>
          <a:p>
            <a:r>
              <a:rPr lang="en-US" dirty="0"/>
              <a:t>location of modules will depend on kernel version</a:t>
            </a:r>
          </a:p>
          <a:p>
            <a:endParaRPr lang="en-US" dirty="0"/>
          </a:p>
          <a:p>
            <a:r>
              <a:rPr lang="en-US" dirty="0" err="1"/>
              <a:t>modprobe</a:t>
            </a:r>
            <a:r>
              <a:rPr lang="en-US" dirty="0"/>
              <a:t>/</a:t>
            </a:r>
            <a:r>
              <a:rPr lang="en-US" dirty="0" err="1"/>
              <a:t>insmod</a:t>
            </a:r>
            <a:r>
              <a:rPr lang="en-US" dirty="0"/>
              <a:t> mostly used nowadays to load and remove modules from the kernel</a:t>
            </a:r>
          </a:p>
          <a:p>
            <a:r>
              <a:rPr lang="en-US" dirty="0"/>
              <a:t>for example </a:t>
            </a:r>
            <a:r>
              <a:rPr lang="en-IE" dirty="0" err="1"/>
              <a:t>insmod</a:t>
            </a:r>
            <a:r>
              <a:rPr lang="en-IE" dirty="0"/>
              <a:t> </a:t>
            </a:r>
            <a:r>
              <a:rPr lang="en-IE" dirty="0" err="1"/>
              <a:t>ena.ko</a:t>
            </a:r>
            <a:r>
              <a:rPr lang="en-IE" dirty="0"/>
              <a:t> to insert ENA module into kernel</a:t>
            </a:r>
          </a:p>
          <a:p>
            <a:r>
              <a:rPr lang="en-IE" dirty="0" err="1"/>
              <a:t>modprobe</a:t>
            </a:r>
            <a:r>
              <a:rPr lang="en-IE" dirty="0"/>
              <a:t> –r removes it</a:t>
            </a:r>
          </a:p>
          <a:p>
            <a:r>
              <a:rPr lang="en-IE" dirty="0" err="1"/>
              <a:t>modprobe</a:t>
            </a:r>
            <a:r>
              <a:rPr lang="en-IE" dirty="0"/>
              <a:t> as a wrapper for </a:t>
            </a:r>
            <a:r>
              <a:rPr lang="en-IE" dirty="0" err="1"/>
              <a:t>insmod</a:t>
            </a:r>
            <a:r>
              <a:rPr lang="en-IE" dirty="0"/>
              <a:t> with additional functionality</a:t>
            </a:r>
          </a:p>
          <a:p>
            <a:endParaRPr lang="en-IE" dirty="0"/>
          </a:p>
          <a:p>
            <a:r>
              <a:rPr lang="en-US" dirty="0" err="1"/>
              <a:t>depmod</a:t>
            </a:r>
            <a:r>
              <a:rPr lang="en-US" dirty="0"/>
              <a:t> creates a list of module dependencies by reading each module under /lib/modules/version and</a:t>
            </a:r>
          </a:p>
          <a:p>
            <a:r>
              <a:rPr lang="en-US" dirty="0"/>
              <a:t>       determining what symbols it exports and what symbols it needs.</a:t>
            </a:r>
          </a:p>
          <a:p>
            <a:r>
              <a:rPr lang="en-US" dirty="0"/>
              <a:t>useful for resolving module dependencies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3291589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_TwoSpeakers">
    <p:spTree>
      <p:nvGrpSpPr>
        <p:cNvPr id="1" name=""/>
        <p:cNvGrpSpPr/>
        <p:nvPr/>
      </p:nvGrpSpPr>
      <p:grpSpPr>
        <a:xfrm>
          <a:off x="0" y="0"/>
          <a:ext cx="0" cy="0"/>
          <a:chOff x="0" y="0"/>
          <a:chExt cx="0" cy="0"/>
        </a:xfrm>
      </p:grpSpPr>
      <p:pic>
        <p:nvPicPr>
          <p:cNvPr id="4" name="Picture 3" descr="A picture containing circuit&#10;&#10;Description automatically generated">
            <a:extLst>
              <a:ext uri="{FF2B5EF4-FFF2-40B4-BE49-F238E27FC236}">
                <a16:creationId xmlns:a16="http://schemas.microsoft.com/office/drawing/2014/main" id="{AD1008BF-36DF-1743-8CA5-640793A193D3}"/>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6" name="Text Placeholder 11"/>
          <p:cNvSpPr>
            <a:spLocks noGrp="1"/>
          </p:cNvSpPr>
          <p:nvPr>
            <p:ph type="body" sz="quarter" idx="10" hasCustomPrompt="1"/>
          </p:nvPr>
        </p:nvSpPr>
        <p:spPr>
          <a:xfrm>
            <a:off x="457200" y="4958630"/>
            <a:ext cx="4910667" cy="830498"/>
          </a:xfrm>
          <a:prstGeom prst="rect">
            <a:avLst/>
          </a:prstGeom>
        </p:spPr>
        <p:txBody>
          <a:bodyPr>
            <a:normAutofit/>
          </a:bodyPr>
          <a:lstStyle>
            <a:lvl1pPr marL="0" indent="0" algn="l">
              <a:buNone/>
              <a:defRPr sz="2167"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457200" y="2544305"/>
            <a:ext cx="9766651" cy="992716"/>
          </a:xfrm>
          <a:prstGeom prst="rect">
            <a:avLst/>
          </a:prstGeom>
        </p:spPr>
        <p:txBody>
          <a:bodyPr>
            <a:noAutofit/>
          </a:bodyPr>
          <a:lstStyle>
            <a:lvl1pPr marL="0" indent="0" algn="l">
              <a:buNone/>
              <a:defRPr sz="5333"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457200" y="3544768"/>
            <a:ext cx="8055443" cy="1026036"/>
          </a:xfrm>
          <a:prstGeom prst="rect">
            <a:avLst/>
          </a:prstGeom>
        </p:spPr>
        <p:txBody>
          <a:bodyPr/>
          <a:lstStyle>
            <a:lvl1pPr marL="0" indent="0" algn="l">
              <a:buNone/>
              <a:defRPr sz="2417"/>
            </a:lvl1pPr>
          </a:lstStyle>
          <a:p>
            <a:pPr lvl="0"/>
            <a:r>
              <a:rPr lang="en-US" dirty="0"/>
              <a:t>Click to edit subtitle</a:t>
            </a:r>
          </a:p>
        </p:txBody>
      </p:sp>
      <p:pic>
        <p:nvPicPr>
          <p:cNvPr id="9" name="Picture 8"/>
          <p:cNvPicPr>
            <a:picLocks noChangeAspect="1"/>
          </p:cNvPicPr>
          <p:nvPr userDrawn="1"/>
        </p:nvPicPr>
        <p:blipFill>
          <a:blip r:embed="rId3"/>
          <a:srcRect/>
          <a:stretch/>
        </p:blipFill>
        <p:spPr>
          <a:xfrm>
            <a:off x="457350" y="609600"/>
            <a:ext cx="1130783" cy="676215"/>
          </a:xfrm>
          <a:prstGeom prst="rect">
            <a:avLst/>
          </a:prstGeom>
        </p:spPr>
      </p:pic>
    </p:spTree>
    <p:extLst>
      <p:ext uri="{BB962C8B-B14F-4D97-AF65-F5344CB8AC3E}">
        <p14:creationId xmlns:p14="http://schemas.microsoft.com/office/powerpoint/2010/main" val="37398200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_Collage">
    <p:spTree>
      <p:nvGrpSpPr>
        <p:cNvPr id="1" name=""/>
        <p:cNvGrpSpPr/>
        <p:nvPr/>
      </p:nvGrpSpPr>
      <p:grpSpPr>
        <a:xfrm>
          <a:off x="0" y="0"/>
          <a:ext cx="0" cy="0"/>
          <a:chOff x="0" y="0"/>
          <a:chExt cx="0" cy="0"/>
        </a:xfrm>
      </p:grpSpPr>
      <p:sp>
        <p:nvSpPr>
          <p:cNvPr id="11"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199" y="1371601"/>
            <a:ext cx="3810000" cy="4190529"/>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7924800" y="1371601"/>
            <a:ext cx="3810000" cy="4190529"/>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4572000" y="1371600"/>
            <a:ext cx="3048000" cy="2238580"/>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4572000" y="3972788"/>
            <a:ext cx="3048000" cy="1577416"/>
          </a:xfrm>
          <a:prstGeom prst="rect">
            <a:avLst/>
          </a:prstGeom>
        </p:spPr>
        <p:txBody>
          <a:bodyPr/>
          <a:lstStyle/>
          <a:p>
            <a:endParaRPr lang="en-US"/>
          </a:p>
        </p:txBody>
      </p:sp>
      <p:pic>
        <p:nvPicPr>
          <p:cNvPr id="7" name="Picture 6">
            <a:extLst>
              <a:ext uri="{FF2B5EF4-FFF2-40B4-BE49-F238E27FC236}">
                <a16:creationId xmlns:a16="http://schemas.microsoft.com/office/drawing/2014/main" id="{A4A01D95-E873-684A-A310-3DB91065861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325016227"/>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_Image">
    <p:spTree>
      <p:nvGrpSpPr>
        <p:cNvPr id="1" name=""/>
        <p:cNvGrpSpPr/>
        <p:nvPr/>
      </p:nvGrpSpPr>
      <p:grpSpPr>
        <a:xfrm>
          <a:off x="0" y="0"/>
          <a:ext cx="0" cy="0"/>
          <a:chOff x="0" y="0"/>
          <a:chExt cx="0" cy="0"/>
        </a:xfrm>
      </p:grpSpPr>
      <p:sp>
        <p:nvSpPr>
          <p:cNvPr id="11" name="Title 1"/>
          <p:cNvSpPr>
            <a:spLocks noGrp="1"/>
          </p:cNvSpPr>
          <p:nvPr>
            <p:ph type="title"/>
          </p:nvPr>
        </p:nvSpPr>
        <p:spPr>
          <a:xfrm>
            <a:off x="449052" y="153248"/>
            <a:ext cx="11266698" cy="727655"/>
          </a:xfrm>
        </p:spPr>
        <p:txBody>
          <a:bodyPr>
            <a:normAutofit/>
          </a:bodyPr>
          <a:lstStyle>
            <a:lvl1pPr>
              <a:defRPr sz="3167">
                <a:solidFill>
                  <a:schemeClr val="bg2"/>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201" y="1371601"/>
            <a:ext cx="6941819" cy="4190529"/>
          </a:xfrm>
          <a:prstGeom prst="rect">
            <a:avLst/>
          </a:prstGeom>
        </p:spPr>
        <p:txBody>
          <a:bodyPr/>
          <a:lstStyle>
            <a:lvl1pPr>
              <a:defRPr>
                <a:solidFill>
                  <a:schemeClr val="bg2"/>
                </a:solidFill>
              </a:defRPr>
            </a:lvl1p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7772400" y="1371601"/>
            <a:ext cx="3962400" cy="4190529"/>
          </a:xfrm>
          <a:prstGeom prst="rect">
            <a:avLst/>
          </a:prstGeom>
        </p:spPr>
        <p:txBody>
          <a:bodyPr/>
          <a:lstStyle>
            <a:lvl1pPr>
              <a:defRPr>
                <a:solidFill>
                  <a:schemeClr val="bg2"/>
                </a:solidFill>
              </a:defRPr>
            </a:lvl1pPr>
          </a:lstStyle>
          <a:p>
            <a:endParaRPr lang="en-US"/>
          </a:p>
        </p:txBody>
      </p:sp>
      <p:pic>
        <p:nvPicPr>
          <p:cNvPr id="6" name="Picture 5">
            <a:extLst>
              <a:ext uri="{FF2B5EF4-FFF2-40B4-BE49-F238E27FC236}">
                <a16:creationId xmlns:a16="http://schemas.microsoft.com/office/drawing/2014/main" id="{D91DA9AA-7EB5-BC47-9BD7-3F3BB94BFB6D}"/>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257559307"/>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_Image_Center">
    <p:spTree>
      <p:nvGrpSpPr>
        <p:cNvPr id="1" name=""/>
        <p:cNvGrpSpPr/>
        <p:nvPr/>
      </p:nvGrpSpPr>
      <p:grpSpPr>
        <a:xfrm>
          <a:off x="0" y="0"/>
          <a:ext cx="0" cy="0"/>
          <a:chOff x="0" y="0"/>
          <a:chExt cx="0" cy="0"/>
        </a:xfrm>
      </p:grpSpPr>
      <p:sp>
        <p:nvSpPr>
          <p:cNvPr id="11"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200" y="1371600"/>
            <a:ext cx="11262360" cy="4448460"/>
          </a:xfrm>
          <a:prstGeom prst="rect">
            <a:avLst/>
          </a:prstGeom>
        </p:spPr>
        <p:txBody>
          <a:bodyPr/>
          <a:lstStyle>
            <a:lvl1pPr>
              <a:defRPr>
                <a:solidFill>
                  <a:schemeClr val="bg2"/>
                </a:solidFill>
              </a:defRPr>
            </a:lvl1pPr>
          </a:lstStyle>
          <a:p>
            <a:endParaRPr lang="en-US"/>
          </a:p>
        </p:txBody>
      </p:sp>
      <p:pic>
        <p:nvPicPr>
          <p:cNvPr id="4" name="Picture 3">
            <a:extLst>
              <a:ext uri="{FF2B5EF4-FFF2-40B4-BE49-F238E27FC236}">
                <a16:creationId xmlns:a16="http://schemas.microsoft.com/office/drawing/2014/main" id="{47E54881-CD7F-C944-A945-9ED538B0BE7A}"/>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498172103"/>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_Bleed_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2"/>
            <a:ext cx="12192000" cy="6857998"/>
          </a:xfrm>
          <a:prstGeom prst="rect">
            <a:avLst/>
          </a:prstGeom>
        </p:spPr>
        <p:txBody>
          <a:bodyPr/>
          <a:lstStyle>
            <a:lvl1pPr>
              <a:defRPr>
                <a:solidFill>
                  <a:schemeClr val="bg2"/>
                </a:solidFill>
              </a:defRPr>
            </a:lvl1pPr>
          </a:lstStyle>
          <a:p>
            <a:endParaRPr lang="en-US" dirty="0"/>
          </a:p>
        </p:txBody>
      </p:sp>
      <p:sp>
        <p:nvSpPr>
          <p:cNvPr id="11" name="Title 1"/>
          <p:cNvSpPr>
            <a:spLocks noGrp="1"/>
          </p:cNvSpPr>
          <p:nvPr>
            <p:ph type="title"/>
          </p:nvPr>
        </p:nvSpPr>
        <p:spPr>
          <a:xfrm>
            <a:off x="457200" y="153248"/>
            <a:ext cx="11258550" cy="727655"/>
          </a:xfrm>
        </p:spPr>
        <p:txBody>
          <a:bodyPr>
            <a:normAutofit/>
          </a:bodyPr>
          <a:lstStyle>
            <a:lvl1pPr>
              <a:defRPr sz="3167">
                <a:solidFill>
                  <a:schemeClr val="bg2"/>
                </a:solidFill>
              </a:defRPr>
            </a:lvl1pPr>
          </a:lstStyle>
          <a:p>
            <a:r>
              <a:rPr lang="en-US" dirty="0"/>
              <a:t>Click to edit Master title style</a:t>
            </a:r>
          </a:p>
        </p:txBody>
      </p:sp>
      <p:pic>
        <p:nvPicPr>
          <p:cNvPr id="4" name="Picture 3">
            <a:extLst>
              <a:ext uri="{FF2B5EF4-FFF2-40B4-BE49-F238E27FC236}">
                <a16:creationId xmlns:a16="http://schemas.microsoft.com/office/drawing/2014/main" id="{F5A3235B-FBF5-7C47-871D-951BFE3D804D}"/>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71328955"/>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8550" cy="726923"/>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371600"/>
            <a:ext cx="12192000" cy="444137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840" dirty="0"/>
          </a:p>
        </p:txBody>
      </p:sp>
      <p:sp>
        <p:nvSpPr>
          <p:cNvPr id="15" name="Picture Placeholder 2"/>
          <p:cNvSpPr>
            <a:spLocks noGrp="1"/>
          </p:cNvSpPr>
          <p:nvPr>
            <p:ph type="pic" sz="quarter" idx="16"/>
          </p:nvPr>
        </p:nvSpPr>
        <p:spPr>
          <a:xfrm>
            <a:off x="788895" y="2085350"/>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3606916"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6424935"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9242956"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788895"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3606916"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6424935"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9242956" y="3914149"/>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pic>
        <p:nvPicPr>
          <p:cNvPr id="12" name="Picture 11">
            <a:extLst>
              <a:ext uri="{FF2B5EF4-FFF2-40B4-BE49-F238E27FC236}">
                <a16:creationId xmlns:a16="http://schemas.microsoft.com/office/drawing/2014/main" id="{B7A51E26-6B70-8545-9800-747363F7AAF6}"/>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587068756"/>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hite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8550"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9" name="Picture Placeholder 2"/>
          <p:cNvSpPr>
            <a:spLocks noGrp="1"/>
          </p:cNvSpPr>
          <p:nvPr>
            <p:ph type="pic" sz="quarter" idx="20"/>
          </p:nvPr>
        </p:nvSpPr>
        <p:spPr>
          <a:xfrm>
            <a:off x="453252" y="1561223"/>
            <a:ext cx="2565400" cy="1467556"/>
          </a:xfrm>
          <a:prstGeom prst="rect">
            <a:avLst/>
          </a:prstGeom>
        </p:spPr>
        <p:txBody>
          <a:bodyPr>
            <a:normAutofit/>
          </a:bodyPr>
          <a:lstStyle>
            <a:lvl1pPr>
              <a:defRPr sz="1833">
                <a:solidFill>
                  <a:srgbClr val="C2C2C1"/>
                </a:solidFill>
              </a:defRPr>
            </a:lvl1pPr>
          </a:lstStyle>
          <a:p>
            <a:r>
              <a:rPr lang="en-US" dirty="0"/>
              <a:t>Drag picture to placeholder or click icon to add</a:t>
            </a:r>
          </a:p>
        </p:txBody>
      </p:sp>
      <p:sp>
        <p:nvSpPr>
          <p:cNvPr id="10" name="Picture Placeholder 2"/>
          <p:cNvSpPr>
            <a:spLocks noGrp="1"/>
          </p:cNvSpPr>
          <p:nvPr>
            <p:ph type="pic" sz="quarter" idx="21"/>
          </p:nvPr>
        </p:nvSpPr>
        <p:spPr>
          <a:xfrm>
            <a:off x="4639078" y="1561223"/>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8833298" y="1561223"/>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453252"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4639078"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8833298"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pic>
        <p:nvPicPr>
          <p:cNvPr id="15" name="Picture 14">
            <a:extLst>
              <a:ext uri="{FF2B5EF4-FFF2-40B4-BE49-F238E27FC236}">
                <a16:creationId xmlns:a16="http://schemas.microsoft.com/office/drawing/2014/main" id="{4839F117-ADCA-9444-85D0-19D38CA7F439}"/>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407883726"/>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lstStyle>
            <a:lvl1pPr>
              <a:defRPr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457200" y="1371600"/>
            <a:ext cx="11258550" cy="4169833"/>
          </a:xfrm>
          <a:prstGeom prst="rect">
            <a:avLst/>
          </a:prstGeom>
        </p:spPr>
        <p:txBody>
          <a:bodyPr/>
          <a:lstStyle>
            <a:lvl1pPr>
              <a:defRPr>
                <a:solidFill>
                  <a:schemeClr val="bg2"/>
                </a:solidFill>
              </a:defRPr>
            </a:lvl1pPr>
          </a:lstStyle>
          <a:p>
            <a:endParaRPr lang="en-US" dirty="0"/>
          </a:p>
        </p:txBody>
      </p:sp>
      <p:pic>
        <p:nvPicPr>
          <p:cNvPr id="5" name="Picture 4">
            <a:extLst>
              <a:ext uri="{FF2B5EF4-FFF2-40B4-BE49-F238E27FC236}">
                <a16:creationId xmlns:a16="http://schemas.microsoft.com/office/drawing/2014/main" id="{E1EB5C62-7189-204B-BD78-7570209668D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727078302"/>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r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7886" cy="727655"/>
          </a:xfrm>
        </p:spPr>
        <p:txBody>
          <a:bodyPr/>
          <a:lstStyle>
            <a:lvl1pPr>
              <a:defRPr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457200" y="1371600"/>
            <a:ext cx="11258550" cy="4538133"/>
          </a:xfrm>
          <a:prstGeom prst="rect">
            <a:avLst/>
          </a:prstGeom>
        </p:spPr>
        <p:txBody>
          <a:bodyPr/>
          <a:lstStyle>
            <a:lvl1pPr>
              <a:defRPr>
                <a:solidFill>
                  <a:schemeClr val="bg2"/>
                </a:solidFill>
              </a:defRPr>
            </a:lvl1pPr>
          </a:lstStyle>
          <a:p>
            <a:endParaRPr lang="en-US" dirty="0"/>
          </a:p>
        </p:txBody>
      </p:sp>
      <p:pic>
        <p:nvPicPr>
          <p:cNvPr id="4" name="Picture 3">
            <a:extLst>
              <a:ext uri="{FF2B5EF4-FFF2-40B4-BE49-F238E27FC236}">
                <a16:creationId xmlns:a16="http://schemas.microsoft.com/office/drawing/2014/main" id="{D03C1F87-93ED-B34D-BB7E-C8C10B1E0BF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068788189"/>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e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7886"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457200" y="1371600"/>
            <a:ext cx="11258550" cy="4538133"/>
          </a:xfrm>
          <a:prstGeom prst="rect">
            <a:avLst/>
          </a:prstGeom>
        </p:spPr>
        <p:txBody>
          <a:bodyPr/>
          <a:lstStyle/>
          <a:p>
            <a:endParaRPr lang="en-US" dirty="0"/>
          </a:p>
        </p:txBody>
      </p:sp>
      <p:pic>
        <p:nvPicPr>
          <p:cNvPr id="4" name="Picture 3">
            <a:extLst>
              <a:ext uri="{FF2B5EF4-FFF2-40B4-BE49-F238E27FC236}">
                <a16:creationId xmlns:a16="http://schemas.microsoft.com/office/drawing/2014/main" id="{48052C3D-299C-AA40-9529-6016A28DCEC9}"/>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683675362"/>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ine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7886"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457200" y="1371600"/>
            <a:ext cx="11258550" cy="4538133"/>
          </a:xfrm>
          <a:prstGeom prst="rect">
            <a:avLst/>
          </a:prstGeom>
        </p:spPr>
        <p:txBody>
          <a:bodyPr/>
          <a:lstStyle/>
          <a:p>
            <a:endParaRPr lang="en-US" dirty="0"/>
          </a:p>
        </p:txBody>
      </p:sp>
      <p:pic>
        <p:nvPicPr>
          <p:cNvPr id="4" name="Picture 3">
            <a:extLst>
              <a:ext uri="{FF2B5EF4-FFF2-40B4-BE49-F238E27FC236}">
                <a16:creationId xmlns:a16="http://schemas.microsoft.com/office/drawing/2014/main" id="{0DCFF427-7E42-A34B-B7C9-204787A1846A}"/>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639752700"/>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_of_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457200" y="153248"/>
            <a:ext cx="11258550" cy="82782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457200" y="1371600"/>
            <a:ext cx="11258550" cy="3905251"/>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7BACCDD4-2E2C-B842-8B78-FF98056D3AC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310497969"/>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Divider_Slide_and_Subtitle">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DF7B6760-A4C3-3346-B49E-47C2936C7F4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hasCustomPrompt="1"/>
          </p:nvPr>
        </p:nvSpPr>
        <p:spPr>
          <a:xfrm>
            <a:off x="457200" y="2590800"/>
            <a:ext cx="10363200" cy="1240140"/>
          </a:xfrm>
        </p:spPr>
        <p:txBody>
          <a:bodyPr anchor="ctr">
            <a:noAutofit/>
          </a:bodyPr>
          <a:lstStyle>
            <a:lvl1pPr algn="l">
              <a:defRPr sz="8000" b="1" cap="none">
                <a:solidFill>
                  <a:schemeClr val="bg2"/>
                </a:solidFill>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lvl1pPr>
            <a:lvl2pPr marL="609576"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8AF1B5B6-8CC9-F245-BF43-9294E4EC44D3}"/>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2627834311"/>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Divider_Slide_and_Subtitle">
    <p:spTree>
      <p:nvGrpSpPr>
        <p:cNvPr id="1" name=""/>
        <p:cNvGrpSpPr/>
        <p:nvPr/>
      </p:nvGrpSpPr>
      <p:grpSpPr>
        <a:xfrm>
          <a:off x="0" y="0"/>
          <a:ext cx="0" cy="0"/>
          <a:chOff x="0" y="0"/>
          <a:chExt cx="0" cy="0"/>
        </a:xfrm>
      </p:grpSpPr>
      <p:pic>
        <p:nvPicPr>
          <p:cNvPr id="8" name="Picture 7" descr="A picture containing circuit&#10;&#10;Description automatically generated">
            <a:extLst>
              <a:ext uri="{FF2B5EF4-FFF2-40B4-BE49-F238E27FC236}">
                <a16:creationId xmlns:a16="http://schemas.microsoft.com/office/drawing/2014/main" id="{5CA16D53-A5C1-FB40-86D5-E860CDA1FE07}"/>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hasCustomPrompt="1"/>
          </p:nvPr>
        </p:nvSpPr>
        <p:spPr>
          <a:xfrm>
            <a:off x="457200" y="2590800"/>
            <a:ext cx="10363200" cy="1240140"/>
          </a:xfrm>
        </p:spPr>
        <p:txBody>
          <a:bodyPr anchor="ctr">
            <a:noAutofit/>
          </a:bodyPr>
          <a:lstStyle>
            <a:lvl1pPr algn="l">
              <a:defRPr sz="5333" b="1" i="0" cap="none">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Thank you!</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lvl1pPr>
            <a:lvl2pPr marL="609576" indent="0">
              <a:buNone/>
              <a:defRPr/>
            </a:lvl2pPr>
          </a:lstStyle>
          <a:p>
            <a:pPr lvl="0"/>
            <a:r>
              <a:rPr lang="en-US" dirty="0"/>
              <a:t>Edit Master text styles</a:t>
            </a:r>
          </a:p>
        </p:txBody>
      </p:sp>
      <p:pic>
        <p:nvPicPr>
          <p:cNvPr id="6" name="Picture 5">
            <a:extLst>
              <a:ext uri="{FF2B5EF4-FFF2-40B4-BE49-F238E27FC236}">
                <a16:creationId xmlns:a16="http://schemas.microsoft.com/office/drawing/2014/main" id="{EE6547C1-AC56-604D-B886-E570A90227CB}"/>
              </a:ext>
            </a:extLst>
          </p:cNvPr>
          <p:cNvPicPr>
            <a:picLocks noChangeAspect="1"/>
          </p:cNvPicPr>
          <p:nvPr userDrawn="1"/>
        </p:nvPicPr>
        <p:blipFill>
          <a:blip r:embed="rId3"/>
          <a:srcRect/>
          <a:stretch/>
        </p:blipFill>
        <p:spPr>
          <a:xfrm>
            <a:off x="457350" y="609600"/>
            <a:ext cx="1130783" cy="676215"/>
          </a:xfrm>
          <a:prstGeom prst="rect">
            <a:avLst/>
          </a:prstGeom>
        </p:spPr>
      </p:pic>
    </p:spTree>
    <p:extLst>
      <p:ext uri="{BB962C8B-B14F-4D97-AF65-F5344CB8AC3E}">
        <p14:creationId xmlns:p14="http://schemas.microsoft.com/office/powerpoint/2010/main" val="2119249246"/>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P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457199" y="153248"/>
            <a:ext cx="11262360" cy="753435"/>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6" name="Picture 5">
            <a:extLst>
              <a:ext uri="{FF2B5EF4-FFF2-40B4-BE49-F238E27FC236}">
                <a16:creationId xmlns:a16="http://schemas.microsoft.com/office/drawing/2014/main" id="{80180480-68DE-6846-99B2-84B2D1519CF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405129847"/>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able_of_Contents">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62360" cy="727655"/>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454123" y="1371600"/>
            <a:ext cx="11262360" cy="4738568"/>
          </a:xfrm>
          <a:prstGeom prst="rect">
            <a:avLst/>
          </a:prstGeom>
        </p:spPr>
        <p:txBody>
          <a:bodyPr/>
          <a:lstStyle>
            <a:lvl1pPr marL="0" indent="0">
              <a:buNone/>
              <a:defRPr>
                <a:solidFill>
                  <a:schemeClr val="tx2"/>
                </a:solidFill>
              </a:defRPr>
            </a:lvl1pPr>
            <a:lvl2pPr marL="990560" indent="-380985">
              <a:buFont typeface="Arial"/>
              <a:buChar char="•"/>
              <a:defRPr>
                <a:solidFill>
                  <a:schemeClr val="tx2"/>
                </a:solidFill>
              </a:defRPr>
            </a:lvl2pPr>
            <a:lvl3pPr marL="1523939" indent="-304788">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37BDABA8-F309-3648-B28C-EA66770C5978}"/>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51480937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ow_to_Use">
    <p:spTree>
      <p:nvGrpSpPr>
        <p:cNvPr id="1" name=""/>
        <p:cNvGrpSpPr/>
        <p:nvPr/>
      </p:nvGrpSpPr>
      <p:grpSpPr>
        <a:xfrm>
          <a:off x="0" y="0"/>
          <a:ext cx="0" cy="0"/>
          <a:chOff x="0" y="0"/>
          <a:chExt cx="0" cy="0"/>
        </a:xfrm>
      </p:grpSpPr>
      <p:sp>
        <p:nvSpPr>
          <p:cNvPr id="4" name="TextBox 3"/>
          <p:cNvSpPr txBox="1"/>
          <p:nvPr userDrawn="1"/>
        </p:nvSpPr>
        <p:spPr>
          <a:xfrm>
            <a:off x="3763618" y="-3790122"/>
            <a:ext cx="184731" cy="683264"/>
          </a:xfrm>
          <a:prstGeom prst="rect">
            <a:avLst/>
          </a:prstGeom>
          <a:noFill/>
        </p:spPr>
        <p:txBody>
          <a:bodyPr wrap="none" rtlCol="0">
            <a:spAutoFit/>
          </a:bodyPr>
          <a:lstStyle/>
          <a:p>
            <a:endParaRPr lang="en-US" sz="3840"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2192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6" name="TextBox 5"/>
          <p:cNvSpPr txBox="1"/>
          <p:nvPr userDrawn="1"/>
        </p:nvSpPr>
        <p:spPr>
          <a:xfrm>
            <a:off x="9914966" y="8139953"/>
            <a:ext cx="184731" cy="683264"/>
          </a:xfrm>
          <a:prstGeom prst="rect">
            <a:avLst/>
          </a:prstGeom>
          <a:noFill/>
        </p:spPr>
        <p:txBody>
          <a:bodyPr wrap="none" rtlCol="0">
            <a:spAutoFit/>
          </a:bodyPr>
          <a:lstStyle/>
          <a:p>
            <a:endParaRPr lang="en-US" sz="3840"/>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933"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7" name="Picture 6">
            <a:extLst>
              <a:ext uri="{FF2B5EF4-FFF2-40B4-BE49-F238E27FC236}">
                <a16:creationId xmlns:a16="http://schemas.microsoft.com/office/drawing/2014/main" id="{EE4FEE37-8BCF-024F-AC51-4E416448F78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294096306"/>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26923"/>
          </a:xfrm>
        </p:spPr>
        <p:txBody>
          <a:bodyPr/>
          <a:lstStyle/>
          <a:p>
            <a:r>
              <a:rPr lang="en-US"/>
              <a:t>Click to edit Master title style</a:t>
            </a:r>
            <a:endParaRPr lang="en-US" dirty="0"/>
          </a:p>
        </p:txBody>
      </p:sp>
    </p:spTree>
    <p:extLst>
      <p:ext uri="{BB962C8B-B14F-4D97-AF65-F5344CB8AC3E}">
        <p14:creationId xmlns:p14="http://schemas.microsoft.com/office/powerpoint/2010/main" val="16146797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_TwoSpeakers">
    <p:spTree>
      <p:nvGrpSpPr>
        <p:cNvPr id="1" name=""/>
        <p:cNvGrpSpPr/>
        <p:nvPr/>
      </p:nvGrpSpPr>
      <p:grpSpPr>
        <a:xfrm>
          <a:off x="0" y="0"/>
          <a:ext cx="0" cy="0"/>
          <a:chOff x="0" y="0"/>
          <a:chExt cx="0" cy="0"/>
        </a:xfrm>
      </p:grpSpPr>
      <p:pic>
        <p:nvPicPr>
          <p:cNvPr id="4" name="Picture 3" descr="A picture containing circuit&#10;&#10;Description automatically generated">
            <a:extLst>
              <a:ext uri="{FF2B5EF4-FFF2-40B4-BE49-F238E27FC236}">
                <a16:creationId xmlns:a16="http://schemas.microsoft.com/office/drawing/2014/main" id="{AD1008BF-36DF-1743-8CA5-640793A193D3}"/>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6" name="Text Placeholder 11"/>
          <p:cNvSpPr>
            <a:spLocks noGrp="1"/>
          </p:cNvSpPr>
          <p:nvPr>
            <p:ph type="body" sz="quarter" idx="10" hasCustomPrompt="1"/>
          </p:nvPr>
        </p:nvSpPr>
        <p:spPr>
          <a:xfrm>
            <a:off x="457200" y="4958630"/>
            <a:ext cx="4910667" cy="830498"/>
          </a:xfrm>
          <a:prstGeom prst="rect">
            <a:avLst/>
          </a:prstGeom>
        </p:spPr>
        <p:txBody>
          <a:bodyPr>
            <a:normAutofit/>
          </a:bodyPr>
          <a:lstStyle>
            <a:lvl1pPr marL="0" indent="0" algn="l">
              <a:buNone/>
              <a:defRPr sz="2167"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457200" y="2544305"/>
            <a:ext cx="9766651" cy="992716"/>
          </a:xfrm>
          <a:prstGeom prst="rect">
            <a:avLst/>
          </a:prstGeom>
        </p:spPr>
        <p:txBody>
          <a:bodyPr>
            <a:noAutofit/>
          </a:bodyPr>
          <a:lstStyle>
            <a:lvl1pPr marL="0" indent="0" algn="l">
              <a:buNone/>
              <a:defRPr sz="5333"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457200" y="3544768"/>
            <a:ext cx="8055443" cy="1026036"/>
          </a:xfrm>
          <a:prstGeom prst="rect">
            <a:avLst/>
          </a:prstGeom>
        </p:spPr>
        <p:txBody>
          <a:bodyPr/>
          <a:lstStyle>
            <a:lvl1pPr marL="0" indent="0" algn="l">
              <a:buNone/>
              <a:defRPr sz="2417"/>
            </a:lvl1pPr>
          </a:lstStyle>
          <a:p>
            <a:pPr lvl="0"/>
            <a:r>
              <a:rPr lang="en-US" dirty="0"/>
              <a:t>Click to edit subtitle</a:t>
            </a:r>
          </a:p>
        </p:txBody>
      </p:sp>
      <p:pic>
        <p:nvPicPr>
          <p:cNvPr id="9" name="Picture 8"/>
          <p:cNvPicPr>
            <a:picLocks noChangeAspect="1"/>
          </p:cNvPicPr>
          <p:nvPr userDrawn="1"/>
        </p:nvPicPr>
        <p:blipFill>
          <a:blip r:embed="rId3"/>
          <a:srcRect/>
          <a:stretch/>
        </p:blipFill>
        <p:spPr>
          <a:xfrm>
            <a:off x="457350" y="609600"/>
            <a:ext cx="1130783" cy="676215"/>
          </a:xfrm>
          <a:prstGeom prst="rect">
            <a:avLst/>
          </a:prstGeom>
        </p:spPr>
      </p:pic>
    </p:spTree>
    <p:extLst>
      <p:ext uri="{BB962C8B-B14F-4D97-AF65-F5344CB8AC3E}">
        <p14:creationId xmlns:p14="http://schemas.microsoft.com/office/powerpoint/2010/main" val="95743433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_of_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457200" y="153248"/>
            <a:ext cx="11258550" cy="82782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457200" y="1371600"/>
            <a:ext cx="11258550" cy="3905251"/>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7BACCDD4-2E2C-B842-8B78-FF98056D3AC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245954610"/>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_Slide_and_Subtitl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686548D8-D9FB-054A-9AD0-44D0696002E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solidFill>
                  <a:schemeClr val="tx2"/>
                </a:solidFill>
              </a:defRPr>
            </a:lvl1pPr>
            <a:lvl2pPr marL="609576"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DD0A631C-E189-244F-892A-5BBE683AFF27}"/>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3739001990"/>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_Slide">
    <p:bg>
      <p:bgPr>
        <a:solidFill>
          <a:schemeClr val="bg2"/>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C21DCCE-A66B-3244-9665-1280DD6FC4DE}"/>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41652447-4AAA-C34A-8A68-BD8CDD84CFCA}"/>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3057657197"/>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_Slide_and_Subtitle">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686548D8-D9FB-054A-9AD0-44D0696002E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solidFill>
                  <a:schemeClr val="tx2"/>
                </a:solidFill>
              </a:defRPr>
            </a:lvl1pPr>
            <a:lvl2pPr marL="609576"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DD0A631C-E189-244F-892A-5BBE683AFF27}"/>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2815134300"/>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ivider_Slide">
    <p:bg>
      <p:bgPr>
        <a:solidFill>
          <a:schemeClr val="bg2"/>
        </a:solidFill>
        <a:effectLst/>
      </p:bgPr>
    </p:bg>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22E1C8C4-E63C-3F41-ABD7-B5CC6193865A}"/>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E3769C5E-385F-444D-8E5F-B0799D216CDD}"/>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4042843826"/>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Divider_Slide_SquidInk">
    <p:bg>
      <p:bgPr>
        <a:solidFill>
          <a:schemeClr val="bg2"/>
        </a:solidFill>
        <a:effectLst/>
      </p:bgPr>
    </p:bg>
    <p:spTree>
      <p:nvGrpSpPr>
        <p:cNvPr id="1" name=""/>
        <p:cNvGrpSpPr/>
        <p:nvPr/>
      </p:nvGrpSpPr>
      <p:grpSpPr>
        <a:xfrm>
          <a:off x="0" y="0"/>
          <a:ext cx="0" cy="0"/>
          <a:chOff x="0" y="0"/>
          <a:chExt cx="0" cy="0"/>
        </a:xfrm>
      </p:grpSpPr>
      <p:pic>
        <p:nvPicPr>
          <p:cNvPr id="6" name="Picture 5" descr="A picture containing clock&#10;&#10;Description automatically generated">
            <a:extLst>
              <a:ext uri="{FF2B5EF4-FFF2-40B4-BE49-F238E27FC236}">
                <a16:creationId xmlns:a16="http://schemas.microsoft.com/office/drawing/2014/main" id="{8600DD44-FCC7-ED47-B3B5-752A8267009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AEB78F2B-2E67-A941-B08E-D0429359DB36}"/>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3776074776"/>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ne_Bulleted_Lis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9550" cy="727655"/>
          </a:xfrm>
        </p:spPr>
        <p:txBody>
          <a:bodyPr/>
          <a:lstStyle/>
          <a:p>
            <a:r>
              <a:rPr lang="en-US" dirty="0"/>
              <a:t>Click to edit Master title style</a:t>
            </a:r>
          </a:p>
        </p:txBody>
      </p:sp>
      <p:sp>
        <p:nvSpPr>
          <p:cNvPr id="3" name="Content Placeholder 2"/>
          <p:cNvSpPr>
            <a:spLocks noGrp="1"/>
          </p:cNvSpPr>
          <p:nvPr>
            <p:ph sz="half" idx="1"/>
          </p:nvPr>
        </p:nvSpPr>
        <p:spPr>
          <a:xfrm>
            <a:off x="457200" y="1371600"/>
            <a:ext cx="11258550" cy="4525963"/>
          </a:xfrm>
          <a:prstGeom prst="rect">
            <a:avLst/>
          </a:prstGeom>
        </p:spPr>
        <p:txBody>
          <a:bodyPr>
            <a:normAutofit/>
          </a:bodyPr>
          <a:lstStyle>
            <a:lvl1pPr>
              <a:defRPr sz="2667"/>
            </a:lvl1pPr>
            <a:lvl2pPr>
              <a:defRPr sz="2417"/>
            </a:lvl2pPr>
            <a:lvl3pPr>
              <a:defRPr sz="2167"/>
            </a:lvl3pPr>
            <a:lvl4pPr marL="1828727" indent="0">
              <a:buNone/>
              <a:defRPr sz="2167"/>
            </a:lvl4pPr>
            <a:lvl5pPr>
              <a:defRPr sz="2133"/>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a:extLst>
              <a:ext uri="{FF2B5EF4-FFF2-40B4-BE49-F238E27FC236}">
                <a16:creationId xmlns:a16="http://schemas.microsoft.com/office/drawing/2014/main" id="{2A8B1287-BB65-1145-B864-F6EC9C2635E6}"/>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928384759"/>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_Bulleted_Sections">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normAutofit/>
          </a:bodyPr>
          <a:lstStyle>
            <a:lvl1pPr>
              <a:defRPr sz="3167">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457199" y="1371600"/>
            <a:ext cx="5334000" cy="4241347"/>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6381750" y="1371600"/>
            <a:ext cx="5334000" cy="4241347"/>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85C4ECDD-1734-8944-AB48-551A819522C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345797598"/>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_and_Image">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6381750" y="1371600"/>
            <a:ext cx="5334000" cy="4240288"/>
          </a:xfrm>
          <a:prstGeom prst="rect">
            <a:avLst/>
          </a:prstGeom>
        </p:spPr>
        <p:txBody>
          <a:bodyPr/>
          <a:lstStyle>
            <a:lvl1pPr>
              <a:defRPr>
                <a:solidFill>
                  <a:schemeClr val="bg2"/>
                </a:solidFill>
              </a:defRPr>
            </a:lvl1p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457199" y="1371600"/>
            <a:ext cx="5334000" cy="4239683"/>
          </a:xfrm>
          <a:prstGeom prst="rect">
            <a:avLst/>
          </a:prstGeom>
        </p:spPr>
        <p:txBody>
          <a:bodyPr/>
          <a:lstStyle>
            <a:lvl1pPr marL="0" marR="0" indent="0" algn="l" defTabSz="609576" rtl="0" eaLnBrk="1" fontAlgn="auto" latinLnBrk="0" hangingPunct="1">
              <a:lnSpc>
                <a:spcPct val="100000"/>
              </a:lnSpc>
              <a:spcBef>
                <a:spcPct val="20000"/>
              </a:spcBef>
              <a:spcAft>
                <a:spcPts val="0"/>
              </a:spcAft>
              <a:buClrTx/>
              <a:buSzTx/>
              <a:buFontTx/>
              <a:buNone/>
              <a:tabLst/>
              <a:defRPr sz="1583" b="1" baseline="0">
                <a:solidFill>
                  <a:schemeClr val="bg2"/>
                </a:solidFill>
                <a:latin typeface="+mn-lt"/>
              </a:defRPr>
            </a:lvl1pPr>
          </a:lstStyle>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pic>
        <p:nvPicPr>
          <p:cNvPr id="7" name="Picture 6">
            <a:extLst>
              <a:ext uri="{FF2B5EF4-FFF2-40B4-BE49-F238E27FC236}">
                <a16:creationId xmlns:a16="http://schemas.microsoft.com/office/drawing/2014/main" id="{C5E0F384-3D6D-A64E-9AEE-80C075A86D78}"/>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320111628"/>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age_Collage">
    <p:spTree>
      <p:nvGrpSpPr>
        <p:cNvPr id="1" name=""/>
        <p:cNvGrpSpPr/>
        <p:nvPr/>
      </p:nvGrpSpPr>
      <p:grpSpPr>
        <a:xfrm>
          <a:off x="0" y="0"/>
          <a:ext cx="0" cy="0"/>
          <a:chOff x="0" y="0"/>
          <a:chExt cx="0" cy="0"/>
        </a:xfrm>
      </p:grpSpPr>
      <p:sp>
        <p:nvSpPr>
          <p:cNvPr id="11"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199" y="1371601"/>
            <a:ext cx="3810000" cy="4190529"/>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7924800" y="1371601"/>
            <a:ext cx="3810000" cy="4190529"/>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4572000" y="1371600"/>
            <a:ext cx="3048000" cy="2238580"/>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4572000" y="3972788"/>
            <a:ext cx="3048000" cy="1577416"/>
          </a:xfrm>
          <a:prstGeom prst="rect">
            <a:avLst/>
          </a:prstGeom>
        </p:spPr>
        <p:txBody>
          <a:bodyPr/>
          <a:lstStyle/>
          <a:p>
            <a:endParaRPr lang="en-US"/>
          </a:p>
        </p:txBody>
      </p:sp>
      <p:pic>
        <p:nvPicPr>
          <p:cNvPr id="7" name="Picture 6">
            <a:extLst>
              <a:ext uri="{FF2B5EF4-FFF2-40B4-BE49-F238E27FC236}">
                <a16:creationId xmlns:a16="http://schemas.microsoft.com/office/drawing/2014/main" id="{A4A01D95-E873-684A-A310-3DB91065861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038941234"/>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_Image">
    <p:spTree>
      <p:nvGrpSpPr>
        <p:cNvPr id="1" name=""/>
        <p:cNvGrpSpPr/>
        <p:nvPr/>
      </p:nvGrpSpPr>
      <p:grpSpPr>
        <a:xfrm>
          <a:off x="0" y="0"/>
          <a:ext cx="0" cy="0"/>
          <a:chOff x="0" y="0"/>
          <a:chExt cx="0" cy="0"/>
        </a:xfrm>
      </p:grpSpPr>
      <p:sp>
        <p:nvSpPr>
          <p:cNvPr id="11" name="Title 1"/>
          <p:cNvSpPr>
            <a:spLocks noGrp="1"/>
          </p:cNvSpPr>
          <p:nvPr>
            <p:ph type="title"/>
          </p:nvPr>
        </p:nvSpPr>
        <p:spPr>
          <a:xfrm>
            <a:off x="449052" y="153248"/>
            <a:ext cx="11266698" cy="727655"/>
          </a:xfrm>
        </p:spPr>
        <p:txBody>
          <a:bodyPr>
            <a:normAutofit/>
          </a:bodyPr>
          <a:lstStyle>
            <a:lvl1pPr>
              <a:defRPr sz="3167">
                <a:solidFill>
                  <a:schemeClr val="bg2"/>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201" y="1371601"/>
            <a:ext cx="6941819" cy="4190529"/>
          </a:xfrm>
          <a:prstGeom prst="rect">
            <a:avLst/>
          </a:prstGeom>
        </p:spPr>
        <p:txBody>
          <a:bodyPr/>
          <a:lstStyle>
            <a:lvl1pPr>
              <a:defRPr>
                <a:solidFill>
                  <a:schemeClr val="bg2"/>
                </a:solidFill>
              </a:defRPr>
            </a:lvl1p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7772400" y="1371601"/>
            <a:ext cx="3962400" cy="4190529"/>
          </a:xfrm>
          <a:prstGeom prst="rect">
            <a:avLst/>
          </a:prstGeom>
        </p:spPr>
        <p:txBody>
          <a:bodyPr/>
          <a:lstStyle>
            <a:lvl1pPr>
              <a:defRPr>
                <a:solidFill>
                  <a:schemeClr val="bg2"/>
                </a:solidFill>
              </a:defRPr>
            </a:lvl1pPr>
          </a:lstStyle>
          <a:p>
            <a:endParaRPr lang="en-US"/>
          </a:p>
        </p:txBody>
      </p:sp>
      <p:pic>
        <p:nvPicPr>
          <p:cNvPr id="6" name="Picture 5">
            <a:extLst>
              <a:ext uri="{FF2B5EF4-FFF2-40B4-BE49-F238E27FC236}">
                <a16:creationId xmlns:a16="http://schemas.microsoft.com/office/drawing/2014/main" id="{D91DA9AA-7EB5-BC47-9BD7-3F3BB94BFB6D}"/>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594919161"/>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ull_Image_Center">
    <p:spTree>
      <p:nvGrpSpPr>
        <p:cNvPr id="1" name=""/>
        <p:cNvGrpSpPr/>
        <p:nvPr/>
      </p:nvGrpSpPr>
      <p:grpSpPr>
        <a:xfrm>
          <a:off x="0" y="0"/>
          <a:ext cx="0" cy="0"/>
          <a:chOff x="0" y="0"/>
          <a:chExt cx="0" cy="0"/>
        </a:xfrm>
      </p:grpSpPr>
      <p:sp>
        <p:nvSpPr>
          <p:cNvPr id="11"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200" y="1371600"/>
            <a:ext cx="11262360" cy="4448460"/>
          </a:xfrm>
          <a:prstGeom prst="rect">
            <a:avLst/>
          </a:prstGeom>
        </p:spPr>
        <p:txBody>
          <a:bodyPr/>
          <a:lstStyle>
            <a:lvl1pPr>
              <a:defRPr>
                <a:solidFill>
                  <a:schemeClr val="bg2"/>
                </a:solidFill>
              </a:defRPr>
            </a:lvl1pPr>
          </a:lstStyle>
          <a:p>
            <a:endParaRPr lang="en-US"/>
          </a:p>
        </p:txBody>
      </p:sp>
      <p:pic>
        <p:nvPicPr>
          <p:cNvPr id="4" name="Picture 3">
            <a:extLst>
              <a:ext uri="{FF2B5EF4-FFF2-40B4-BE49-F238E27FC236}">
                <a16:creationId xmlns:a16="http://schemas.microsoft.com/office/drawing/2014/main" id="{47E54881-CD7F-C944-A945-9ED538B0BE7A}"/>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393277834"/>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ull_Bleed_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2"/>
            <a:ext cx="12192000" cy="6857998"/>
          </a:xfrm>
          <a:prstGeom prst="rect">
            <a:avLst/>
          </a:prstGeom>
        </p:spPr>
        <p:txBody>
          <a:bodyPr/>
          <a:lstStyle>
            <a:lvl1pPr>
              <a:defRPr>
                <a:solidFill>
                  <a:schemeClr val="bg2"/>
                </a:solidFill>
              </a:defRPr>
            </a:lvl1pPr>
          </a:lstStyle>
          <a:p>
            <a:endParaRPr lang="en-US" dirty="0"/>
          </a:p>
        </p:txBody>
      </p:sp>
      <p:sp>
        <p:nvSpPr>
          <p:cNvPr id="11" name="Title 1"/>
          <p:cNvSpPr>
            <a:spLocks noGrp="1"/>
          </p:cNvSpPr>
          <p:nvPr>
            <p:ph type="title"/>
          </p:nvPr>
        </p:nvSpPr>
        <p:spPr>
          <a:xfrm>
            <a:off x="457200" y="153248"/>
            <a:ext cx="11258550" cy="727655"/>
          </a:xfrm>
        </p:spPr>
        <p:txBody>
          <a:bodyPr>
            <a:normAutofit/>
          </a:bodyPr>
          <a:lstStyle>
            <a:lvl1pPr>
              <a:defRPr sz="3167">
                <a:solidFill>
                  <a:schemeClr val="bg2"/>
                </a:solidFill>
              </a:defRPr>
            </a:lvl1pPr>
          </a:lstStyle>
          <a:p>
            <a:r>
              <a:rPr lang="en-US" dirty="0"/>
              <a:t>Click to edit Master title style</a:t>
            </a:r>
          </a:p>
        </p:txBody>
      </p:sp>
      <p:pic>
        <p:nvPicPr>
          <p:cNvPr id="4" name="Picture 3">
            <a:extLst>
              <a:ext uri="{FF2B5EF4-FFF2-40B4-BE49-F238E27FC236}">
                <a16:creationId xmlns:a16="http://schemas.microsoft.com/office/drawing/2014/main" id="{F5A3235B-FBF5-7C47-871D-951BFE3D804D}"/>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611075188"/>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or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8550" cy="726923"/>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371600"/>
            <a:ext cx="12192000" cy="444137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840" dirty="0"/>
          </a:p>
        </p:txBody>
      </p:sp>
      <p:sp>
        <p:nvSpPr>
          <p:cNvPr id="15" name="Picture Placeholder 2"/>
          <p:cNvSpPr>
            <a:spLocks noGrp="1"/>
          </p:cNvSpPr>
          <p:nvPr>
            <p:ph type="pic" sz="quarter" idx="16"/>
          </p:nvPr>
        </p:nvSpPr>
        <p:spPr>
          <a:xfrm>
            <a:off x="788895" y="2085350"/>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3606916"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6424935"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9242956"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788895"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3606916"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6424935"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9242956" y="3914149"/>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pic>
        <p:nvPicPr>
          <p:cNvPr id="12" name="Picture 11">
            <a:extLst>
              <a:ext uri="{FF2B5EF4-FFF2-40B4-BE49-F238E27FC236}">
                <a16:creationId xmlns:a16="http://schemas.microsoft.com/office/drawing/2014/main" id="{B7A51E26-6B70-8545-9800-747363F7AAF6}"/>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414511337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_Slide">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C21DCCE-A66B-3244-9665-1280DD6FC4DE}"/>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41652447-4AAA-C34A-8A68-BD8CDD84CFCA}"/>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2095537533"/>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White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8550"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9" name="Picture Placeholder 2"/>
          <p:cNvSpPr>
            <a:spLocks noGrp="1"/>
          </p:cNvSpPr>
          <p:nvPr>
            <p:ph type="pic" sz="quarter" idx="20"/>
          </p:nvPr>
        </p:nvSpPr>
        <p:spPr>
          <a:xfrm>
            <a:off x="453252" y="1561223"/>
            <a:ext cx="2565400" cy="1467556"/>
          </a:xfrm>
          <a:prstGeom prst="rect">
            <a:avLst/>
          </a:prstGeom>
        </p:spPr>
        <p:txBody>
          <a:bodyPr>
            <a:normAutofit/>
          </a:bodyPr>
          <a:lstStyle>
            <a:lvl1pPr>
              <a:defRPr sz="1833">
                <a:solidFill>
                  <a:srgbClr val="C2C2C1"/>
                </a:solidFill>
              </a:defRPr>
            </a:lvl1pPr>
          </a:lstStyle>
          <a:p>
            <a:r>
              <a:rPr lang="en-US" dirty="0"/>
              <a:t>Drag picture to placeholder or click icon to add</a:t>
            </a:r>
          </a:p>
        </p:txBody>
      </p:sp>
      <p:sp>
        <p:nvSpPr>
          <p:cNvPr id="10" name="Picture Placeholder 2"/>
          <p:cNvSpPr>
            <a:spLocks noGrp="1"/>
          </p:cNvSpPr>
          <p:nvPr>
            <p:ph type="pic" sz="quarter" idx="21"/>
          </p:nvPr>
        </p:nvSpPr>
        <p:spPr>
          <a:xfrm>
            <a:off x="4639078" y="1561223"/>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8833298" y="1561223"/>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453252"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4639078"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8833298"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pic>
        <p:nvPicPr>
          <p:cNvPr id="15" name="Picture 14">
            <a:extLst>
              <a:ext uri="{FF2B5EF4-FFF2-40B4-BE49-F238E27FC236}">
                <a16:creationId xmlns:a16="http://schemas.microsoft.com/office/drawing/2014/main" id="{4839F117-ADCA-9444-85D0-19D38CA7F439}"/>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529690090"/>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lstStyle>
            <a:lvl1pPr>
              <a:defRPr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457200" y="1371600"/>
            <a:ext cx="11258550" cy="4169833"/>
          </a:xfrm>
          <a:prstGeom prst="rect">
            <a:avLst/>
          </a:prstGeom>
        </p:spPr>
        <p:txBody>
          <a:bodyPr/>
          <a:lstStyle>
            <a:lvl1pPr>
              <a:defRPr>
                <a:solidFill>
                  <a:schemeClr val="bg2"/>
                </a:solidFill>
              </a:defRPr>
            </a:lvl1pPr>
          </a:lstStyle>
          <a:p>
            <a:endParaRPr lang="en-US" dirty="0"/>
          </a:p>
        </p:txBody>
      </p:sp>
      <p:pic>
        <p:nvPicPr>
          <p:cNvPr id="5" name="Picture 4">
            <a:extLst>
              <a:ext uri="{FF2B5EF4-FFF2-40B4-BE49-F238E27FC236}">
                <a16:creationId xmlns:a16="http://schemas.microsoft.com/office/drawing/2014/main" id="{E1EB5C62-7189-204B-BD78-7570209668D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390700374"/>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ar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7886" cy="727655"/>
          </a:xfrm>
        </p:spPr>
        <p:txBody>
          <a:bodyPr/>
          <a:lstStyle>
            <a:lvl1pPr>
              <a:defRPr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457200" y="1371600"/>
            <a:ext cx="11258550" cy="4538133"/>
          </a:xfrm>
          <a:prstGeom prst="rect">
            <a:avLst/>
          </a:prstGeom>
        </p:spPr>
        <p:txBody>
          <a:bodyPr/>
          <a:lstStyle>
            <a:lvl1pPr>
              <a:defRPr>
                <a:solidFill>
                  <a:schemeClr val="bg2"/>
                </a:solidFill>
              </a:defRPr>
            </a:lvl1pPr>
          </a:lstStyle>
          <a:p>
            <a:endParaRPr lang="en-US" dirty="0"/>
          </a:p>
        </p:txBody>
      </p:sp>
      <p:pic>
        <p:nvPicPr>
          <p:cNvPr id="4" name="Picture 3">
            <a:extLst>
              <a:ext uri="{FF2B5EF4-FFF2-40B4-BE49-F238E27FC236}">
                <a16:creationId xmlns:a16="http://schemas.microsoft.com/office/drawing/2014/main" id="{D03C1F87-93ED-B34D-BB7E-C8C10B1E0BF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102591340"/>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ie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7886"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457200" y="1371600"/>
            <a:ext cx="11258550" cy="4538133"/>
          </a:xfrm>
          <a:prstGeom prst="rect">
            <a:avLst/>
          </a:prstGeom>
        </p:spPr>
        <p:txBody>
          <a:bodyPr/>
          <a:lstStyle/>
          <a:p>
            <a:endParaRPr lang="en-US" dirty="0"/>
          </a:p>
        </p:txBody>
      </p:sp>
      <p:pic>
        <p:nvPicPr>
          <p:cNvPr id="4" name="Picture 3">
            <a:extLst>
              <a:ext uri="{FF2B5EF4-FFF2-40B4-BE49-F238E27FC236}">
                <a16:creationId xmlns:a16="http://schemas.microsoft.com/office/drawing/2014/main" id="{48052C3D-299C-AA40-9529-6016A28DCEC9}"/>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206119412"/>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ine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7886"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457200" y="1371600"/>
            <a:ext cx="11258550" cy="4538133"/>
          </a:xfrm>
          <a:prstGeom prst="rect">
            <a:avLst/>
          </a:prstGeom>
        </p:spPr>
        <p:txBody>
          <a:bodyPr/>
          <a:lstStyle/>
          <a:p>
            <a:endParaRPr lang="en-US" dirty="0"/>
          </a:p>
        </p:txBody>
      </p:sp>
      <p:pic>
        <p:nvPicPr>
          <p:cNvPr id="4" name="Picture 3">
            <a:extLst>
              <a:ext uri="{FF2B5EF4-FFF2-40B4-BE49-F238E27FC236}">
                <a16:creationId xmlns:a16="http://schemas.microsoft.com/office/drawing/2014/main" id="{0DCFF427-7E42-A34B-B7C9-204787A1846A}"/>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021834656"/>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Divider_Slide_and_Subtitle">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DF7B6760-A4C3-3346-B49E-47C2936C7F4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hasCustomPrompt="1"/>
          </p:nvPr>
        </p:nvSpPr>
        <p:spPr>
          <a:xfrm>
            <a:off x="457200" y="2590800"/>
            <a:ext cx="10363200" cy="1240140"/>
          </a:xfrm>
        </p:spPr>
        <p:txBody>
          <a:bodyPr anchor="ctr">
            <a:noAutofit/>
          </a:bodyPr>
          <a:lstStyle>
            <a:lvl1pPr algn="l">
              <a:defRPr sz="8000" b="1" cap="none">
                <a:solidFill>
                  <a:schemeClr val="bg2"/>
                </a:solidFill>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lvl1pPr>
            <a:lvl2pPr marL="609576"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8AF1B5B6-8CC9-F245-BF43-9294E4EC44D3}"/>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4092829558"/>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Divider_Slide_and_Subtitle">
    <p:spTree>
      <p:nvGrpSpPr>
        <p:cNvPr id="1" name=""/>
        <p:cNvGrpSpPr/>
        <p:nvPr/>
      </p:nvGrpSpPr>
      <p:grpSpPr>
        <a:xfrm>
          <a:off x="0" y="0"/>
          <a:ext cx="0" cy="0"/>
          <a:chOff x="0" y="0"/>
          <a:chExt cx="0" cy="0"/>
        </a:xfrm>
      </p:grpSpPr>
      <p:pic>
        <p:nvPicPr>
          <p:cNvPr id="8" name="Picture 7" descr="A picture containing circuit&#10;&#10;Description automatically generated">
            <a:extLst>
              <a:ext uri="{FF2B5EF4-FFF2-40B4-BE49-F238E27FC236}">
                <a16:creationId xmlns:a16="http://schemas.microsoft.com/office/drawing/2014/main" id="{5CA16D53-A5C1-FB40-86D5-E860CDA1FE07}"/>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hasCustomPrompt="1"/>
          </p:nvPr>
        </p:nvSpPr>
        <p:spPr>
          <a:xfrm>
            <a:off x="457200" y="2590800"/>
            <a:ext cx="10363200" cy="1240140"/>
          </a:xfrm>
        </p:spPr>
        <p:txBody>
          <a:bodyPr anchor="ctr">
            <a:noAutofit/>
          </a:bodyPr>
          <a:lstStyle>
            <a:lvl1pPr algn="l">
              <a:defRPr sz="5333" b="1" i="0" cap="none">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Thank you!</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lvl1pPr>
            <a:lvl2pPr marL="609576" indent="0">
              <a:buNone/>
              <a:defRPr/>
            </a:lvl2pPr>
          </a:lstStyle>
          <a:p>
            <a:pPr lvl="0"/>
            <a:r>
              <a:rPr lang="en-US" dirty="0"/>
              <a:t>Edit Master text styles</a:t>
            </a:r>
          </a:p>
        </p:txBody>
      </p:sp>
      <p:pic>
        <p:nvPicPr>
          <p:cNvPr id="6" name="Picture 5">
            <a:extLst>
              <a:ext uri="{FF2B5EF4-FFF2-40B4-BE49-F238E27FC236}">
                <a16:creationId xmlns:a16="http://schemas.microsoft.com/office/drawing/2014/main" id="{EE6547C1-AC56-604D-B886-E570A90227CB}"/>
              </a:ext>
            </a:extLst>
          </p:cNvPr>
          <p:cNvPicPr>
            <a:picLocks noChangeAspect="1"/>
          </p:cNvPicPr>
          <p:nvPr userDrawn="1"/>
        </p:nvPicPr>
        <p:blipFill>
          <a:blip r:embed="rId3"/>
          <a:srcRect/>
          <a:stretch/>
        </p:blipFill>
        <p:spPr>
          <a:xfrm>
            <a:off x="457350" y="609600"/>
            <a:ext cx="1130783" cy="676215"/>
          </a:xfrm>
          <a:prstGeom prst="rect">
            <a:avLst/>
          </a:prstGeom>
        </p:spPr>
      </p:pic>
    </p:spTree>
    <p:extLst>
      <p:ext uri="{BB962C8B-B14F-4D97-AF65-F5344CB8AC3E}">
        <p14:creationId xmlns:p14="http://schemas.microsoft.com/office/powerpoint/2010/main" val="1147870231"/>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_P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457199" y="153248"/>
            <a:ext cx="11262360" cy="753435"/>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6" name="Picture 5">
            <a:extLst>
              <a:ext uri="{FF2B5EF4-FFF2-40B4-BE49-F238E27FC236}">
                <a16:creationId xmlns:a16="http://schemas.microsoft.com/office/drawing/2014/main" id="{80180480-68DE-6846-99B2-84B2D1519CF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951799403"/>
      </p:ext>
    </p:extLst>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able_of_Contents">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62360" cy="727655"/>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454123" y="1371600"/>
            <a:ext cx="11262360" cy="4738568"/>
          </a:xfrm>
          <a:prstGeom prst="rect">
            <a:avLst/>
          </a:prstGeom>
        </p:spPr>
        <p:txBody>
          <a:bodyPr/>
          <a:lstStyle>
            <a:lvl1pPr marL="0" indent="0">
              <a:buNone/>
              <a:defRPr>
                <a:solidFill>
                  <a:schemeClr val="tx2"/>
                </a:solidFill>
              </a:defRPr>
            </a:lvl1pPr>
            <a:lvl2pPr marL="990560" indent="-380985">
              <a:buFont typeface="Arial"/>
              <a:buChar char="•"/>
              <a:defRPr>
                <a:solidFill>
                  <a:schemeClr val="tx2"/>
                </a:solidFill>
              </a:defRPr>
            </a:lvl2pPr>
            <a:lvl3pPr marL="1523939" indent="-304788">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37BDABA8-F309-3648-B28C-EA66770C5978}"/>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22307449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How_to_Use">
    <p:spTree>
      <p:nvGrpSpPr>
        <p:cNvPr id="1" name=""/>
        <p:cNvGrpSpPr/>
        <p:nvPr/>
      </p:nvGrpSpPr>
      <p:grpSpPr>
        <a:xfrm>
          <a:off x="0" y="0"/>
          <a:ext cx="0" cy="0"/>
          <a:chOff x="0" y="0"/>
          <a:chExt cx="0" cy="0"/>
        </a:xfrm>
      </p:grpSpPr>
      <p:sp>
        <p:nvSpPr>
          <p:cNvPr id="4" name="TextBox 3"/>
          <p:cNvSpPr txBox="1"/>
          <p:nvPr userDrawn="1"/>
        </p:nvSpPr>
        <p:spPr>
          <a:xfrm>
            <a:off x="3763618" y="-3790122"/>
            <a:ext cx="184731" cy="683264"/>
          </a:xfrm>
          <a:prstGeom prst="rect">
            <a:avLst/>
          </a:prstGeom>
          <a:noFill/>
        </p:spPr>
        <p:txBody>
          <a:bodyPr wrap="none" rtlCol="0">
            <a:spAutoFit/>
          </a:bodyPr>
          <a:lstStyle/>
          <a:p>
            <a:endParaRPr lang="en-US" sz="3840"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2192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6" name="TextBox 5"/>
          <p:cNvSpPr txBox="1"/>
          <p:nvPr userDrawn="1"/>
        </p:nvSpPr>
        <p:spPr>
          <a:xfrm>
            <a:off x="9914966" y="8139953"/>
            <a:ext cx="184731" cy="683264"/>
          </a:xfrm>
          <a:prstGeom prst="rect">
            <a:avLst/>
          </a:prstGeom>
          <a:noFill/>
        </p:spPr>
        <p:txBody>
          <a:bodyPr wrap="none" rtlCol="0">
            <a:spAutoFit/>
          </a:bodyPr>
          <a:lstStyle/>
          <a:p>
            <a:endParaRPr lang="en-US" sz="3840"/>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933"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7" name="Picture 6">
            <a:extLst>
              <a:ext uri="{FF2B5EF4-FFF2-40B4-BE49-F238E27FC236}">
                <a16:creationId xmlns:a16="http://schemas.microsoft.com/office/drawing/2014/main" id="{EE4FEE37-8BCF-024F-AC51-4E416448F78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399973531"/>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ider_Slide">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22E1C8C4-E63C-3F41-ABD7-B5CC6193865A}"/>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E3769C5E-385F-444D-8E5F-B0799D216CDD}"/>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190472130"/>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_Slide_SquidInk">
    <p:spTree>
      <p:nvGrpSpPr>
        <p:cNvPr id="1" name=""/>
        <p:cNvGrpSpPr/>
        <p:nvPr/>
      </p:nvGrpSpPr>
      <p:grpSpPr>
        <a:xfrm>
          <a:off x="0" y="0"/>
          <a:ext cx="0" cy="0"/>
          <a:chOff x="0" y="0"/>
          <a:chExt cx="0" cy="0"/>
        </a:xfrm>
      </p:grpSpPr>
      <p:pic>
        <p:nvPicPr>
          <p:cNvPr id="6" name="Picture 5" descr="A picture containing clock&#10;&#10;Description automatically generated">
            <a:extLst>
              <a:ext uri="{FF2B5EF4-FFF2-40B4-BE49-F238E27FC236}">
                <a16:creationId xmlns:a16="http://schemas.microsoft.com/office/drawing/2014/main" id="{8600DD44-FCC7-ED47-B3B5-752A8267009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AEB78F2B-2E67-A941-B08E-D0429359DB36}"/>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3019161904"/>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_Bulleted_Lis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9550" cy="727655"/>
          </a:xfrm>
        </p:spPr>
        <p:txBody>
          <a:bodyPr/>
          <a:lstStyle/>
          <a:p>
            <a:r>
              <a:rPr lang="en-US" dirty="0"/>
              <a:t>Click to edit Master title style</a:t>
            </a:r>
          </a:p>
        </p:txBody>
      </p:sp>
      <p:sp>
        <p:nvSpPr>
          <p:cNvPr id="3" name="Content Placeholder 2"/>
          <p:cNvSpPr>
            <a:spLocks noGrp="1"/>
          </p:cNvSpPr>
          <p:nvPr>
            <p:ph sz="half" idx="1"/>
          </p:nvPr>
        </p:nvSpPr>
        <p:spPr>
          <a:xfrm>
            <a:off x="457200" y="1371600"/>
            <a:ext cx="11258550" cy="4525963"/>
          </a:xfrm>
          <a:prstGeom prst="rect">
            <a:avLst/>
          </a:prstGeom>
        </p:spPr>
        <p:txBody>
          <a:bodyPr>
            <a:normAutofit/>
          </a:bodyPr>
          <a:lstStyle>
            <a:lvl1pPr>
              <a:defRPr sz="2667"/>
            </a:lvl1pPr>
            <a:lvl2pPr>
              <a:defRPr sz="2417"/>
            </a:lvl2pPr>
            <a:lvl3pPr>
              <a:defRPr sz="2167"/>
            </a:lvl3pPr>
            <a:lvl4pPr marL="1828727" indent="0">
              <a:buNone/>
              <a:defRPr sz="2167"/>
            </a:lvl4pPr>
            <a:lvl5pPr>
              <a:defRPr sz="2133"/>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a:extLst>
              <a:ext uri="{FF2B5EF4-FFF2-40B4-BE49-F238E27FC236}">
                <a16:creationId xmlns:a16="http://schemas.microsoft.com/office/drawing/2014/main" id="{2A8B1287-BB65-1145-B864-F6EC9C2635E6}"/>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950312888"/>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_Bulleted_Sections">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normAutofit/>
          </a:bodyPr>
          <a:lstStyle>
            <a:lvl1pPr>
              <a:defRPr sz="3167">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457199" y="1371600"/>
            <a:ext cx="5334000" cy="4241347"/>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6381750" y="1371600"/>
            <a:ext cx="5334000" cy="4241347"/>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85C4ECDD-1734-8944-AB48-551A819522C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453339629"/>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and_Image">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6381750" y="1371600"/>
            <a:ext cx="5334000" cy="4240288"/>
          </a:xfrm>
          <a:prstGeom prst="rect">
            <a:avLst/>
          </a:prstGeom>
        </p:spPr>
        <p:txBody>
          <a:bodyPr/>
          <a:lstStyle>
            <a:lvl1pPr>
              <a:defRPr>
                <a:solidFill>
                  <a:schemeClr val="bg2"/>
                </a:solidFill>
              </a:defRPr>
            </a:lvl1p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457199" y="1371600"/>
            <a:ext cx="5334000" cy="4239683"/>
          </a:xfrm>
          <a:prstGeom prst="rect">
            <a:avLst/>
          </a:prstGeom>
        </p:spPr>
        <p:txBody>
          <a:bodyPr/>
          <a:lstStyle>
            <a:lvl1pPr marL="0" marR="0" indent="0" algn="l" defTabSz="609576" rtl="0" eaLnBrk="1" fontAlgn="auto" latinLnBrk="0" hangingPunct="1">
              <a:lnSpc>
                <a:spcPct val="100000"/>
              </a:lnSpc>
              <a:spcBef>
                <a:spcPct val="20000"/>
              </a:spcBef>
              <a:spcAft>
                <a:spcPts val="0"/>
              </a:spcAft>
              <a:buClrTx/>
              <a:buSzTx/>
              <a:buFontTx/>
              <a:buNone/>
              <a:tabLst/>
              <a:defRPr sz="1583" b="1" baseline="0">
                <a:solidFill>
                  <a:schemeClr val="bg2"/>
                </a:solidFill>
                <a:latin typeface="+mn-lt"/>
              </a:defRPr>
            </a:lvl1pPr>
          </a:lstStyle>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pic>
        <p:nvPicPr>
          <p:cNvPr id="7" name="Picture 6">
            <a:extLst>
              <a:ext uri="{FF2B5EF4-FFF2-40B4-BE49-F238E27FC236}">
                <a16:creationId xmlns:a16="http://schemas.microsoft.com/office/drawing/2014/main" id="{C5E0F384-3D6D-A64E-9AEE-80C075A86D78}"/>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71349113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theme" Target="../theme/theme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3248"/>
            <a:ext cx="11262360" cy="11430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457199" y="1371600"/>
            <a:ext cx="11262360" cy="473856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933"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7270183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711" r:id="rId25"/>
  </p:sldLayoutIdLst>
  <p:txStyles>
    <p:titleStyle>
      <a:lvl1pPr algn="l" defTabSz="609576" rtl="0" eaLnBrk="1" latinLnBrk="0" hangingPunct="1">
        <a:spcBef>
          <a:spcPct val="0"/>
        </a:spcBef>
        <a:buNone/>
        <a:defRPr sz="3167" b="1" i="0" kern="12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0" indent="0" algn="l" defTabSz="609576" rtl="0" eaLnBrk="1" latinLnBrk="0" hangingPunct="1">
        <a:spcBef>
          <a:spcPct val="20000"/>
        </a:spcBef>
        <a:buFontTx/>
        <a:buNone/>
        <a:defRPr sz="2417" b="0" i="0" kern="1200">
          <a:solidFill>
            <a:schemeClr val="bg2"/>
          </a:solidFill>
          <a:latin typeface="Amazon Ember Regular" charset="0"/>
          <a:ea typeface="+mn-ea"/>
          <a:cs typeface="Amazon Ember Regular" charset="0"/>
        </a:defRPr>
      </a:lvl1pPr>
      <a:lvl2pPr marL="990560" indent="-380985" algn="l" defTabSz="609576" rtl="0" eaLnBrk="1" latinLnBrk="0" hangingPunct="1">
        <a:spcBef>
          <a:spcPct val="20000"/>
        </a:spcBef>
        <a:buFont typeface="Arial"/>
        <a:buChar char="•"/>
        <a:defRPr sz="2417" b="0" i="0" kern="1200">
          <a:solidFill>
            <a:schemeClr val="bg2"/>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167" b="0" i="0" kern="1200">
          <a:solidFill>
            <a:schemeClr val="bg2"/>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1833" b="0" i="0" kern="1200">
          <a:solidFill>
            <a:schemeClr val="bg2"/>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1583" b="0" i="0" kern="1200">
          <a:solidFill>
            <a:schemeClr val="bg2"/>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6" rtl="0" eaLnBrk="1" latinLnBrk="0" hangingPunct="1">
        <a:defRPr sz="2400" kern="1200">
          <a:solidFill>
            <a:schemeClr val="tx1"/>
          </a:solidFill>
          <a:latin typeface="+mn-lt"/>
          <a:ea typeface="+mn-ea"/>
          <a:cs typeface="+mn-cs"/>
        </a:defRPr>
      </a:lvl1pPr>
      <a:lvl2pPr marL="609576" algn="l" defTabSz="609576" rtl="0" eaLnBrk="1" latinLnBrk="0" hangingPunct="1">
        <a:defRPr sz="2400" kern="1200">
          <a:solidFill>
            <a:schemeClr val="tx1"/>
          </a:solidFill>
          <a:latin typeface="+mn-lt"/>
          <a:ea typeface="+mn-ea"/>
          <a:cs typeface="+mn-cs"/>
        </a:defRPr>
      </a:lvl2pPr>
      <a:lvl3pPr marL="1219151" algn="l" defTabSz="609576" rtl="0" eaLnBrk="1" latinLnBrk="0" hangingPunct="1">
        <a:defRPr sz="2400" kern="1200">
          <a:solidFill>
            <a:schemeClr val="tx1"/>
          </a:solidFill>
          <a:latin typeface="+mn-lt"/>
          <a:ea typeface="+mn-ea"/>
          <a:cs typeface="+mn-cs"/>
        </a:defRPr>
      </a:lvl3pPr>
      <a:lvl4pPr marL="1828727" algn="l" defTabSz="609576" rtl="0" eaLnBrk="1" latinLnBrk="0" hangingPunct="1">
        <a:defRPr sz="2400" kern="1200">
          <a:solidFill>
            <a:schemeClr val="tx1"/>
          </a:solidFill>
          <a:latin typeface="+mn-lt"/>
          <a:ea typeface="+mn-ea"/>
          <a:cs typeface="+mn-cs"/>
        </a:defRPr>
      </a:lvl4pPr>
      <a:lvl5pPr marL="2438302" algn="l" defTabSz="609576" rtl="0" eaLnBrk="1" latinLnBrk="0" hangingPunct="1">
        <a:defRPr sz="2400" kern="1200">
          <a:solidFill>
            <a:schemeClr val="tx1"/>
          </a:solidFill>
          <a:latin typeface="+mn-lt"/>
          <a:ea typeface="+mn-ea"/>
          <a:cs typeface="+mn-cs"/>
        </a:defRPr>
      </a:lvl5pPr>
      <a:lvl6pPr marL="3047878" algn="l" defTabSz="609576" rtl="0" eaLnBrk="1" latinLnBrk="0" hangingPunct="1">
        <a:defRPr sz="2400" kern="1200">
          <a:solidFill>
            <a:schemeClr val="tx1"/>
          </a:solidFill>
          <a:latin typeface="+mn-lt"/>
          <a:ea typeface="+mn-ea"/>
          <a:cs typeface="+mn-cs"/>
        </a:defRPr>
      </a:lvl6pPr>
      <a:lvl7pPr marL="3657454" algn="l" defTabSz="609576" rtl="0" eaLnBrk="1" latinLnBrk="0" hangingPunct="1">
        <a:defRPr sz="2400" kern="1200">
          <a:solidFill>
            <a:schemeClr val="tx1"/>
          </a:solidFill>
          <a:latin typeface="+mn-lt"/>
          <a:ea typeface="+mn-ea"/>
          <a:cs typeface="+mn-cs"/>
        </a:defRPr>
      </a:lvl7pPr>
      <a:lvl8pPr marL="4267029" algn="l" defTabSz="609576" rtl="0" eaLnBrk="1" latinLnBrk="0" hangingPunct="1">
        <a:defRPr sz="2400" kern="1200">
          <a:solidFill>
            <a:schemeClr val="tx1"/>
          </a:solidFill>
          <a:latin typeface="+mn-lt"/>
          <a:ea typeface="+mn-ea"/>
          <a:cs typeface="+mn-cs"/>
        </a:defRPr>
      </a:lvl8pPr>
      <a:lvl9pPr marL="4876605" algn="l" defTabSz="609576"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p15:clr>
            <a:srgbClr val="F26B43"/>
          </p15:clr>
        </p15:guide>
        <p15:guide id="2" pos="8856">
          <p15:clr>
            <a:srgbClr val="F26B43"/>
          </p15:clr>
        </p15:guide>
        <p15:guide id="3" orient="horz" pos="10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3248"/>
            <a:ext cx="11262360" cy="11430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457199" y="1371600"/>
            <a:ext cx="11262360" cy="473856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933"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017846422"/>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Lst>
  <p:txStyles>
    <p:titleStyle>
      <a:lvl1pPr algn="l" defTabSz="609576" rtl="0" eaLnBrk="1" latinLnBrk="0" hangingPunct="1">
        <a:spcBef>
          <a:spcPct val="0"/>
        </a:spcBef>
        <a:buNone/>
        <a:defRPr sz="3167" b="1" i="0" kern="12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0" indent="0" algn="l" defTabSz="609576" rtl="0" eaLnBrk="1" latinLnBrk="0" hangingPunct="1">
        <a:spcBef>
          <a:spcPct val="20000"/>
        </a:spcBef>
        <a:buFontTx/>
        <a:buNone/>
        <a:defRPr sz="2417" b="0" i="0" kern="1200">
          <a:solidFill>
            <a:schemeClr val="bg2"/>
          </a:solidFill>
          <a:latin typeface="Amazon Ember Regular" charset="0"/>
          <a:ea typeface="+mn-ea"/>
          <a:cs typeface="Amazon Ember Regular" charset="0"/>
        </a:defRPr>
      </a:lvl1pPr>
      <a:lvl2pPr marL="990560" indent="-380985" algn="l" defTabSz="609576" rtl="0" eaLnBrk="1" latinLnBrk="0" hangingPunct="1">
        <a:spcBef>
          <a:spcPct val="20000"/>
        </a:spcBef>
        <a:buFont typeface="Arial"/>
        <a:buChar char="•"/>
        <a:defRPr sz="2417" b="0" i="0" kern="1200">
          <a:solidFill>
            <a:schemeClr val="bg2"/>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167" b="0" i="0" kern="1200">
          <a:solidFill>
            <a:schemeClr val="bg2"/>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1833" b="0" i="0" kern="1200">
          <a:solidFill>
            <a:schemeClr val="bg2"/>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1583" b="0" i="0" kern="1200">
          <a:solidFill>
            <a:schemeClr val="bg2"/>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6" rtl="0" eaLnBrk="1" latinLnBrk="0" hangingPunct="1">
        <a:defRPr sz="2400" kern="1200">
          <a:solidFill>
            <a:schemeClr val="tx1"/>
          </a:solidFill>
          <a:latin typeface="+mn-lt"/>
          <a:ea typeface="+mn-ea"/>
          <a:cs typeface="+mn-cs"/>
        </a:defRPr>
      </a:lvl1pPr>
      <a:lvl2pPr marL="609576" algn="l" defTabSz="609576" rtl="0" eaLnBrk="1" latinLnBrk="0" hangingPunct="1">
        <a:defRPr sz="2400" kern="1200">
          <a:solidFill>
            <a:schemeClr val="tx1"/>
          </a:solidFill>
          <a:latin typeface="+mn-lt"/>
          <a:ea typeface="+mn-ea"/>
          <a:cs typeface="+mn-cs"/>
        </a:defRPr>
      </a:lvl2pPr>
      <a:lvl3pPr marL="1219151" algn="l" defTabSz="609576" rtl="0" eaLnBrk="1" latinLnBrk="0" hangingPunct="1">
        <a:defRPr sz="2400" kern="1200">
          <a:solidFill>
            <a:schemeClr val="tx1"/>
          </a:solidFill>
          <a:latin typeface="+mn-lt"/>
          <a:ea typeface="+mn-ea"/>
          <a:cs typeface="+mn-cs"/>
        </a:defRPr>
      </a:lvl3pPr>
      <a:lvl4pPr marL="1828727" algn="l" defTabSz="609576" rtl="0" eaLnBrk="1" latinLnBrk="0" hangingPunct="1">
        <a:defRPr sz="2400" kern="1200">
          <a:solidFill>
            <a:schemeClr val="tx1"/>
          </a:solidFill>
          <a:latin typeface="+mn-lt"/>
          <a:ea typeface="+mn-ea"/>
          <a:cs typeface="+mn-cs"/>
        </a:defRPr>
      </a:lvl4pPr>
      <a:lvl5pPr marL="2438302" algn="l" defTabSz="609576" rtl="0" eaLnBrk="1" latinLnBrk="0" hangingPunct="1">
        <a:defRPr sz="2400" kern="1200">
          <a:solidFill>
            <a:schemeClr val="tx1"/>
          </a:solidFill>
          <a:latin typeface="+mn-lt"/>
          <a:ea typeface="+mn-ea"/>
          <a:cs typeface="+mn-cs"/>
        </a:defRPr>
      </a:lvl5pPr>
      <a:lvl6pPr marL="3047878" algn="l" defTabSz="609576" rtl="0" eaLnBrk="1" latinLnBrk="0" hangingPunct="1">
        <a:defRPr sz="2400" kern="1200">
          <a:solidFill>
            <a:schemeClr val="tx1"/>
          </a:solidFill>
          <a:latin typeface="+mn-lt"/>
          <a:ea typeface="+mn-ea"/>
          <a:cs typeface="+mn-cs"/>
        </a:defRPr>
      </a:lvl6pPr>
      <a:lvl7pPr marL="3657454" algn="l" defTabSz="609576" rtl="0" eaLnBrk="1" latinLnBrk="0" hangingPunct="1">
        <a:defRPr sz="2400" kern="1200">
          <a:solidFill>
            <a:schemeClr val="tx1"/>
          </a:solidFill>
          <a:latin typeface="+mn-lt"/>
          <a:ea typeface="+mn-ea"/>
          <a:cs typeface="+mn-cs"/>
        </a:defRPr>
      </a:lvl7pPr>
      <a:lvl8pPr marL="4267029" algn="l" defTabSz="609576" rtl="0" eaLnBrk="1" latinLnBrk="0" hangingPunct="1">
        <a:defRPr sz="2400" kern="1200">
          <a:solidFill>
            <a:schemeClr val="tx1"/>
          </a:solidFill>
          <a:latin typeface="+mn-lt"/>
          <a:ea typeface="+mn-ea"/>
          <a:cs typeface="+mn-cs"/>
        </a:defRPr>
      </a:lvl8pPr>
      <a:lvl9pPr marL="4876605" algn="l" defTabSz="609576"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p15:clr>
            <a:srgbClr val="F26B43"/>
          </p15:clr>
        </p15:guide>
        <p15:guide id="2" pos="8856">
          <p15:clr>
            <a:srgbClr val="F26B43"/>
          </p15:clr>
        </p15:guide>
        <p15:guide id="3" orient="horz" pos="10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5.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20.xml.rels><?xml version="1.0" encoding="UTF-8" standalone="yes"?>
<Relationships xmlns="http://schemas.openxmlformats.org/package/2006/relationships"><Relationship Id="rId3" Type="http://schemas.openxmlformats.org/officeDocument/2006/relationships/hyperlink" Target="https://aws.amazon.com/premiumsupport/knowledge-center/network-throughput-benchmark-linux-ec2/" TargetMode="External"/><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hyperlink" Target="https://tldp.org/LDP/tlk/modules/modules.html" TargetMode="External"/><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CDCDC"/>
        </a:solidFill>
        <a:effectLst/>
      </p:bgPr>
    </p:bg>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D5221DA7-3967-4332-A84F-2E51D0B894AF}"/>
              </a:ext>
            </a:extLst>
          </p:cNvPr>
          <p:cNvSpPr txBox="1">
            <a:spLocks/>
          </p:cNvSpPr>
          <p:nvPr/>
        </p:nvSpPr>
        <p:spPr>
          <a:xfrm>
            <a:off x="381000" y="2120254"/>
            <a:ext cx="9894216" cy="827263"/>
          </a:xfrm>
          <a:prstGeom prst="rect">
            <a:avLst/>
          </a:prstGeom>
        </p:spPr>
        <p:txBody>
          <a:bodyPr vert="horz" lIns="76200" tIns="38100" rIns="76200" bIns="38100" rtlCol="0">
            <a:noAutofit/>
          </a:bodyPr>
          <a:lstStyle>
            <a:lvl1pPr marL="0" indent="0" algn="l" defTabSz="609576" rtl="0" eaLnBrk="1" latinLnBrk="0" hangingPunct="1">
              <a:spcBef>
                <a:spcPct val="20000"/>
              </a:spcBef>
              <a:buFontTx/>
              <a:buNone/>
              <a:defRPr sz="5333" b="1" i="0" kern="1200" baseline="0">
                <a:solidFill>
                  <a:schemeClr val="tx2"/>
                </a:solidFill>
                <a:latin typeface="Amazon Ember Regular" charset="0"/>
                <a:ea typeface="+mn-ea"/>
                <a:cs typeface="Amazon Ember Regular" charset="0"/>
              </a:defRPr>
            </a:lvl1pPr>
            <a:lvl2pPr marL="990560" indent="-380985" algn="l" defTabSz="609576" rtl="0" eaLnBrk="1" latinLnBrk="0" hangingPunct="1">
              <a:spcBef>
                <a:spcPct val="20000"/>
              </a:spcBef>
              <a:buFont typeface="Arial"/>
              <a:buChar char="•"/>
              <a:defRPr sz="2417" b="0" i="0" kern="1200">
                <a:solidFill>
                  <a:schemeClr val="tx2"/>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167" b="0" i="0" kern="1200">
                <a:solidFill>
                  <a:schemeClr val="tx2"/>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1833" b="0" i="0" kern="1200">
                <a:solidFill>
                  <a:schemeClr val="tx2"/>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1583" b="0" i="0" kern="1200">
                <a:solidFill>
                  <a:schemeClr val="tx2"/>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a:lstStyle>
          <a:p>
            <a:pPr defTabSz="507960"/>
            <a:r>
              <a:rPr lang="en-US" sz="4444" dirty="0">
                <a:solidFill>
                  <a:srgbClr val="232F3E"/>
                </a:solidFill>
              </a:rPr>
              <a:t>Hardware / Modules / Performance</a:t>
            </a:r>
          </a:p>
        </p:txBody>
      </p:sp>
      <p:sp>
        <p:nvSpPr>
          <p:cNvPr id="14" name="Text Placeholder 1">
            <a:extLst>
              <a:ext uri="{FF2B5EF4-FFF2-40B4-BE49-F238E27FC236}">
                <a16:creationId xmlns:a16="http://schemas.microsoft.com/office/drawing/2014/main" id="{5D06A379-02FA-418E-B9D2-B074C0AF4CC1}"/>
              </a:ext>
            </a:extLst>
          </p:cNvPr>
          <p:cNvSpPr txBox="1">
            <a:spLocks/>
          </p:cNvSpPr>
          <p:nvPr/>
        </p:nvSpPr>
        <p:spPr>
          <a:xfrm>
            <a:off x="508000" y="3666854"/>
            <a:ext cx="4092223" cy="423935"/>
          </a:xfrm>
          <a:prstGeom prst="rect">
            <a:avLst/>
          </a:prstGeom>
        </p:spPr>
        <p:txBody>
          <a:bodyPr vert="horz" lIns="76200" tIns="38100" rIns="76200" bIns="38100" rtlCol="0">
            <a:normAutofit/>
          </a:bodyPr>
          <a:lstStyle>
            <a:lvl1pPr marL="0" indent="0" algn="l" defTabSz="609576" rtl="0" eaLnBrk="1" latinLnBrk="0" hangingPunct="1">
              <a:spcBef>
                <a:spcPct val="20000"/>
              </a:spcBef>
              <a:buFontTx/>
              <a:buNone/>
              <a:defRPr sz="2167" b="0" i="0" kern="1200" baseline="0">
                <a:solidFill>
                  <a:schemeClr val="tx2"/>
                </a:solidFill>
                <a:latin typeface="Amazon Ember Regular" charset="0"/>
                <a:ea typeface="+mn-ea"/>
                <a:cs typeface="Amazon Ember Regular" charset="0"/>
              </a:defRPr>
            </a:lvl1pPr>
            <a:lvl2pPr marL="990560" indent="-380985" algn="l" defTabSz="609576" rtl="0" eaLnBrk="1" latinLnBrk="0" hangingPunct="1">
              <a:spcBef>
                <a:spcPct val="20000"/>
              </a:spcBef>
              <a:buFont typeface="Arial"/>
              <a:buChar char="•"/>
              <a:defRPr sz="2417" b="0" i="0" kern="1200">
                <a:solidFill>
                  <a:schemeClr val="tx2"/>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167" b="0" i="0" kern="1200">
                <a:solidFill>
                  <a:schemeClr val="tx2"/>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1833" b="0" i="0" kern="1200">
                <a:solidFill>
                  <a:schemeClr val="tx2"/>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1583" b="0" i="0" kern="1200">
                <a:solidFill>
                  <a:schemeClr val="tx2"/>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a:lstStyle>
          <a:p>
            <a:pPr defTabSz="507960"/>
            <a:endParaRPr lang="en-US" sz="1806" dirty="0">
              <a:solidFill>
                <a:srgbClr val="232F3E"/>
              </a:solidFill>
            </a:endParaRPr>
          </a:p>
        </p:txBody>
      </p:sp>
      <p:sp>
        <p:nvSpPr>
          <p:cNvPr id="15" name="Text Placeholder 2">
            <a:extLst>
              <a:ext uri="{FF2B5EF4-FFF2-40B4-BE49-F238E27FC236}">
                <a16:creationId xmlns:a16="http://schemas.microsoft.com/office/drawing/2014/main" id="{9CAC3EFF-54FE-46E8-90A4-B129DCDCD682}"/>
              </a:ext>
            </a:extLst>
          </p:cNvPr>
          <p:cNvSpPr txBox="1">
            <a:spLocks/>
          </p:cNvSpPr>
          <p:nvPr/>
        </p:nvSpPr>
        <p:spPr>
          <a:xfrm>
            <a:off x="507999" y="4342693"/>
            <a:ext cx="4092223" cy="410986"/>
          </a:xfrm>
          <a:prstGeom prst="rect">
            <a:avLst/>
          </a:prstGeom>
        </p:spPr>
        <p:txBody>
          <a:bodyPr vert="horz" lIns="101600" tIns="50800" rIns="101600" bIns="50800" rtlCol="0">
            <a:noAutofit/>
          </a:bodyPr>
          <a:lstStyle>
            <a:lvl1pPr marL="0" indent="0" algn="l" defTabSz="457200" rtl="0" eaLnBrk="1" latinLnBrk="0" hangingPunct="1">
              <a:spcBef>
                <a:spcPct val="20000"/>
              </a:spcBef>
              <a:buFontTx/>
              <a:buNone/>
              <a:defRPr sz="18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4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2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317475"/>
            <a:r>
              <a:rPr lang="en-US" sz="1319" dirty="0">
                <a:solidFill>
                  <a:srgbClr val="232F3E"/>
                </a:solidFill>
              </a:rPr>
              <a:t>Date:</a:t>
            </a:r>
          </a:p>
          <a:p>
            <a:pPr defTabSz="317475"/>
            <a:endParaRPr lang="en-US" sz="1319" dirty="0">
              <a:solidFill>
                <a:srgbClr val="232F3E"/>
              </a:solidFill>
            </a:endParaRPr>
          </a:p>
          <a:p>
            <a:pPr defTabSz="317475"/>
            <a:r>
              <a:rPr lang="en-US" sz="1319" dirty="0">
                <a:solidFill>
                  <a:srgbClr val="232F3E"/>
                </a:solidFill>
              </a:rPr>
              <a:t>Location:</a:t>
            </a:r>
          </a:p>
        </p:txBody>
      </p:sp>
    </p:spTree>
    <p:extLst>
      <p:ext uri="{BB962C8B-B14F-4D97-AF65-F5344CB8AC3E}">
        <p14:creationId xmlns:p14="http://schemas.microsoft.com/office/powerpoint/2010/main" val="192226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4E6C-9F1A-154A-A1F9-E9CA3A25A836}"/>
              </a:ext>
            </a:extLst>
          </p:cNvPr>
          <p:cNvSpPr>
            <a:spLocks noGrp="1"/>
          </p:cNvSpPr>
          <p:nvPr>
            <p:ph type="title"/>
          </p:nvPr>
        </p:nvSpPr>
        <p:spPr/>
        <p:txBody>
          <a:bodyPr/>
          <a:lstStyle/>
          <a:p>
            <a:pPr algn="ctr"/>
            <a:r>
              <a:rPr lang="en-US" dirty="0">
                <a:solidFill>
                  <a:schemeClr val="bg1"/>
                </a:solidFill>
              </a:rPr>
              <a:t>module commands</a:t>
            </a:r>
          </a:p>
        </p:txBody>
      </p:sp>
      <p:sp>
        <p:nvSpPr>
          <p:cNvPr id="3" name="TextBox 2">
            <a:extLst>
              <a:ext uri="{FF2B5EF4-FFF2-40B4-BE49-F238E27FC236}">
                <a16:creationId xmlns:a16="http://schemas.microsoft.com/office/drawing/2014/main" id="{E8177586-D4EF-9647-90D9-56F48855D6FD}"/>
              </a:ext>
            </a:extLst>
          </p:cNvPr>
          <p:cNvSpPr txBox="1"/>
          <p:nvPr/>
        </p:nvSpPr>
        <p:spPr>
          <a:xfrm>
            <a:off x="987580" y="1492267"/>
            <a:ext cx="9863347" cy="4893647"/>
          </a:xfrm>
          <a:prstGeom prst="rect">
            <a:avLst/>
          </a:prstGeom>
          <a:noFill/>
        </p:spPr>
        <p:txBody>
          <a:bodyPr wrap="square" rtlCol="0">
            <a:spAutoFit/>
          </a:bodyPr>
          <a:lstStyle/>
          <a:p>
            <a:r>
              <a:rPr lang="en-US" sz="2400" b="1" dirty="0" err="1">
                <a:solidFill>
                  <a:schemeClr val="bg1"/>
                </a:solidFill>
              </a:rPr>
              <a:t>lsmod</a:t>
            </a:r>
            <a:r>
              <a:rPr lang="en-US" sz="2400" dirty="0">
                <a:solidFill>
                  <a:schemeClr val="bg1"/>
                </a:solidFill>
              </a:rPr>
              <a:t> = prints contents of /proc/modules</a:t>
            </a:r>
          </a:p>
          <a:p>
            <a:endParaRPr lang="en-US" sz="2400" dirty="0">
              <a:solidFill>
                <a:schemeClr val="bg1"/>
              </a:solidFill>
            </a:endParaRPr>
          </a:p>
          <a:p>
            <a:r>
              <a:rPr lang="en-US" sz="2400" b="1" dirty="0" err="1">
                <a:solidFill>
                  <a:schemeClr val="bg1"/>
                </a:solidFill>
              </a:rPr>
              <a:t>modinfo</a:t>
            </a:r>
            <a:r>
              <a:rPr lang="en-US" sz="2400" dirty="0">
                <a:solidFill>
                  <a:schemeClr val="bg1"/>
                </a:solidFill>
              </a:rPr>
              <a:t> = displays further information about specific module</a:t>
            </a:r>
          </a:p>
          <a:p>
            <a:endParaRPr lang="en-US" sz="2400" dirty="0">
              <a:solidFill>
                <a:schemeClr val="bg1"/>
              </a:solidFill>
            </a:endParaRPr>
          </a:p>
          <a:p>
            <a:r>
              <a:rPr lang="en-US" sz="2400" b="1" dirty="0" err="1">
                <a:solidFill>
                  <a:schemeClr val="bg1"/>
                </a:solidFill>
              </a:rPr>
              <a:t>modprobe</a:t>
            </a:r>
            <a:r>
              <a:rPr lang="en-US" sz="2400" dirty="0">
                <a:solidFill>
                  <a:schemeClr val="bg1"/>
                </a:solidFill>
              </a:rPr>
              <a:t> / </a:t>
            </a:r>
            <a:r>
              <a:rPr lang="en-US" sz="2400" b="1" dirty="0" err="1">
                <a:solidFill>
                  <a:schemeClr val="bg1"/>
                </a:solidFill>
              </a:rPr>
              <a:t>insmod</a:t>
            </a:r>
            <a:r>
              <a:rPr lang="en-US" sz="2400" dirty="0">
                <a:solidFill>
                  <a:schemeClr val="bg1"/>
                </a:solidFill>
              </a:rPr>
              <a:t> = Add and remove modules from the Linux Kernel</a:t>
            </a:r>
          </a:p>
          <a:p>
            <a:endParaRPr lang="en-US" sz="2400" dirty="0">
              <a:solidFill>
                <a:schemeClr val="bg1"/>
              </a:solidFill>
            </a:endParaRPr>
          </a:p>
          <a:p>
            <a:r>
              <a:rPr lang="en-US" sz="2400" b="1" dirty="0" err="1">
                <a:solidFill>
                  <a:schemeClr val="bg1"/>
                </a:solidFill>
              </a:rPr>
              <a:t>depmod</a:t>
            </a:r>
            <a:r>
              <a:rPr lang="en-US" sz="2400" dirty="0">
                <a:solidFill>
                  <a:schemeClr val="bg1"/>
                </a:solidFill>
              </a:rPr>
              <a:t> = creates a list of module dependencies by reading each module under </a:t>
            </a:r>
            <a:r>
              <a:rPr lang="en-AU" sz="2400" dirty="0">
                <a:solidFill>
                  <a:schemeClr val="bg1"/>
                </a:solidFill>
              </a:rPr>
              <a:t>/lib/modules/$(</a:t>
            </a:r>
            <a:r>
              <a:rPr lang="en-AU" sz="2400" dirty="0" err="1">
                <a:solidFill>
                  <a:schemeClr val="bg1"/>
                </a:solidFill>
              </a:rPr>
              <a:t>uname</a:t>
            </a:r>
            <a:r>
              <a:rPr lang="en-AU" sz="2400" dirty="0">
                <a:solidFill>
                  <a:schemeClr val="bg1"/>
                </a:solidFill>
              </a:rPr>
              <a:t> -r)/ </a:t>
            </a:r>
            <a:r>
              <a:rPr lang="en-US" sz="2400" dirty="0">
                <a:solidFill>
                  <a:schemeClr val="bg1"/>
                </a:solidFill>
              </a:rPr>
              <a:t>and determining what symbols it exports and what symbols it needs.</a:t>
            </a:r>
          </a:p>
          <a:p>
            <a:endParaRPr lang="en-US" sz="2400" dirty="0">
              <a:solidFill>
                <a:schemeClr val="bg1"/>
              </a:solidFill>
            </a:endParaRPr>
          </a:p>
          <a:p>
            <a:r>
              <a:rPr lang="en-AU" sz="2400" dirty="0">
                <a:solidFill>
                  <a:schemeClr val="bg1"/>
                </a:solidFill>
              </a:rPr>
              <a:t>module location: /lib/modules/$(</a:t>
            </a:r>
            <a:r>
              <a:rPr lang="en-AU" sz="2400" dirty="0" err="1">
                <a:solidFill>
                  <a:schemeClr val="bg1"/>
                </a:solidFill>
              </a:rPr>
              <a:t>uname</a:t>
            </a:r>
            <a:r>
              <a:rPr lang="en-AU" sz="2400" dirty="0">
                <a:solidFill>
                  <a:schemeClr val="bg1"/>
                </a:solidFill>
              </a:rPr>
              <a:t> -r)/</a:t>
            </a:r>
          </a:p>
          <a:p>
            <a:endParaRPr lang="en-US" sz="2400" dirty="0">
              <a:solidFill>
                <a:schemeClr val="bg1"/>
              </a:solidFill>
            </a:endParaRPr>
          </a:p>
        </p:txBody>
      </p:sp>
    </p:spTree>
    <p:extLst>
      <p:ext uri="{BB962C8B-B14F-4D97-AF65-F5344CB8AC3E}">
        <p14:creationId xmlns:p14="http://schemas.microsoft.com/office/powerpoint/2010/main" val="2288406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E2A70-C884-1C45-B342-6FA6ADD74297}"/>
              </a:ext>
            </a:extLst>
          </p:cNvPr>
          <p:cNvSpPr>
            <a:spLocks noGrp="1"/>
          </p:cNvSpPr>
          <p:nvPr>
            <p:ph type="title"/>
          </p:nvPr>
        </p:nvSpPr>
        <p:spPr/>
        <p:txBody>
          <a:bodyPr/>
          <a:lstStyle/>
          <a:p>
            <a:pPr algn="ctr"/>
            <a:r>
              <a:rPr lang="en-US" dirty="0" err="1">
                <a:solidFill>
                  <a:schemeClr val="bg1"/>
                </a:solidFill>
              </a:rPr>
              <a:t>modprobe.conf</a:t>
            </a:r>
            <a:endParaRPr lang="en-US" dirty="0">
              <a:solidFill>
                <a:schemeClr val="bg1"/>
              </a:solidFill>
            </a:endParaRPr>
          </a:p>
        </p:txBody>
      </p:sp>
      <p:sp>
        <p:nvSpPr>
          <p:cNvPr id="3" name="Content Placeholder 2">
            <a:extLst>
              <a:ext uri="{FF2B5EF4-FFF2-40B4-BE49-F238E27FC236}">
                <a16:creationId xmlns:a16="http://schemas.microsoft.com/office/drawing/2014/main" id="{E8041099-2301-C941-B8A2-2CC9096200AD}"/>
              </a:ext>
            </a:extLst>
          </p:cNvPr>
          <p:cNvSpPr txBox="1">
            <a:spLocks/>
          </p:cNvSpPr>
          <p:nvPr/>
        </p:nvSpPr>
        <p:spPr>
          <a:xfrm>
            <a:off x="577205" y="1386068"/>
            <a:ext cx="10972800" cy="4190643"/>
          </a:xfrm>
          <a:prstGeom prst="rect">
            <a:avLst/>
          </a:prstGeom>
        </p:spPr>
        <p:txBody>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667" dirty="0">
                <a:solidFill>
                  <a:schemeClr val="bg1"/>
                </a:solidFill>
                <a:latin typeface="+mn-lt"/>
              </a:rPr>
              <a:t>Used to pass module settings to </a:t>
            </a:r>
            <a:r>
              <a:rPr lang="en-US" sz="2667" dirty="0" err="1">
                <a:solidFill>
                  <a:schemeClr val="bg1"/>
                </a:solidFill>
                <a:latin typeface="+mn-lt"/>
              </a:rPr>
              <a:t>udev</a:t>
            </a:r>
            <a:r>
              <a:rPr lang="en-US" sz="2667" dirty="0">
                <a:solidFill>
                  <a:schemeClr val="bg1"/>
                </a:solidFill>
                <a:latin typeface="+mn-lt"/>
              </a:rPr>
              <a:t>, which uses </a:t>
            </a:r>
            <a:r>
              <a:rPr lang="en-US" sz="2667" dirty="0" err="1">
                <a:solidFill>
                  <a:schemeClr val="bg1"/>
                </a:solidFill>
                <a:latin typeface="+mn-lt"/>
              </a:rPr>
              <a:t>modprobe</a:t>
            </a:r>
            <a:r>
              <a:rPr lang="en-US" sz="2667" dirty="0">
                <a:solidFill>
                  <a:schemeClr val="bg1"/>
                </a:solidFill>
                <a:latin typeface="+mn-lt"/>
              </a:rPr>
              <a:t> to manage the loading of the modules during system boot</a:t>
            </a:r>
          </a:p>
          <a:p>
            <a:endParaRPr lang="en-GB" sz="2667" dirty="0">
              <a:solidFill>
                <a:schemeClr val="bg1"/>
              </a:solidFill>
              <a:latin typeface="+mn-lt"/>
            </a:endParaRPr>
          </a:p>
          <a:p>
            <a:r>
              <a:rPr lang="en-GB" sz="2667" dirty="0">
                <a:solidFill>
                  <a:schemeClr val="bg1"/>
                </a:solidFill>
                <a:latin typeface="+mn-lt"/>
              </a:rPr>
              <a:t>configuration file for modules</a:t>
            </a:r>
          </a:p>
          <a:p>
            <a:endParaRPr lang="en-GB" sz="2667" dirty="0">
              <a:solidFill>
                <a:schemeClr val="bg1"/>
              </a:solidFill>
              <a:latin typeface="+mn-lt"/>
            </a:endParaRPr>
          </a:p>
          <a:p>
            <a:r>
              <a:rPr lang="en-GB" sz="2667" dirty="0">
                <a:solidFill>
                  <a:schemeClr val="bg1"/>
                </a:solidFill>
                <a:latin typeface="+mn-lt"/>
              </a:rPr>
              <a:t>used often for blacklisting modules if undesired </a:t>
            </a:r>
          </a:p>
          <a:p>
            <a:endParaRPr lang="en-GB" sz="2667" dirty="0">
              <a:solidFill>
                <a:schemeClr val="bg1"/>
              </a:solidFill>
              <a:latin typeface="+mn-lt"/>
            </a:endParaRPr>
          </a:p>
          <a:p>
            <a:r>
              <a:rPr lang="en-GB" sz="2667" dirty="0">
                <a:solidFill>
                  <a:schemeClr val="bg1"/>
                </a:solidFill>
                <a:latin typeface="+mn-lt"/>
              </a:rPr>
              <a:t>specific config files used in </a:t>
            </a:r>
            <a:r>
              <a:rPr lang="en-GB" sz="2667" dirty="0" err="1">
                <a:solidFill>
                  <a:schemeClr val="bg1"/>
                </a:solidFill>
                <a:latin typeface="+mn-lt"/>
              </a:rPr>
              <a:t>modprobe.d</a:t>
            </a:r>
            <a:r>
              <a:rPr lang="en-GB" sz="2667" dirty="0">
                <a:solidFill>
                  <a:schemeClr val="bg1"/>
                </a:solidFill>
                <a:latin typeface="+mn-lt"/>
              </a:rPr>
              <a:t>/ directory</a:t>
            </a:r>
          </a:p>
          <a:p>
            <a:endParaRPr lang="en-GB" sz="2667" dirty="0">
              <a:solidFill>
                <a:schemeClr val="bg1"/>
              </a:solidFill>
              <a:latin typeface="+mn-lt"/>
            </a:endParaRPr>
          </a:p>
          <a:p>
            <a:endParaRPr lang="en-US" sz="2667" dirty="0">
              <a:solidFill>
                <a:schemeClr val="bg1"/>
              </a:solidFill>
              <a:latin typeface="+mn-lt"/>
            </a:endParaRPr>
          </a:p>
        </p:txBody>
      </p:sp>
    </p:spTree>
    <p:extLst>
      <p:ext uri="{BB962C8B-B14F-4D97-AF65-F5344CB8AC3E}">
        <p14:creationId xmlns:p14="http://schemas.microsoft.com/office/powerpoint/2010/main" val="3701681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DF61B-C8B0-434A-AB31-D0303191DD1E}"/>
              </a:ext>
            </a:extLst>
          </p:cNvPr>
          <p:cNvSpPr>
            <a:spLocks noGrp="1"/>
          </p:cNvSpPr>
          <p:nvPr>
            <p:ph type="title"/>
          </p:nvPr>
        </p:nvSpPr>
        <p:spPr/>
        <p:txBody>
          <a:bodyPr/>
          <a:lstStyle/>
          <a:p>
            <a:pPr algn="ctr"/>
            <a:r>
              <a:rPr lang="en-US" dirty="0"/>
              <a:t>performance introduction</a:t>
            </a:r>
          </a:p>
        </p:txBody>
      </p:sp>
      <p:sp>
        <p:nvSpPr>
          <p:cNvPr id="4" name="Oval Callout 3">
            <a:extLst>
              <a:ext uri="{FF2B5EF4-FFF2-40B4-BE49-F238E27FC236}">
                <a16:creationId xmlns:a16="http://schemas.microsoft.com/office/drawing/2014/main" id="{01FE757D-AAEB-0A4D-BF89-71B9CD756DA3}"/>
              </a:ext>
            </a:extLst>
          </p:cNvPr>
          <p:cNvSpPr/>
          <p:nvPr/>
        </p:nvSpPr>
        <p:spPr>
          <a:xfrm>
            <a:off x="8272041" y="1447082"/>
            <a:ext cx="3811928" cy="3179181"/>
          </a:xfrm>
          <a:prstGeom prst="wedgeEllipseCallou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2400" dirty="0">
                <a:ln w="0"/>
                <a:solidFill>
                  <a:schemeClr val="bg2">
                    <a:lumMod val="10000"/>
                  </a:schemeClr>
                </a:solidFill>
                <a:effectLst>
                  <a:outerShdw blurRad="38100" dist="25400" dir="5400000" algn="ctr" rotWithShape="0">
                    <a:srgbClr val="6E747A">
                      <a:alpha val="43000"/>
                    </a:srgbClr>
                  </a:outerShdw>
                </a:effectLst>
              </a:rPr>
              <a:t>our I/O performance was below the expected 500IOPS between 4am and 5am today</a:t>
            </a:r>
          </a:p>
        </p:txBody>
      </p:sp>
      <p:sp>
        <p:nvSpPr>
          <p:cNvPr id="5" name="Oval Callout 4">
            <a:extLst>
              <a:ext uri="{FF2B5EF4-FFF2-40B4-BE49-F238E27FC236}">
                <a16:creationId xmlns:a16="http://schemas.microsoft.com/office/drawing/2014/main" id="{EDEDC783-D10D-B447-AAA1-7BFAA7B100A7}"/>
              </a:ext>
            </a:extLst>
          </p:cNvPr>
          <p:cNvSpPr/>
          <p:nvPr/>
        </p:nvSpPr>
        <p:spPr>
          <a:xfrm>
            <a:off x="4674372" y="1019454"/>
            <a:ext cx="3243483" cy="2218233"/>
          </a:xfrm>
          <a:prstGeom prst="wedgeEllipseCallou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2400" dirty="0">
                <a:ln w="0"/>
                <a:solidFill>
                  <a:schemeClr val="bg2">
                    <a:lumMod val="10000"/>
                  </a:schemeClr>
                </a:solidFill>
                <a:effectLst>
                  <a:outerShdw blurRad="38100" dist="25400" dir="5400000" algn="ctr" rotWithShape="0">
                    <a:srgbClr val="6E747A">
                      <a:alpha val="43000"/>
                    </a:srgbClr>
                  </a:outerShdw>
                </a:effectLst>
              </a:rPr>
              <a:t>a bigger instance did not make the application faster</a:t>
            </a:r>
          </a:p>
        </p:txBody>
      </p:sp>
      <p:sp>
        <p:nvSpPr>
          <p:cNvPr id="6" name="Oval Callout 5">
            <a:extLst>
              <a:ext uri="{FF2B5EF4-FFF2-40B4-BE49-F238E27FC236}">
                <a16:creationId xmlns:a16="http://schemas.microsoft.com/office/drawing/2014/main" id="{9397A85A-790C-D746-97D9-B6060C749B91}"/>
              </a:ext>
            </a:extLst>
          </p:cNvPr>
          <p:cNvSpPr/>
          <p:nvPr/>
        </p:nvSpPr>
        <p:spPr>
          <a:xfrm>
            <a:off x="5028560" y="3620314"/>
            <a:ext cx="3243481" cy="2218233"/>
          </a:xfrm>
          <a:prstGeom prst="wedgeEllipseCallou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2400" dirty="0">
                <a:ln w="0"/>
                <a:solidFill>
                  <a:schemeClr val="bg2">
                    <a:lumMod val="10000"/>
                  </a:schemeClr>
                </a:solidFill>
                <a:effectLst>
                  <a:outerShdw blurRad="38100" dist="25400" dir="5400000" algn="ctr" rotWithShape="0">
                    <a:srgbClr val="6E747A">
                      <a:alpha val="43000"/>
                    </a:srgbClr>
                  </a:outerShdw>
                </a:effectLst>
              </a:rPr>
              <a:t>web server slow</a:t>
            </a:r>
          </a:p>
        </p:txBody>
      </p:sp>
      <p:sp>
        <p:nvSpPr>
          <p:cNvPr id="7" name="Oval Callout 6">
            <a:extLst>
              <a:ext uri="{FF2B5EF4-FFF2-40B4-BE49-F238E27FC236}">
                <a16:creationId xmlns:a16="http://schemas.microsoft.com/office/drawing/2014/main" id="{83E4AADA-B23B-CD42-8AA8-504C58E2D7FB}"/>
              </a:ext>
            </a:extLst>
          </p:cNvPr>
          <p:cNvSpPr/>
          <p:nvPr/>
        </p:nvSpPr>
        <p:spPr>
          <a:xfrm>
            <a:off x="814216" y="3197954"/>
            <a:ext cx="3298784" cy="2476983"/>
          </a:xfrm>
          <a:prstGeom prst="wedgeEllipseCallou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2400" dirty="0">
                <a:ln w="0"/>
                <a:solidFill>
                  <a:schemeClr val="bg2">
                    <a:lumMod val="10000"/>
                  </a:schemeClr>
                </a:solidFill>
                <a:effectLst>
                  <a:outerShdw blurRad="38100" dist="25400" dir="5400000" algn="ctr" rotWithShape="0">
                    <a:srgbClr val="6E747A">
                      <a:alpha val="43000"/>
                    </a:srgbClr>
                  </a:outerShdw>
                </a:effectLst>
              </a:rPr>
              <a:t>CPU 100%</a:t>
            </a:r>
          </a:p>
        </p:txBody>
      </p:sp>
      <p:sp>
        <p:nvSpPr>
          <p:cNvPr id="8" name="Oval Callout 7">
            <a:extLst>
              <a:ext uri="{FF2B5EF4-FFF2-40B4-BE49-F238E27FC236}">
                <a16:creationId xmlns:a16="http://schemas.microsoft.com/office/drawing/2014/main" id="{FB6526E2-5BAA-6140-AFB0-704FEC52DC81}"/>
              </a:ext>
            </a:extLst>
          </p:cNvPr>
          <p:cNvSpPr/>
          <p:nvPr/>
        </p:nvSpPr>
        <p:spPr>
          <a:xfrm>
            <a:off x="951696" y="1034252"/>
            <a:ext cx="2222339" cy="1651321"/>
          </a:xfrm>
          <a:prstGeom prst="wedgeEllipseCallou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2400" dirty="0">
                <a:ln w="0"/>
                <a:solidFill>
                  <a:schemeClr val="bg2">
                    <a:lumMod val="10000"/>
                  </a:schemeClr>
                </a:solidFill>
                <a:effectLst>
                  <a:outerShdw blurRad="38100" dist="25400" dir="5400000" algn="ctr" rotWithShape="0">
                    <a:srgbClr val="6E747A">
                      <a:alpha val="43000"/>
                    </a:srgbClr>
                  </a:outerShdw>
                </a:effectLst>
              </a:rPr>
              <a:t>it’s slow</a:t>
            </a:r>
          </a:p>
        </p:txBody>
      </p:sp>
    </p:spTree>
    <p:extLst>
      <p:ext uri="{BB962C8B-B14F-4D97-AF65-F5344CB8AC3E}">
        <p14:creationId xmlns:p14="http://schemas.microsoft.com/office/powerpoint/2010/main" val="2530533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F78C9-10B2-0440-B33B-F8419FABA79F}"/>
              </a:ext>
            </a:extLst>
          </p:cNvPr>
          <p:cNvSpPr>
            <a:spLocks noGrp="1"/>
          </p:cNvSpPr>
          <p:nvPr>
            <p:ph type="title"/>
          </p:nvPr>
        </p:nvSpPr>
        <p:spPr/>
        <p:txBody>
          <a:bodyPr/>
          <a:lstStyle/>
          <a:p>
            <a:pPr algn="ctr"/>
            <a:r>
              <a:rPr lang="en-US" dirty="0">
                <a:solidFill>
                  <a:schemeClr val="bg1"/>
                </a:solidFill>
              </a:rPr>
              <a:t>approaches</a:t>
            </a:r>
          </a:p>
        </p:txBody>
      </p:sp>
      <p:sp>
        <p:nvSpPr>
          <p:cNvPr id="3" name="TextBox 2">
            <a:extLst>
              <a:ext uri="{FF2B5EF4-FFF2-40B4-BE49-F238E27FC236}">
                <a16:creationId xmlns:a16="http://schemas.microsoft.com/office/drawing/2014/main" id="{4AF81550-C8AA-F646-823A-E85EFAC2732D}"/>
              </a:ext>
            </a:extLst>
          </p:cNvPr>
          <p:cNvSpPr txBox="1"/>
          <p:nvPr/>
        </p:nvSpPr>
        <p:spPr>
          <a:xfrm>
            <a:off x="523385" y="612844"/>
            <a:ext cx="10791737" cy="5632311"/>
          </a:xfrm>
          <a:prstGeom prst="rect">
            <a:avLst/>
          </a:prstGeom>
          <a:noFill/>
        </p:spPr>
        <p:txBody>
          <a:bodyPr wrap="none" rtlCol="0">
            <a:spAutoFit/>
          </a:bodyPr>
          <a:lstStyle/>
          <a:p>
            <a:r>
              <a:rPr lang="en-IE" sz="2400" dirty="0">
                <a:solidFill>
                  <a:schemeClr val="bg1"/>
                </a:solidFill>
              </a:rPr>
              <a:t>It is a capital mistake to theorize before one has data. Insensibly one begins </a:t>
            </a:r>
          </a:p>
          <a:p>
            <a:r>
              <a:rPr lang="en-IE" sz="2400" dirty="0">
                <a:solidFill>
                  <a:schemeClr val="bg1"/>
                </a:solidFill>
              </a:rPr>
              <a:t>to twist facts to suit theories, instead of theories to suit facts.</a:t>
            </a:r>
          </a:p>
          <a:p>
            <a:endParaRPr lang="en-US" sz="2400" dirty="0">
              <a:solidFill>
                <a:schemeClr val="bg1"/>
              </a:solidFill>
            </a:endParaRPr>
          </a:p>
          <a:p>
            <a:r>
              <a:rPr lang="en-US" sz="2400" dirty="0">
                <a:solidFill>
                  <a:schemeClr val="bg1"/>
                </a:solidFill>
              </a:rPr>
              <a:t>Evaluate information carefully</a:t>
            </a:r>
          </a:p>
          <a:p>
            <a:endParaRPr lang="en-US" sz="2400" dirty="0">
              <a:solidFill>
                <a:schemeClr val="bg1"/>
              </a:solidFill>
            </a:endParaRPr>
          </a:p>
          <a:p>
            <a:pPr marL="457189" indent="-457189">
              <a:buAutoNum type="arabicParenR"/>
            </a:pPr>
            <a:r>
              <a:rPr lang="en-US" sz="2400" dirty="0">
                <a:solidFill>
                  <a:schemeClr val="bg1"/>
                </a:solidFill>
              </a:rPr>
              <a:t>Concrete data (latency/metrics/error outputs/timeouts etc.)</a:t>
            </a:r>
          </a:p>
          <a:p>
            <a:pPr marL="457189" indent="-457189">
              <a:buAutoNum type="arabicParenR"/>
            </a:pPr>
            <a:r>
              <a:rPr lang="en-US" sz="2400" dirty="0">
                <a:solidFill>
                  <a:schemeClr val="bg1"/>
                </a:solidFill>
              </a:rPr>
              <a:t>time frame or time stamp including time zone</a:t>
            </a:r>
          </a:p>
          <a:p>
            <a:pPr marL="457189" indent="-457189">
              <a:buAutoNum type="arabicParenR"/>
            </a:pPr>
            <a:r>
              <a:rPr lang="en-US" sz="2400" dirty="0">
                <a:solidFill>
                  <a:schemeClr val="bg1"/>
                </a:solidFill>
              </a:rPr>
              <a:t>Big picture</a:t>
            </a:r>
          </a:p>
          <a:p>
            <a:pPr marL="457189" indent="-457189">
              <a:buAutoNum type="arabicParenR"/>
            </a:pPr>
            <a:r>
              <a:rPr lang="en-US" sz="2400" dirty="0">
                <a:solidFill>
                  <a:schemeClr val="bg1"/>
                </a:solidFill>
              </a:rPr>
              <a:t>Is this expected?</a:t>
            </a:r>
          </a:p>
          <a:p>
            <a:pPr marL="457189" indent="-457189">
              <a:buAutoNum type="arabicParenR"/>
            </a:pPr>
            <a:endParaRPr lang="en-US" sz="2400" dirty="0">
              <a:solidFill>
                <a:schemeClr val="bg1"/>
              </a:solidFill>
            </a:endParaRPr>
          </a:p>
          <a:p>
            <a:r>
              <a:rPr lang="en-US" sz="2400" dirty="0">
                <a:solidFill>
                  <a:schemeClr val="bg1"/>
                </a:solidFill>
              </a:rPr>
              <a:t>Methods:</a:t>
            </a:r>
          </a:p>
          <a:p>
            <a:endParaRPr lang="en-US" sz="2400" dirty="0">
              <a:solidFill>
                <a:schemeClr val="bg1"/>
              </a:solidFill>
            </a:endParaRPr>
          </a:p>
          <a:p>
            <a:pPr marL="457189" indent="-457189">
              <a:buAutoNum type="alphaUcParenR"/>
            </a:pPr>
            <a:r>
              <a:rPr lang="en-US" sz="2400" dirty="0">
                <a:solidFill>
                  <a:schemeClr val="bg1"/>
                </a:solidFill>
              </a:rPr>
              <a:t>observe performance</a:t>
            </a:r>
          </a:p>
          <a:p>
            <a:pPr marL="457189" indent="-457189">
              <a:buAutoNum type="alphaUcParenR"/>
            </a:pPr>
            <a:r>
              <a:rPr lang="en-US" sz="2400" dirty="0">
                <a:solidFill>
                  <a:schemeClr val="bg1"/>
                </a:solidFill>
              </a:rPr>
              <a:t>tracing</a:t>
            </a:r>
          </a:p>
          <a:p>
            <a:pPr marL="457189" indent="-457189">
              <a:buAutoNum type="alphaUcParenR"/>
            </a:pPr>
            <a:r>
              <a:rPr lang="en-US" sz="2400" dirty="0">
                <a:solidFill>
                  <a:schemeClr val="bg1"/>
                </a:solidFill>
              </a:rPr>
              <a:t>benchmark performance</a:t>
            </a:r>
          </a:p>
        </p:txBody>
      </p:sp>
    </p:spTree>
    <p:extLst>
      <p:ext uri="{BB962C8B-B14F-4D97-AF65-F5344CB8AC3E}">
        <p14:creationId xmlns:p14="http://schemas.microsoft.com/office/powerpoint/2010/main" val="2127715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CA2659-1C1E-074E-86DD-7B9B6DF3A8C1}"/>
              </a:ext>
            </a:extLst>
          </p:cNvPr>
          <p:cNvPicPr>
            <a:picLocks noChangeAspect="1"/>
          </p:cNvPicPr>
          <p:nvPr/>
        </p:nvPicPr>
        <p:blipFill>
          <a:blip r:embed="rId3"/>
          <a:stretch>
            <a:fillRect/>
          </a:stretch>
        </p:blipFill>
        <p:spPr>
          <a:xfrm>
            <a:off x="1762760" y="91440"/>
            <a:ext cx="8666480" cy="6177280"/>
          </a:xfrm>
          <a:prstGeom prst="rect">
            <a:avLst/>
          </a:prstGeom>
        </p:spPr>
      </p:pic>
    </p:spTree>
    <p:extLst>
      <p:ext uri="{BB962C8B-B14F-4D97-AF65-F5344CB8AC3E}">
        <p14:creationId xmlns:p14="http://schemas.microsoft.com/office/powerpoint/2010/main" val="1003883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9DC7E-83E3-C348-AA20-3D169973ECF5}"/>
              </a:ext>
            </a:extLst>
          </p:cNvPr>
          <p:cNvSpPr>
            <a:spLocks noGrp="1"/>
          </p:cNvSpPr>
          <p:nvPr>
            <p:ph type="title"/>
          </p:nvPr>
        </p:nvSpPr>
        <p:spPr/>
        <p:txBody>
          <a:bodyPr/>
          <a:lstStyle/>
          <a:p>
            <a:pPr algn="ctr"/>
            <a:r>
              <a:rPr lang="en-US" dirty="0">
                <a:solidFill>
                  <a:schemeClr val="bg1"/>
                </a:solidFill>
              </a:rPr>
              <a:t>How to check CPU / memory status?</a:t>
            </a:r>
          </a:p>
        </p:txBody>
      </p:sp>
      <p:sp>
        <p:nvSpPr>
          <p:cNvPr id="3" name="TextBox 2">
            <a:extLst>
              <a:ext uri="{FF2B5EF4-FFF2-40B4-BE49-F238E27FC236}">
                <a16:creationId xmlns:a16="http://schemas.microsoft.com/office/drawing/2014/main" id="{616FFAE5-20FD-C54C-89A8-4717A5E936CB}"/>
              </a:ext>
            </a:extLst>
          </p:cNvPr>
          <p:cNvSpPr txBox="1"/>
          <p:nvPr/>
        </p:nvSpPr>
        <p:spPr>
          <a:xfrm>
            <a:off x="449051" y="724527"/>
            <a:ext cx="6538771" cy="461665"/>
          </a:xfrm>
          <a:prstGeom prst="rect">
            <a:avLst/>
          </a:prstGeom>
          <a:noFill/>
        </p:spPr>
        <p:txBody>
          <a:bodyPr wrap="square" rtlCol="0">
            <a:spAutoFit/>
          </a:bodyPr>
          <a:lstStyle/>
          <a:p>
            <a:r>
              <a:rPr lang="en-US" sz="2400" dirty="0">
                <a:solidFill>
                  <a:schemeClr val="bg1"/>
                </a:solidFill>
              </a:rPr>
              <a:t>top/</a:t>
            </a:r>
            <a:r>
              <a:rPr lang="en-US" sz="2400" dirty="0" err="1">
                <a:solidFill>
                  <a:schemeClr val="bg1"/>
                </a:solidFill>
              </a:rPr>
              <a:t>htop</a:t>
            </a:r>
            <a:r>
              <a:rPr lang="en-US" sz="2400" dirty="0">
                <a:solidFill>
                  <a:schemeClr val="bg1"/>
                </a:solidFill>
              </a:rPr>
              <a:t>/atop/</a:t>
            </a:r>
            <a:r>
              <a:rPr lang="en-US" sz="2400" dirty="0" err="1">
                <a:solidFill>
                  <a:schemeClr val="bg1"/>
                </a:solidFill>
              </a:rPr>
              <a:t>sar</a:t>
            </a:r>
            <a:r>
              <a:rPr lang="en-US" sz="2400" dirty="0">
                <a:solidFill>
                  <a:schemeClr val="bg1"/>
                </a:solidFill>
              </a:rPr>
              <a:t>/</a:t>
            </a:r>
            <a:r>
              <a:rPr lang="en-US" sz="2400" dirty="0" err="1">
                <a:solidFill>
                  <a:schemeClr val="bg1"/>
                </a:solidFill>
              </a:rPr>
              <a:t>mpstat</a:t>
            </a:r>
            <a:r>
              <a:rPr lang="en-US" sz="2400" dirty="0">
                <a:solidFill>
                  <a:schemeClr val="bg1"/>
                </a:solidFill>
              </a:rPr>
              <a:t>/free/</a:t>
            </a:r>
            <a:r>
              <a:rPr lang="en-US" sz="2400" dirty="0" err="1">
                <a:solidFill>
                  <a:schemeClr val="bg1"/>
                </a:solidFill>
              </a:rPr>
              <a:t>meminfo</a:t>
            </a:r>
            <a:endParaRPr lang="en-US" sz="2400" dirty="0">
              <a:solidFill>
                <a:schemeClr val="bg1"/>
              </a:solidFill>
            </a:endParaRPr>
          </a:p>
        </p:txBody>
      </p:sp>
      <p:pic>
        <p:nvPicPr>
          <p:cNvPr id="5" name="Picture 4">
            <a:extLst>
              <a:ext uri="{FF2B5EF4-FFF2-40B4-BE49-F238E27FC236}">
                <a16:creationId xmlns:a16="http://schemas.microsoft.com/office/drawing/2014/main" id="{F8137064-AE32-A842-9864-2355009E0CF9}"/>
              </a:ext>
            </a:extLst>
          </p:cNvPr>
          <p:cNvPicPr>
            <a:picLocks noChangeAspect="1"/>
          </p:cNvPicPr>
          <p:nvPr/>
        </p:nvPicPr>
        <p:blipFill>
          <a:blip r:embed="rId3"/>
          <a:stretch>
            <a:fillRect/>
          </a:stretch>
        </p:blipFill>
        <p:spPr>
          <a:xfrm>
            <a:off x="0" y="1492214"/>
            <a:ext cx="12192000" cy="3873572"/>
          </a:xfrm>
          <a:prstGeom prst="rect">
            <a:avLst/>
          </a:prstGeom>
        </p:spPr>
      </p:pic>
      <p:sp>
        <p:nvSpPr>
          <p:cNvPr id="6" name="TextBox 5">
            <a:extLst>
              <a:ext uri="{FF2B5EF4-FFF2-40B4-BE49-F238E27FC236}">
                <a16:creationId xmlns:a16="http://schemas.microsoft.com/office/drawing/2014/main" id="{532CEA07-5BF6-A947-A60D-CB96AD0844CC}"/>
              </a:ext>
            </a:extLst>
          </p:cNvPr>
          <p:cNvSpPr txBox="1"/>
          <p:nvPr/>
        </p:nvSpPr>
        <p:spPr>
          <a:xfrm>
            <a:off x="449051" y="5655005"/>
            <a:ext cx="4554205" cy="461665"/>
          </a:xfrm>
          <a:prstGeom prst="rect">
            <a:avLst/>
          </a:prstGeom>
          <a:noFill/>
        </p:spPr>
        <p:txBody>
          <a:bodyPr wrap="square" rtlCol="0">
            <a:spAutoFit/>
          </a:bodyPr>
          <a:lstStyle/>
          <a:p>
            <a:r>
              <a:rPr lang="en-US" sz="2400" dirty="0" err="1">
                <a:solidFill>
                  <a:schemeClr val="bg1"/>
                </a:solidFill>
              </a:rPr>
              <a:t>ps</a:t>
            </a:r>
            <a:r>
              <a:rPr lang="en-US" sz="2400" dirty="0">
                <a:solidFill>
                  <a:schemeClr val="bg1"/>
                </a:solidFill>
              </a:rPr>
              <a:t> / </a:t>
            </a:r>
            <a:r>
              <a:rPr lang="en-US" sz="2400" dirty="0" err="1">
                <a:solidFill>
                  <a:schemeClr val="bg1"/>
                </a:solidFill>
              </a:rPr>
              <a:t>ps</a:t>
            </a:r>
            <a:r>
              <a:rPr lang="en-US" sz="2400" dirty="0">
                <a:solidFill>
                  <a:schemeClr val="bg1"/>
                </a:solidFill>
              </a:rPr>
              <a:t> aux to see all processes</a:t>
            </a:r>
          </a:p>
        </p:txBody>
      </p:sp>
    </p:spTree>
    <p:extLst>
      <p:ext uri="{BB962C8B-B14F-4D97-AF65-F5344CB8AC3E}">
        <p14:creationId xmlns:p14="http://schemas.microsoft.com/office/powerpoint/2010/main" val="1550202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C052A-D175-CE4B-90DC-967E75E725C6}"/>
              </a:ext>
            </a:extLst>
          </p:cNvPr>
          <p:cNvSpPr>
            <a:spLocks noGrp="1"/>
          </p:cNvSpPr>
          <p:nvPr>
            <p:ph type="title"/>
          </p:nvPr>
        </p:nvSpPr>
        <p:spPr/>
        <p:txBody>
          <a:bodyPr/>
          <a:lstStyle/>
          <a:p>
            <a:pPr algn="ctr"/>
            <a:r>
              <a:rPr lang="en-US" dirty="0">
                <a:solidFill>
                  <a:schemeClr val="bg1"/>
                </a:solidFill>
              </a:rPr>
              <a:t>How to check disks status?</a:t>
            </a:r>
          </a:p>
        </p:txBody>
      </p:sp>
      <p:sp>
        <p:nvSpPr>
          <p:cNvPr id="3" name="TextBox 2">
            <a:extLst>
              <a:ext uri="{FF2B5EF4-FFF2-40B4-BE49-F238E27FC236}">
                <a16:creationId xmlns:a16="http://schemas.microsoft.com/office/drawing/2014/main" id="{0DBF7F1B-9661-E045-BBAA-D6021C87CC27}"/>
              </a:ext>
            </a:extLst>
          </p:cNvPr>
          <p:cNvSpPr txBox="1"/>
          <p:nvPr/>
        </p:nvSpPr>
        <p:spPr>
          <a:xfrm>
            <a:off x="449052" y="709374"/>
            <a:ext cx="11204293" cy="830997"/>
          </a:xfrm>
          <a:prstGeom prst="rect">
            <a:avLst/>
          </a:prstGeom>
          <a:noFill/>
        </p:spPr>
        <p:txBody>
          <a:bodyPr wrap="square" rtlCol="0">
            <a:spAutoFit/>
          </a:bodyPr>
          <a:lstStyle/>
          <a:p>
            <a:r>
              <a:rPr lang="en-US" sz="2400" dirty="0">
                <a:solidFill>
                  <a:schemeClr val="bg1"/>
                </a:solidFill>
              </a:rPr>
              <a:t>bandwidth = I/O number * I/O size</a:t>
            </a:r>
          </a:p>
          <a:p>
            <a:r>
              <a:rPr lang="en-US" sz="2400" dirty="0">
                <a:solidFill>
                  <a:schemeClr val="bg1"/>
                </a:solidFill>
              </a:rPr>
              <a:t>10 I/</a:t>
            </a:r>
            <a:r>
              <a:rPr lang="en-US" sz="2400" dirty="0" err="1">
                <a:solidFill>
                  <a:schemeClr val="bg1"/>
                </a:solidFill>
              </a:rPr>
              <a:t>Os</a:t>
            </a:r>
            <a:r>
              <a:rPr lang="en-US" sz="2400" dirty="0">
                <a:solidFill>
                  <a:schemeClr val="bg1"/>
                </a:solidFill>
              </a:rPr>
              <a:t> with a size of 128KB equal a bandwidth/throughput of 1280KB </a:t>
            </a:r>
          </a:p>
        </p:txBody>
      </p:sp>
      <p:pic>
        <p:nvPicPr>
          <p:cNvPr id="5" name="Picture 4">
            <a:extLst>
              <a:ext uri="{FF2B5EF4-FFF2-40B4-BE49-F238E27FC236}">
                <a16:creationId xmlns:a16="http://schemas.microsoft.com/office/drawing/2014/main" id="{2F28F7CA-0616-E048-B1CA-7006D99594F8}"/>
              </a:ext>
            </a:extLst>
          </p:cNvPr>
          <p:cNvPicPr>
            <a:picLocks noChangeAspect="1"/>
          </p:cNvPicPr>
          <p:nvPr/>
        </p:nvPicPr>
        <p:blipFill>
          <a:blip r:embed="rId3"/>
          <a:stretch>
            <a:fillRect/>
          </a:stretch>
        </p:blipFill>
        <p:spPr>
          <a:xfrm>
            <a:off x="0" y="1792853"/>
            <a:ext cx="12192000" cy="1793744"/>
          </a:xfrm>
          <a:prstGeom prst="rect">
            <a:avLst/>
          </a:prstGeom>
        </p:spPr>
      </p:pic>
      <p:sp>
        <p:nvSpPr>
          <p:cNvPr id="6" name="TextBox 5">
            <a:extLst>
              <a:ext uri="{FF2B5EF4-FFF2-40B4-BE49-F238E27FC236}">
                <a16:creationId xmlns:a16="http://schemas.microsoft.com/office/drawing/2014/main" id="{0687D195-20B1-7243-9BF0-09A71115557F}"/>
              </a:ext>
            </a:extLst>
          </p:cNvPr>
          <p:cNvSpPr txBox="1"/>
          <p:nvPr/>
        </p:nvSpPr>
        <p:spPr>
          <a:xfrm>
            <a:off x="246928" y="3796497"/>
            <a:ext cx="5155579" cy="1200329"/>
          </a:xfrm>
          <a:prstGeom prst="rect">
            <a:avLst/>
          </a:prstGeom>
          <a:noFill/>
        </p:spPr>
        <p:txBody>
          <a:bodyPr wrap="none" rtlCol="0">
            <a:spAutoFit/>
          </a:bodyPr>
          <a:lstStyle/>
          <a:p>
            <a:r>
              <a:rPr lang="en-US" sz="2400" dirty="0">
                <a:solidFill>
                  <a:schemeClr val="bg1"/>
                </a:solidFill>
              </a:rPr>
              <a:t>58624+74752/(458+584) = 129.7</a:t>
            </a:r>
          </a:p>
          <a:p>
            <a:r>
              <a:rPr lang="en-US" sz="2400" dirty="0" err="1">
                <a:solidFill>
                  <a:schemeClr val="bg1"/>
                </a:solidFill>
              </a:rPr>
              <a:t>rkB</a:t>
            </a:r>
            <a:r>
              <a:rPr lang="en-US" sz="2400" dirty="0">
                <a:solidFill>
                  <a:schemeClr val="bg1"/>
                </a:solidFill>
              </a:rPr>
              <a:t>/s + </a:t>
            </a:r>
            <a:r>
              <a:rPr lang="en-US" sz="2400" dirty="0" err="1">
                <a:solidFill>
                  <a:schemeClr val="bg1"/>
                </a:solidFill>
              </a:rPr>
              <a:t>wkB</a:t>
            </a:r>
            <a:r>
              <a:rPr lang="en-US" sz="2400" dirty="0">
                <a:solidFill>
                  <a:schemeClr val="bg1"/>
                </a:solidFill>
              </a:rPr>
              <a:t>/s / (r/s + w/s) = IO size</a:t>
            </a:r>
          </a:p>
          <a:p>
            <a:endParaRPr lang="en-US" sz="2400" dirty="0">
              <a:solidFill>
                <a:schemeClr val="bg1"/>
              </a:solidFill>
            </a:endParaRPr>
          </a:p>
        </p:txBody>
      </p:sp>
      <p:pic>
        <p:nvPicPr>
          <p:cNvPr id="10" name="Picture 9">
            <a:extLst>
              <a:ext uri="{FF2B5EF4-FFF2-40B4-BE49-F238E27FC236}">
                <a16:creationId xmlns:a16="http://schemas.microsoft.com/office/drawing/2014/main" id="{9800295F-F1D9-8B44-9DBC-CA1E2CB3D788}"/>
              </a:ext>
            </a:extLst>
          </p:cNvPr>
          <p:cNvPicPr>
            <a:picLocks noChangeAspect="1"/>
          </p:cNvPicPr>
          <p:nvPr/>
        </p:nvPicPr>
        <p:blipFill>
          <a:blip r:embed="rId4"/>
          <a:stretch>
            <a:fillRect/>
          </a:stretch>
        </p:blipFill>
        <p:spPr>
          <a:xfrm>
            <a:off x="0" y="4957972"/>
            <a:ext cx="12192000" cy="1162681"/>
          </a:xfrm>
          <a:prstGeom prst="rect">
            <a:avLst/>
          </a:prstGeom>
        </p:spPr>
      </p:pic>
    </p:spTree>
    <p:extLst>
      <p:ext uri="{BB962C8B-B14F-4D97-AF65-F5344CB8AC3E}">
        <p14:creationId xmlns:p14="http://schemas.microsoft.com/office/powerpoint/2010/main" val="4161974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E9283-679E-3E42-9595-19678CF2C745}"/>
              </a:ext>
            </a:extLst>
          </p:cNvPr>
          <p:cNvSpPr>
            <a:spLocks noGrp="1"/>
          </p:cNvSpPr>
          <p:nvPr>
            <p:ph type="title"/>
          </p:nvPr>
        </p:nvSpPr>
        <p:spPr/>
        <p:txBody>
          <a:bodyPr/>
          <a:lstStyle/>
          <a:p>
            <a:pPr algn="ctr"/>
            <a:r>
              <a:rPr lang="en-US" dirty="0"/>
              <a:t>benchmarking</a:t>
            </a:r>
          </a:p>
        </p:txBody>
      </p:sp>
      <p:sp>
        <p:nvSpPr>
          <p:cNvPr id="3" name="TextBox 2">
            <a:extLst>
              <a:ext uri="{FF2B5EF4-FFF2-40B4-BE49-F238E27FC236}">
                <a16:creationId xmlns:a16="http://schemas.microsoft.com/office/drawing/2014/main" id="{591E8762-982F-334F-9946-D1611AACE754}"/>
              </a:ext>
            </a:extLst>
          </p:cNvPr>
          <p:cNvSpPr txBox="1"/>
          <p:nvPr/>
        </p:nvSpPr>
        <p:spPr>
          <a:xfrm>
            <a:off x="1402079" y="1388963"/>
            <a:ext cx="10527561" cy="2677656"/>
          </a:xfrm>
          <a:prstGeom prst="rect">
            <a:avLst/>
          </a:prstGeom>
          <a:noFill/>
        </p:spPr>
        <p:txBody>
          <a:bodyPr wrap="square" rtlCol="0">
            <a:spAutoFit/>
          </a:bodyPr>
          <a:lstStyle/>
          <a:p>
            <a:r>
              <a:rPr lang="en-US" sz="2400" dirty="0">
                <a:solidFill>
                  <a:schemeClr val="bg1"/>
                </a:solidFill>
              </a:rPr>
              <a:t>stress - tool to impose load on and stress test systems</a:t>
            </a:r>
          </a:p>
          <a:p>
            <a:endParaRPr lang="en-US" sz="2400" dirty="0">
              <a:solidFill>
                <a:schemeClr val="bg1"/>
              </a:solidFill>
            </a:endParaRPr>
          </a:p>
          <a:p>
            <a:r>
              <a:rPr lang="en-US" sz="2400" dirty="0" err="1">
                <a:solidFill>
                  <a:schemeClr val="bg1"/>
                </a:solidFill>
              </a:rPr>
              <a:t>sysbench</a:t>
            </a:r>
            <a:r>
              <a:rPr lang="en-US" sz="2400" dirty="0">
                <a:solidFill>
                  <a:schemeClr val="bg1"/>
                </a:solidFill>
              </a:rPr>
              <a:t> </a:t>
            </a:r>
          </a:p>
          <a:p>
            <a:endParaRPr lang="en-US" sz="2400" dirty="0">
              <a:solidFill>
                <a:schemeClr val="bg1"/>
              </a:solidFill>
            </a:endParaRPr>
          </a:p>
          <a:p>
            <a:r>
              <a:rPr lang="en-US" sz="2400" dirty="0" err="1">
                <a:solidFill>
                  <a:schemeClr val="bg1"/>
                </a:solidFill>
              </a:rPr>
              <a:t>fio</a:t>
            </a:r>
            <a:endParaRPr lang="en-US" sz="2400" dirty="0">
              <a:solidFill>
                <a:schemeClr val="bg1"/>
              </a:solidFill>
            </a:endParaRPr>
          </a:p>
          <a:p>
            <a:endParaRPr lang="en-US" sz="2400" dirty="0">
              <a:solidFill>
                <a:schemeClr val="bg1"/>
              </a:solidFill>
            </a:endParaRPr>
          </a:p>
          <a:p>
            <a:r>
              <a:rPr lang="en-US" sz="2400" dirty="0" err="1">
                <a:solidFill>
                  <a:schemeClr val="bg1"/>
                </a:solidFill>
              </a:rPr>
              <a:t>iperf</a:t>
            </a:r>
            <a:endParaRPr lang="en-US" sz="2400" dirty="0">
              <a:solidFill>
                <a:schemeClr val="bg1"/>
              </a:solidFill>
            </a:endParaRPr>
          </a:p>
        </p:txBody>
      </p:sp>
    </p:spTree>
    <p:extLst>
      <p:ext uri="{BB962C8B-B14F-4D97-AF65-F5344CB8AC3E}">
        <p14:creationId xmlns:p14="http://schemas.microsoft.com/office/powerpoint/2010/main" val="2645712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84A0-CC57-1640-8A41-1F3589C8491B}"/>
              </a:ext>
            </a:extLst>
          </p:cNvPr>
          <p:cNvSpPr>
            <a:spLocks noGrp="1"/>
          </p:cNvSpPr>
          <p:nvPr>
            <p:ph type="title"/>
          </p:nvPr>
        </p:nvSpPr>
        <p:spPr/>
        <p:txBody>
          <a:bodyPr/>
          <a:lstStyle/>
          <a:p>
            <a:pPr algn="ctr"/>
            <a:r>
              <a:rPr lang="en-US" dirty="0">
                <a:solidFill>
                  <a:schemeClr val="bg1"/>
                </a:solidFill>
              </a:rPr>
              <a:t>advanced tool (tracing)</a:t>
            </a:r>
          </a:p>
        </p:txBody>
      </p:sp>
      <p:sp>
        <p:nvSpPr>
          <p:cNvPr id="3" name="TextBox 2">
            <a:extLst>
              <a:ext uri="{FF2B5EF4-FFF2-40B4-BE49-F238E27FC236}">
                <a16:creationId xmlns:a16="http://schemas.microsoft.com/office/drawing/2014/main" id="{CAF5B8AF-77D4-E84F-ACA7-A13A06609EA7}"/>
              </a:ext>
            </a:extLst>
          </p:cNvPr>
          <p:cNvSpPr txBox="1"/>
          <p:nvPr/>
        </p:nvSpPr>
        <p:spPr>
          <a:xfrm>
            <a:off x="2046358" y="2259449"/>
            <a:ext cx="7745793" cy="2308324"/>
          </a:xfrm>
          <a:prstGeom prst="rect">
            <a:avLst/>
          </a:prstGeom>
          <a:noFill/>
        </p:spPr>
        <p:txBody>
          <a:bodyPr wrap="square" rtlCol="0">
            <a:spAutoFit/>
          </a:bodyPr>
          <a:lstStyle/>
          <a:p>
            <a:r>
              <a:rPr lang="en-US" sz="2400" dirty="0" err="1">
                <a:solidFill>
                  <a:schemeClr val="bg1"/>
                </a:solidFill>
              </a:rPr>
              <a:t>strace</a:t>
            </a:r>
            <a:r>
              <a:rPr lang="en-US" sz="2400" dirty="0">
                <a:solidFill>
                  <a:schemeClr val="bg1"/>
                </a:solidFill>
              </a:rPr>
              <a:t> for system calls</a:t>
            </a:r>
          </a:p>
          <a:p>
            <a:r>
              <a:rPr lang="en-US" sz="2400" dirty="0" err="1">
                <a:solidFill>
                  <a:schemeClr val="bg1"/>
                </a:solidFill>
              </a:rPr>
              <a:t>strace</a:t>
            </a:r>
            <a:r>
              <a:rPr lang="en-US" sz="2400" dirty="0">
                <a:solidFill>
                  <a:schemeClr val="bg1"/>
                </a:solidFill>
              </a:rPr>
              <a:t> ls</a:t>
            </a:r>
          </a:p>
          <a:p>
            <a:endParaRPr lang="en-US" sz="2400" dirty="0">
              <a:solidFill>
                <a:schemeClr val="bg1"/>
              </a:solidFill>
            </a:endParaRPr>
          </a:p>
          <a:p>
            <a:r>
              <a:rPr lang="en-US" sz="2400" dirty="0" err="1">
                <a:solidFill>
                  <a:schemeClr val="bg1"/>
                </a:solidFill>
              </a:rPr>
              <a:t>lsof</a:t>
            </a:r>
            <a:r>
              <a:rPr lang="en-US" sz="2400" dirty="0">
                <a:solidFill>
                  <a:schemeClr val="bg1"/>
                </a:solidFill>
              </a:rPr>
              <a:t> | grep &lt;PID&gt; to show open files of a process</a:t>
            </a:r>
          </a:p>
          <a:p>
            <a:endParaRPr lang="en-US" sz="2400" dirty="0">
              <a:solidFill>
                <a:schemeClr val="bg1"/>
              </a:solidFill>
            </a:endParaRPr>
          </a:p>
          <a:p>
            <a:r>
              <a:rPr lang="en-US" sz="2400" dirty="0">
                <a:solidFill>
                  <a:schemeClr val="bg1"/>
                </a:solidFill>
              </a:rPr>
              <a:t>perf = advanced performance observation and tracing</a:t>
            </a:r>
          </a:p>
        </p:txBody>
      </p:sp>
    </p:spTree>
    <p:extLst>
      <p:ext uri="{BB962C8B-B14F-4D97-AF65-F5344CB8AC3E}">
        <p14:creationId xmlns:p14="http://schemas.microsoft.com/office/powerpoint/2010/main" val="751480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You should now be familiar with…</a:t>
            </a:r>
          </a:p>
        </p:txBody>
      </p:sp>
      <p:sp>
        <p:nvSpPr>
          <p:cNvPr id="4" name="TextBox 3">
            <a:extLst>
              <a:ext uri="{FF2B5EF4-FFF2-40B4-BE49-F238E27FC236}">
                <a16:creationId xmlns:a16="http://schemas.microsoft.com/office/drawing/2014/main" id="{0627DCBF-9F5D-1E4A-9AFA-D3FB6DFA587F}"/>
              </a:ext>
            </a:extLst>
          </p:cNvPr>
          <p:cNvSpPr txBox="1"/>
          <p:nvPr/>
        </p:nvSpPr>
        <p:spPr>
          <a:xfrm>
            <a:off x="1141439" y="1474280"/>
            <a:ext cx="8868043" cy="3539430"/>
          </a:xfrm>
          <a:prstGeom prst="rect">
            <a:avLst/>
          </a:prstGeom>
          <a:noFill/>
        </p:spPr>
        <p:txBody>
          <a:bodyPr wrap="square" rtlCol="0">
            <a:spAutoFit/>
          </a:bodyPr>
          <a:lstStyle/>
          <a:p>
            <a:pPr marL="380990" indent="-380990">
              <a:buFont typeface="Wingdings" pitchFamily="2" charset="2"/>
              <a:buChar char="Ø"/>
            </a:pPr>
            <a:r>
              <a:rPr lang="en-US" sz="3200" dirty="0">
                <a:solidFill>
                  <a:schemeClr val="bg2">
                    <a:lumMod val="10000"/>
                  </a:schemeClr>
                </a:solidFill>
              </a:rPr>
              <a:t>/proc</a:t>
            </a:r>
          </a:p>
          <a:p>
            <a:pPr marL="380990" indent="-380990">
              <a:buFont typeface="Wingdings" pitchFamily="2" charset="2"/>
              <a:buChar char="Ø"/>
            </a:pPr>
            <a:endParaRPr lang="en-US" sz="3200" dirty="0">
              <a:solidFill>
                <a:schemeClr val="bg2">
                  <a:lumMod val="10000"/>
                </a:schemeClr>
              </a:solidFill>
            </a:endParaRPr>
          </a:p>
          <a:p>
            <a:pPr marL="380990" indent="-380990">
              <a:buFont typeface="Wingdings" pitchFamily="2" charset="2"/>
              <a:buChar char="Ø"/>
            </a:pPr>
            <a:r>
              <a:rPr lang="en-US" sz="3200" dirty="0">
                <a:solidFill>
                  <a:schemeClr val="bg2">
                    <a:lumMod val="10000"/>
                  </a:schemeClr>
                </a:solidFill>
              </a:rPr>
              <a:t>common commands</a:t>
            </a:r>
          </a:p>
          <a:p>
            <a:endParaRPr lang="en-US" sz="3200" dirty="0">
              <a:solidFill>
                <a:schemeClr val="bg2">
                  <a:lumMod val="10000"/>
                </a:schemeClr>
              </a:solidFill>
            </a:endParaRPr>
          </a:p>
          <a:p>
            <a:pPr marL="380990" indent="-380990">
              <a:buFont typeface="Wingdings" pitchFamily="2" charset="2"/>
              <a:buChar char="Ø"/>
            </a:pPr>
            <a:r>
              <a:rPr lang="en-US" sz="3200" dirty="0">
                <a:solidFill>
                  <a:schemeClr val="bg2">
                    <a:lumMod val="10000"/>
                  </a:schemeClr>
                </a:solidFill>
              </a:rPr>
              <a:t>modules</a:t>
            </a:r>
          </a:p>
          <a:p>
            <a:pPr marL="380990" indent="-380990">
              <a:buFont typeface="Wingdings" pitchFamily="2" charset="2"/>
              <a:buChar char="Ø"/>
            </a:pPr>
            <a:endParaRPr lang="en-US" sz="3200" dirty="0">
              <a:solidFill>
                <a:schemeClr val="bg2">
                  <a:lumMod val="10000"/>
                </a:schemeClr>
              </a:solidFill>
            </a:endParaRPr>
          </a:p>
          <a:p>
            <a:pPr marL="380990" indent="-380990">
              <a:buFont typeface="Wingdings" pitchFamily="2" charset="2"/>
              <a:buChar char="Ø"/>
            </a:pPr>
            <a:r>
              <a:rPr lang="en-US" sz="3200" dirty="0">
                <a:solidFill>
                  <a:schemeClr val="bg2">
                    <a:lumMod val="10000"/>
                  </a:schemeClr>
                </a:solidFill>
              </a:rPr>
              <a:t>performance benchmark</a:t>
            </a:r>
          </a:p>
        </p:txBody>
      </p:sp>
    </p:spTree>
    <p:extLst>
      <p:ext uri="{BB962C8B-B14F-4D97-AF65-F5344CB8AC3E}">
        <p14:creationId xmlns:p14="http://schemas.microsoft.com/office/powerpoint/2010/main" val="3617298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0" y="0"/>
            <a:ext cx="12192000" cy="1629833"/>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4" name="Rectangle 3"/>
          <p:cNvSpPr/>
          <p:nvPr/>
        </p:nvSpPr>
        <p:spPr>
          <a:xfrm>
            <a:off x="-16564" y="435431"/>
            <a:ext cx="8603153" cy="7619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a:xfrm>
            <a:off x="386455" y="498252"/>
            <a:ext cx="7985648" cy="827827"/>
          </a:xfrm>
        </p:spPr>
        <p:txBody>
          <a:bodyPr/>
          <a:lstStyle/>
          <a:p>
            <a:r>
              <a:rPr lang="en-US" sz="3667" dirty="0">
                <a:solidFill>
                  <a:schemeClr val="tx1"/>
                </a:solidFill>
                <a:latin typeface="Amazon Ember Display"/>
                <a:ea typeface="Amazon Ember Display" panose="020F0603020204020204" pitchFamily="34" charset="0"/>
                <a:cs typeface="Amazon Ember Display" panose="020F0603020204020204" pitchFamily="34" charset="0"/>
              </a:rPr>
              <a:t>Virtual Housekeeping</a:t>
            </a:r>
          </a:p>
        </p:txBody>
      </p:sp>
      <p:grpSp>
        <p:nvGrpSpPr>
          <p:cNvPr id="7" name="Group 6"/>
          <p:cNvGrpSpPr/>
          <p:nvPr/>
        </p:nvGrpSpPr>
        <p:grpSpPr>
          <a:xfrm>
            <a:off x="482466" y="2331495"/>
            <a:ext cx="2335695" cy="3233108"/>
            <a:chOff x="578959" y="2797794"/>
            <a:chExt cx="2802834" cy="3879729"/>
          </a:xfrm>
        </p:grpSpPr>
        <p:sp>
          <p:nvSpPr>
            <p:cNvPr id="6" name="Oval 5">
              <a:extLst>
                <a:ext uri="{FF2B5EF4-FFF2-40B4-BE49-F238E27FC236}">
                  <a16:creationId xmlns:a16="http://schemas.microsoft.com/office/drawing/2014/main" id="{350923F7-7F39-4117-8829-209EF76F6F67}"/>
                </a:ext>
              </a:extLst>
            </p:cNvPr>
            <p:cNvSpPr/>
            <p:nvPr/>
          </p:nvSpPr>
          <p:spPr>
            <a:xfrm>
              <a:off x="1008863" y="2797794"/>
              <a:ext cx="1951628" cy="189703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solidFill>
                  <a:srgbClr val="FFFFFF"/>
                </a:solidFill>
                <a:effectLst/>
                <a:uLnTx/>
                <a:uFillTx/>
                <a:latin typeface="Amazon Ember"/>
                <a:ea typeface="+mn-ea"/>
                <a:cs typeface="+mn-cs"/>
              </a:endParaRPr>
            </a:p>
          </p:txBody>
        </p:sp>
        <p:sp>
          <p:nvSpPr>
            <p:cNvPr id="11" name="TextBox 1">
              <a:extLst>
                <a:ext uri="{FF2B5EF4-FFF2-40B4-BE49-F238E27FC236}">
                  <a16:creationId xmlns:a16="http://schemas.microsoft.com/office/drawing/2014/main" id="{8A222ED6-ECD1-4823-BAC9-407B1B08F44A}"/>
                </a:ext>
              </a:extLst>
            </p:cNvPr>
            <p:cNvSpPr txBox="1"/>
            <p:nvPr/>
          </p:nvSpPr>
          <p:spPr>
            <a:xfrm>
              <a:off x="578959" y="5458727"/>
              <a:ext cx="2802834" cy="1218796"/>
            </a:xfrm>
            <a:prstGeom prst="rect">
              <a:avLst/>
            </a:prstGeom>
            <a:noFill/>
          </p:spPr>
          <p:txBody>
            <a:bodyPr wrap="square" rtlCol="0" anchor="t">
              <a:spAutoFit/>
            </a:bodyPr>
            <a:ls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a:lstStyle>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Use</a:t>
              </a:r>
              <a:endParaRPr kumimoji="0" lang="en-US" sz="2400" b="0" i="0" u="none" strike="noStrike" kern="1200" cap="none" spc="0" normalizeH="0" baseline="0" noProof="0" dirty="0">
                <a:ln>
                  <a:noFill/>
                </a:ln>
                <a:solidFill>
                  <a:srgbClr val="002D43"/>
                </a:solidFill>
                <a:effectLst/>
                <a:uLnTx/>
                <a:uFillTx/>
                <a:latin typeface="Amazon Ember"/>
                <a:ea typeface="+mn-ea"/>
                <a:cs typeface="+mn-cs"/>
              </a:endParaRPr>
            </a:p>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 Headsets</a:t>
              </a:r>
              <a:endParaRPr kumimoji="0" lang="en-US" sz="2375" b="0" i="0" u="none" strike="noStrike" kern="1200" cap="none" spc="0" normalizeH="0" baseline="0" noProof="0">
                <a:ln>
                  <a:noFill/>
                </a:ln>
                <a:solidFill>
                  <a:srgbClr val="002D43"/>
                </a:solidFill>
                <a:effectLst/>
                <a:uLnTx/>
                <a:uFillTx/>
                <a:latin typeface="Amazon Ember"/>
                <a:ea typeface="+mn-ea"/>
                <a:cs typeface="+mn-cs"/>
              </a:endParaRPr>
            </a:p>
          </p:txBody>
        </p:sp>
        <p:pic>
          <p:nvPicPr>
            <p:cNvPr id="3" name="Graphic 4" descr="Headphones">
              <a:extLst>
                <a:ext uri="{FF2B5EF4-FFF2-40B4-BE49-F238E27FC236}">
                  <a16:creationId xmlns:a16="http://schemas.microsoft.com/office/drawing/2014/main" id="{8AB0BCD4-3327-459B-B495-6F75B810AC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81507" y="2993781"/>
              <a:ext cx="1397738" cy="1397738"/>
            </a:xfrm>
            <a:prstGeom prst="rect">
              <a:avLst/>
            </a:prstGeom>
          </p:spPr>
        </p:pic>
      </p:grpSp>
      <p:grpSp>
        <p:nvGrpSpPr>
          <p:cNvPr id="19" name="Group 18">
            <a:extLst>
              <a:ext uri="{FF2B5EF4-FFF2-40B4-BE49-F238E27FC236}">
                <a16:creationId xmlns:a16="http://schemas.microsoft.com/office/drawing/2014/main" id="{DDD78EEA-54F2-406D-B299-957B8DF25F73}"/>
              </a:ext>
            </a:extLst>
          </p:cNvPr>
          <p:cNvGrpSpPr/>
          <p:nvPr/>
        </p:nvGrpSpPr>
        <p:grpSpPr>
          <a:xfrm>
            <a:off x="3373403" y="2331495"/>
            <a:ext cx="2335695" cy="3233108"/>
            <a:chOff x="4079925" y="3343704"/>
            <a:chExt cx="2802834" cy="3879729"/>
          </a:xfrm>
        </p:grpSpPr>
        <p:sp>
          <p:nvSpPr>
            <p:cNvPr id="12" name="TextBox 2">
              <a:extLst>
                <a:ext uri="{FF2B5EF4-FFF2-40B4-BE49-F238E27FC236}">
                  <a16:creationId xmlns:a16="http://schemas.microsoft.com/office/drawing/2014/main" id="{1AC930CC-B4FA-4B4D-98C7-72A7F8572936}"/>
                </a:ext>
              </a:extLst>
            </p:cNvPr>
            <p:cNvSpPr txBox="1"/>
            <p:nvPr/>
          </p:nvSpPr>
          <p:spPr>
            <a:xfrm>
              <a:off x="4079925" y="6004637"/>
              <a:ext cx="2802834" cy="1218796"/>
            </a:xfrm>
            <a:prstGeom prst="rect">
              <a:avLst/>
            </a:prstGeom>
            <a:noFill/>
          </p:spPr>
          <p:txBody>
            <a:bodyPr wrap="square" rtlCol="0" anchor="t">
              <a:spAutoFit/>
            </a:bodyPr>
            <a:ls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a:lstStyle>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Go on </a:t>
              </a:r>
              <a:endParaRPr kumimoji="0" lang="en-US" sz="2400" b="0" i="0" u="none" strike="noStrike" kern="1200" cap="none" spc="0" normalizeH="0" baseline="0" noProof="0">
                <a:ln>
                  <a:noFill/>
                </a:ln>
                <a:solidFill>
                  <a:srgbClr val="002D43"/>
                </a:solidFill>
                <a:effectLst/>
                <a:uLnTx/>
                <a:uFillTx/>
                <a:latin typeface="Amazon Ember"/>
                <a:ea typeface="+mn-ea"/>
                <a:cs typeface="+mn-cs"/>
              </a:endParaRPr>
            </a:p>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Mute</a:t>
              </a:r>
              <a:endParaRPr kumimoji="0" lang="en-US" sz="2375" b="0" i="0" u="none" strike="noStrike" kern="1200" cap="none" spc="0" normalizeH="0" baseline="0" noProof="0" dirty="0">
                <a:ln>
                  <a:noFill/>
                </a:ln>
                <a:solidFill>
                  <a:srgbClr val="002D43"/>
                </a:solidFill>
                <a:effectLst/>
                <a:uLnTx/>
                <a:uFillTx/>
                <a:latin typeface="Amazon Ember"/>
                <a:ea typeface="+mn-ea"/>
                <a:cs typeface="+mn-cs"/>
              </a:endParaRPr>
            </a:p>
          </p:txBody>
        </p:sp>
        <p:sp>
          <p:nvSpPr>
            <p:cNvPr id="17" name="Oval 16">
              <a:extLst>
                <a:ext uri="{FF2B5EF4-FFF2-40B4-BE49-F238E27FC236}">
                  <a16:creationId xmlns:a16="http://schemas.microsoft.com/office/drawing/2014/main" id="{658224AB-C7CB-4C22-B878-B26AEB9BAB67}"/>
                </a:ext>
              </a:extLst>
            </p:cNvPr>
            <p:cNvSpPr/>
            <p:nvPr/>
          </p:nvSpPr>
          <p:spPr>
            <a:xfrm>
              <a:off x="4503006" y="3343704"/>
              <a:ext cx="1951628" cy="1897037"/>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solidFill>
                  <a:srgbClr val="FFFFFF"/>
                </a:solidFill>
                <a:effectLst/>
                <a:uLnTx/>
                <a:uFillTx/>
                <a:latin typeface="Amazon Ember"/>
                <a:ea typeface="+mn-ea"/>
                <a:cs typeface="+mn-cs"/>
              </a:endParaRPr>
            </a:p>
          </p:txBody>
        </p:sp>
        <p:grpSp>
          <p:nvGrpSpPr>
            <p:cNvPr id="24" name="Group 23">
              <a:extLst>
                <a:ext uri="{FF2B5EF4-FFF2-40B4-BE49-F238E27FC236}">
                  <a16:creationId xmlns:a16="http://schemas.microsoft.com/office/drawing/2014/main" id="{8089FB6E-A13F-4482-95F7-9F7FB87A0D34}"/>
                </a:ext>
              </a:extLst>
            </p:cNvPr>
            <p:cNvGrpSpPr/>
            <p:nvPr/>
          </p:nvGrpSpPr>
          <p:grpSpPr>
            <a:xfrm>
              <a:off x="4878319" y="3625327"/>
              <a:ext cx="1194098" cy="1194098"/>
              <a:chOff x="4932381" y="3625327"/>
              <a:chExt cx="1194098" cy="1194098"/>
            </a:xfrm>
          </p:grpSpPr>
          <p:pic>
            <p:nvPicPr>
              <p:cNvPr id="20" name="Graphic 20" descr="Radio microphone">
                <a:extLst>
                  <a:ext uri="{FF2B5EF4-FFF2-40B4-BE49-F238E27FC236}">
                    <a16:creationId xmlns:a16="http://schemas.microsoft.com/office/drawing/2014/main" id="{CCBF002B-9073-47CF-A169-6AE46624DAA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32381" y="3625327"/>
                <a:ext cx="1194098" cy="1194098"/>
              </a:xfrm>
              <a:prstGeom prst="rect">
                <a:avLst/>
              </a:prstGeom>
            </p:spPr>
          </p:pic>
          <p:cxnSp>
            <p:nvCxnSpPr>
              <p:cNvPr id="22" name="Straight Arrow Connector 21">
                <a:extLst>
                  <a:ext uri="{FF2B5EF4-FFF2-40B4-BE49-F238E27FC236}">
                    <a16:creationId xmlns:a16="http://schemas.microsoft.com/office/drawing/2014/main" id="{EB74C850-72D4-43BB-AA1A-2FDB712ED3DA}"/>
                  </a:ext>
                </a:extLst>
              </p:cNvPr>
              <p:cNvCxnSpPr/>
              <p:nvPr/>
            </p:nvCxnSpPr>
            <p:spPr>
              <a:xfrm>
                <a:off x="5119149" y="3822690"/>
                <a:ext cx="836232" cy="831740"/>
              </a:xfrm>
              <a:prstGeom prst="straightConnector1">
                <a:avLst/>
              </a:prstGeom>
              <a:ln w="57150">
                <a:solidFill>
                  <a:schemeClr val="tx1"/>
                </a:solidFill>
              </a:ln>
            </p:spPr>
            <p:style>
              <a:lnRef idx="1">
                <a:schemeClr val="dk1"/>
              </a:lnRef>
              <a:fillRef idx="0">
                <a:schemeClr val="dk1"/>
              </a:fillRef>
              <a:effectRef idx="0">
                <a:schemeClr val="dk1"/>
              </a:effectRef>
              <a:fontRef idx="minor">
                <a:schemeClr val="tx1"/>
              </a:fontRef>
            </p:style>
          </p:cxnSp>
        </p:grpSp>
      </p:grpSp>
      <p:grpSp>
        <p:nvGrpSpPr>
          <p:cNvPr id="5" name="Group 4"/>
          <p:cNvGrpSpPr/>
          <p:nvPr/>
        </p:nvGrpSpPr>
        <p:grpSpPr>
          <a:xfrm>
            <a:off x="9176491" y="2349813"/>
            <a:ext cx="2335695" cy="3233108"/>
            <a:chOff x="10972686" y="2797794"/>
            <a:chExt cx="2802834" cy="3879729"/>
          </a:xfrm>
        </p:grpSpPr>
        <p:sp>
          <p:nvSpPr>
            <p:cNvPr id="16" name="Oval 15">
              <a:extLst>
                <a:ext uri="{FF2B5EF4-FFF2-40B4-BE49-F238E27FC236}">
                  <a16:creationId xmlns:a16="http://schemas.microsoft.com/office/drawing/2014/main" id="{6F3CCB3D-2B3A-40FA-B16A-D6B9DEA289B1}"/>
                </a:ext>
              </a:extLst>
            </p:cNvPr>
            <p:cNvSpPr/>
            <p:nvPr/>
          </p:nvSpPr>
          <p:spPr>
            <a:xfrm>
              <a:off x="11573945" y="2797794"/>
              <a:ext cx="1951628" cy="1897037"/>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solidFill>
                  <a:srgbClr val="FFFFFF"/>
                </a:solidFill>
                <a:effectLst/>
                <a:uLnTx/>
                <a:uFillTx/>
                <a:latin typeface="Amazon Ember"/>
                <a:ea typeface="+mn-ea"/>
                <a:cs typeface="+mn-cs"/>
              </a:endParaRPr>
            </a:p>
          </p:txBody>
        </p:sp>
        <p:sp>
          <p:nvSpPr>
            <p:cNvPr id="14" name="TextBox 2">
              <a:extLst>
                <a:ext uri="{FF2B5EF4-FFF2-40B4-BE49-F238E27FC236}">
                  <a16:creationId xmlns:a16="http://schemas.microsoft.com/office/drawing/2014/main" id="{07406C3D-B646-4EA7-8515-C134C3F6428A}"/>
                </a:ext>
              </a:extLst>
            </p:cNvPr>
            <p:cNvSpPr txBox="1"/>
            <p:nvPr/>
          </p:nvSpPr>
          <p:spPr>
            <a:xfrm>
              <a:off x="10972686" y="5458727"/>
              <a:ext cx="2802834" cy="1218796"/>
            </a:xfrm>
            <a:prstGeom prst="rect">
              <a:avLst/>
            </a:prstGeom>
            <a:noFill/>
          </p:spPr>
          <p:txBody>
            <a:bodyPr wrap="square" rtlCol="0" anchor="t">
              <a:spAutoFit/>
            </a:bodyPr>
            <a:ls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a:lstStyle>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Minimize Distractions</a:t>
              </a:r>
            </a:p>
          </p:txBody>
        </p:sp>
      </p:grpSp>
      <p:pic>
        <p:nvPicPr>
          <p:cNvPr id="31" name="Graphic 31" descr="Bell">
            <a:extLst>
              <a:ext uri="{FF2B5EF4-FFF2-40B4-BE49-F238E27FC236}">
                <a16:creationId xmlns:a16="http://schemas.microsoft.com/office/drawing/2014/main" id="{4467A604-BAAC-43F4-BE5E-3D16AA1FD7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91835" y="2603977"/>
            <a:ext cx="967713" cy="1001469"/>
          </a:xfrm>
          <a:prstGeom prst="rect">
            <a:avLst/>
          </a:prstGeom>
        </p:spPr>
      </p:pic>
      <p:grpSp>
        <p:nvGrpSpPr>
          <p:cNvPr id="21" name="Group 20">
            <a:extLst>
              <a:ext uri="{FF2B5EF4-FFF2-40B4-BE49-F238E27FC236}">
                <a16:creationId xmlns:a16="http://schemas.microsoft.com/office/drawing/2014/main" id="{BCF46FC1-EBA2-421B-A509-D8B186BF1B6E}"/>
              </a:ext>
            </a:extLst>
          </p:cNvPr>
          <p:cNvGrpSpPr/>
          <p:nvPr/>
        </p:nvGrpSpPr>
        <p:grpSpPr>
          <a:xfrm>
            <a:off x="6252968" y="2331495"/>
            <a:ext cx="2335695" cy="3233108"/>
            <a:chOff x="7499411" y="3343704"/>
            <a:chExt cx="2802834" cy="3879729"/>
          </a:xfrm>
        </p:grpSpPr>
        <p:sp>
          <p:nvSpPr>
            <p:cNvPr id="13" name="TextBox 3">
              <a:extLst>
                <a:ext uri="{FF2B5EF4-FFF2-40B4-BE49-F238E27FC236}">
                  <a16:creationId xmlns:a16="http://schemas.microsoft.com/office/drawing/2014/main" id="{A69985C5-BCF6-4584-9291-63EACDE346AA}"/>
                </a:ext>
              </a:extLst>
            </p:cNvPr>
            <p:cNvSpPr txBox="1"/>
            <p:nvPr/>
          </p:nvSpPr>
          <p:spPr>
            <a:xfrm>
              <a:off x="7499411" y="6004637"/>
              <a:ext cx="2802834" cy="1218796"/>
            </a:xfrm>
            <a:prstGeom prst="rect">
              <a:avLst/>
            </a:prstGeom>
            <a:noFill/>
          </p:spPr>
          <p:txBody>
            <a:bodyPr wrap="square" rtlCol="0" anchor="t">
              <a:spAutoFit/>
            </a:bodyPr>
            <a:ls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a:lstStyle>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Participate Actively</a:t>
              </a:r>
              <a:endParaRPr kumimoji="0" lang="en-US" sz="2400" b="0" i="0" u="none" strike="noStrike" kern="1200" cap="none" spc="0" normalizeH="0" baseline="0" noProof="0" dirty="0">
                <a:ln>
                  <a:noFill/>
                </a:ln>
                <a:solidFill>
                  <a:srgbClr val="002D43"/>
                </a:solidFill>
                <a:effectLst/>
                <a:uLnTx/>
                <a:uFillTx/>
                <a:latin typeface="Amazon Ember"/>
                <a:ea typeface="+mn-ea"/>
                <a:cs typeface="+mn-cs"/>
              </a:endParaRPr>
            </a:p>
          </p:txBody>
        </p:sp>
        <p:sp>
          <p:nvSpPr>
            <p:cNvPr id="15" name="Oval 14">
              <a:extLst>
                <a:ext uri="{FF2B5EF4-FFF2-40B4-BE49-F238E27FC236}">
                  <a16:creationId xmlns:a16="http://schemas.microsoft.com/office/drawing/2014/main" id="{AA0D89C9-51DB-4165-9C05-879D9A71A190}"/>
                </a:ext>
              </a:extLst>
            </p:cNvPr>
            <p:cNvSpPr/>
            <p:nvPr/>
          </p:nvSpPr>
          <p:spPr>
            <a:xfrm>
              <a:off x="7929316" y="3343704"/>
              <a:ext cx="1951628" cy="189703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solidFill>
                  <a:srgbClr val="FFFFFF"/>
                </a:solidFill>
                <a:effectLst/>
                <a:uLnTx/>
                <a:uFillTx/>
                <a:latin typeface="Amazon Ember"/>
                <a:ea typeface="+mn-ea"/>
                <a:cs typeface="+mn-cs"/>
              </a:endParaRPr>
            </a:p>
          </p:txBody>
        </p:sp>
        <p:grpSp>
          <p:nvGrpSpPr>
            <p:cNvPr id="18" name="Group 17">
              <a:extLst>
                <a:ext uri="{FF2B5EF4-FFF2-40B4-BE49-F238E27FC236}">
                  <a16:creationId xmlns:a16="http://schemas.microsoft.com/office/drawing/2014/main" id="{DB942998-2D1E-4F03-8E9B-F41F884C5C35}"/>
                </a:ext>
              </a:extLst>
            </p:cNvPr>
            <p:cNvGrpSpPr/>
            <p:nvPr/>
          </p:nvGrpSpPr>
          <p:grpSpPr>
            <a:xfrm>
              <a:off x="8266222" y="3493826"/>
              <a:ext cx="1337480" cy="1378619"/>
              <a:chOff x="8470972" y="3493826"/>
              <a:chExt cx="1337480" cy="1450421"/>
            </a:xfrm>
          </p:grpSpPr>
          <p:pic>
            <p:nvPicPr>
              <p:cNvPr id="8" name="Graphic 8" descr="Raised hand">
                <a:extLst>
                  <a:ext uri="{FF2B5EF4-FFF2-40B4-BE49-F238E27FC236}">
                    <a16:creationId xmlns:a16="http://schemas.microsoft.com/office/drawing/2014/main" id="{47FF9881-8760-4B7E-A5E6-6048640AE82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470972" y="3493826"/>
                <a:ext cx="1337480" cy="1323834"/>
              </a:xfrm>
              <a:prstGeom prst="rect">
                <a:avLst/>
              </a:prstGeom>
            </p:spPr>
          </p:pic>
          <p:sp>
            <p:nvSpPr>
              <p:cNvPr id="10" name="Rectangle 9">
                <a:extLst>
                  <a:ext uri="{FF2B5EF4-FFF2-40B4-BE49-F238E27FC236}">
                    <a16:creationId xmlns:a16="http://schemas.microsoft.com/office/drawing/2014/main" id="{52A7432C-4407-4376-B865-5BCC22F279C7}"/>
                  </a:ext>
                </a:extLst>
              </p:cNvPr>
              <p:cNvSpPr/>
              <p:nvPr/>
            </p:nvSpPr>
            <p:spPr>
              <a:xfrm>
                <a:off x="8839460" y="4428275"/>
                <a:ext cx="438912" cy="515972"/>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a:ea typeface="+mn-ea"/>
                  <a:cs typeface="+mn-cs"/>
                </a:endParaRPr>
              </a:p>
            </p:txBody>
          </p:sp>
        </p:grpSp>
      </p:grpSp>
      <p:cxnSp>
        <p:nvCxnSpPr>
          <p:cNvPr id="36" name="Straight Arrow Connector 35">
            <a:extLst>
              <a:ext uri="{FF2B5EF4-FFF2-40B4-BE49-F238E27FC236}">
                <a16:creationId xmlns:a16="http://schemas.microsoft.com/office/drawing/2014/main" id="{EB74C850-72D4-43BB-AA1A-2FDB712ED3DA}"/>
              </a:ext>
            </a:extLst>
          </p:cNvPr>
          <p:cNvCxnSpPr/>
          <p:nvPr/>
        </p:nvCxnSpPr>
        <p:spPr>
          <a:xfrm>
            <a:off x="10101558" y="2838956"/>
            <a:ext cx="705005" cy="704358"/>
          </a:xfrm>
          <a:prstGeom prst="straightConnector1">
            <a:avLst/>
          </a:prstGeom>
          <a:ln w="5715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9265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1FBC260-D86F-9148-A3B9-C18A5E31BC5D}"/>
              </a:ext>
            </a:extLst>
          </p:cNvPr>
          <p:cNvSpPr/>
          <p:nvPr/>
        </p:nvSpPr>
        <p:spPr>
          <a:xfrm>
            <a:off x="914400" y="1146630"/>
            <a:ext cx="10363200" cy="5201424"/>
          </a:xfrm>
          <a:prstGeom prst="rect">
            <a:avLst/>
          </a:prstGeom>
        </p:spPr>
        <p:txBody>
          <a:bodyPr wrap="square">
            <a:spAutoFit/>
          </a:bodyPr>
          <a:lstStyle/>
          <a:p>
            <a:r>
              <a:rPr lang="en-IE" sz="2400" dirty="0">
                <a:solidFill>
                  <a:schemeClr val="bg1"/>
                </a:solidFill>
              </a:rPr>
              <a:t>1) </a:t>
            </a:r>
          </a:p>
          <a:p>
            <a:r>
              <a:rPr lang="en-IE" sz="2400" dirty="0">
                <a:solidFill>
                  <a:schemeClr val="bg1"/>
                </a:solidFill>
              </a:rPr>
              <a:t>Launch two t2.small instances </a:t>
            </a:r>
            <a:r>
              <a:rPr lang="en-AU" sz="2400" dirty="0">
                <a:solidFill>
                  <a:schemeClr val="bg1"/>
                </a:solidFill>
              </a:rPr>
              <a:t>(Amazon Linux 2) in the same subnet.</a:t>
            </a:r>
            <a:endParaRPr lang="en-IE" sz="2400" dirty="0">
              <a:solidFill>
                <a:schemeClr val="bg1"/>
              </a:solidFill>
            </a:endParaRPr>
          </a:p>
          <a:p>
            <a:endParaRPr lang="en-IE" sz="2400" dirty="0">
              <a:solidFill>
                <a:schemeClr val="bg1"/>
              </a:solidFill>
            </a:endParaRPr>
          </a:p>
          <a:p>
            <a:r>
              <a:rPr lang="en-IE" sz="2400" dirty="0">
                <a:solidFill>
                  <a:schemeClr val="bg1"/>
                </a:solidFill>
              </a:rPr>
              <a:t>Tasks:</a:t>
            </a:r>
          </a:p>
          <a:p>
            <a:r>
              <a:rPr lang="en-IE" sz="2400" dirty="0">
                <a:solidFill>
                  <a:schemeClr val="bg1"/>
                </a:solidFill>
              </a:rPr>
              <a:t>a. Test and find out the network bandwidth limit for t2.small instance</a:t>
            </a:r>
          </a:p>
          <a:p>
            <a:r>
              <a:rPr lang="en-IE" sz="1600" dirty="0">
                <a:solidFill>
                  <a:schemeClr val="bg1"/>
                </a:solidFill>
              </a:rPr>
              <a:t>Reference: </a:t>
            </a:r>
            <a:r>
              <a:rPr lang="en-IE" sz="1600" dirty="0">
                <a:solidFill>
                  <a:schemeClr val="bg1"/>
                </a:solidFill>
                <a:hlinkClick r:id="rId3"/>
              </a:rPr>
              <a:t>https://aws.amazon.com/premiumsupport/knowledge-center/network-throughput-benchmark-linux-ec2/</a:t>
            </a:r>
            <a:endParaRPr lang="en-IE" sz="1600" dirty="0">
              <a:solidFill>
                <a:schemeClr val="bg1"/>
              </a:solidFill>
            </a:endParaRPr>
          </a:p>
          <a:p>
            <a:endParaRPr lang="en-IE" sz="2400" dirty="0">
              <a:solidFill>
                <a:schemeClr val="bg1"/>
              </a:solidFill>
            </a:endParaRPr>
          </a:p>
          <a:p>
            <a:r>
              <a:rPr lang="en-IE" sz="2400" dirty="0">
                <a:solidFill>
                  <a:schemeClr val="bg1"/>
                </a:solidFill>
              </a:rPr>
              <a:t>b. Run the test for 300 seconds, find out how long the network throughput can burst?</a:t>
            </a:r>
          </a:p>
          <a:p>
            <a:endParaRPr lang="en-IE" sz="2400" dirty="0">
              <a:solidFill>
                <a:schemeClr val="bg1"/>
              </a:solidFill>
            </a:endParaRPr>
          </a:p>
          <a:p>
            <a:r>
              <a:rPr lang="en-IE" sz="2400" dirty="0">
                <a:solidFill>
                  <a:schemeClr val="bg1"/>
                </a:solidFill>
              </a:rPr>
              <a:t>Extra question: How can you find the network bandwidth info on the AWS side?</a:t>
            </a:r>
          </a:p>
          <a:p>
            <a:endParaRPr lang="en-IE" sz="2400" dirty="0">
              <a:solidFill>
                <a:schemeClr val="bg1"/>
              </a:solidFill>
            </a:endParaRPr>
          </a:p>
          <a:p>
            <a:endParaRPr lang="en-IE" sz="1200" dirty="0">
              <a:solidFill>
                <a:schemeClr val="bg1"/>
              </a:solidFill>
            </a:endParaRPr>
          </a:p>
        </p:txBody>
      </p:sp>
      <p:sp>
        <p:nvSpPr>
          <p:cNvPr id="6" name="Title 1">
            <a:extLst>
              <a:ext uri="{FF2B5EF4-FFF2-40B4-BE49-F238E27FC236}">
                <a16:creationId xmlns:a16="http://schemas.microsoft.com/office/drawing/2014/main" id="{ED810635-2E6B-6A4C-AEFF-6377E0BDE78B}"/>
              </a:ext>
            </a:extLst>
          </p:cNvPr>
          <p:cNvSpPr>
            <a:spLocks noGrp="1"/>
          </p:cNvSpPr>
          <p:nvPr>
            <p:ph type="title"/>
          </p:nvPr>
        </p:nvSpPr>
        <p:spPr>
          <a:xfrm>
            <a:off x="449052" y="153248"/>
            <a:ext cx="10940405" cy="726923"/>
          </a:xfrm>
        </p:spPr>
        <p:txBody>
          <a:bodyPr/>
          <a:lstStyle/>
          <a:p>
            <a:pPr algn="ctr"/>
            <a:r>
              <a:rPr lang="en-US" dirty="0"/>
              <a:t>time for practice</a:t>
            </a:r>
          </a:p>
        </p:txBody>
      </p:sp>
    </p:spTree>
    <p:extLst>
      <p:ext uri="{BB962C8B-B14F-4D97-AF65-F5344CB8AC3E}">
        <p14:creationId xmlns:p14="http://schemas.microsoft.com/office/powerpoint/2010/main" val="1221023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D57002-1431-8449-AC87-773470A55717}"/>
              </a:ext>
            </a:extLst>
          </p:cNvPr>
          <p:cNvSpPr txBox="1"/>
          <p:nvPr/>
        </p:nvSpPr>
        <p:spPr>
          <a:xfrm>
            <a:off x="723372" y="1351508"/>
            <a:ext cx="9580963" cy="4154984"/>
          </a:xfrm>
          <a:prstGeom prst="rect">
            <a:avLst/>
          </a:prstGeom>
          <a:noFill/>
        </p:spPr>
        <p:txBody>
          <a:bodyPr wrap="square" rtlCol="0">
            <a:spAutoFit/>
          </a:bodyPr>
          <a:lstStyle/>
          <a:p>
            <a:r>
              <a:rPr lang="en-IE" sz="2400" dirty="0">
                <a:solidFill>
                  <a:schemeClr val="bg1"/>
                </a:solidFill>
              </a:rPr>
              <a:t>2)</a:t>
            </a:r>
          </a:p>
          <a:p>
            <a:r>
              <a:rPr lang="en-IE" sz="2400" dirty="0">
                <a:solidFill>
                  <a:schemeClr val="bg1"/>
                </a:solidFill>
              </a:rPr>
              <a:t>get system information from /proc</a:t>
            </a:r>
            <a:br>
              <a:rPr lang="en-IE" sz="2400" dirty="0">
                <a:solidFill>
                  <a:schemeClr val="bg1"/>
                </a:solidFill>
              </a:rPr>
            </a:br>
            <a:r>
              <a:rPr lang="en-IE" sz="2400" dirty="0">
                <a:solidFill>
                  <a:schemeClr val="bg1"/>
                </a:solidFill>
              </a:rPr>
              <a:t>display free memory</a:t>
            </a:r>
            <a:br>
              <a:rPr lang="en-IE" sz="2400" dirty="0">
                <a:solidFill>
                  <a:schemeClr val="bg1"/>
                </a:solidFill>
              </a:rPr>
            </a:br>
            <a:r>
              <a:rPr lang="en-IE" sz="2400" dirty="0">
                <a:solidFill>
                  <a:schemeClr val="bg1"/>
                </a:solidFill>
              </a:rPr>
              <a:t>amount of </a:t>
            </a:r>
            <a:r>
              <a:rPr lang="en-IE" sz="2400" dirty="0" err="1">
                <a:solidFill>
                  <a:schemeClr val="bg1"/>
                </a:solidFill>
              </a:rPr>
              <a:t>cpus</a:t>
            </a:r>
            <a:br>
              <a:rPr lang="en-IE" sz="2400" dirty="0">
                <a:solidFill>
                  <a:schemeClr val="bg1"/>
                </a:solidFill>
              </a:rPr>
            </a:br>
            <a:r>
              <a:rPr lang="en-IE" sz="2400" dirty="0">
                <a:solidFill>
                  <a:schemeClr val="bg1"/>
                </a:solidFill>
              </a:rPr>
              <a:t>kernel version</a:t>
            </a:r>
            <a:br>
              <a:rPr lang="en-IE" sz="2400" dirty="0">
                <a:solidFill>
                  <a:schemeClr val="bg1"/>
                </a:solidFill>
              </a:rPr>
            </a:br>
            <a:r>
              <a:rPr lang="en-IE" sz="2400" dirty="0">
                <a:solidFill>
                  <a:schemeClr val="bg1"/>
                </a:solidFill>
              </a:rPr>
              <a:t>uptime</a:t>
            </a:r>
          </a:p>
          <a:p>
            <a:endParaRPr lang="en-IE" sz="2400" dirty="0">
              <a:solidFill>
                <a:schemeClr val="bg1"/>
              </a:solidFill>
            </a:endParaRPr>
          </a:p>
          <a:p>
            <a:endParaRPr lang="en-IE" sz="2400" dirty="0">
              <a:solidFill>
                <a:schemeClr val="bg1"/>
              </a:solidFill>
            </a:endParaRPr>
          </a:p>
          <a:p>
            <a:r>
              <a:rPr lang="en-IE" sz="2400" dirty="0">
                <a:solidFill>
                  <a:schemeClr val="bg1"/>
                </a:solidFill>
              </a:rPr>
              <a:t>3)</a:t>
            </a:r>
          </a:p>
          <a:p>
            <a:r>
              <a:rPr lang="en-US" sz="2400" dirty="0">
                <a:solidFill>
                  <a:schemeClr val="bg1"/>
                </a:solidFill>
              </a:rPr>
              <a:t>practice with the stress tool and observe behavior in performance observation tools</a:t>
            </a:r>
          </a:p>
        </p:txBody>
      </p:sp>
      <p:sp>
        <p:nvSpPr>
          <p:cNvPr id="7" name="Title 1">
            <a:extLst>
              <a:ext uri="{FF2B5EF4-FFF2-40B4-BE49-F238E27FC236}">
                <a16:creationId xmlns:a16="http://schemas.microsoft.com/office/drawing/2014/main" id="{A06E0C61-2B56-1A41-BA84-247F0544AC3B}"/>
              </a:ext>
            </a:extLst>
          </p:cNvPr>
          <p:cNvSpPr>
            <a:spLocks noGrp="1"/>
          </p:cNvSpPr>
          <p:nvPr>
            <p:ph type="title"/>
          </p:nvPr>
        </p:nvSpPr>
        <p:spPr>
          <a:xfrm>
            <a:off x="449052" y="153248"/>
            <a:ext cx="10940405" cy="726923"/>
          </a:xfrm>
        </p:spPr>
        <p:txBody>
          <a:bodyPr/>
          <a:lstStyle/>
          <a:p>
            <a:pPr algn="ctr"/>
            <a:r>
              <a:rPr lang="en-US" dirty="0"/>
              <a:t>time for practice</a:t>
            </a:r>
          </a:p>
        </p:txBody>
      </p:sp>
    </p:spTree>
    <p:extLst>
      <p:ext uri="{BB962C8B-B14F-4D97-AF65-F5344CB8AC3E}">
        <p14:creationId xmlns:p14="http://schemas.microsoft.com/office/powerpoint/2010/main" val="2896838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Course objectives</a:t>
            </a:r>
          </a:p>
        </p:txBody>
      </p:sp>
      <p:sp>
        <p:nvSpPr>
          <p:cNvPr id="3" name="TextBox 2">
            <a:extLst>
              <a:ext uri="{FF2B5EF4-FFF2-40B4-BE49-F238E27FC236}">
                <a16:creationId xmlns:a16="http://schemas.microsoft.com/office/drawing/2014/main" id="{9CC44B79-1C41-CF40-AB8A-91946BD968B9}"/>
              </a:ext>
            </a:extLst>
          </p:cNvPr>
          <p:cNvSpPr txBox="1"/>
          <p:nvPr/>
        </p:nvSpPr>
        <p:spPr>
          <a:xfrm>
            <a:off x="1141439" y="1474280"/>
            <a:ext cx="8868043" cy="3539430"/>
          </a:xfrm>
          <a:prstGeom prst="rect">
            <a:avLst/>
          </a:prstGeom>
          <a:noFill/>
        </p:spPr>
        <p:txBody>
          <a:bodyPr wrap="square" rtlCol="0">
            <a:spAutoFit/>
          </a:bodyPr>
          <a:lstStyle/>
          <a:p>
            <a:pPr marL="380990" indent="-380990">
              <a:buFont typeface="Wingdings" pitchFamily="2" charset="2"/>
              <a:buChar char="Ø"/>
            </a:pPr>
            <a:r>
              <a:rPr lang="en-US" sz="3200" dirty="0">
                <a:solidFill>
                  <a:schemeClr val="bg2">
                    <a:lumMod val="10000"/>
                  </a:schemeClr>
                </a:solidFill>
              </a:rPr>
              <a:t>/proc</a:t>
            </a:r>
          </a:p>
          <a:p>
            <a:pPr marL="380990" indent="-380990">
              <a:buFont typeface="Wingdings" pitchFamily="2" charset="2"/>
              <a:buChar char="Ø"/>
            </a:pPr>
            <a:endParaRPr lang="en-US" sz="3200" dirty="0">
              <a:solidFill>
                <a:schemeClr val="bg2">
                  <a:lumMod val="10000"/>
                </a:schemeClr>
              </a:solidFill>
            </a:endParaRPr>
          </a:p>
          <a:p>
            <a:pPr marL="380990" indent="-380990">
              <a:buFont typeface="Wingdings" pitchFamily="2" charset="2"/>
              <a:buChar char="Ø"/>
            </a:pPr>
            <a:r>
              <a:rPr lang="en-US" sz="3200" dirty="0">
                <a:solidFill>
                  <a:schemeClr val="bg2">
                    <a:lumMod val="10000"/>
                  </a:schemeClr>
                </a:solidFill>
              </a:rPr>
              <a:t>common commands</a:t>
            </a:r>
          </a:p>
          <a:p>
            <a:endParaRPr lang="en-US" sz="3200" dirty="0">
              <a:solidFill>
                <a:schemeClr val="bg2">
                  <a:lumMod val="10000"/>
                </a:schemeClr>
              </a:solidFill>
            </a:endParaRPr>
          </a:p>
          <a:p>
            <a:pPr marL="380990" indent="-380990">
              <a:buFont typeface="Wingdings" pitchFamily="2" charset="2"/>
              <a:buChar char="Ø"/>
            </a:pPr>
            <a:r>
              <a:rPr lang="en-US" sz="3200" dirty="0">
                <a:solidFill>
                  <a:schemeClr val="bg2">
                    <a:lumMod val="10000"/>
                  </a:schemeClr>
                </a:solidFill>
              </a:rPr>
              <a:t>modules</a:t>
            </a:r>
          </a:p>
          <a:p>
            <a:pPr marL="380990" indent="-380990">
              <a:buFont typeface="Wingdings" pitchFamily="2" charset="2"/>
              <a:buChar char="Ø"/>
            </a:pPr>
            <a:endParaRPr lang="en-US" sz="3200" dirty="0">
              <a:solidFill>
                <a:schemeClr val="bg2">
                  <a:lumMod val="10000"/>
                </a:schemeClr>
              </a:solidFill>
            </a:endParaRPr>
          </a:p>
          <a:p>
            <a:pPr marL="380990" indent="-380990">
              <a:buFont typeface="Wingdings" pitchFamily="2" charset="2"/>
              <a:buChar char="Ø"/>
            </a:pPr>
            <a:r>
              <a:rPr lang="en-US" sz="3200">
                <a:solidFill>
                  <a:schemeClr val="bg2">
                    <a:lumMod val="10000"/>
                  </a:schemeClr>
                </a:solidFill>
              </a:rPr>
              <a:t>performance benchmark</a:t>
            </a:r>
            <a:endParaRPr lang="en-US" sz="3200" dirty="0">
              <a:solidFill>
                <a:schemeClr val="bg2">
                  <a:lumMod val="10000"/>
                </a:schemeClr>
              </a:solidFill>
            </a:endParaRPr>
          </a:p>
        </p:txBody>
      </p:sp>
    </p:spTree>
    <p:extLst>
      <p:ext uri="{BB962C8B-B14F-4D97-AF65-F5344CB8AC3E}">
        <p14:creationId xmlns:p14="http://schemas.microsoft.com/office/powerpoint/2010/main" val="1522136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A10E3-C7D8-3E49-AFAF-6B726DEA0F33}"/>
              </a:ext>
            </a:extLst>
          </p:cNvPr>
          <p:cNvSpPr>
            <a:spLocks noGrp="1"/>
          </p:cNvSpPr>
          <p:nvPr>
            <p:ph type="title"/>
          </p:nvPr>
        </p:nvSpPr>
        <p:spPr/>
        <p:txBody>
          <a:bodyPr/>
          <a:lstStyle/>
          <a:p>
            <a:pPr algn="ctr"/>
            <a:r>
              <a:rPr lang="en-AU" dirty="0"/>
              <a:t>The /proc filesystem</a:t>
            </a:r>
          </a:p>
        </p:txBody>
      </p:sp>
      <p:sp>
        <p:nvSpPr>
          <p:cNvPr id="3" name="Rectangle 2">
            <a:extLst>
              <a:ext uri="{FF2B5EF4-FFF2-40B4-BE49-F238E27FC236}">
                <a16:creationId xmlns:a16="http://schemas.microsoft.com/office/drawing/2014/main" id="{8A08922B-ED9B-8641-B9B4-7BDF79919336}"/>
              </a:ext>
            </a:extLst>
          </p:cNvPr>
          <p:cNvSpPr/>
          <p:nvPr/>
        </p:nvSpPr>
        <p:spPr>
          <a:xfrm>
            <a:off x="1351279" y="1314962"/>
            <a:ext cx="9743537" cy="1569660"/>
          </a:xfrm>
          <a:prstGeom prst="rect">
            <a:avLst/>
          </a:prstGeom>
        </p:spPr>
        <p:txBody>
          <a:bodyPr wrap="square">
            <a:spAutoFit/>
          </a:bodyPr>
          <a:lstStyle/>
          <a:p>
            <a:r>
              <a:rPr lang="en-AU" sz="2400" dirty="0">
                <a:solidFill>
                  <a:schemeClr val="bg1"/>
                </a:solidFill>
              </a:rPr>
              <a:t>The </a:t>
            </a:r>
            <a:r>
              <a:rPr lang="en-AU" sz="2400" b="1" dirty="0">
                <a:solidFill>
                  <a:schemeClr val="bg1"/>
                </a:solidFill>
              </a:rPr>
              <a:t>proc </a:t>
            </a:r>
            <a:r>
              <a:rPr lang="en-AU" sz="2400" dirty="0">
                <a:solidFill>
                  <a:schemeClr val="bg1"/>
                </a:solidFill>
              </a:rPr>
              <a:t>filesystem is a pseudo-filesystem which provides an interface to kernel data structures. It is commonly mounted at </a:t>
            </a:r>
            <a:r>
              <a:rPr lang="en-AU" sz="2400" b="1" dirty="0">
                <a:solidFill>
                  <a:schemeClr val="bg1"/>
                </a:solidFill>
              </a:rPr>
              <a:t>/proc</a:t>
            </a:r>
            <a:r>
              <a:rPr lang="en-AU" sz="2400" dirty="0">
                <a:solidFill>
                  <a:schemeClr val="bg1"/>
                </a:solidFill>
              </a:rPr>
              <a:t>.</a:t>
            </a:r>
          </a:p>
          <a:p>
            <a:endParaRPr lang="en-AU" sz="2400" dirty="0">
              <a:solidFill>
                <a:schemeClr val="bg1"/>
              </a:solidFill>
            </a:endParaRPr>
          </a:p>
          <a:p>
            <a:r>
              <a:rPr lang="en-AU" sz="2400" dirty="0">
                <a:solidFill>
                  <a:schemeClr val="bg1"/>
                </a:solidFill>
              </a:rPr>
              <a:t>It does not exist on a disk, instead, the kernel creates it </a:t>
            </a:r>
            <a:r>
              <a:rPr lang="en-AU" sz="2400" b="1" dirty="0">
                <a:solidFill>
                  <a:schemeClr val="bg1"/>
                </a:solidFill>
              </a:rPr>
              <a:t>in memory</a:t>
            </a:r>
            <a:r>
              <a:rPr lang="en-AU" sz="2400" dirty="0">
                <a:solidFill>
                  <a:schemeClr val="bg1"/>
                </a:solidFill>
              </a:rPr>
              <a:t>. </a:t>
            </a:r>
            <a:endParaRPr lang="en-US" sz="2400" dirty="0">
              <a:solidFill>
                <a:schemeClr val="bg1"/>
              </a:solidFill>
            </a:endParaRPr>
          </a:p>
        </p:txBody>
      </p:sp>
      <p:pic>
        <p:nvPicPr>
          <p:cNvPr id="5" name="Picture 4">
            <a:extLst>
              <a:ext uri="{FF2B5EF4-FFF2-40B4-BE49-F238E27FC236}">
                <a16:creationId xmlns:a16="http://schemas.microsoft.com/office/drawing/2014/main" id="{89B29993-5459-3646-B5C4-692FDAA8B8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94561"/>
            <a:ext cx="12192000" cy="2048477"/>
          </a:xfrm>
          <a:prstGeom prst="rect">
            <a:avLst/>
          </a:prstGeom>
        </p:spPr>
      </p:pic>
      <p:sp>
        <p:nvSpPr>
          <p:cNvPr id="6" name="Rectangle 5">
            <a:extLst>
              <a:ext uri="{FF2B5EF4-FFF2-40B4-BE49-F238E27FC236}">
                <a16:creationId xmlns:a16="http://schemas.microsoft.com/office/drawing/2014/main" id="{B04D5020-6063-9C48-9993-652A9116EEFE}"/>
              </a:ext>
            </a:extLst>
          </p:cNvPr>
          <p:cNvSpPr/>
          <p:nvPr/>
        </p:nvSpPr>
        <p:spPr>
          <a:xfrm>
            <a:off x="3338835" y="5744791"/>
            <a:ext cx="5941050" cy="646331"/>
          </a:xfrm>
          <a:prstGeom prst="rect">
            <a:avLst/>
          </a:prstGeom>
        </p:spPr>
        <p:txBody>
          <a:bodyPr wrap="none">
            <a:spAutoFit/>
          </a:bodyPr>
          <a:lstStyle/>
          <a:p>
            <a:r>
              <a:rPr lang="en-US" dirty="0">
                <a:solidFill>
                  <a:schemeClr val="bg1"/>
                </a:solidFill>
              </a:rPr>
              <a:t>$ man proc</a:t>
            </a:r>
          </a:p>
          <a:p>
            <a:r>
              <a:rPr lang="en-US" dirty="0">
                <a:solidFill>
                  <a:schemeClr val="bg1"/>
                </a:solidFill>
              </a:rPr>
              <a:t>https://man7.org/</a:t>
            </a:r>
            <a:r>
              <a:rPr lang="en-US" dirty="0" err="1">
                <a:solidFill>
                  <a:schemeClr val="bg1"/>
                </a:solidFill>
              </a:rPr>
              <a:t>linux</a:t>
            </a:r>
            <a:r>
              <a:rPr lang="en-US" dirty="0">
                <a:solidFill>
                  <a:schemeClr val="bg1"/>
                </a:solidFill>
              </a:rPr>
              <a:t>/man-pages/man5/proc.5.html</a:t>
            </a:r>
          </a:p>
        </p:txBody>
      </p:sp>
    </p:spTree>
    <p:extLst>
      <p:ext uri="{BB962C8B-B14F-4D97-AF65-F5344CB8AC3E}">
        <p14:creationId xmlns:p14="http://schemas.microsoft.com/office/powerpoint/2010/main" val="3924400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D53B5-5D7B-7E40-BE8D-BDC94AA52A28}"/>
              </a:ext>
            </a:extLst>
          </p:cNvPr>
          <p:cNvSpPr>
            <a:spLocks noGrp="1"/>
          </p:cNvSpPr>
          <p:nvPr>
            <p:ph type="title"/>
          </p:nvPr>
        </p:nvSpPr>
        <p:spPr/>
        <p:txBody>
          <a:bodyPr/>
          <a:lstStyle/>
          <a:p>
            <a:pPr algn="ctr"/>
            <a:r>
              <a:rPr lang="en-US" dirty="0">
                <a:solidFill>
                  <a:schemeClr val="bg1"/>
                </a:solidFill>
              </a:rPr>
              <a:t>common commands/checks related with /proc</a:t>
            </a:r>
          </a:p>
        </p:txBody>
      </p:sp>
      <p:sp>
        <p:nvSpPr>
          <p:cNvPr id="3" name="TextBox 2">
            <a:extLst>
              <a:ext uri="{FF2B5EF4-FFF2-40B4-BE49-F238E27FC236}">
                <a16:creationId xmlns:a16="http://schemas.microsoft.com/office/drawing/2014/main" id="{AE83A669-6931-1A4B-8E91-DBAA3AA87FA8}"/>
              </a:ext>
            </a:extLst>
          </p:cNvPr>
          <p:cNvSpPr txBox="1"/>
          <p:nvPr/>
        </p:nvSpPr>
        <p:spPr>
          <a:xfrm>
            <a:off x="2530998" y="1570683"/>
            <a:ext cx="3107802" cy="2677656"/>
          </a:xfrm>
          <a:prstGeom prst="rect">
            <a:avLst/>
          </a:prstGeom>
          <a:noFill/>
        </p:spPr>
        <p:txBody>
          <a:bodyPr wrap="square" rtlCol="0">
            <a:spAutoFit/>
          </a:bodyPr>
          <a:lstStyle/>
          <a:p>
            <a:r>
              <a:rPr lang="en-US" sz="2400" dirty="0">
                <a:solidFill>
                  <a:schemeClr val="bg1"/>
                </a:solidFill>
              </a:rPr>
              <a:t>/proc/</a:t>
            </a:r>
            <a:r>
              <a:rPr lang="en-US" sz="2400" dirty="0" err="1">
                <a:solidFill>
                  <a:schemeClr val="bg1"/>
                </a:solidFill>
              </a:rPr>
              <a:t>cpuinfo</a:t>
            </a:r>
            <a:endParaRPr lang="en-US" sz="2400" dirty="0">
              <a:solidFill>
                <a:schemeClr val="bg1"/>
              </a:solidFill>
            </a:endParaRPr>
          </a:p>
          <a:p>
            <a:endParaRPr lang="en-US" sz="2400" dirty="0">
              <a:solidFill>
                <a:schemeClr val="bg1"/>
              </a:solidFill>
            </a:endParaRPr>
          </a:p>
          <a:p>
            <a:r>
              <a:rPr lang="en-US" sz="2400" dirty="0">
                <a:solidFill>
                  <a:schemeClr val="bg1"/>
                </a:solidFill>
              </a:rPr>
              <a:t>/proc/</a:t>
            </a:r>
            <a:r>
              <a:rPr lang="en-US" sz="2400" dirty="0" err="1">
                <a:solidFill>
                  <a:schemeClr val="bg1"/>
                </a:solidFill>
              </a:rPr>
              <a:t>meminfo</a:t>
            </a:r>
            <a:endParaRPr lang="en-US" sz="2400" dirty="0">
              <a:solidFill>
                <a:schemeClr val="bg1"/>
              </a:solidFill>
            </a:endParaRPr>
          </a:p>
          <a:p>
            <a:endParaRPr lang="en-US" sz="2400" dirty="0">
              <a:solidFill>
                <a:schemeClr val="bg1"/>
              </a:solidFill>
            </a:endParaRPr>
          </a:p>
          <a:p>
            <a:r>
              <a:rPr lang="en-US" sz="2400" dirty="0">
                <a:solidFill>
                  <a:schemeClr val="bg1"/>
                </a:solidFill>
              </a:rPr>
              <a:t>/proc/mounts</a:t>
            </a:r>
          </a:p>
          <a:p>
            <a:endParaRPr lang="en-US" sz="2400" dirty="0">
              <a:solidFill>
                <a:schemeClr val="bg1"/>
              </a:solidFill>
            </a:endParaRPr>
          </a:p>
          <a:p>
            <a:r>
              <a:rPr lang="en-US" sz="2400" dirty="0">
                <a:solidFill>
                  <a:schemeClr val="bg1"/>
                </a:solidFill>
              </a:rPr>
              <a:t>/proc/interrupts</a:t>
            </a:r>
          </a:p>
        </p:txBody>
      </p:sp>
      <p:sp>
        <p:nvSpPr>
          <p:cNvPr id="4" name="TextBox 3">
            <a:extLst>
              <a:ext uri="{FF2B5EF4-FFF2-40B4-BE49-F238E27FC236}">
                <a16:creationId xmlns:a16="http://schemas.microsoft.com/office/drawing/2014/main" id="{FA261541-2F1C-424C-B409-8EF0D4E748B8}"/>
              </a:ext>
            </a:extLst>
          </p:cNvPr>
          <p:cNvSpPr txBox="1"/>
          <p:nvPr/>
        </p:nvSpPr>
        <p:spPr>
          <a:xfrm>
            <a:off x="5350294" y="1570683"/>
            <a:ext cx="2926080" cy="1938992"/>
          </a:xfrm>
          <a:prstGeom prst="rect">
            <a:avLst/>
          </a:prstGeom>
          <a:noFill/>
        </p:spPr>
        <p:txBody>
          <a:bodyPr wrap="square" rtlCol="0">
            <a:spAutoFit/>
          </a:bodyPr>
          <a:lstStyle/>
          <a:p>
            <a:r>
              <a:rPr lang="en-US" sz="2400" dirty="0">
                <a:solidFill>
                  <a:schemeClr val="bg1"/>
                </a:solidFill>
              </a:rPr>
              <a:t>-&gt;  $ </a:t>
            </a:r>
            <a:r>
              <a:rPr lang="en-US" sz="2400" dirty="0" err="1">
                <a:solidFill>
                  <a:schemeClr val="bg1"/>
                </a:solidFill>
              </a:rPr>
              <a:t>lscpu</a:t>
            </a:r>
            <a:endParaRPr lang="en-US" sz="2400" dirty="0">
              <a:solidFill>
                <a:schemeClr val="bg1"/>
              </a:solidFill>
            </a:endParaRPr>
          </a:p>
          <a:p>
            <a:endParaRPr lang="en-US" sz="2400" dirty="0">
              <a:solidFill>
                <a:schemeClr val="bg1"/>
              </a:solidFill>
            </a:endParaRPr>
          </a:p>
          <a:p>
            <a:r>
              <a:rPr lang="en-US" sz="2400" dirty="0">
                <a:solidFill>
                  <a:schemeClr val="bg1"/>
                </a:solidFill>
              </a:rPr>
              <a:t>-&gt;  $ free</a:t>
            </a:r>
          </a:p>
          <a:p>
            <a:endParaRPr lang="en-US" sz="2400" dirty="0">
              <a:solidFill>
                <a:schemeClr val="bg1"/>
              </a:solidFill>
            </a:endParaRPr>
          </a:p>
          <a:p>
            <a:r>
              <a:rPr lang="en-US" sz="2400" dirty="0">
                <a:solidFill>
                  <a:schemeClr val="bg1"/>
                </a:solidFill>
              </a:rPr>
              <a:t>-&gt;  $ mount</a:t>
            </a:r>
          </a:p>
        </p:txBody>
      </p:sp>
    </p:spTree>
    <p:extLst>
      <p:ext uri="{BB962C8B-B14F-4D97-AF65-F5344CB8AC3E}">
        <p14:creationId xmlns:p14="http://schemas.microsoft.com/office/powerpoint/2010/main" val="3405547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B3117-BB37-8C42-9880-134408AAF79F}"/>
              </a:ext>
            </a:extLst>
          </p:cNvPr>
          <p:cNvSpPr>
            <a:spLocks noGrp="1"/>
          </p:cNvSpPr>
          <p:nvPr>
            <p:ph type="title"/>
          </p:nvPr>
        </p:nvSpPr>
        <p:spPr/>
        <p:txBody>
          <a:bodyPr/>
          <a:lstStyle/>
          <a:p>
            <a:pPr algn="ctr"/>
            <a:r>
              <a:rPr lang="en-US" dirty="0">
                <a:solidFill>
                  <a:schemeClr val="bg1"/>
                </a:solidFill>
              </a:rPr>
              <a:t>/proc/</a:t>
            </a:r>
            <a:r>
              <a:rPr lang="en-US" dirty="0" err="1">
                <a:solidFill>
                  <a:schemeClr val="bg1"/>
                </a:solidFill>
              </a:rPr>
              <a:t>cpuinfo</a:t>
            </a:r>
            <a:r>
              <a:rPr lang="en-US" dirty="0">
                <a:solidFill>
                  <a:schemeClr val="bg1"/>
                </a:solidFill>
              </a:rPr>
              <a:t> (shortened)</a:t>
            </a:r>
          </a:p>
        </p:txBody>
      </p:sp>
      <p:sp>
        <p:nvSpPr>
          <p:cNvPr id="4" name="TextBox 3">
            <a:extLst>
              <a:ext uri="{FF2B5EF4-FFF2-40B4-BE49-F238E27FC236}">
                <a16:creationId xmlns:a16="http://schemas.microsoft.com/office/drawing/2014/main" id="{B1966A17-34F9-4B76-A529-EC6997B32C2C}"/>
              </a:ext>
            </a:extLst>
          </p:cNvPr>
          <p:cNvSpPr txBox="1"/>
          <p:nvPr/>
        </p:nvSpPr>
        <p:spPr>
          <a:xfrm>
            <a:off x="838054" y="1077001"/>
            <a:ext cx="10551403" cy="3539430"/>
          </a:xfrm>
          <a:prstGeom prst="rect">
            <a:avLst/>
          </a:prstGeom>
          <a:noFill/>
        </p:spPr>
        <p:txBody>
          <a:bodyPr wrap="square" rtlCol="0">
            <a:spAutoFit/>
          </a:bodyPr>
          <a:lstStyle/>
          <a:p>
            <a:pPr defTabSz="457200"/>
            <a:r>
              <a:rPr lang="en-US" sz="1600" dirty="0">
                <a:solidFill>
                  <a:srgbClr val="1D516C"/>
                </a:solidFill>
                <a:latin typeface="Arial"/>
              </a:rPr>
              <a:t>processor	: 3</a:t>
            </a:r>
          </a:p>
          <a:p>
            <a:pPr defTabSz="457200"/>
            <a:r>
              <a:rPr lang="en-US" sz="1600" dirty="0">
                <a:solidFill>
                  <a:srgbClr val="1D516C"/>
                </a:solidFill>
                <a:latin typeface="Arial"/>
              </a:rPr>
              <a:t>model name	: Intel(R) Xeon(R) CPU E5-2686 v4 @ 2.30GHz</a:t>
            </a:r>
          </a:p>
          <a:p>
            <a:pPr defTabSz="457200"/>
            <a:r>
              <a:rPr lang="en-US" sz="1600" dirty="0">
                <a:solidFill>
                  <a:srgbClr val="1D516C"/>
                </a:solidFill>
                <a:latin typeface="Arial"/>
              </a:rPr>
              <a:t>microcode	: 0xb000038</a:t>
            </a:r>
          </a:p>
          <a:p>
            <a:pPr defTabSz="457200"/>
            <a:r>
              <a:rPr lang="en-US" sz="1600" dirty="0" err="1">
                <a:solidFill>
                  <a:srgbClr val="1D516C"/>
                </a:solidFill>
                <a:latin typeface="Arial"/>
              </a:rPr>
              <a:t>cpu</a:t>
            </a:r>
            <a:r>
              <a:rPr lang="en-US" sz="1600" dirty="0">
                <a:solidFill>
                  <a:srgbClr val="1D516C"/>
                </a:solidFill>
                <a:latin typeface="Arial"/>
              </a:rPr>
              <a:t> MHz		: 2300.191</a:t>
            </a:r>
          </a:p>
          <a:p>
            <a:pPr defTabSz="457200"/>
            <a:r>
              <a:rPr lang="en-US" sz="1600" dirty="0">
                <a:solidFill>
                  <a:srgbClr val="1D516C"/>
                </a:solidFill>
                <a:latin typeface="Arial"/>
              </a:rPr>
              <a:t>cache size	: 46080 KB</a:t>
            </a:r>
          </a:p>
          <a:p>
            <a:pPr defTabSz="457200"/>
            <a:r>
              <a:rPr lang="en-US" sz="1600" dirty="0">
                <a:solidFill>
                  <a:srgbClr val="1D516C"/>
                </a:solidFill>
                <a:latin typeface="Arial"/>
              </a:rPr>
              <a:t>siblings	: 4</a:t>
            </a:r>
          </a:p>
          <a:p>
            <a:pPr defTabSz="457200"/>
            <a:r>
              <a:rPr lang="en-US" sz="1600" dirty="0">
                <a:solidFill>
                  <a:srgbClr val="1D516C"/>
                </a:solidFill>
                <a:latin typeface="Arial"/>
              </a:rPr>
              <a:t>core id		: 3</a:t>
            </a:r>
          </a:p>
          <a:p>
            <a:pPr defTabSz="457200"/>
            <a:r>
              <a:rPr lang="en-US" sz="1600" dirty="0" err="1">
                <a:solidFill>
                  <a:srgbClr val="1D516C"/>
                </a:solidFill>
                <a:latin typeface="Arial"/>
              </a:rPr>
              <a:t>cpu</a:t>
            </a:r>
            <a:r>
              <a:rPr lang="en-US" sz="1600" dirty="0">
                <a:solidFill>
                  <a:srgbClr val="1D516C"/>
                </a:solidFill>
                <a:latin typeface="Arial"/>
              </a:rPr>
              <a:t> cores	: 4</a:t>
            </a:r>
          </a:p>
          <a:p>
            <a:pPr defTabSz="457200"/>
            <a:r>
              <a:rPr lang="en-US" sz="1600" dirty="0" err="1">
                <a:solidFill>
                  <a:srgbClr val="1D516C"/>
                </a:solidFill>
                <a:latin typeface="Arial"/>
              </a:rPr>
              <a:t>fpu</a:t>
            </a:r>
            <a:r>
              <a:rPr lang="en-US" sz="1600" dirty="0">
                <a:solidFill>
                  <a:srgbClr val="1D516C"/>
                </a:solidFill>
                <a:latin typeface="Arial"/>
              </a:rPr>
              <a:t>		: yes</a:t>
            </a:r>
          </a:p>
          <a:p>
            <a:pPr defTabSz="457200"/>
            <a:r>
              <a:rPr lang="en-US" sz="1600" dirty="0">
                <a:solidFill>
                  <a:srgbClr val="1D516C"/>
                </a:solidFill>
                <a:latin typeface="Arial"/>
              </a:rPr>
              <a:t>flags		: </a:t>
            </a:r>
            <a:r>
              <a:rPr lang="en-US" sz="1600" dirty="0" err="1">
                <a:solidFill>
                  <a:srgbClr val="1D516C"/>
                </a:solidFill>
                <a:latin typeface="Arial"/>
              </a:rPr>
              <a:t>fpu</a:t>
            </a:r>
            <a:r>
              <a:rPr lang="en-US" sz="1600" dirty="0">
                <a:solidFill>
                  <a:srgbClr val="1D516C"/>
                </a:solidFill>
                <a:latin typeface="Arial"/>
              </a:rPr>
              <a:t> </a:t>
            </a:r>
            <a:r>
              <a:rPr lang="en-US" sz="1600" dirty="0" err="1">
                <a:solidFill>
                  <a:srgbClr val="1D516C"/>
                </a:solidFill>
                <a:latin typeface="Arial"/>
              </a:rPr>
              <a:t>vme</a:t>
            </a:r>
            <a:r>
              <a:rPr lang="en-US" sz="1600" dirty="0">
                <a:solidFill>
                  <a:srgbClr val="1D516C"/>
                </a:solidFill>
                <a:latin typeface="Arial"/>
              </a:rPr>
              <a:t> de </a:t>
            </a:r>
            <a:r>
              <a:rPr lang="en-US" sz="1600" dirty="0" err="1">
                <a:solidFill>
                  <a:srgbClr val="1D516C"/>
                </a:solidFill>
                <a:latin typeface="Arial"/>
              </a:rPr>
              <a:t>pse</a:t>
            </a:r>
            <a:r>
              <a:rPr lang="en-US" sz="1600" dirty="0">
                <a:solidFill>
                  <a:srgbClr val="1D516C"/>
                </a:solidFill>
                <a:latin typeface="Arial"/>
              </a:rPr>
              <a:t> </a:t>
            </a:r>
            <a:r>
              <a:rPr lang="en-US" sz="1600" dirty="0" err="1">
                <a:solidFill>
                  <a:srgbClr val="1D516C"/>
                </a:solidFill>
                <a:latin typeface="Arial"/>
              </a:rPr>
              <a:t>tsc</a:t>
            </a:r>
            <a:r>
              <a:rPr lang="en-US" sz="1600" dirty="0">
                <a:solidFill>
                  <a:srgbClr val="1D516C"/>
                </a:solidFill>
                <a:latin typeface="Arial"/>
              </a:rPr>
              <a:t> </a:t>
            </a:r>
            <a:r>
              <a:rPr lang="en-US" sz="1600" dirty="0" err="1">
                <a:solidFill>
                  <a:srgbClr val="1D516C"/>
                </a:solidFill>
                <a:latin typeface="Arial"/>
              </a:rPr>
              <a:t>msr</a:t>
            </a:r>
            <a:r>
              <a:rPr lang="en-US" sz="1600" dirty="0">
                <a:solidFill>
                  <a:srgbClr val="1D516C"/>
                </a:solidFill>
                <a:latin typeface="Arial"/>
              </a:rPr>
              <a:t> </a:t>
            </a:r>
            <a:r>
              <a:rPr lang="en-US" sz="1600" dirty="0" err="1">
                <a:solidFill>
                  <a:srgbClr val="1D516C"/>
                </a:solidFill>
                <a:latin typeface="Arial"/>
              </a:rPr>
              <a:t>pae</a:t>
            </a:r>
            <a:r>
              <a:rPr lang="en-US" sz="1600" dirty="0">
                <a:solidFill>
                  <a:srgbClr val="1D516C"/>
                </a:solidFill>
                <a:latin typeface="Arial"/>
              </a:rPr>
              <a:t> </a:t>
            </a:r>
            <a:r>
              <a:rPr lang="en-US" sz="1600" dirty="0" err="1">
                <a:solidFill>
                  <a:srgbClr val="1D516C"/>
                </a:solidFill>
                <a:latin typeface="Arial"/>
              </a:rPr>
              <a:t>mce</a:t>
            </a:r>
            <a:r>
              <a:rPr lang="en-US" sz="1600" dirty="0">
                <a:solidFill>
                  <a:srgbClr val="1D516C"/>
                </a:solidFill>
                <a:latin typeface="Arial"/>
              </a:rPr>
              <a:t> cx8 </a:t>
            </a:r>
            <a:r>
              <a:rPr lang="en-US" sz="1600" dirty="0" err="1">
                <a:solidFill>
                  <a:srgbClr val="1D516C"/>
                </a:solidFill>
                <a:latin typeface="Arial"/>
              </a:rPr>
              <a:t>apic</a:t>
            </a:r>
            <a:r>
              <a:rPr lang="en-US" sz="1600" dirty="0">
                <a:solidFill>
                  <a:srgbClr val="1D516C"/>
                </a:solidFill>
                <a:latin typeface="Arial"/>
              </a:rPr>
              <a:t> </a:t>
            </a:r>
            <a:r>
              <a:rPr lang="en-US" sz="1600" dirty="0" err="1">
                <a:solidFill>
                  <a:srgbClr val="1D516C"/>
                </a:solidFill>
                <a:latin typeface="Arial"/>
              </a:rPr>
              <a:t>sep</a:t>
            </a:r>
            <a:r>
              <a:rPr lang="en-US" sz="1600" dirty="0">
                <a:solidFill>
                  <a:srgbClr val="1D516C"/>
                </a:solidFill>
                <a:latin typeface="Arial"/>
              </a:rPr>
              <a:t> </a:t>
            </a:r>
            <a:r>
              <a:rPr lang="en-US" sz="1600" dirty="0" err="1">
                <a:solidFill>
                  <a:srgbClr val="1D516C"/>
                </a:solidFill>
                <a:latin typeface="Arial"/>
              </a:rPr>
              <a:t>mtrr</a:t>
            </a:r>
            <a:r>
              <a:rPr lang="en-US" sz="1600" dirty="0">
                <a:solidFill>
                  <a:srgbClr val="1D516C"/>
                </a:solidFill>
                <a:latin typeface="Arial"/>
              </a:rPr>
              <a:t> </a:t>
            </a:r>
            <a:r>
              <a:rPr lang="en-US" sz="1600" dirty="0" err="1">
                <a:solidFill>
                  <a:srgbClr val="1D516C"/>
                </a:solidFill>
                <a:latin typeface="Arial"/>
              </a:rPr>
              <a:t>pge</a:t>
            </a:r>
            <a:r>
              <a:rPr lang="en-US" sz="1600" dirty="0">
                <a:solidFill>
                  <a:srgbClr val="1D516C"/>
                </a:solidFill>
                <a:latin typeface="Arial"/>
              </a:rPr>
              <a:t> </a:t>
            </a:r>
            <a:r>
              <a:rPr lang="en-US" sz="1600" dirty="0" err="1">
                <a:solidFill>
                  <a:srgbClr val="1D516C"/>
                </a:solidFill>
                <a:latin typeface="Arial"/>
              </a:rPr>
              <a:t>mca</a:t>
            </a:r>
            <a:r>
              <a:rPr lang="en-US" sz="1600" dirty="0">
                <a:solidFill>
                  <a:srgbClr val="1D516C"/>
                </a:solidFill>
                <a:latin typeface="Arial"/>
              </a:rPr>
              <a:t> </a:t>
            </a:r>
            <a:r>
              <a:rPr lang="en-US" sz="1600" dirty="0" err="1">
                <a:solidFill>
                  <a:srgbClr val="1D516C"/>
                </a:solidFill>
                <a:latin typeface="Arial"/>
              </a:rPr>
              <a:t>cmov</a:t>
            </a:r>
            <a:r>
              <a:rPr lang="en-US" sz="1600" dirty="0">
                <a:solidFill>
                  <a:srgbClr val="1D516C"/>
                </a:solidFill>
                <a:latin typeface="Arial"/>
              </a:rPr>
              <a:t> pat pse36 </a:t>
            </a:r>
            <a:r>
              <a:rPr lang="en-US" sz="1600" dirty="0" err="1">
                <a:solidFill>
                  <a:srgbClr val="1D516C"/>
                </a:solidFill>
                <a:latin typeface="Arial"/>
              </a:rPr>
              <a:t>clflush</a:t>
            </a:r>
            <a:r>
              <a:rPr lang="en-US" sz="1600" dirty="0">
                <a:solidFill>
                  <a:srgbClr val="1D516C"/>
                </a:solidFill>
                <a:latin typeface="Arial"/>
              </a:rPr>
              <a:t> mmx </a:t>
            </a:r>
            <a:r>
              <a:rPr lang="en-US" sz="1600" dirty="0" err="1">
                <a:solidFill>
                  <a:srgbClr val="1D516C"/>
                </a:solidFill>
                <a:latin typeface="Arial"/>
              </a:rPr>
              <a:t>fxsr</a:t>
            </a:r>
            <a:r>
              <a:rPr lang="en-US" sz="1600" dirty="0">
                <a:solidFill>
                  <a:srgbClr val="1D516C"/>
                </a:solidFill>
                <a:latin typeface="Arial"/>
              </a:rPr>
              <a:t> </a:t>
            </a:r>
            <a:r>
              <a:rPr lang="en-US" sz="1600" dirty="0" err="1">
                <a:solidFill>
                  <a:srgbClr val="1D516C"/>
                </a:solidFill>
                <a:latin typeface="Arial"/>
              </a:rPr>
              <a:t>sse</a:t>
            </a:r>
            <a:r>
              <a:rPr lang="en-US" sz="1600" dirty="0">
                <a:solidFill>
                  <a:srgbClr val="1D516C"/>
                </a:solidFill>
                <a:latin typeface="Arial"/>
              </a:rPr>
              <a:t> sse2 </a:t>
            </a:r>
            <a:r>
              <a:rPr lang="en-US" sz="1600" dirty="0" err="1">
                <a:solidFill>
                  <a:srgbClr val="1D516C"/>
                </a:solidFill>
                <a:latin typeface="Arial"/>
              </a:rPr>
              <a:t>ht</a:t>
            </a:r>
            <a:r>
              <a:rPr lang="en-US" sz="1600" dirty="0">
                <a:solidFill>
                  <a:srgbClr val="1D516C"/>
                </a:solidFill>
                <a:latin typeface="Arial"/>
              </a:rPr>
              <a:t> </a:t>
            </a:r>
            <a:r>
              <a:rPr lang="en-US" sz="1600" dirty="0" err="1">
                <a:solidFill>
                  <a:srgbClr val="1D516C"/>
                </a:solidFill>
                <a:latin typeface="Arial"/>
              </a:rPr>
              <a:t>syscall</a:t>
            </a:r>
            <a:r>
              <a:rPr lang="en-US" sz="1600" dirty="0">
                <a:solidFill>
                  <a:srgbClr val="1D516C"/>
                </a:solidFill>
                <a:latin typeface="Arial"/>
              </a:rPr>
              <a:t> </a:t>
            </a:r>
            <a:r>
              <a:rPr lang="en-US" sz="1600" dirty="0" err="1">
                <a:solidFill>
                  <a:srgbClr val="1D516C"/>
                </a:solidFill>
                <a:latin typeface="Arial"/>
              </a:rPr>
              <a:t>nx</a:t>
            </a:r>
            <a:r>
              <a:rPr lang="en-US" sz="1600" dirty="0">
                <a:solidFill>
                  <a:srgbClr val="1D516C"/>
                </a:solidFill>
                <a:latin typeface="Arial"/>
              </a:rPr>
              <a:t> pdpe1gb </a:t>
            </a:r>
            <a:r>
              <a:rPr lang="en-US" sz="1600" dirty="0" err="1">
                <a:solidFill>
                  <a:srgbClr val="1D516C"/>
                </a:solidFill>
                <a:latin typeface="Arial"/>
              </a:rPr>
              <a:t>rdtscp</a:t>
            </a:r>
            <a:r>
              <a:rPr lang="en-US" sz="1600" dirty="0">
                <a:solidFill>
                  <a:srgbClr val="1D516C"/>
                </a:solidFill>
                <a:latin typeface="Arial"/>
              </a:rPr>
              <a:t> </a:t>
            </a:r>
            <a:r>
              <a:rPr lang="en-US" sz="1600" dirty="0" err="1">
                <a:solidFill>
                  <a:srgbClr val="1D516C"/>
                </a:solidFill>
                <a:latin typeface="Arial"/>
              </a:rPr>
              <a:t>lm</a:t>
            </a:r>
            <a:r>
              <a:rPr lang="en-US" sz="1600" dirty="0">
                <a:solidFill>
                  <a:srgbClr val="1D516C"/>
                </a:solidFill>
                <a:latin typeface="Arial"/>
              </a:rPr>
              <a:t> </a:t>
            </a:r>
            <a:r>
              <a:rPr lang="en-US" sz="1600" dirty="0" err="1">
                <a:solidFill>
                  <a:srgbClr val="1D516C"/>
                </a:solidFill>
                <a:latin typeface="Arial"/>
              </a:rPr>
              <a:t>constant_tsc</a:t>
            </a:r>
            <a:r>
              <a:rPr lang="en-US" sz="1600" dirty="0">
                <a:solidFill>
                  <a:srgbClr val="1D516C"/>
                </a:solidFill>
                <a:latin typeface="Arial"/>
              </a:rPr>
              <a:t> </a:t>
            </a:r>
            <a:r>
              <a:rPr lang="en-US" sz="1600" dirty="0" err="1">
                <a:solidFill>
                  <a:srgbClr val="1D516C"/>
                </a:solidFill>
                <a:latin typeface="Arial"/>
              </a:rPr>
              <a:t>rep_good</a:t>
            </a:r>
            <a:r>
              <a:rPr lang="en-US" sz="1600" dirty="0">
                <a:solidFill>
                  <a:srgbClr val="1D516C"/>
                </a:solidFill>
                <a:latin typeface="Arial"/>
              </a:rPr>
              <a:t> </a:t>
            </a:r>
            <a:r>
              <a:rPr lang="en-US" sz="1600" dirty="0" err="1">
                <a:solidFill>
                  <a:srgbClr val="1D516C"/>
                </a:solidFill>
                <a:latin typeface="Arial"/>
              </a:rPr>
              <a:t>nopl</a:t>
            </a:r>
            <a:r>
              <a:rPr lang="en-US" sz="1600" dirty="0">
                <a:solidFill>
                  <a:srgbClr val="1D516C"/>
                </a:solidFill>
                <a:latin typeface="Arial"/>
              </a:rPr>
              <a:t> </a:t>
            </a:r>
            <a:r>
              <a:rPr lang="en-US" sz="1600" dirty="0" err="1">
                <a:solidFill>
                  <a:srgbClr val="1D516C"/>
                </a:solidFill>
                <a:latin typeface="Arial"/>
              </a:rPr>
              <a:t>xtopology</a:t>
            </a:r>
            <a:r>
              <a:rPr lang="en-US" sz="1600" dirty="0">
                <a:solidFill>
                  <a:srgbClr val="1D516C"/>
                </a:solidFill>
                <a:latin typeface="Arial"/>
              </a:rPr>
              <a:t> </a:t>
            </a:r>
            <a:r>
              <a:rPr lang="en-US" sz="1600" dirty="0" err="1">
                <a:solidFill>
                  <a:srgbClr val="1D516C"/>
                </a:solidFill>
                <a:latin typeface="Arial"/>
              </a:rPr>
              <a:t>cpuid</a:t>
            </a:r>
            <a:r>
              <a:rPr lang="en-US" sz="1600" dirty="0">
                <a:solidFill>
                  <a:srgbClr val="1D516C"/>
                </a:solidFill>
                <a:latin typeface="Arial"/>
              </a:rPr>
              <a:t> </a:t>
            </a:r>
            <a:r>
              <a:rPr lang="en-US" sz="1600" dirty="0" err="1">
                <a:solidFill>
                  <a:srgbClr val="1D516C"/>
                </a:solidFill>
                <a:latin typeface="Arial"/>
              </a:rPr>
              <a:t>pni</a:t>
            </a:r>
            <a:r>
              <a:rPr lang="en-US" sz="1600" dirty="0">
                <a:solidFill>
                  <a:srgbClr val="1D516C"/>
                </a:solidFill>
                <a:latin typeface="Arial"/>
              </a:rPr>
              <a:t> </a:t>
            </a:r>
            <a:r>
              <a:rPr lang="en-US" sz="1600" dirty="0" err="1">
                <a:solidFill>
                  <a:srgbClr val="1D516C"/>
                </a:solidFill>
                <a:latin typeface="Arial"/>
              </a:rPr>
              <a:t>pclmulqdq</a:t>
            </a:r>
            <a:r>
              <a:rPr lang="en-US" sz="1600" dirty="0">
                <a:solidFill>
                  <a:srgbClr val="1D516C"/>
                </a:solidFill>
                <a:latin typeface="Arial"/>
              </a:rPr>
              <a:t> ssse3 </a:t>
            </a:r>
            <a:r>
              <a:rPr lang="en-US" sz="1600" dirty="0" err="1">
                <a:solidFill>
                  <a:srgbClr val="1D516C"/>
                </a:solidFill>
                <a:latin typeface="Arial"/>
              </a:rPr>
              <a:t>fma</a:t>
            </a:r>
            <a:r>
              <a:rPr lang="en-US" sz="1600" dirty="0">
                <a:solidFill>
                  <a:srgbClr val="1D516C"/>
                </a:solidFill>
                <a:latin typeface="Arial"/>
              </a:rPr>
              <a:t> cx16 </a:t>
            </a:r>
            <a:r>
              <a:rPr lang="en-US" sz="1600" dirty="0" err="1">
                <a:solidFill>
                  <a:srgbClr val="1D516C"/>
                </a:solidFill>
                <a:latin typeface="Arial"/>
              </a:rPr>
              <a:t>pcid</a:t>
            </a:r>
            <a:r>
              <a:rPr lang="en-US" sz="1600" dirty="0">
                <a:solidFill>
                  <a:srgbClr val="1D516C"/>
                </a:solidFill>
                <a:latin typeface="Arial"/>
              </a:rPr>
              <a:t> sse4_1 sse4_2 x2apic </a:t>
            </a:r>
            <a:r>
              <a:rPr lang="en-US" sz="1600" dirty="0" err="1">
                <a:solidFill>
                  <a:srgbClr val="1D516C"/>
                </a:solidFill>
                <a:latin typeface="Arial"/>
              </a:rPr>
              <a:t>movbe</a:t>
            </a:r>
            <a:r>
              <a:rPr lang="en-US" sz="1600" dirty="0">
                <a:solidFill>
                  <a:srgbClr val="1D516C"/>
                </a:solidFill>
                <a:latin typeface="Arial"/>
              </a:rPr>
              <a:t> </a:t>
            </a:r>
            <a:r>
              <a:rPr lang="en-US" sz="1600" dirty="0" err="1">
                <a:solidFill>
                  <a:srgbClr val="1D516C"/>
                </a:solidFill>
                <a:latin typeface="Arial"/>
              </a:rPr>
              <a:t>popcnt</a:t>
            </a:r>
            <a:r>
              <a:rPr lang="en-US" sz="1600" dirty="0">
                <a:solidFill>
                  <a:srgbClr val="1D516C"/>
                </a:solidFill>
                <a:latin typeface="Arial"/>
              </a:rPr>
              <a:t> </a:t>
            </a:r>
            <a:r>
              <a:rPr lang="en-US" sz="1600" dirty="0" err="1">
                <a:solidFill>
                  <a:srgbClr val="1D516C"/>
                </a:solidFill>
                <a:latin typeface="Arial"/>
              </a:rPr>
              <a:t>tsc_deadline_timer</a:t>
            </a:r>
            <a:r>
              <a:rPr lang="en-US" sz="1600" dirty="0">
                <a:solidFill>
                  <a:srgbClr val="1D516C"/>
                </a:solidFill>
                <a:latin typeface="Arial"/>
              </a:rPr>
              <a:t> </a:t>
            </a:r>
            <a:r>
              <a:rPr lang="en-US" sz="1600" dirty="0" err="1">
                <a:solidFill>
                  <a:srgbClr val="1D516C"/>
                </a:solidFill>
                <a:latin typeface="Arial"/>
              </a:rPr>
              <a:t>aes</a:t>
            </a:r>
            <a:r>
              <a:rPr lang="en-US" sz="1600" dirty="0">
                <a:solidFill>
                  <a:srgbClr val="1D516C"/>
                </a:solidFill>
                <a:latin typeface="Arial"/>
              </a:rPr>
              <a:t> </a:t>
            </a:r>
            <a:r>
              <a:rPr lang="en-US" sz="1600" dirty="0" err="1">
                <a:solidFill>
                  <a:srgbClr val="1D516C"/>
                </a:solidFill>
                <a:latin typeface="Arial"/>
              </a:rPr>
              <a:t>xsave</a:t>
            </a:r>
            <a:r>
              <a:rPr lang="en-US" sz="1600" dirty="0">
                <a:solidFill>
                  <a:srgbClr val="1D516C"/>
                </a:solidFill>
                <a:latin typeface="Arial"/>
              </a:rPr>
              <a:t> </a:t>
            </a:r>
            <a:r>
              <a:rPr lang="en-US" sz="1600" dirty="0" err="1">
                <a:solidFill>
                  <a:srgbClr val="1D516C"/>
                </a:solidFill>
                <a:latin typeface="Arial"/>
              </a:rPr>
              <a:t>avx</a:t>
            </a:r>
            <a:r>
              <a:rPr lang="en-US" sz="1600" dirty="0">
                <a:solidFill>
                  <a:srgbClr val="1D516C"/>
                </a:solidFill>
                <a:latin typeface="Arial"/>
              </a:rPr>
              <a:t> f16c </a:t>
            </a:r>
            <a:r>
              <a:rPr lang="en-US" sz="1600" dirty="0" err="1">
                <a:solidFill>
                  <a:srgbClr val="1D516C"/>
                </a:solidFill>
                <a:latin typeface="Arial"/>
              </a:rPr>
              <a:t>rdrand</a:t>
            </a:r>
            <a:r>
              <a:rPr lang="en-US" sz="1600" dirty="0">
                <a:solidFill>
                  <a:srgbClr val="1D516C"/>
                </a:solidFill>
                <a:latin typeface="Arial"/>
              </a:rPr>
              <a:t> hypervisor </a:t>
            </a:r>
            <a:r>
              <a:rPr lang="en-US" sz="1600" dirty="0" err="1">
                <a:solidFill>
                  <a:srgbClr val="1D516C"/>
                </a:solidFill>
                <a:latin typeface="Arial"/>
              </a:rPr>
              <a:t>lahf_lm</a:t>
            </a:r>
            <a:r>
              <a:rPr lang="en-US" sz="1600" dirty="0">
                <a:solidFill>
                  <a:srgbClr val="1D516C"/>
                </a:solidFill>
                <a:latin typeface="Arial"/>
              </a:rPr>
              <a:t> </a:t>
            </a:r>
            <a:r>
              <a:rPr lang="en-US" sz="1600" dirty="0" err="1">
                <a:solidFill>
                  <a:srgbClr val="1D516C"/>
                </a:solidFill>
                <a:latin typeface="Arial"/>
              </a:rPr>
              <a:t>abm</a:t>
            </a:r>
            <a:r>
              <a:rPr lang="en-US" sz="1600" dirty="0">
                <a:solidFill>
                  <a:srgbClr val="1D516C"/>
                </a:solidFill>
                <a:latin typeface="Arial"/>
              </a:rPr>
              <a:t> </a:t>
            </a:r>
            <a:r>
              <a:rPr lang="en-US" sz="1600" dirty="0" err="1">
                <a:solidFill>
                  <a:srgbClr val="1D516C"/>
                </a:solidFill>
                <a:latin typeface="Arial"/>
              </a:rPr>
              <a:t>cpuid_fault</a:t>
            </a:r>
            <a:r>
              <a:rPr lang="en-US" sz="1600" dirty="0">
                <a:solidFill>
                  <a:srgbClr val="1D516C"/>
                </a:solidFill>
                <a:latin typeface="Arial"/>
              </a:rPr>
              <a:t> </a:t>
            </a:r>
            <a:r>
              <a:rPr lang="en-US" sz="1600" dirty="0" err="1">
                <a:solidFill>
                  <a:srgbClr val="1D516C"/>
                </a:solidFill>
                <a:latin typeface="Arial"/>
              </a:rPr>
              <a:t>invpcid_single</a:t>
            </a:r>
            <a:r>
              <a:rPr lang="en-US" sz="1600" dirty="0">
                <a:solidFill>
                  <a:srgbClr val="1D516C"/>
                </a:solidFill>
                <a:latin typeface="Arial"/>
              </a:rPr>
              <a:t> </a:t>
            </a:r>
            <a:r>
              <a:rPr lang="en-US" sz="1600" dirty="0" err="1">
                <a:solidFill>
                  <a:srgbClr val="1D516C"/>
                </a:solidFill>
                <a:latin typeface="Arial"/>
              </a:rPr>
              <a:t>pti</a:t>
            </a:r>
            <a:r>
              <a:rPr lang="en-US" sz="1600" dirty="0">
                <a:solidFill>
                  <a:srgbClr val="1D516C"/>
                </a:solidFill>
                <a:latin typeface="Arial"/>
              </a:rPr>
              <a:t> </a:t>
            </a:r>
            <a:r>
              <a:rPr lang="en-US" sz="1600" dirty="0" err="1">
                <a:solidFill>
                  <a:srgbClr val="1D516C"/>
                </a:solidFill>
                <a:latin typeface="Arial"/>
              </a:rPr>
              <a:t>fsgsbase</a:t>
            </a:r>
            <a:r>
              <a:rPr lang="en-US" sz="1600" dirty="0">
                <a:solidFill>
                  <a:srgbClr val="1D516C"/>
                </a:solidFill>
                <a:latin typeface="Arial"/>
              </a:rPr>
              <a:t> bmi1 avx2 </a:t>
            </a:r>
            <a:r>
              <a:rPr lang="en-US" sz="1600" dirty="0" err="1">
                <a:solidFill>
                  <a:srgbClr val="1D516C"/>
                </a:solidFill>
                <a:latin typeface="Arial"/>
              </a:rPr>
              <a:t>smep</a:t>
            </a:r>
            <a:r>
              <a:rPr lang="en-US" sz="1600" dirty="0">
                <a:solidFill>
                  <a:srgbClr val="1D516C"/>
                </a:solidFill>
                <a:latin typeface="Arial"/>
              </a:rPr>
              <a:t> bmi2 </a:t>
            </a:r>
            <a:r>
              <a:rPr lang="en-US" sz="1600" dirty="0" err="1">
                <a:solidFill>
                  <a:srgbClr val="1D516C"/>
                </a:solidFill>
                <a:latin typeface="Arial"/>
              </a:rPr>
              <a:t>erms</a:t>
            </a:r>
            <a:r>
              <a:rPr lang="en-US" sz="1600" dirty="0">
                <a:solidFill>
                  <a:srgbClr val="1D516C"/>
                </a:solidFill>
                <a:latin typeface="Arial"/>
              </a:rPr>
              <a:t> </a:t>
            </a:r>
            <a:r>
              <a:rPr lang="en-US" sz="1600" dirty="0" err="1">
                <a:solidFill>
                  <a:srgbClr val="1D516C"/>
                </a:solidFill>
                <a:latin typeface="Arial"/>
              </a:rPr>
              <a:t>invpcid</a:t>
            </a:r>
            <a:r>
              <a:rPr lang="en-US" sz="1600" dirty="0">
                <a:solidFill>
                  <a:srgbClr val="1D516C"/>
                </a:solidFill>
                <a:latin typeface="Arial"/>
              </a:rPr>
              <a:t> </a:t>
            </a:r>
            <a:r>
              <a:rPr lang="en-US" sz="1600" dirty="0" err="1">
                <a:solidFill>
                  <a:srgbClr val="1D516C"/>
                </a:solidFill>
                <a:latin typeface="Arial"/>
              </a:rPr>
              <a:t>xsaveopt</a:t>
            </a:r>
            <a:endParaRPr lang="en-US" sz="1600" dirty="0">
              <a:solidFill>
                <a:srgbClr val="1D516C"/>
              </a:solidFill>
              <a:latin typeface="Arial"/>
            </a:endParaRPr>
          </a:p>
          <a:p>
            <a:pPr defTabSz="457200"/>
            <a:r>
              <a:rPr lang="en-US" sz="1600" dirty="0">
                <a:solidFill>
                  <a:srgbClr val="1D516C"/>
                </a:solidFill>
                <a:latin typeface="Arial"/>
              </a:rPr>
              <a:t>bugs		: </a:t>
            </a:r>
            <a:r>
              <a:rPr lang="en-US" sz="1600" dirty="0" err="1">
                <a:solidFill>
                  <a:srgbClr val="1D516C"/>
                </a:solidFill>
                <a:latin typeface="Arial"/>
              </a:rPr>
              <a:t>cpu_meltdown</a:t>
            </a:r>
            <a:r>
              <a:rPr lang="en-US" sz="1600" dirty="0">
                <a:solidFill>
                  <a:srgbClr val="1D516C"/>
                </a:solidFill>
                <a:latin typeface="Arial"/>
              </a:rPr>
              <a:t> spectre_v1 spectre_v2 </a:t>
            </a:r>
            <a:r>
              <a:rPr lang="en-US" sz="1600" dirty="0" err="1">
                <a:solidFill>
                  <a:srgbClr val="1D516C"/>
                </a:solidFill>
                <a:latin typeface="Arial"/>
              </a:rPr>
              <a:t>spec_store_bypass</a:t>
            </a:r>
            <a:r>
              <a:rPr lang="en-US" sz="1600" dirty="0">
                <a:solidFill>
                  <a:srgbClr val="1D516C"/>
                </a:solidFill>
                <a:latin typeface="Arial"/>
              </a:rPr>
              <a:t> l1tf </a:t>
            </a:r>
            <a:r>
              <a:rPr lang="en-US" sz="1600" dirty="0" err="1">
                <a:solidFill>
                  <a:srgbClr val="1D516C"/>
                </a:solidFill>
                <a:latin typeface="Arial"/>
              </a:rPr>
              <a:t>mds</a:t>
            </a:r>
            <a:endParaRPr lang="en-US" sz="1600" dirty="0">
              <a:solidFill>
                <a:srgbClr val="1D516C"/>
              </a:solidFill>
              <a:latin typeface="Arial"/>
            </a:endParaRPr>
          </a:p>
        </p:txBody>
      </p:sp>
    </p:spTree>
    <p:extLst>
      <p:ext uri="{BB962C8B-B14F-4D97-AF65-F5344CB8AC3E}">
        <p14:creationId xmlns:p14="http://schemas.microsoft.com/office/powerpoint/2010/main" val="2980161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5261D-B0D4-8C42-878E-2E7B34FC35FE}"/>
              </a:ext>
            </a:extLst>
          </p:cNvPr>
          <p:cNvSpPr>
            <a:spLocks noGrp="1"/>
          </p:cNvSpPr>
          <p:nvPr>
            <p:ph type="title"/>
          </p:nvPr>
        </p:nvSpPr>
        <p:spPr>
          <a:xfrm>
            <a:off x="449052" y="153248"/>
            <a:ext cx="10940405" cy="726923"/>
          </a:xfrm>
        </p:spPr>
        <p:txBody>
          <a:bodyPr/>
          <a:lstStyle/>
          <a:p>
            <a:pPr algn="ctr"/>
            <a:r>
              <a:rPr lang="en-US" dirty="0">
                <a:solidFill>
                  <a:schemeClr val="bg1"/>
                </a:solidFill>
              </a:rPr>
              <a:t>/proc/sys (</a:t>
            </a:r>
            <a:r>
              <a:rPr lang="en-US" dirty="0" err="1">
                <a:solidFill>
                  <a:schemeClr val="bg1"/>
                </a:solidFill>
              </a:rPr>
              <a:t>tuneables</a:t>
            </a:r>
            <a:r>
              <a:rPr lang="en-US" dirty="0">
                <a:solidFill>
                  <a:schemeClr val="bg1"/>
                </a:solidFill>
              </a:rPr>
              <a:t>)</a:t>
            </a:r>
          </a:p>
        </p:txBody>
      </p:sp>
      <p:sp>
        <p:nvSpPr>
          <p:cNvPr id="5" name="TextBox 4">
            <a:extLst>
              <a:ext uri="{FF2B5EF4-FFF2-40B4-BE49-F238E27FC236}">
                <a16:creationId xmlns:a16="http://schemas.microsoft.com/office/drawing/2014/main" id="{38D1CACE-2CF2-9448-A071-F01635A82FE0}"/>
              </a:ext>
            </a:extLst>
          </p:cNvPr>
          <p:cNvSpPr txBox="1"/>
          <p:nvPr/>
        </p:nvSpPr>
        <p:spPr>
          <a:xfrm>
            <a:off x="1028347" y="1055387"/>
            <a:ext cx="9032593" cy="4154984"/>
          </a:xfrm>
          <a:prstGeom prst="rect">
            <a:avLst/>
          </a:prstGeom>
          <a:noFill/>
        </p:spPr>
        <p:txBody>
          <a:bodyPr wrap="square" rtlCol="0">
            <a:spAutoFit/>
          </a:bodyPr>
          <a:lstStyle/>
          <a:p>
            <a:r>
              <a:rPr lang="en-US" sz="2400" b="1" dirty="0" err="1">
                <a:solidFill>
                  <a:schemeClr val="bg1"/>
                </a:solidFill>
              </a:rPr>
              <a:t>sysctl</a:t>
            </a:r>
            <a:r>
              <a:rPr lang="en-US" sz="2400" dirty="0">
                <a:solidFill>
                  <a:schemeClr val="bg1"/>
                </a:solidFill>
              </a:rPr>
              <a:t> - configure kernel parameters at runtime</a:t>
            </a:r>
          </a:p>
          <a:p>
            <a:endParaRPr lang="en-US" sz="2400" dirty="0">
              <a:solidFill>
                <a:schemeClr val="bg1"/>
              </a:solidFill>
            </a:endParaRPr>
          </a:p>
          <a:p>
            <a:r>
              <a:rPr lang="en-US" sz="2400" dirty="0">
                <a:solidFill>
                  <a:schemeClr val="bg1"/>
                </a:solidFill>
              </a:rPr>
              <a:t># </a:t>
            </a:r>
            <a:r>
              <a:rPr lang="en-US" sz="2400" dirty="0" err="1">
                <a:solidFill>
                  <a:schemeClr val="bg1"/>
                </a:solidFill>
              </a:rPr>
              <a:t>sysctl</a:t>
            </a:r>
            <a:r>
              <a:rPr lang="en-US" sz="2400" dirty="0">
                <a:solidFill>
                  <a:schemeClr val="bg1"/>
                </a:solidFill>
              </a:rPr>
              <a:t> –a | grep mem</a:t>
            </a:r>
          </a:p>
          <a:p>
            <a:endParaRPr lang="en-US" sz="2400" dirty="0">
              <a:solidFill>
                <a:schemeClr val="bg1"/>
              </a:solidFill>
            </a:endParaRPr>
          </a:p>
          <a:p>
            <a:r>
              <a:rPr lang="en-US" sz="2400" dirty="0">
                <a:solidFill>
                  <a:schemeClr val="bg1"/>
                </a:solidFill>
              </a:rPr>
              <a:t>/</a:t>
            </a:r>
            <a:r>
              <a:rPr lang="en-US" sz="2400" dirty="0" err="1">
                <a:solidFill>
                  <a:schemeClr val="bg1"/>
                </a:solidFill>
              </a:rPr>
              <a:t>etc</a:t>
            </a:r>
            <a:r>
              <a:rPr lang="en-US" sz="2400" dirty="0">
                <a:solidFill>
                  <a:schemeClr val="bg1"/>
                </a:solidFill>
              </a:rPr>
              <a:t>/</a:t>
            </a:r>
            <a:r>
              <a:rPr lang="en-US" sz="2400" dirty="0" err="1">
                <a:solidFill>
                  <a:schemeClr val="bg1"/>
                </a:solidFill>
              </a:rPr>
              <a:t>sysctl.conf</a:t>
            </a:r>
            <a:endParaRPr lang="en-US" sz="2400" dirty="0">
              <a:solidFill>
                <a:schemeClr val="bg1"/>
              </a:solidFill>
            </a:endParaRPr>
          </a:p>
          <a:p>
            <a:endParaRPr lang="en-US" sz="2400" dirty="0">
              <a:solidFill>
                <a:schemeClr val="bg1"/>
              </a:solidFill>
            </a:endParaRPr>
          </a:p>
          <a:p>
            <a:r>
              <a:rPr lang="en-US" sz="2400" dirty="0">
                <a:solidFill>
                  <a:schemeClr val="bg1"/>
                </a:solidFill>
              </a:rPr>
              <a:t># </a:t>
            </a:r>
            <a:r>
              <a:rPr lang="en-US" sz="2400" dirty="0" err="1">
                <a:solidFill>
                  <a:schemeClr val="bg1"/>
                </a:solidFill>
              </a:rPr>
              <a:t>sysctl</a:t>
            </a:r>
            <a:r>
              <a:rPr lang="en-US" sz="2400" dirty="0">
                <a:solidFill>
                  <a:schemeClr val="bg1"/>
                </a:solidFill>
              </a:rPr>
              <a:t> –p read values from file</a:t>
            </a:r>
          </a:p>
          <a:p>
            <a:endParaRPr lang="en-US" sz="2400" dirty="0">
              <a:solidFill>
                <a:schemeClr val="bg1"/>
              </a:solidFill>
            </a:endParaRPr>
          </a:p>
          <a:p>
            <a:r>
              <a:rPr lang="en-IE" sz="2400" dirty="0">
                <a:solidFill>
                  <a:schemeClr val="bg1"/>
                </a:solidFill>
              </a:rPr>
              <a:t># </a:t>
            </a:r>
            <a:r>
              <a:rPr lang="en-IE" sz="2400" dirty="0" err="1">
                <a:solidFill>
                  <a:schemeClr val="bg1"/>
                </a:solidFill>
              </a:rPr>
              <a:t>sysctl</a:t>
            </a:r>
            <a:r>
              <a:rPr lang="en-IE" sz="2400" dirty="0">
                <a:solidFill>
                  <a:schemeClr val="bg1"/>
                </a:solidFill>
              </a:rPr>
              <a:t> -w net.ipv4.ip_forward=1</a:t>
            </a:r>
          </a:p>
          <a:p>
            <a:r>
              <a:rPr lang="en-IE" sz="2400" dirty="0">
                <a:solidFill>
                  <a:schemeClr val="bg1"/>
                </a:solidFill>
              </a:rPr>
              <a:t># echo 1 &gt; /proc/sys/net/ipv4/</a:t>
            </a:r>
            <a:r>
              <a:rPr lang="en-IE" sz="2400" dirty="0" err="1">
                <a:solidFill>
                  <a:schemeClr val="bg1"/>
                </a:solidFill>
              </a:rPr>
              <a:t>ip_forward</a:t>
            </a:r>
            <a:endParaRPr lang="en-IE"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3716166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B393737-EA64-B944-8201-F5525EE95E6F}"/>
              </a:ext>
            </a:extLst>
          </p:cNvPr>
          <p:cNvSpPr/>
          <p:nvPr/>
        </p:nvSpPr>
        <p:spPr>
          <a:xfrm>
            <a:off x="1198880" y="1184971"/>
            <a:ext cx="8879840" cy="3785652"/>
          </a:xfrm>
          <a:prstGeom prst="rect">
            <a:avLst/>
          </a:prstGeom>
        </p:spPr>
        <p:txBody>
          <a:bodyPr wrap="square">
            <a:spAutoFit/>
          </a:bodyPr>
          <a:lstStyle/>
          <a:p>
            <a:r>
              <a:rPr lang="en-IE" sz="2400" b="1" dirty="0">
                <a:solidFill>
                  <a:schemeClr val="bg1"/>
                </a:solidFill>
              </a:rPr>
              <a:t>Example: Drop</a:t>
            </a:r>
            <a:r>
              <a:rPr lang="zh-CN" altLang="en-US" sz="2400" b="1" dirty="0">
                <a:solidFill>
                  <a:schemeClr val="bg1"/>
                </a:solidFill>
              </a:rPr>
              <a:t> </a:t>
            </a:r>
            <a:r>
              <a:rPr lang="en-US" altLang="zh-CN" sz="2400" b="1" dirty="0">
                <a:solidFill>
                  <a:schemeClr val="bg1"/>
                </a:solidFill>
              </a:rPr>
              <a:t>cache</a:t>
            </a:r>
          </a:p>
          <a:p>
            <a:endParaRPr lang="en-IE" sz="2400" dirty="0">
              <a:solidFill>
                <a:schemeClr val="bg1"/>
              </a:solidFill>
            </a:endParaRPr>
          </a:p>
          <a:p>
            <a:r>
              <a:rPr lang="en-AU" sz="2400" dirty="0">
                <a:solidFill>
                  <a:schemeClr val="bg1"/>
                </a:solidFill>
              </a:rPr>
              <a:t>1. Clear </a:t>
            </a:r>
            <a:r>
              <a:rPr lang="en-AU" sz="2400" dirty="0" err="1">
                <a:solidFill>
                  <a:schemeClr val="bg1"/>
                </a:solidFill>
              </a:rPr>
              <a:t>PageCache</a:t>
            </a:r>
            <a:r>
              <a:rPr lang="en-AU" sz="2400" dirty="0">
                <a:solidFill>
                  <a:schemeClr val="bg1"/>
                </a:solidFill>
              </a:rPr>
              <a:t> only:</a:t>
            </a:r>
          </a:p>
          <a:p>
            <a:r>
              <a:rPr lang="en-AU" sz="2400" dirty="0">
                <a:solidFill>
                  <a:schemeClr val="bg1"/>
                </a:solidFill>
              </a:rPr>
              <a:t># sync; echo 1 &gt; /proc/sys/</a:t>
            </a:r>
            <a:r>
              <a:rPr lang="en-AU" sz="2400" dirty="0" err="1">
                <a:solidFill>
                  <a:schemeClr val="bg1"/>
                </a:solidFill>
              </a:rPr>
              <a:t>vm</a:t>
            </a:r>
            <a:r>
              <a:rPr lang="en-AU" sz="2400" dirty="0">
                <a:solidFill>
                  <a:schemeClr val="bg1"/>
                </a:solidFill>
              </a:rPr>
              <a:t>/</a:t>
            </a:r>
            <a:r>
              <a:rPr lang="en-AU" sz="2400" dirty="0" err="1">
                <a:solidFill>
                  <a:schemeClr val="bg1"/>
                </a:solidFill>
              </a:rPr>
              <a:t>drop_caches</a:t>
            </a:r>
            <a:r>
              <a:rPr lang="en-AU" sz="2400" dirty="0">
                <a:solidFill>
                  <a:schemeClr val="bg1"/>
                </a:solidFill>
              </a:rPr>
              <a:t> </a:t>
            </a:r>
          </a:p>
          <a:p>
            <a:endParaRPr lang="en-AU" sz="2400" dirty="0">
              <a:solidFill>
                <a:schemeClr val="bg1"/>
              </a:solidFill>
            </a:endParaRPr>
          </a:p>
          <a:p>
            <a:r>
              <a:rPr lang="en-AU" sz="2400" dirty="0">
                <a:solidFill>
                  <a:schemeClr val="bg1"/>
                </a:solidFill>
              </a:rPr>
              <a:t>2. Clear </a:t>
            </a:r>
            <a:r>
              <a:rPr lang="en-AU" sz="2400" dirty="0" err="1">
                <a:solidFill>
                  <a:schemeClr val="bg1"/>
                </a:solidFill>
              </a:rPr>
              <a:t>dentries</a:t>
            </a:r>
            <a:r>
              <a:rPr lang="en-AU" sz="2400" dirty="0">
                <a:solidFill>
                  <a:schemeClr val="bg1"/>
                </a:solidFill>
              </a:rPr>
              <a:t> (Also called as Directory Cache) and </a:t>
            </a:r>
            <a:r>
              <a:rPr lang="en-AU" sz="2400" dirty="0" err="1">
                <a:solidFill>
                  <a:schemeClr val="bg1"/>
                </a:solidFill>
              </a:rPr>
              <a:t>inodes</a:t>
            </a:r>
            <a:r>
              <a:rPr lang="en-AU" sz="2400" dirty="0">
                <a:solidFill>
                  <a:schemeClr val="bg1"/>
                </a:solidFill>
              </a:rPr>
              <a:t>:</a:t>
            </a:r>
          </a:p>
          <a:p>
            <a:r>
              <a:rPr lang="en-AU" sz="2400" dirty="0">
                <a:solidFill>
                  <a:schemeClr val="bg1"/>
                </a:solidFill>
              </a:rPr>
              <a:t># sync; echo 2 &gt; /proc/sys/</a:t>
            </a:r>
            <a:r>
              <a:rPr lang="en-AU" sz="2400" dirty="0" err="1">
                <a:solidFill>
                  <a:schemeClr val="bg1"/>
                </a:solidFill>
              </a:rPr>
              <a:t>vm</a:t>
            </a:r>
            <a:r>
              <a:rPr lang="en-AU" sz="2400" dirty="0">
                <a:solidFill>
                  <a:schemeClr val="bg1"/>
                </a:solidFill>
              </a:rPr>
              <a:t>/</a:t>
            </a:r>
            <a:r>
              <a:rPr lang="en-AU" sz="2400" dirty="0" err="1">
                <a:solidFill>
                  <a:schemeClr val="bg1"/>
                </a:solidFill>
              </a:rPr>
              <a:t>drop_caches</a:t>
            </a:r>
            <a:r>
              <a:rPr lang="en-AU" sz="2400" dirty="0">
                <a:solidFill>
                  <a:schemeClr val="bg1"/>
                </a:solidFill>
              </a:rPr>
              <a:t> </a:t>
            </a:r>
          </a:p>
          <a:p>
            <a:endParaRPr lang="en-AU" sz="2400" dirty="0">
              <a:solidFill>
                <a:schemeClr val="bg1"/>
              </a:solidFill>
            </a:endParaRPr>
          </a:p>
          <a:p>
            <a:r>
              <a:rPr lang="en-AU" sz="2400" dirty="0">
                <a:solidFill>
                  <a:schemeClr val="bg1"/>
                </a:solidFill>
              </a:rPr>
              <a:t>3. Clear </a:t>
            </a:r>
            <a:r>
              <a:rPr lang="en-AU" sz="2400" dirty="0" err="1">
                <a:solidFill>
                  <a:schemeClr val="bg1"/>
                </a:solidFill>
              </a:rPr>
              <a:t>PageCache</a:t>
            </a:r>
            <a:r>
              <a:rPr lang="en-AU" sz="2400" dirty="0">
                <a:solidFill>
                  <a:schemeClr val="bg1"/>
                </a:solidFill>
              </a:rPr>
              <a:t>, </a:t>
            </a:r>
            <a:r>
              <a:rPr lang="en-AU" sz="2400" dirty="0" err="1">
                <a:solidFill>
                  <a:schemeClr val="bg1"/>
                </a:solidFill>
              </a:rPr>
              <a:t>dentries</a:t>
            </a:r>
            <a:r>
              <a:rPr lang="en-AU" sz="2400" dirty="0">
                <a:solidFill>
                  <a:schemeClr val="bg1"/>
                </a:solidFill>
              </a:rPr>
              <a:t> and </a:t>
            </a:r>
            <a:r>
              <a:rPr lang="en-AU" sz="2400" dirty="0" err="1">
                <a:solidFill>
                  <a:schemeClr val="bg1"/>
                </a:solidFill>
              </a:rPr>
              <a:t>inodes</a:t>
            </a:r>
            <a:r>
              <a:rPr lang="en-AU" sz="2400" dirty="0">
                <a:solidFill>
                  <a:schemeClr val="bg1"/>
                </a:solidFill>
              </a:rPr>
              <a:t>:</a:t>
            </a:r>
          </a:p>
          <a:p>
            <a:r>
              <a:rPr lang="en-AU" sz="2400" dirty="0">
                <a:solidFill>
                  <a:schemeClr val="bg1"/>
                </a:solidFill>
              </a:rPr>
              <a:t># sync; echo 3 &gt; /proc/sys/</a:t>
            </a:r>
            <a:r>
              <a:rPr lang="en-AU" sz="2400" dirty="0" err="1">
                <a:solidFill>
                  <a:schemeClr val="bg1"/>
                </a:solidFill>
              </a:rPr>
              <a:t>vm</a:t>
            </a:r>
            <a:r>
              <a:rPr lang="en-AU" sz="2400" dirty="0">
                <a:solidFill>
                  <a:schemeClr val="bg1"/>
                </a:solidFill>
              </a:rPr>
              <a:t>/</a:t>
            </a:r>
            <a:r>
              <a:rPr lang="en-AU" sz="2400" dirty="0" err="1">
                <a:solidFill>
                  <a:schemeClr val="bg1"/>
                </a:solidFill>
              </a:rPr>
              <a:t>drop_caches</a:t>
            </a:r>
            <a:r>
              <a:rPr lang="en-AU" sz="2400" dirty="0">
                <a:solidFill>
                  <a:schemeClr val="bg1"/>
                </a:solidFill>
              </a:rPr>
              <a:t> </a:t>
            </a:r>
          </a:p>
        </p:txBody>
      </p:sp>
      <p:sp>
        <p:nvSpPr>
          <p:cNvPr id="4" name="Title 1">
            <a:extLst>
              <a:ext uri="{FF2B5EF4-FFF2-40B4-BE49-F238E27FC236}">
                <a16:creationId xmlns:a16="http://schemas.microsoft.com/office/drawing/2014/main" id="{DC73A3A1-DCAD-FE4B-875D-DBD14ED14869}"/>
              </a:ext>
            </a:extLst>
          </p:cNvPr>
          <p:cNvSpPr txBox="1">
            <a:spLocks/>
          </p:cNvSpPr>
          <p:nvPr/>
        </p:nvSpPr>
        <p:spPr>
          <a:xfrm>
            <a:off x="601452" y="305648"/>
            <a:ext cx="10940405" cy="726923"/>
          </a:xfrm>
          <a:prstGeom prst="rect">
            <a:avLst/>
          </a:prstGeom>
        </p:spPr>
        <p:txBody>
          <a:bodyPr vert="horz" lIns="91440" tIns="45720" rIns="91440" bIns="45720" rtlCol="0" anchor="t">
            <a:noAutofit/>
          </a:bodyPr>
          <a:lstStyle>
            <a:lvl1pPr algn="l" defTabSz="609576" rtl="0" eaLnBrk="1" latinLnBrk="0" hangingPunct="1">
              <a:spcBef>
                <a:spcPct val="0"/>
              </a:spcBef>
              <a:buNone/>
              <a:defRPr sz="3167" b="1" i="0" kern="12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pPr algn="ctr"/>
            <a:endParaRPr lang="en-US" dirty="0">
              <a:solidFill>
                <a:schemeClr val="bg1"/>
              </a:solidFill>
            </a:endParaRPr>
          </a:p>
        </p:txBody>
      </p:sp>
      <p:sp>
        <p:nvSpPr>
          <p:cNvPr id="5" name="Title 1">
            <a:extLst>
              <a:ext uri="{FF2B5EF4-FFF2-40B4-BE49-F238E27FC236}">
                <a16:creationId xmlns:a16="http://schemas.microsoft.com/office/drawing/2014/main" id="{B0530F22-BC5C-F146-80C7-A0B7891A382B}"/>
              </a:ext>
            </a:extLst>
          </p:cNvPr>
          <p:cNvSpPr>
            <a:spLocks noGrp="1"/>
          </p:cNvSpPr>
          <p:nvPr>
            <p:ph type="title"/>
          </p:nvPr>
        </p:nvSpPr>
        <p:spPr>
          <a:xfrm>
            <a:off x="449052" y="153248"/>
            <a:ext cx="10940405" cy="726923"/>
          </a:xfrm>
        </p:spPr>
        <p:txBody>
          <a:bodyPr/>
          <a:lstStyle/>
          <a:p>
            <a:pPr algn="ctr"/>
            <a:r>
              <a:rPr lang="en-US" dirty="0">
                <a:solidFill>
                  <a:schemeClr val="bg1"/>
                </a:solidFill>
              </a:rPr>
              <a:t>/proc/sys (</a:t>
            </a:r>
            <a:r>
              <a:rPr lang="en-US" dirty="0" err="1">
                <a:solidFill>
                  <a:schemeClr val="bg1"/>
                </a:solidFill>
              </a:rPr>
              <a:t>tuneables</a:t>
            </a:r>
            <a:r>
              <a:rPr lang="en-US" dirty="0">
                <a:solidFill>
                  <a:schemeClr val="bg1"/>
                </a:solidFill>
              </a:rPr>
              <a:t>)</a:t>
            </a:r>
          </a:p>
        </p:txBody>
      </p:sp>
    </p:spTree>
    <p:extLst>
      <p:ext uri="{BB962C8B-B14F-4D97-AF65-F5344CB8AC3E}">
        <p14:creationId xmlns:p14="http://schemas.microsoft.com/office/powerpoint/2010/main" val="1138079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EA8C9-781C-1541-883A-2D8EA9D2495C}"/>
              </a:ext>
            </a:extLst>
          </p:cNvPr>
          <p:cNvSpPr>
            <a:spLocks noGrp="1"/>
          </p:cNvSpPr>
          <p:nvPr>
            <p:ph type="title"/>
          </p:nvPr>
        </p:nvSpPr>
        <p:spPr/>
        <p:txBody>
          <a:bodyPr/>
          <a:lstStyle/>
          <a:p>
            <a:pPr algn="ctr"/>
            <a:r>
              <a:rPr lang="en-US" dirty="0">
                <a:solidFill>
                  <a:schemeClr val="bg1"/>
                </a:solidFill>
              </a:rPr>
              <a:t>modules</a:t>
            </a:r>
          </a:p>
        </p:txBody>
      </p:sp>
      <p:sp>
        <p:nvSpPr>
          <p:cNvPr id="3" name="Content Placeholder 2">
            <a:extLst>
              <a:ext uri="{FF2B5EF4-FFF2-40B4-BE49-F238E27FC236}">
                <a16:creationId xmlns:a16="http://schemas.microsoft.com/office/drawing/2014/main" id="{FFD0D4F5-4F4D-DD4B-BD49-ABAA70EBC253}"/>
              </a:ext>
            </a:extLst>
          </p:cNvPr>
          <p:cNvSpPr txBox="1">
            <a:spLocks/>
          </p:cNvSpPr>
          <p:nvPr/>
        </p:nvSpPr>
        <p:spPr>
          <a:xfrm>
            <a:off x="609600" y="1292989"/>
            <a:ext cx="10972800" cy="4041011"/>
          </a:xfrm>
          <a:prstGeom prst="rect">
            <a:avLst/>
          </a:prstGeom>
        </p:spPr>
        <p:txBody>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AU" sz="2667" dirty="0">
                <a:solidFill>
                  <a:schemeClr val="bg1"/>
                </a:solidFill>
                <a:latin typeface="+mn-lt"/>
              </a:rPr>
              <a:t>Linux modules are lumps of code that can be dynamically linked into the kernel at any point after the system has booted. </a:t>
            </a:r>
          </a:p>
          <a:p>
            <a:endParaRPr lang="en-AU" sz="2667" dirty="0">
              <a:solidFill>
                <a:schemeClr val="bg1"/>
              </a:solidFill>
              <a:latin typeface="+mn-lt"/>
            </a:endParaRPr>
          </a:p>
          <a:p>
            <a:r>
              <a:rPr lang="en-AU" sz="2667" dirty="0">
                <a:solidFill>
                  <a:schemeClr val="bg1"/>
                </a:solidFill>
                <a:latin typeface="+mn-lt"/>
              </a:rPr>
              <a:t>They can be unlinked from the kernel and removed when they are no longer needed. </a:t>
            </a:r>
          </a:p>
          <a:p>
            <a:endParaRPr lang="en-AU" sz="2667" dirty="0">
              <a:solidFill>
                <a:schemeClr val="bg1"/>
              </a:solidFill>
              <a:latin typeface="+mn-lt"/>
            </a:endParaRPr>
          </a:p>
          <a:p>
            <a:r>
              <a:rPr lang="en-AU" sz="2667" dirty="0">
                <a:solidFill>
                  <a:schemeClr val="bg1"/>
                </a:solidFill>
                <a:latin typeface="+mn-lt"/>
              </a:rPr>
              <a:t>Mostly Linux kernel modules are device drivers, pseudo-device drivers such as network drivers, or file-systems. </a:t>
            </a:r>
          </a:p>
          <a:p>
            <a:endParaRPr lang="en-AU" sz="2667" dirty="0">
              <a:solidFill>
                <a:schemeClr val="bg1"/>
              </a:solidFill>
              <a:latin typeface="+mn-lt"/>
            </a:endParaRPr>
          </a:p>
          <a:p>
            <a:r>
              <a:rPr lang="en-AU" sz="2667" dirty="0">
                <a:solidFill>
                  <a:schemeClr val="bg1"/>
                </a:solidFill>
                <a:latin typeface="+mn-lt"/>
                <a:hlinkClick r:id="rId3"/>
              </a:rPr>
              <a:t>https://tldp.org/LDP/tlk/modules/modules.html</a:t>
            </a:r>
            <a:r>
              <a:rPr lang="en-AU" sz="2667" dirty="0">
                <a:solidFill>
                  <a:schemeClr val="bg1"/>
                </a:solidFill>
                <a:latin typeface="+mn-lt"/>
              </a:rPr>
              <a:t> </a:t>
            </a:r>
          </a:p>
          <a:p>
            <a:endParaRPr lang="en-US" sz="2667" dirty="0">
              <a:solidFill>
                <a:schemeClr val="bg1"/>
              </a:solidFill>
              <a:latin typeface="+mn-lt"/>
            </a:endParaRPr>
          </a:p>
        </p:txBody>
      </p:sp>
    </p:spTree>
    <p:extLst>
      <p:ext uri="{BB962C8B-B14F-4D97-AF65-F5344CB8AC3E}">
        <p14:creationId xmlns:p14="http://schemas.microsoft.com/office/powerpoint/2010/main" val="1562222451"/>
      </p:ext>
    </p:extLst>
  </p:cSld>
  <p:clrMapOvr>
    <a:masterClrMapping/>
  </p:clrMapOvr>
</p:sld>
</file>

<file path=ppt/theme/theme1.xml><?xml version="1.0" encoding="utf-8"?>
<a:theme xmlns:a="http://schemas.openxmlformats.org/drawingml/2006/main" name="DeckTemplate-AWS">
  <a:themeElements>
    <a:clrScheme name="Custom 14">
      <a:dk1>
        <a:srgbClr val="002D43"/>
      </a:dk1>
      <a:lt1>
        <a:srgbClr val="FFFFFF"/>
      </a:lt1>
      <a:dk2>
        <a:srgbClr val="232F3E"/>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1_DeckTemplate-AWS">
  <a:themeElements>
    <a:clrScheme name="Custom 14">
      <a:dk1>
        <a:srgbClr val="002D43"/>
      </a:dk1>
      <a:lt1>
        <a:srgbClr val="FFFFFF"/>
      </a:lt1>
      <a:dk2>
        <a:srgbClr val="232F3E"/>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9160</TotalTime>
  <Words>4578</Words>
  <Application>Microsoft Macintosh PowerPoint</Application>
  <PresentationFormat>Widescreen</PresentationFormat>
  <Paragraphs>438</Paragraphs>
  <Slides>21</Slides>
  <Notes>18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Amazon Ember</vt:lpstr>
      <vt:lpstr>Amazon Ember Display</vt:lpstr>
      <vt:lpstr>Amazon Ember Light</vt:lpstr>
      <vt:lpstr>Amazon Ember Regular</vt:lpstr>
      <vt:lpstr>Arial</vt:lpstr>
      <vt:lpstr>Calibri</vt:lpstr>
      <vt:lpstr>Wingdings</vt:lpstr>
      <vt:lpstr>DeckTemplate-AWS</vt:lpstr>
      <vt:lpstr>1_DeckTemplate-AWS</vt:lpstr>
      <vt:lpstr>PowerPoint Presentation</vt:lpstr>
      <vt:lpstr>Virtual Housekeeping</vt:lpstr>
      <vt:lpstr>Course objectives</vt:lpstr>
      <vt:lpstr>The /proc filesystem</vt:lpstr>
      <vt:lpstr>common commands/checks related with /proc</vt:lpstr>
      <vt:lpstr>/proc/cpuinfo (shortened)</vt:lpstr>
      <vt:lpstr>/proc/sys (tuneables)</vt:lpstr>
      <vt:lpstr>/proc/sys (tuneables)</vt:lpstr>
      <vt:lpstr>modules</vt:lpstr>
      <vt:lpstr>module commands</vt:lpstr>
      <vt:lpstr>modprobe.conf</vt:lpstr>
      <vt:lpstr>performance introduction</vt:lpstr>
      <vt:lpstr>approaches</vt:lpstr>
      <vt:lpstr>PowerPoint Presentation</vt:lpstr>
      <vt:lpstr>How to check CPU / memory status?</vt:lpstr>
      <vt:lpstr>How to check disks status?</vt:lpstr>
      <vt:lpstr>benchmarking</vt:lpstr>
      <vt:lpstr>advanced tool (tracing)</vt:lpstr>
      <vt:lpstr>You should now be familiar with…</vt:lpstr>
      <vt:lpstr>time for practice</vt:lpstr>
      <vt:lpstr>time for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Dowling, Martin</dc:creator>
  <cp:lastModifiedBy>Microsoft Office User</cp:lastModifiedBy>
  <cp:revision>41</cp:revision>
  <dcterms:created xsi:type="dcterms:W3CDTF">2020-05-26T13:37:00Z</dcterms:created>
  <dcterms:modified xsi:type="dcterms:W3CDTF">2021-05-16T06:19:54Z</dcterms:modified>
</cp:coreProperties>
</file>