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5"/>
  </p:notesMasterIdLst>
  <p:sldIdLst>
    <p:sldId id="449" r:id="rId3"/>
    <p:sldId id="347" r:id="rId4"/>
    <p:sldId id="450" r:id="rId5"/>
    <p:sldId id="361" r:id="rId6"/>
    <p:sldId id="362"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451" r:id="rId20"/>
    <p:sldId id="391" r:id="rId21"/>
    <p:sldId id="321" r:id="rId22"/>
    <p:sldId id="39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43"/>
  </p:normalViewPr>
  <p:slideViewPr>
    <p:cSldViewPr snapToGrid="0">
      <p:cViewPr varScale="1">
        <p:scale>
          <a:sx n="120" d="100"/>
          <a:sy n="120"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06/05/2021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suppose a user did overwrite the file permissions of the entire operating system instead of just a directory or file by mistyping a command</a:t>
            </a:r>
          </a:p>
          <a:p>
            <a:endParaRPr lang="en-US" dirty="0"/>
          </a:p>
          <a:p>
            <a:r>
              <a:rPr lang="en-US" dirty="0"/>
              <a:t>This leaves us with multiple problems, the first one usually being that you can’t login via </a:t>
            </a:r>
            <a:r>
              <a:rPr lang="en-US" dirty="0" err="1"/>
              <a:t>ssh</a:t>
            </a:r>
            <a:r>
              <a:rPr lang="en-US" dirty="0"/>
              <a:t>.</a:t>
            </a:r>
          </a:p>
          <a:p>
            <a:r>
              <a:rPr lang="en-US" dirty="0"/>
              <a:t>You also don’t know which are the default file permissions for every file.</a:t>
            </a:r>
          </a:p>
          <a:p>
            <a:r>
              <a:rPr lang="en-US" dirty="0"/>
              <a:t>Users that do these things are less likely to have a recent backup than the average one for some reason.</a:t>
            </a:r>
          </a:p>
          <a:p>
            <a:endParaRPr lang="en-US" dirty="0"/>
          </a:p>
          <a:p>
            <a:r>
              <a:rPr lang="en-US" dirty="0"/>
              <a:t>Luckily, </a:t>
            </a:r>
            <a:r>
              <a:rPr lang="en-US" dirty="0" err="1"/>
              <a:t>getfacl</a:t>
            </a:r>
            <a:r>
              <a:rPr lang="en-US" dirty="0"/>
              <a:t> gives us the option to save all standard and ACL permissions in a file.</a:t>
            </a:r>
          </a:p>
          <a:p>
            <a:r>
              <a:rPr lang="en-US" dirty="0"/>
              <a:t>We can execute this on a similar system (or AMI) and then use </a:t>
            </a:r>
            <a:r>
              <a:rPr lang="en-US" dirty="0" err="1"/>
              <a:t>setfacl</a:t>
            </a:r>
            <a:r>
              <a:rPr lang="en-US" dirty="0"/>
              <a:t> to restore the permissions.</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00458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SELinux</a:t>
            </a:r>
            <a:r>
              <a:rPr lang="en-IE" dirty="0"/>
              <a:t> is</a:t>
            </a:r>
            <a:r>
              <a:rPr lang="en-IE" baseline="0" dirty="0"/>
              <a:t> security enhanced Linux.</a:t>
            </a:r>
          </a:p>
          <a:p>
            <a:r>
              <a:rPr lang="en-IE" baseline="0" dirty="0"/>
              <a:t> - It is a </a:t>
            </a:r>
            <a:r>
              <a:rPr lang="en-IE" baseline="0" dirty="0" err="1"/>
              <a:t>linux</a:t>
            </a:r>
            <a:r>
              <a:rPr lang="en-IE" baseline="0" dirty="0"/>
              <a:t> kernel security module which provides mechanisms for supporting access control security policies</a:t>
            </a:r>
          </a:p>
          <a:p>
            <a:endParaRPr lang="en-IE" baseline="0" dirty="0"/>
          </a:p>
          <a:p>
            <a:r>
              <a:rPr lang="en-IE" baseline="0" dirty="0"/>
              <a:t>why do we use it (or why most people don’t use it)</a:t>
            </a:r>
          </a:p>
          <a:p>
            <a:endParaRPr lang="en-IE" baseline="0" dirty="0"/>
          </a:p>
          <a:p>
            <a:r>
              <a:rPr lang="en-IE" dirty="0"/>
              <a:t>All processes and files are </a:t>
            </a:r>
            <a:r>
              <a:rPr lang="en-IE" dirty="0" err="1"/>
              <a:t>labeled</a:t>
            </a:r>
            <a:r>
              <a:rPr lang="en-IE" dirty="0"/>
              <a:t>. </a:t>
            </a:r>
            <a:r>
              <a:rPr lang="en-IE" dirty="0" err="1"/>
              <a:t>SELinux</a:t>
            </a:r>
            <a:r>
              <a:rPr lang="en-IE" dirty="0"/>
              <a:t> policy rules define how processes interact with files, as well as how processes interact with each other. Access is only allowed if an </a:t>
            </a:r>
            <a:r>
              <a:rPr lang="en-IE" dirty="0" err="1"/>
              <a:t>SELinux</a:t>
            </a:r>
            <a:r>
              <a:rPr lang="en-IE" dirty="0"/>
              <a:t> policy rule exists that specifically allows it. </a:t>
            </a:r>
          </a:p>
          <a:p>
            <a:endParaRPr lang="en-IE" dirty="0"/>
          </a:p>
          <a:p>
            <a:r>
              <a:rPr lang="en-IE" dirty="0"/>
              <a:t>Fine-grained access control. Stepping beyond traditional UNIX permissions that are controlled at user discretion and based on Linux user and group IDs, </a:t>
            </a:r>
            <a:r>
              <a:rPr lang="en-IE" dirty="0" err="1"/>
              <a:t>SELinux</a:t>
            </a:r>
            <a:r>
              <a:rPr lang="en-IE" dirty="0"/>
              <a:t> access decisions are based on all available information, such as an </a:t>
            </a:r>
            <a:r>
              <a:rPr lang="en-IE" dirty="0" err="1"/>
              <a:t>SELinux</a:t>
            </a:r>
            <a:r>
              <a:rPr lang="en-IE" dirty="0"/>
              <a:t> user, role, type, and, optionally, a security level. </a:t>
            </a:r>
          </a:p>
          <a:p>
            <a:r>
              <a:rPr lang="en-IE" dirty="0" err="1"/>
              <a:t>SELinux</a:t>
            </a:r>
            <a:r>
              <a:rPr lang="en-IE" dirty="0"/>
              <a:t> policy is administratively-defined and enforced system-wide. </a:t>
            </a:r>
          </a:p>
          <a:p>
            <a:endParaRPr lang="en-IE" dirty="0"/>
          </a:p>
          <a:p>
            <a:r>
              <a:rPr lang="en-IE" dirty="0"/>
              <a:t>Improved mitigation for privilege escalation attacks. Processes run in domains, and are therefore separated from each other. </a:t>
            </a:r>
            <a:r>
              <a:rPr lang="en-IE" dirty="0" err="1"/>
              <a:t>SELinux</a:t>
            </a:r>
            <a:r>
              <a:rPr lang="en-IE" dirty="0"/>
              <a:t> policy rules define how processes access files and other processes. If a process is compromised, the attacker only has access to the normal functions of that process, and to files the process has been configured to have access to. For example, if the Apache HTTP Server is compromised, an attacker cannot use that process to read files in user home directories, unless a specific </a:t>
            </a:r>
            <a:r>
              <a:rPr lang="en-IE" dirty="0" err="1"/>
              <a:t>SELinux</a:t>
            </a:r>
            <a:r>
              <a:rPr lang="en-IE" dirty="0"/>
              <a:t> policy rule was added or configured to allow such access. </a:t>
            </a:r>
          </a:p>
          <a:p>
            <a:r>
              <a:rPr lang="en-IE" dirty="0" err="1"/>
              <a:t>SELinux</a:t>
            </a:r>
            <a:r>
              <a:rPr lang="en-IE" dirty="0"/>
              <a:t> can be used to enforce data confidentiality and integrity, as well as protecting processes from untrusted inputs. </a:t>
            </a:r>
          </a:p>
          <a:p>
            <a:endParaRPr lang="en-IE" baseline="0" dirty="0"/>
          </a:p>
          <a:p>
            <a:r>
              <a:rPr lang="en-IE" baseline="0" dirty="0"/>
              <a:t>Main differences:</a:t>
            </a:r>
          </a:p>
          <a:p>
            <a:pPr marL="171450" indent="-171450">
              <a:buFontTx/>
              <a:buChar char="-"/>
            </a:pPr>
            <a:r>
              <a:rPr lang="en-IE" baseline="0" dirty="0"/>
              <a:t>DAC and MAC</a:t>
            </a:r>
          </a:p>
          <a:p>
            <a:pPr marL="171450" indent="-171450">
              <a:buFontTx/>
              <a:buChar char="-"/>
            </a:pPr>
            <a:endParaRPr lang="en-IE" baseline="0" dirty="0"/>
          </a:p>
          <a:p>
            <a:r>
              <a:rPr lang="en-IE" baseline="0" dirty="0"/>
              <a:t>Discretionary Access Control is the access control mechanism used by Linux.</a:t>
            </a:r>
          </a:p>
          <a:p>
            <a:r>
              <a:rPr lang="en-IE" baseline="0" dirty="0"/>
              <a:t>It is a mechanism for delegating permissions to a groups(even groups of one) of user’s based on attributes related to their user identity.</a:t>
            </a:r>
          </a:p>
          <a:p>
            <a:endParaRPr lang="en-IE" dirty="0"/>
          </a:p>
          <a:p>
            <a:r>
              <a:rPr lang="en-IE" dirty="0"/>
              <a:t>Within</a:t>
            </a:r>
            <a:r>
              <a:rPr lang="en-IE" baseline="0" dirty="0"/>
              <a:t> Linux’s DAC, we can assign Read Write and Execute permissions, on a per user, group and world basis. This allows ease of management as we do not have to set up individual permissions for each user on each file. This can be managed by group membership etc.</a:t>
            </a:r>
            <a:endParaRPr lang="en-US" baseline="0" dirty="0"/>
          </a:p>
          <a:p>
            <a:r>
              <a:rPr lang="en-US" baseline="0" dirty="0"/>
              <a:t>These are the basic file permissions you have already learned about in previous modules</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584375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SELINUX</a:t>
            </a:r>
            <a:r>
              <a:rPr lang="en-IE" baseline="0" dirty="0"/>
              <a:t> defines the access and transition rights for every user, process and file on the system.</a:t>
            </a:r>
          </a:p>
          <a:p>
            <a:r>
              <a:rPr lang="en-IE" baseline="0" dirty="0"/>
              <a:t>It the governs the interactions between these entities using a security policy which specifies how strict/lenient the operating system should be.</a:t>
            </a:r>
          </a:p>
          <a:p>
            <a:endParaRPr lang="en-IE" baseline="0" dirty="0"/>
          </a:p>
          <a:p>
            <a:endParaRPr lang="en-IE" baseline="0" dirty="0"/>
          </a:p>
          <a:p>
            <a:r>
              <a:rPr lang="en-IE" baseline="0" dirty="0"/>
              <a:t>Subjects – user process, application </a:t>
            </a:r>
          </a:p>
          <a:p>
            <a:r>
              <a:rPr lang="en-IE" baseline="0" dirty="0"/>
              <a:t>Objects – files, devices etc</a:t>
            </a:r>
          </a:p>
          <a:p>
            <a:r>
              <a:rPr lang="en-IE" baseline="0" dirty="0" err="1"/>
              <a:t>SELinux</a:t>
            </a:r>
            <a:r>
              <a:rPr lang="en-IE" baseline="0" dirty="0"/>
              <a:t> security server – process that runs in the kernel, in kernel space</a:t>
            </a:r>
          </a:p>
          <a:p>
            <a:r>
              <a:rPr lang="en-IE" baseline="0" dirty="0"/>
              <a:t> - policy enforcement server</a:t>
            </a:r>
          </a:p>
          <a:p>
            <a:pPr marL="171450" indent="-171450">
              <a:buFontTx/>
              <a:buChar char="-"/>
            </a:pPr>
            <a:r>
              <a:rPr lang="en-IE" dirty="0" err="1"/>
              <a:t>SELinux</a:t>
            </a:r>
            <a:r>
              <a:rPr lang="en-IE" dirty="0"/>
              <a:t> Policy</a:t>
            </a:r>
            <a:r>
              <a:rPr lang="en-IE" baseline="0" dirty="0"/>
              <a:t> Database- stored </a:t>
            </a:r>
            <a:r>
              <a:rPr lang="en-IE" baseline="0" dirty="0" err="1"/>
              <a:t>rukes</a:t>
            </a:r>
            <a:r>
              <a:rPr lang="en-IE" baseline="0" dirty="0"/>
              <a:t> about policies</a:t>
            </a:r>
          </a:p>
          <a:p>
            <a:pPr marL="171450" indent="-171450">
              <a:buFontTx/>
              <a:buChar char="-"/>
            </a:pPr>
            <a:r>
              <a:rPr lang="en-IE" baseline="0" dirty="0"/>
              <a:t>AVC, access vector cache, caches data about subject-object permissions.,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93408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E" dirty="0"/>
              <a:t>Action</a:t>
            </a:r>
            <a:r>
              <a:rPr lang="en-IE" baseline="0" dirty="0"/>
              <a:t> Request comes from a process and hits the </a:t>
            </a:r>
            <a:r>
              <a:rPr lang="en-IE" baseline="0" dirty="0" err="1"/>
              <a:t>SELinux</a:t>
            </a:r>
            <a:r>
              <a:rPr lang="en-IE" baseline="0" dirty="0"/>
              <a:t> </a:t>
            </a:r>
            <a:r>
              <a:rPr lang="en-IE" baseline="0" dirty="0" err="1"/>
              <a:t>Secuirty</a:t>
            </a:r>
            <a:r>
              <a:rPr lang="en-IE" baseline="0" dirty="0"/>
              <a:t> Server, permissions are checked against the rules in the policy database, if permission is granted, the action on the object is permitted, if not you see an AVC denied message in /var/log/messages</a:t>
            </a:r>
          </a:p>
          <a:p>
            <a:endParaRPr lang="en-US" dirty="0"/>
          </a:p>
          <a:p>
            <a:r>
              <a:rPr lang="en-US" dirty="0"/>
              <a:t>We can see here that DAC (basic permissions) are evaluated before </a:t>
            </a:r>
            <a:r>
              <a:rPr lang="en-US" dirty="0" err="1"/>
              <a:t>SELinux</a:t>
            </a:r>
            <a:r>
              <a:rPr lang="en-US" dirty="0"/>
              <a:t> MAC.</a:t>
            </a:r>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89564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Enforcing</a:t>
            </a:r>
            <a:r>
              <a:rPr lang="en-IE" baseline="0" dirty="0"/>
              <a:t> mode-</a:t>
            </a:r>
            <a:r>
              <a:rPr lang="en-US" baseline="0" dirty="0"/>
              <a:t> This mode is self explanatory, it uses the rules specified in the policy database. It logs any output messages to /var/log/messages so that you can review what has been attempted/denied by users on the system.</a:t>
            </a:r>
          </a:p>
          <a:p>
            <a:r>
              <a:rPr lang="en-IE" baseline="0" dirty="0"/>
              <a:t>Permissive mode- This mode is more used for discreet monitoring and investigation. It evaluates the rules which you have specified in the policy database, but does not enforce them. This means that you can track/log what </a:t>
            </a:r>
            <a:r>
              <a:rPr lang="en-IE" baseline="0" dirty="0" err="1"/>
              <a:t>priviledged</a:t>
            </a:r>
            <a:r>
              <a:rPr lang="en-IE" baseline="0" dirty="0"/>
              <a:t> actions a user is performing without them knowing.</a:t>
            </a:r>
          </a:p>
          <a:p>
            <a:r>
              <a:rPr lang="en-US" dirty="0"/>
              <a:t>Disabled mode disables </a:t>
            </a:r>
            <a:r>
              <a:rPr lang="en-US" dirty="0" err="1"/>
              <a:t>SELinux</a:t>
            </a:r>
            <a:r>
              <a:rPr lang="en-US" dirty="0"/>
              <a:t> completely</a:t>
            </a:r>
          </a:p>
          <a:p>
            <a:endParaRPr lang="en-US" dirty="0"/>
          </a:p>
          <a:p>
            <a:r>
              <a:rPr lang="en-US" dirty="0"/>
              <a:t>Disabled is the default setting for amazon </a:t>
            </a:r>
            <a:r>
              <a:rPr lang="en-US" dirty="0" err="1"/>
              <a:t>linux</a:t>
            </a:r>
            <a:r>
              <a:rPr lang="en-US" dirty="0"/>
              <a:t> 2 , enforcing for Red Hat 8</a:t>
            </a:r>
          </a:p>
          <a:p>
            <a:r>
              <a:rPr lang="en-US" dirty="0"/>
              <a:t>There is no real consent on the default and whether </a:t>
            </a:r>
            <a:r>
              <a:rPr lang="en-US" dirty="0" err="1"/>
              <a:t>SeLinux</a:t>
            </a:r>
            <a:r>
              <a:rPr lang="en-US" dirty="0"/>
              <a:t> is a blessing or a curse </a:t>
            </a:r>
          </a:p>
          <a:p>
            <a:endParaRPr lang="en-US" dirty="0"/>
          </a:p>
          <a:p>
            <a:r>
              <a:rPr lang="en-IE" dirty="0"/>
              <a:t>/etc/</a:t>
            </a:r>
            <a:r>
              <a:rPr lang="en-IE" dirty="0" err="1"/>
              <a:t>sysconfig</a:t>
            </a:r>
            <a:r>
              <a:rPr lang="en-IE" dirty="0"/>
              <a:t>/</a:t>
            </a:r>
            <a:r>
              <a:rPr lang="en-IE" dirty="0" err="1"/>
              <a:t>selinux</a:t>
            </a:r>
            <a:r>
              <a:rPr lang="en-IE" dirty="0"/>
              <a:t> -&gt; </a:t>
            </a:r>
            <a:r>
              <a:rPr lang="en-IE" dirty="0" err="1"/>
              <a:t>softlinked</a:t>
            </a:r>
            <a:r>
              <a:rPr lang="en-IE" dirty="0"/>
              <a:t> to /etc/</a:t>
            </a:r>
            <a:r>
              <a:rPr lang="en-IE" dirty="0" err="1"/>
              <a:t>selinux</a:t>
            </a:r>
            <a:r>
              <a:rPr lang="en-IE" dirty="0"/>
              <a:t>/config</a:t>
            </a:r>
          </a:p>
          <a:p>
            <a:endParaRPr lang="en-IE" dirty="0"/>
          </a:p>
          <a:p>
            <a:r>
              <a:rPr lang="en-IE" dirty="0"/>
              <a:t>Enforcing – policy is enforced</a:t>
            </a:r>
          </a:p>
          <a:p>
            <a:r>
              <a:rPr lang="en-IE" dirty="0"/>
              <a:t>Permissive</a:t>
            </a:r>
            <a:r>
              <a:rPr lang="en-IE" baseline="0" dirty="0"/>
              <a:t> – policy is not enforced but is checked and logged.</a:t>
            </a:r>
          </a:p>
          <a:p>
            <a:r>
              <a:rPr lang="en-IE" baseline="0" dirty="0"/>
              <a:t> disabled- </a:t>
            </a:r>
            <a:r>
              <a:rPr lang="en-IE" baseline="0" dirty="0" err="1"/>
              <a:t>SELinux</a:t>
            </a:r>
            <a:r>
              <a:rPr lang="en-IE" baseline="0" dirty="0"/>
              <a:t> is fully disabled. Hooks are disengaged from the kernel and the pseudo-filesystem is unregistered</a:t>
            </a:r>
            <a:endParaRPr lang="en-IE" dirty="0"/>
          </a:p>
          <a:p>
            <a:endParaRPr lang="en-IE" dirty="0"/>
          </a:p>
          <a:p>
            <a:endParaRPr lang="en-IE" dirty="0"/>
          </a:p>
          <a:p>
            <a:r>
              <a:rPr lang="en-IE" dirty="0"/>
              <a:t>Targeted</a:t>
            </a:r>
            <a:r>
              <a:rPr lang="en-IE" baseline="0" dirty="0"/>
              <a:t> -&gt; Only specific network daemons are protected.</a:t>
            </a:r>
          </a:p>
          <a:p>
            <a:r>
              <a:rPr lang="en-IE" baseline="0" dirty="0"/>
              <a:t>Strict-&gt; All daemons are tracked.</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4994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web server example for illustration</a:t>
            </a:r>
            <a:endParaRPr lang="en-US" dirty="0"/>
          </a:p>
          <a:p>
            <a:endParaRPr lang="en-US" dirty="0"/>
          </a:p>
          <a:p>
            <a:r>
              <a:rPr lang="en-IE" dirty="0"/>
              <a:t>On systems running </a:t>
            </a:r>
            <a:r>
              <a:rPr lang="en-IE" dirty="0" err="1"/>
              <a:t>SELinux</a:t>
            </a:r>
            <a:r>
              <a:rPr lang="en-IE" dirty="0"/>
              <a:t>, all processes and files are </a:t>
            </a:r>
            <a:r>
              <a:rPr lang="en-IE" dirty="0" err="1"/>
              <a:t>labeled</a:t>
            </a:r>
            <a:r>
              <a:rPr lang="en-IE" dirty="0"/>
              <a:t> in a way that represents security-relevant information. This information is called the </a:t>
            </a:r>
            <a:r>
              <a:rPr lang="en-IE" dirty="0" err="1"/>
              <a:t>SELinux</a:t>
            </a:r>
            <a:r>
              <a:rPr lang="en-IE" dirty="0"/>
              <a:t> context. For files, this is viewed using the ls -Z command</a:t>
            </a:r>
            <a:endParaRPr lang="en-US" dirty="0"/>
          </a:p>
          <a:p>
            <a:endParaRPr lang="en-US" dirty="0"/>
          </a:p>
          <a:p>
            <a:r>
              <a:rPr lang="en-IE" dirty="0"/>
              <a:t>In this example, </a:t>
            </a:r>
            <a:r>
              <a:rPr lang="en-IE" dirty="0" err="1"/>
              <a:t>SELinux</a:t>
            </a:r>
            <a:r>
              <a:rPr lang="en-IE" dirty="0"/>
              <a:t> provides a user (</a:t>
            </a:r>
            <a:r>
              <a:rPr lang="en-IE" dirty="0" err="1"/>
              <a:t>unconfined_u</a:t>
            </a:r>
            <a:r>
              <a:rPr lang="en-IE" dirty="0"/>
              <a:t>), a role (</a:t>
            </a:r>
            <a:r>
              <a:rPr lang="en-IE" dirty="0" err="1"/>
              <a:t>object_r</a:t>
            </a:r>
            <a:r>
              <a:rPr lang="en-IE" dirty="0"/>
              <a:t>), a type (</a:t>
            </a:r>
            <a:r>
              <a:rPr lang="en-IE" dirty="0" err="1"/>
              <a:t>admin_home_t</a:t>
            </a:r>
            <a:r>
              <a:rPr lang="en-IE" dirty="0"/>
              <a:t>), and a level (s0). This information is used to make access control decisions. On DAC systems, access is controlled based on Linux user and group IDs. </a:t>
            </a:r>
            <a:r>
              <a:rPr lang="en-IE" dirty="0" err="1"/>
              <a:t>SELinux</a:t>
            </a:r>
            <a:r>
              <a:rPr lang="en-IE" dirty="0"/>
              <a:t> policy rules are checked after DAC rules. </a:t>
            </a:r>
            <a:r>
              <a:rPr lang="en-IE" dirty="0" err="1"/>
              <a:t>SELinux</a:t>
            </a:r>
            <a:r>
              <a:rPr lang="en-IE" dirty="0"/>
              <a:t> policy rules are not used if DAC rules deny access first. </a:t>
            </a:r>
          </a:p>
          <a:p>
            <a:endParaRPr lang="en-IE" dirty="0"/>
          </a:p>
          <a:p>
            <a:r>
              <a:rPr lang="en-IE" dirty="0"/>
              <a:t>We can see test1 has the type </a:t>
            </a:r>
            <a:r>
              <a:rPr lang="en-IE" dirty="0" err="1"/>
              <a:t>httpd_sys_content_t</a:t>
            </a:r>
            <a:r>
              <a:rPr lang="en-IE" dirty="0"/>
              <a:t>, which is needed to have the web server being able to read the file</a:t>
            </a:r>
          </a:p>
          <a:p>
            <a:r>
              <a:rPr lang="en-IE" dirty="0"/>
              <a:t>Since </a:t>
            </a:r>
            <a:r>
              <a:rPr lang="en-IE" dirty="0" err="1"/>
              <a:t>admin_home_t</a:t>
            </a:r>
            <a:r>
              <a:rPr lang="en-IE" dirty="0"/>
              <a:t> is not the expected type in the web server directory /var/www/html users will get a 403 (permission denied) when accessing this web page</a:t>
            </a:r>
          </a:p>
          <a:p>
            <a:endParaRPr lang="en-IE" dirty="0"/>
          </a:p>
          <a:p>
            <a:r>
              <a:rPr lang="en-IE" dirty="0"/>
              <a:t>to change the security context, the command </a:t>
            </a:r>
            <a:r>
              <a:rPr lang="en-IE" dirty="0" err="1"/>
              <a:t>chcon</a:t>
            </a:r>
            <a:r>
              <a:rPr lang="en-IE" dirty="0"/>
              <a:t> can be used.</a:t>
            </a:r>
          </a:p>
          <a:p>
            <a:r>
              <a:rPr lang="en-IE" dirty="0"/>
              <a:t>In this example the command changes the security context from </a:t>
            </a:r>
            <a:r>
              <a:rPr lang="en-IE" dirty="0" err="1"/>
              <a:t>admin_home</a:t>
            </a:r>
            <a:r>
              <a:rPr lang="en-IE" dirty="0"/>
              <a:t> to </a:t>
            </a:r>
            <a:r>
              <a:rPr lang="en-IE" dirty="0" err="1"/>
              <a:t>httpd_sys_content_t</a:t>
            </a:r>
            <a:r>
              <a:rPr lang="en-IE" dirty="0"/>
              <a:t>.</a:t>
            </a:r>
          </a:p>
          <a:p>
            <a:r>
              <a:rPr lang="en-IE" dirty="0"/>
              <a:t>After this change the web server is able to display the page to visitors.</a:t>
            </a:r>
          </a:p>
          <a:p>
            <a:endParaRPr lang="en-IE" dirty="0"/>
          </a:p>
          <a:p>
            <a:r>
              <a:rPr lang="en-IE" dirty="0"/>
              <a:t>Further information on </a:t>
            </a:r>
            <a:r>
              <a:rPr lang="en-IE" dirty="0" err="1"/>
              <a:t>SeLinux</a:t>
            </a:r>
            <a:r>
              <a:rPr lang="en-IE" dirty="0"/>
              <a:t> can be found here:</a:t>
            </a:r>
          </a:p>
          <a:p>
            <a:r>
              <a:rPr lang="en-US" dirty="0"/>
              <a:t>https://</a:t>
            </a:r>
            <a:r>
              <a:rPr lang="en-US" dirty="0" err="1"/>
              <a:t>access.redhat.com</a:t>
            </a:r>
            <a:r>
              <a:rPr lang="en-US" dirty="0"/>
              <a:t>/documentation/</a:t>
            </a:r>
            <a:r>
              <a:rPr lang="en-US" dirty="0" err="1"/>
              <a:t>en</a:t>
            </a:r>
            <a:r>
              <a:rPr lang="en-US" dirty="0"/>
              <a:t>-us/</a:t>
            </a:r>
            <a:r>
              <a:rPr lang="en-US" dirty="0" err="1"/>
              <a:t>red_hat_enterprise_linux</a:t>
            </a:r>
            <a:r>
              <a:rPr lang="en-US" dirty="0"/>
              <a:t>/8/html-single/</a:t>
            </a:r>
            <a:r>
              <a:rPr lang="en-US" dirty="0" err="1"/>
              <a:t>using_selinux</a:t>
            </a:r>
            <a:r>
              <a:rPr lang="en-US" dirty="0"/>
              <a:t>/index</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1207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Iptables</a:t>
            </a:r>
            <a:r>
              <a:rPr lang="en-US" dirty="0"/>
              <a:t> is used to set up, maintain, and inspect the tables of IP packet filter rules in the Linux kernel. </a:t>
            </a:r>
          </a:p>
          <a:p>
            <a:endParaRPr lang="en-US" dirty="0"/>
          </a:p>
          <a:p>
            <a:r>
              <a:rPr lang="en-US" dirty="0"/>
              <a:t>This was or will get covered in the network sessions.</a:t>
            </a:r>
          </a:p>
          <a:p>
            <a:r>
              <a:rPr lang="en-US" dirty="0"/>
              <a:t>This is why we only mention it here, since it is from a network perspective a much used and very powerful and versatile tool</a:t>
            </a:r>
          </a:p>
          <a:p>
            <a:endParaRPr lang="en-US" dirty="0"/>
          </a:p>
          <a:p>
            <a:r>
              <a:rPr lang="en-US" dirty="0"/>
              <a:t>This is the complete workflow for illustration</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45066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implementing firewall rules, always check which processes are actually running and listening.</a:t>
            </a:r>
          </a:p>
          <a:p>
            <a:r>
              <a:rPr lang="en-US" dirty="0"/>
              <a:t>If you don’t need them, stop them</a:t>
            </a:r>
          </a:p>
          <a:p>
            <a:r>
              <a:rPr lang="en-US" dirty="0"/>
              <a:t>use netstat with some options to see the ports being listened on</a:t>
            </a:r>
          </a:p>
          <a:p>
            <a:r>
              <a:rPr lang="en-US" dirty="0"/>
              <a:t>You can then use </a:t>
            </a:r>
            <a:r>
              <a:rPr lang="en-US" dirty="0" err="1"/>
              <a:t>systemctl</a:t>
            </a:r>
            <a:r>
              <a:rPr lang="en-US" dirty="0"/>
              <a:t> to stop unneeded services</a:t>
            </a:r>
          </a:p>
          <a:p>
            <a:endParaRPr lang="en-US" dirty="0"/>
          </a:p>
          <a:p>
            <a:r>
              <a:rPr lang="en-US" dirty="0"/>
              <a:t>Keep the system up to date where possible</a:t>
            </a:r>
          </a:p>
          <a:p>
            <a:r>
              <a:rPr lang="en-US" dirty="0"/>
              <a:t>You can test it first on a test system and then automatically enable updates either via crontab or SSM patch manager (AWS)</a:t>
            </a:r>
          </a:p>
          <a:p>
            <a:endParaRPr lang="en-US" dirty="0"/>
          </a:p>
          <a:p>
            <a:r>
              <a:rPr lang="en-US" dirty="0"/>
              <a:t>Only give people access that need it</a:t>
            </a:r>
          </a:p>
          <a:p>
            <a:r>
              <a:rPr lang="en-US" dirty="0"/>
              <a:t>Avoid root access via </a:t>
            </a:r>
            <a:r>
              <a:rPr lang="en-US" dirty="0" err="1"/>
              <a:t>ssh</a:t>
            </a:r>
            <a:r>
              <a:rPr lang="en-US" dirty="0"/>
              <a:t>, use </a:t>
            </a:r>
            <a:r>
              <a:rPr lang="en-US" dirty="0" err="1"/>
              <a:t>pem</a:t>
            </a:r>
            <a:r>
              <a:rPr lang="en-US" dirty="0"/>
              <a:t> files instead of passwords </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6182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put limits into place to aid the security of the system, like how many concurrent processes are allowed or how many files a user can open.</a:t>
            </a:r>
          </a:p>
          <a:p>
            <a:endParaRPr lang="en-US" dirty="0"/>
          </a:p>
          <a:p>
            <a:r>
              <a:rPr lang="en-US" dirty="0"/>
              <a:t>To limit the maximum number of open files systemwide, you can use </a:t>
            </a:r>
            <a:r>
              <a:rPr lang="en-US" dirty="0" err="1"/>
              <a:t>sysctl</a:t>
            </a:r>
            <a:r>
              <a:rPr lang="en-US" dirty="0"/>
              <a:t>. The current value is stored in /proc/sys/fs/file-max</a:t>
            </a:r>
          </a:p>
          <a:p>
            <a:endParaRPr lang="en-US" dirty="0"/>
          </a:p>
          <a:p>
            <a:r>
              <a:rPr lang="en-US" dirty="0"/>
              <a:t>User specific limits are in /</a:t>
            </a:r>
            <a:r>
              <a:rPr lang="en-US" dirty="0" err="1"/>
              <a:t>etc</a:t>
            </a:r>
            <a:r>
              <a:rPr lang="en-US" dirty="0"/>
              <a:t>/security/</a:t>
            </a:r>
            <a:r>
              <a:rPr lang="en-US" dirty="0" err="1"/>
              <a:t>limits.conf</a:t>
            </a:r>
            <a:endParaRPr lang="en-US" dirty="0"/>
          </a:p>
          <a:p>
            <a:endParaRPr lang="en-US" dirty="0"/>
          </a:p>
          <a:p>
            <a:r>
              <a:rPr lang="en-US" dirty="0"/>
              <a:t>Malicious software might try to open a large number of files at once or start a huge amount of processes.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532236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to go from here?</a:t>
            </a:r>
          </a:p>
          <a:p>
            <a:r>
              <a:rPr lang="en-US" dirty="0"/>
              <a:t>I encourage you to work on a backup script yourself and to try to automate other system administration tasks</a:t>
            </a:r>
          </a:p>
          <a:p>
            <a:r>
              <a:rPr lang="en-US" dirty="0"/>
              <a:t>All the scripts shown here are also in the comment of the slides available.</a:t>
            </a:r>
          </a:p>
          <a:p>
            <a:r>
              <a:rPr lang="en-US" dirty="0"/>
              <a:t>The examples here are by no means perfect but should give you a good starting point in scripting and ideas to come back to if needed.</a:t>
            </a:r>
          </a:p>
          <a:p>
            <a:endParaRPr lang="en-US" dirty="0"/>
          </a:p>
          <a:p>
            <a:r>
              <a:rPr lang="en-US" dirty="0"/>
              <a:t>Try to make the script run every day automatically, include multiple folders, give more verbose information about the files and folders and size of them backed up.</a:t>
            </a:r>
          </a:p>
          <a:p>
            <a:r>
              <a:rPr lang="en-US" dirty="0"/>
              <a:t>You can create a backup logfile which you then automatically uploads to cloud watch logs, which you can then analyze and connect to an SNS topic.</a:t>
            </a:r>
          </a:p>
          <a:p>
            <a:r>
              <a:rPr lang="en-US" dirty="0"/>
              <a:t>More on AWS services in the coming weeks</a:t>
            </a:r>
          </a:p>
          <a:p>
            <a:endParaRPr lang="en-US" dirty="0"/>
          </a:p>
          <a:p>
            <a:r>
              <a:rPr lang="en-US" dirty="0"/>
              <a:t>In general, if you’re having issues with your script, you can include ”set –x” at the start of the script after the shebang.</a:t>
            </a:r>
          </a:p>
          <a:p>
            <a:r>
              <a:rPr lang="en-US" dirty="0"/>
              <a:t>I adds verbosity and basically prints the tracing of the commands inside the script. Set is a bash </a:t>
            </a:r>
            <a:r>
              <a:rPr lang="en-US" dirty="0" err="1"/>
              <a:t>builtin</a:t>
            </a:r>
            <a:r>
              <a:rPr lang="en-US" dirty="0"/>
              <a:t> function like echo.</a:t>
            </a:r>
          </a:p>
          <a:p>
            <a:endParaRPr lang="en-US" dirty="0"/>
          </a:p>
          <a:p>
            <a:r>
              <a:rPr lang="en-US" dirty="0"/>
              <a:t>Scripts are also often used here in AWS for the AWS CLI or the AWS SDK.</a:t>
            </a:r>
          </a:p>
          <a:p>
            <a:endParaRPr lang="en-US" dirty="0"/>
          </a:p>
          <a:p>
            <a:r>
              <a:rPr lang="en-US" dirty="0"/>
              <a:t>(if not done already, the log labs can be used now in slide 8 and 12)</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184940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permissions go beyond the basic </a:t>
            </a:r>
            <a:r>
              <a:rPr lang="en-US" dirty="0" err="1"/>
              <a:t>rwx</a:t>
            </a:r>
            <a:r>
              <a:rPr lang="en-US" dirty="0"/>
              <a:t>.</a:t>
            </a:r>
          </a:p>
          <a:p>
            <a:r>
              <a:rPr lang="en-US" dirty="0"/>
              <a:t>We will explore different options and use cases </a:t>
            </a:r>
          </a:p>
          <a:p>
            <a:endParaRPr lang="en-US" dirty="0"/>
          </a:p>
          <a:p>
            <a:r>
              <a:rPr lang="en-US" dirty="0" err="1"/>
              <a:t>SELinux</a:t>
            </a:r>
            <a:r>
              <a:rPr lang="en-US" dirty="0"/>
              <a:t> is security enhanced </a:t>
            </a:r>
            <a:r>
              <a:rPr lang="en-US" dirty="0" err="1"/>
              <a:t>linux</a:t>
            </a:r>
            <a:r>
              <a:rPr lang="en-US" dirty="0"/>
              <a:t> and is a very powerful security mechanism</a:t>
            </a:r>
          </a:p>
          <a:p>
            <a:endParaRPr lang="en-US" dirty="0"/>
          </a:p>
          <a:p>
            <a:r>
              <a:rPr lang="en-US" dirty="0"/>
              <a:t>Miscellaneous are a mixture of different topics and tips to enhance </a:t>
            </a:r>
            <a:r>
              <a:rPr lang="en-US" dirty="0" err="1"/>
              <a:t>linux</a:t>
            </a:r>
            <a:r>
              <a:rPr lang="en-US" dirty="0"/>
              <a:t> security in general</a:t>
            </a:r>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565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Does anybody know any file permissions in Linux besides the basic </a:t>
            </a:r>
            <a:r>
              <a:rPr lang="en-IE" dirty="0" err="1"/>
              <a:t>rwx</a:t>
            </a:r>
            <a:r>
              <a:rPr lang="en-IE" dirty="0"/>
              <a:t> ones you already learned about?</a:t>
            </a:r>
          </a:p>
          <a:p>
            <a:endParaRPr lang="en-IE" sz="1200" dirty="0"/>
          </a:p>
          <a:p>
            <a:r>
              <a:rPr lang="en-IE" sz="1200" dirty="0"/>
              <a:t>There are three more which are interesting to know for troubleshooting but mostly from a security point of view</a:t>
            </a:r>
          </a:p>
          <a:p>
            <a:endParaRPr lang="en-IE" sz="1200" dirty="0"/>
          </a:p>
          <a:p>
            <a:r>
              <a:rPr lang="en-IE" sz="1200" dirty="0"/>
              <a:t>The first one are special bits or sometimes called modes. There are three of them. </a:t>
            </a:r>
            <a:r>
              <a:rPr lang="en-IE" i="1" dirty="0" err="1"/>
              <a:t>setuid</a:t>
            </a:r>
            <a:r>
              <a:rPr lang="en-IE" i="1" dirty="0"/>
              <a:t> bit</a:t>
            </a:r>
            <a:r>
              <a:rPr lang="en-IE" dirty="0"/>
              <a:t>, </a:t>
            </a:r>
            <a:r>
              <a:rPr lang="en-IE" i="1" dirty="0" err="1"/>
              <a:t>setgid</a:t>
            </a:r>
            <a:r>
              <a:rPr lang="en-IE" i="1" dirty="0"/>
              <a:t> bit</a:t>
            </a:r>
            <a:r>
              <a:rPr lang="en-IE" dirty="0"/>
              <a:t>, and </a:t>
            </a:r>
            <a:r>
              <a:rPr lang="en-IE" i="1" dirty="0"/>
              <a:t>sticky bit</a:t>
            </a:r>
            <a:endParaRPr lang="en-IE" sz="1200" dirty="0"/>
          </a:p>
          <a:p>
            <a:r>
              <a:rPr lang="en-US" sz="1200" dirty="0"/>
              <a:t>They do change the </a:t>
            </a:r>
            <a:r>
              <a:rPr lang="en-US" sz="1200" dirty="0" err="1"/>
              <a:t>behaviour</a:t>
            </a:r>
            <a:r>
              <a:rPr lang="en-US" sz="1200" dirty="0"/>
              <a:t> depending on which bit is set and if it’s a file or folder</a:t>
            </a:r>
          </a:p>
          <a:p>
            <a:endParaRPr lang="en-US" sz="1200" dirty="0"/>
          </a:p>
          <a:p>
            <a:r>
              <a:rPr lang="en-US" sz="1200" dirty="0"/>
              <a:t>The second one are extended file attributes, which for example can make files immutable. (Make sure audience knows what that means)</a:t>
            </a:r>
          </a:p>
          <a:p>
            <a:endParaRPr lang="en-US" sz="1200" dirty="0"/>
          </a:p>
          <a:p>
            <a:r>
              <a:rPr lang="en-US" sz="1200" dirty="0"/>
              <a:t>The last one and most extensive ones are ACLs or access control lists, which lets you control access to files beyond the constraints of the three groups in the traditional permissions (</a:t>
            </a:r>
            <a:r>
              <a:rPr lang="en-US" sz="1200" dirty="0" err="1"/>
              <a:t>user,group,other</a:t>
            </a:r>
            <a:r>
              <a:rPr lang="en-US" sz="1200" dirty="0"/>
              <a:t>)</a:t>
            </a:r>
          </a:p>
          <a:p>
            <a:endParaRPr lang="en-US" sz="1200" dirty="0"/>
          </a:p>
          <a:p>
            <a:endParaRPr lang="en-US" sz="1200"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13212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three of these special bits, they do have different effect when they are used on files or directories.</a:t>
            </a:r>
          </a:p>
          <a:p>
            <a:r>
              <a:rPr lang="en-US" dirty="0"/>
              <a:t>Let’s first have a look at what they do, how we can identify them and then afterwards how to change them if needed.</a:t>
            </a:r>
          </a:p>
          <a:p>
            <a:endParaRPr lang="en-US" dirty="0"/>
          </a:p>
          <a:p>
            <a:r>
              <a:rPr lang="en-US" dirty="0"/>
              <a:t>(go through the table)</a:t>
            </a:r>
          </a:p>
          <a:p>
            <a:endParaRPr lang="en-US" dirty="0"/>
          </a:p>
          <a:p>
            <a:r>
              <a:rPr lang="en-US" dirty="0" err="1"/>
              <a:t>setuid</a:t>
            </a:r>
            <a:r>
              <a:rPr lang="en-US" dirty="0"/>
              <a:t> and </a:t>
            </a:r>
            <a:r>
              <a:rPr lang="en-US" dirty="0" err="1"/>
              <a:t>setguid</a:t>
            </a:r>
            <a:r>
              <a:rPr lang="en-US" dirty="0"/>
              <a:t> bits are represented by an s where you normally see the x in the default permissions.</a:t>
            </a:r>
          </a:p>
          <a:p>
            <a:r>
              <a:rPr lang="en-US" dirty="0"/>
              <a:t>If the x is not present, the S will be capital (which rarely happens)</a:t>
            </a:r>
          </a:p>
          <a:p>
            <a:r>
              <a:rPr lang="en-US" dirty="0"/>
              <a:t>For the sticky bit the t/T is used. (I have not seen a good explanation for this yet myself)</a:t>
            </a:r>
          </a:p>
          <a:p>
            <a:endParaRPr lang="en-US" dirty="0"/>
          </a:p>
          <a:p>
            <a:r>
              <a:rPr lang="en-US" dirty="0"/>
              <a:t>Let’s now have a look at how to set them</a:t>
            </a:r>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28131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be assigned in numeric format just like the default permissions or via adding them with + and –.</a:t>
            </a:r>
          </a:p>
          <a:p>
            <a:endParaRPr lang="en-US" dirty="0"/>
          </a:p>
          <a:p>
            <a:r>
              <a:rPr lang="en-US" dirty="0"/>
              <a:t>Like seen in the previous slide, </a:t>
            </a:r>
            <a:r>
              <a:rPr lang="en-US" dirty="0" err="1"/>
              <a:t>setuid</a:t>
            </a:r>
            <a:r>
              <a:rPr lang="en-US" dirty="0"/>
              <a:t> represents the value 4, </a:t>
            </a:r>
            <a:r>
              <a:rPr lang="en-US" dirty="0" err="1"/>
              <a:t>setguid</a:t>
            </a:r>
            <a:r>
              <a:rPr lang="en-US" dirty="0"/>
              <a:t> 2 and the sticky bit 1.</a:t>
            </a:r>
          </a:p>
          <a:p>
            <a:r>
              <a:rPr lang="en-US" dirty="0"/>
              <a:t>With this information, we can set them in the numeric format. They use a hidden fourth value which is put in front of the three regular ones (underlined)</a:t>
            </a:r>
          </a:p>
          <a:p>
            <a:r>
              <a:rPr lang="en-US" dirty="0"/>
              <a:t>We can also set them using </a:t>
            </a:r>
            <a:r>
              <a:rPr lang="en-US" dirty="0" err="1"/>
              <a:t>u+s,g+s</a:t>
            </a:r>
            <a:r>
              <a:rPr lang="en-US" dirty="0"/>
              <a:t> and </a:t>
            </a:r>
            <a:r>
              <a:rPr lang="en-US" dirty="0" err="1"/>
              <a:t>o+t</a:t>
            </a:r>
            <a:r>
              <a:rPr lang="en-US" dirty="0"/>
              <a:t> and we can remove them in the same way as well</a:t>
            </a:r>
          </a:p>
          <a:p>
            <a:endParaRPr lang="en-US" dirty="0"/>
          </a:p>
          <a:p>
            <a:r>
              <a:rPr lang="en-US" dirty="0"/>
              <a:t>When do I want to use them?</a:t>
            </a:r>
          </a:p>
          <a:p>
            <a:r>
              <a:rPr lang="en-US" dirty="0"/>
              <a:t>In some ways the operating system already uses them as seen with the passwd command or the /</a:t>
            </a:r>
            <a:r>
              <a:rPr lang="en-US" dirty="0" err="1"/>
              <a:t>tmp</a:t>
            </a:r>
            <a:r>
              <a:rPr lang="en-US" dirty="0"/>
              <a:t> folder.</a:t>
            </a:r>
          </a:p>
          <a:p>
            <a:r>
              <a:rPr lang="en-US" dirty="0"/>
              <a:t>Frequent (mostly older) use cases are using the </a:t>
            </a:r>
            <a:r>
              <a:rPr lang="en-US" dirty="0" err="1"/>
              <a:t>setguid</a:t>
            </a:r>
            <a:r>
              <a:rPr lang="en-US" dirty="0"/>
              <a:t> bit for shared folders in NFS or for a web server folder, so that the group is apache for all documents and readable by apache itself.</a:t>
            </a:r>
          </a:p>
          <a:p>
            <a:endParaRPr lang="en-US" dirty="0"/>
          </a:p>
          <a:p>
            <a:r>
              <a:rPr lang="en-US" dirty="0"/>
              <a:t>You will rarely see these special bits playing a role in troubleshooting. </a:t>
            </a:r>
          </a:p>
          <a:p>
            <a:r>
              <a:rPr lang="en-US" dirty="0"/>
              <a:t>From a security point of view be aware that they can actually present a risk, if someone is able to edit a file that then later gets executed by the root user for example. So use these with caution but be aware of them.</a:t>
            </a:r>
          </a:p>
          <a:p>
            <a:r>
              <a:rPr lang="en-US" dirty="0"/>
              <a:t>The special bits are sometimes used to workaround implementing proper security measures and guidelines.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883829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attributes are extended flags you can set to a file in order to change it’s </a:t>
            </a:r>
            <a:r>
              <a:rPr lang="en-US" dirty="0" err="1"/>
              <a:t>behaviour</a:t>
            </a:r>
            <a:r>
              <a:rPr lang="en-US" dirty="0"/>
              <a:t>.</a:t>
            </a:r>
          </a:p>
          <a:p>
            <a:r>
              <a:rPr lang="en-US" dirty="0"/>
              <a:t>Please note that the kernel and the file system needs to have support for these.</a:t>
            </a:r>
          </a:p>
          <a:p>
            <a:r>
              <a:rPr lang="en-US" dirty="0"/>
              <a:t>There are a lot of them, but most of them are unused or not widely supported.</a:t>
            </a:r>
          </a:p>
          <a:p>
            <a:endParaRPr lang="en-US" dirty="0"/>
          </a:p>
          <a:p>
            <a:r>
              <a:rPr lang="en-US" dirty="0"/>
              <a:t>The only two that you will sometimes encounter are :</a:t>
            </a:r>
          </a:p>
          <a:p>
            <a:r>
              <a:rPr lang="en-US" dirty="0"/>
              <a:t>a – append only</a:t>
            </a:r>
          </a:p>
          <a:p>
            <a:r>
              <a:rPr lang="en-US" dirty="0" err="1"/>
              <a:t>i</a:t>
            </a:r>
            <a:r>
              <a:rPr lang="en-US" dirty="0"/>
              <a:t> - immutable</a:t>
            </a:r>
          </a:p>
          <a:p>
            <a:endParaRPr lang="en-US" dirty="0"/>
          </a:p>
          <a:p>
            <a:r>
              <a:rPr lang="en-US" dirty="0"/>
              <a:t>You can use the two commands </a:t>
            </a:r>
            <a:r>
              <a:rPr lang="en-US" dirty="0" err="1"/>
              <a:t>lsattr</a:t>
            </a:r>
            <a:r>
              <a:rPr lang="en-US" dirty="0"/>
              <a:t> and </a:t>
            </a:r>
            <a:r>
              <a:rPr lang="en-US" dirty="0" err="1"/>
              <a:t>chattr</a:t>
            </a:r>
            <a:r>
              <a:rPr lang="en-US" dirty="0"/>
              <a:t> to list and change these attributes or flag.</a:t>
            </a:r>
          </a:p>
          <a:p>
            <a:r>
              <a:rPr lang="en-US" dirty="0"/>
              <a:t>Let’s have a look at an example</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571962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was done here:</a:t>
            </a:r>
          </a:p>
          <a:p>
            <a:pPr marL="228600" indent="-228600">
              <a:buAutoNum type="arabicParenR"/>
            </a:pPr>
            <a:r>
              <a:rPr lang="en-US" dirty="0"/>
              <a:t>create file </a:t>
            </a:r>
            <a:r>
              <a:rPr lang="en-US" dirty="0" err="1"/>
              <a:t>shoppinglist.txt</a:t>
            </a:r>
            <a:endParaRPr lang="en-US" dirty="0"/>
          </a:p>
          <a:p>
            <a:pPr marL="228600" indent="-228600">
              <a:buAutoNum type="arabicParenR"/>
            </a:pPr>
            <a:r>
              <a:rPr lang="en-US" dirty="0"/>
              <a:t>list attributes (none set)</a:t>
            </a:r>
          </a:p>
          <a:p>
            <a:pPr marL="228600" indent="-228600">
              <a:buAutoNum type="arabicParenR"/>
            </a:pPr>
            <a:r>
              <a:rPr lang="en-US" dirty="0"/>
              <a:t>add milk to </a:t>
            </a:r>
            <a:r>
              <a:rPr lang="en-US" dirty="0" err="1"/>
              <a:t>shoppinglist.txt</a:t>
            </a:r>
            <a:endParaRPr lang="en-US" dirty="0"/>
          </a:p>
          <a:p>
            <a:pPr marL="228600" indent="-228600">
              <a:buAutoNum type="arabicParenR"/>
            </a:pPr>
            <a:r>
              <a:rPr lang="en-US" dirty="0"/>
              <a:t>change attribute to immutable (without </a:t>
            </a:r>
            <a:r>
              <a:rPr lang="en-US" dirty="0" err="1"/>
              <a:t>sudo</a:t>
            </a:r>
            <a:r>
              <a:rPr lang="en-US" dirty="0"/>
              <a:t> failed)</a:t>
            </a:r>
          </a:p>
          <a:p>
            <a:pPr marL="228600" indent="-228600">
              <a:buAutoNum type="arabicParenR"/>
            </a:pPr>
            <a:r>
              <a:rPr lang="en-US" dirty="0"/>
              <a:t>change attribute to immutable with </a:t>
            </a:r>
            <a:r>
              <a:rPr lang="en-US" dirty="0" err="1"/>
              <a:t>sudo</a:t>
            </a:r>
            <a:endParaRPr lang="en-US" dirty="0"/>
          </a:p>
          <a:p>
            <a:pPr marL="228600" indent="-228600">
              <a:buAutoNum type="arabicParenR"/>
            </a:pPr>
            <a:r>
              <a:rPr lang="en-US" dirty="0"/>
              <a:t>add eggs to </a:t>
            </a:r>
            <a:r>
              <a:rPr lang="en-US" dirty="0" err="1"/>
              <a:t>shoppinglist.txt</a:t>
            </a:r>
            <a:r>
              <a:rPr lang="en-US" dirty="0"/>
              <a:t> (failed)</a:t>
            </a:r>
          </a:p>
          <a:p>
            <a:pPr marL="228600" indent="-228600">
              <a:buAutoNum type="arabicParenR"/>
            </a:pPr>
            <a:r>
              <a:rPr lang="en-US" dirty="0"/>
              <a:t>list attributes of </a:t>
            </a:r>
            <a:r>
              <a:rPr lang="en-US" dirty="0" err="1"/>
              <a:t>shoppinglist.txt</a:t>
            </a:r>
            <a:endParaRPr lang="en-US" dirty="0"/>
          </a:p>
          <a:p>
            <a:pPr marL="228600" indent="-228600">
              <a:buAutoNum type="arabicParenR"/>
            </a:pPr>
            <a:r>
              <a:rPr lang="en-US" dirty="0"/>
              <a:t>change attribute back to mutable</a:t>
            </a:r>
          </a:p>
          <a:p>
            <a:pPr marL="228600" indent="-228600">
              <a:buAutoNum type="arabicParenR"/>
            </a:pPr>
            <a:r>
              <a:rPr lang="en-US" dirty="0"/>
              <a:t>add eggs to </a:t>
            </a:r>
            <a:r>
              <a:rPr lang="en-US" dirty="0" err="1"/>
              <a:t>shoppinglist.txt</a:t>
            </a:r>
            <a:r>
              <a:rPr lang="en-US" dirty="0"/>
              <a:t> (success)</a:t>
            </a:r>
          </a:p>
          <a:p>
            <a:pPr marL="228600" indent="-228600">
              <a:buAutoNum type="arabicParenR"/>
            </a:pPr>
            <a:r>
              <a:rPr lang="en-US" dirty="0"/>
              <a:t>list attributes one more</a:t>
            </a:r>
          </a:p>
          <a:p>
            <a:pPr marL="228600" indent="-228600">
              <a:buAutoNum type="arabicParenR"/>
            </a:pPr>
            <a:endParaRPr lang="en-US" dirty="0"/>
          </a:p>
          <a:p>
            <a:pPr marL="0" indent="0">
              <a:buNone/>
            </a:pPr>
            <a:r>
              <a:rPr lang="en-US" dirty="0"/>
              <a:t>You can use this for example to make sure that a file does not get changed </a:t>
            </a:r>
            <a:r>
              <a:rPr lang="en-US" dirty="0" err="1"/>
              <a:t>accidentially</a:t>
            </a:r>
            <a:r>
              <a:rPr lang="en-US" dirty="0"/>
              <a:t>.</a:t>
            </a:r>
          </a:p>
          <a:p>
            <a:pPr marL="0" indent="0">
              <a:buNone/>
            </a:pPr>
            <a:r>
              <a:rPr lang="en-US" dirty="0"/>
              <a:t>Again, this is often used as a quick and dirty workaround for config files.</a:t>
            </a:r>
          </a:p>
          <a:p>
            <a:pPr marL="0" indent="0">
              <a:buNone/>
            </a:pPr>
            <a:r>
              <a:rPr lang="en-US" dirty="0"/>
              <a:t>There is usually a better way of handling this, put it does present an option.</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45167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 can be used to set finer grained permissions to files in Linux.</a:t>
            </a:r>
          </a:p>
          <a:p>
            <a:r>
              <a:rPr lang="en-US" dirty="0"/>
              <a:t>Again, the kernel and the file system actually needs to support them, which most of them these days do by default.</a:t>
            </a:r>
          </a:p>
          <a:p>
            <a:endParaRPr lang="en-US" dirty="0"/>
          </a:p>
          <a:p>
            <a:r>
              <a:rPr lang="en-US" dirty="0"/>
              <a:t>So for example, going back to the shopping list, let’s say I want to give a user called </a:t>
            </a:r>
            <a:r>
              <a:rPr lang="en-US" dirty="0" err="1"/>
              <a:t>franky</a:t>
            </a:r>
            <a:r>
              <a:rPr lang="en-US" dirty="0"/>
              <a:t> access to write to this file, without adding him to the group of the file. Otherwise he could edit other files that are owned by my group as well.</a:t>
            </a:r>
          </a:p>
          <a:p>
            <a:r>
              <a:rPr lang="en-US" dirty="0"/>
              <a:t>So let’s have a look at how to achieve this.</a:t>
            </a:r>
          </a:p>
          <a:p>
            <a:endParaRPr lang="en-US" dirty="0"/>
          </a:p>
          <a:p>
            <a:r>
              <a:rPr lang="en-US" dirty="0"/>
              <a:t>We in general have two command, similar in usage to the file attributes, which are </a:t>
            </a:r>
            <a:r>
              <a:rPr lang="en-US" dirty="0" err="1"/>
              <a:t>getfacl</a:t>
            </a:r>
            <a:r>
              <a:rPr lang="en-US" dirty="0"/>
              <a:t> and </a:t>
            </a:r>
            <a:r>
              <a:rPr lang="en-US" dirty="0" err="1"/>
              <a:t>setfacl</a:t>
            </a:r>
            <a:endParaRPr lang="en-US" dirty="0"/>
          </a:p>
          <a:p>
            <a:endParaRPr lang="en-US" dirty="0"/>
          </a:p>
          <a:p>
            <a:r>
              <a:rPr lang="en-US" dirty="0"/>
              <a:t>In this example the following happened</a:t>
            </a:r>
          </a:p>
          <a:p>
            <a:pPr marL="228600" indent="-228600">
              <a:buAutoNum type="arabicParenR"/>
            </a:pPr>
            <a:r>
              <a:rPr lang="en-US" dirty="0"/>
              <a:t>showing ACLs of file </a:t>
            </a:r>
            <a:r>
              <a:rPr lang="en-US" dirty="0" err="1"/>
              <a:t>shoppinglist</a:t>
            </a:r>
            <a:r>
              <a:rPr lang="en-US" dirty="0"/>
              <a:t> (none set)</a:t>
            </a:r>
          </a:p>
          <a:p>
            <a:pPr marL="228600" indent="-228600">
              <a:buAutoNum type="arabicParenR"/>
            </a:pPr>
            <a:r>
              <a:rPr lang="en-US" dirty="0"/>
              <a:t>setting user </a:t>
            </a:r>
            <a:r>
              <a:rPr lang="en-US" dirty="0" err="1"/>
              <a:t>franky</a:t>
            </a:r>
            <a:r>
              <a:rPr lang="en-US" dirty="0"/>
              <a:t> to have </a:t>
            </a:r>
            <a:r>
              <a:rPr lang="en-US" dirty="0" err="1"/>
              <a:t>rw</a:t>
            </a:r>
            <a:r>
              <a:rPr lang="en-US" dirty="0"/>
              <a:t> permissions on file </a:t>
            </a:r>
            <a:r>
              <a:rPr lang="en-US" dirty="0" err="1"/>
              <a:t>shoppinglist.txt</a:t>
            </a:r>
            <a:endParaRPr lang="en-US" dirty="0"/>
          </a:p>
          <a:p>
            <a:pPr marL="228600" indent="-228600">
              <a:buAutoNum type="arabicParenR"/>
            </a:pPr>
            <a:r>
              <a:rPr lang="en-US" dirty="0"/>
              <a:t>ls –l shows a little + after the basic permissions indicating ACLs are in use</a:t>
            </a:r>
          </a:p>
          <a:p>
            <a:pPr marL="228600" indent="-228600">
              <a:buAutoNum type="arabicParenR"/>
            </a:pPr>
            <a:endParaRPr lang="en-US" dirty="0"/>
          </a:p>
          <a:p>
            <a:pPr marL="0" indent="0" algn="l">
              <a:buNone/>
            </a:pPr>
            <a:r>
              <a:rPr lang="en-US" dirty="0"/>
              <a:t>Let’s have a look at a practical example you are more likely to encounter when troubleshooting</a:t>
            </a:r>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181323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3396926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8138876"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Security</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a:solidFill>
                  <a:srgbClr val="232F3E"/>
                </a:solidFill>
              </a:rPr>
              <a:t>Team or presenters name</a:t>
            </a:r>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 26/05/2020</a:t>
            </a:r>
          </a:p>
          <a:p>
            <a:pPr defTabSz="317475"/>
            <a:endParaRPr lang="en-US" sz="1319" dirty="0">
              <a:solidFill>
                <a:srgbClr val="232F3E"/>
              </a:solidFill>
            </a:endParaRPr>
          </a:p>
          <a:p>
            <a:pPr defTabSz="317475"/>
            <a:r>
              <a:rPr lang="en-US" sz="1319" dirty="0">
                <a:solidFill>
                  <a:srgbClr val="232F3E"/>
                </a:solidFill>
              </a:rPr>
              <a:t>Location: DUB</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8E88-2D58-0E4B-8202-9F9FCC366760}"/>
              </a:ext>
            </a:extLst>
          </p:cNvPr>
          <p:cNvSpPr>
            <a:spLocks noGrp="1"/>
          </p:cNvSpPr>
          <p:nvPr>
            <p:ph type="title"/>
          </p:nvPr>
        </p:nvSpPr>
        <p:spPr/>
        <p:txBody>
          <a:bodyPr/>
          <a:lstStyle/>
          <a:p>
            <a:pPr algn="ctr"/>
            <a:r>
              <a:rPr lang="en-US" dirty="0">
                <a:solidFill>
                  <a:schemeClr val="bg1"/>
                </a:solidFill>
              </a:rPr>
              <a:t>ACL example</a:t>
            </a:r>
          </a:p>
        </p:txBody>
      </p:sp>
      <p:sp>
        <p:nvSpPr>
          <p:cNvPr id="3" name="TextBox 2">
            <a:extLst>
              <a:ext uri="{FF2B5EF4-FFF2-40B4-BE49-F238E27FC236}">
                <a16:creationId xmlns:a16="http://schemas.microsoft.com/office/drawing/2014/main" id="{E2F8431E-3E64-4B4D-8341-A7F43B4CAE96}"/>
              </a:ext>
            </a:extLst>
          </p:cNvPr>
          <p:cNvSpPr txBox="1"/>
          <p:nvPr/>
        </p:nvSpPr>
        <p:spPr>
          <a:xfrm>
            <a:off x="631633" y="880172"/>
            <a:ext cx="4964936" cy="5262979"/>
          </a:xfrm>
          <a:prstGeom prst="rect">
            <a:avLst/>
          </a:prstGeom>
          <a:noFill/>
        </p:spPr>
        <p:txBody>
          <a:bodyPr wrap="square" rtlCol="0">
            <a:spAutoFit/>
          </a:bodyPr>
          <a:lstStyle/>
          <a:p>
            <a:r>
              <a:rPr lang="en-US" sz="2400" dirty="0" err="1">
                <a:solidFill>
                  <a:schemeClr val="bg1"/>
                </a:solidFill>
              </a:rPr>
              <a:t>chmod</a:t>
            </a:r>
            <a:r>
              <a:rPr lang="en-US" sz="2400" dirty="0">
                <a:solidFill>
                  <a:schemeClr val="bg1"/>
                </a:solidFill>
              </a:rPr>
              <a:t> –R 777 /</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r>
              <a:rPr lang="en-IE" sz="2400" dirty="0" err="1">
                <a:solidFill>
                  <a:schemeClr val="bg1"/>
                </a:solidFill>
              </a:rPr>
              <a:t>getfacl</a:t>
            </a:r>
            <a:r>
              <a:rPr lang="en-IE" sz="2400" dirty="0">
                <a:solidFill>
                  <a:schemeClr val="bg1"/>
                </a:solidFill>
              </a:rPr>
              <a:t> -R / &gt;</a:t>
            </a:r>
            <a:r>
              <a:rPr lang="en-IE" sz="2400" dirty="0" err="1">
                <a:solidFill>
                  <a:schemeClr val="bg1"/>
                </a:solidFill>
              </a:rPr>
              <a:t>permissions.facl</a:t>
            </a:r>
            <a:endParaRPr lang="en-IE" sz="2400" dirty="0">
              <a:solidFill>
                <a:schemeClr val="bg1"/>
              </a:solidFill>
            </a:endParaRPr>
          </a:p>
          <a:p>
            <a:endParaRPr lang="en-IE" sz="2400" dirty="0">
              <a:solidFill>
                <a:schemeClr val="bg1"/>
              </a:solidFill>
            </a:endParaRPr>
          </a:p>
          <a:p>
            <a:r>
              <a:rPr lang="en-IE" sz="2400" dirty="0" err="1">
                <a:solidFill>
                  <a:schemeClr val="bg1"/>
                </a:solidFill>
              </a:rPr>
              <a:t>setfacl</a:t>
            </a:r>
            <a:r>
              <a:rPr lang="en-IE" sz="2400" dirty="0">
                <a:solidFill>
                  <a:schemeClr val="bg1"/>
                </a:solidFill>
              </a:rPr>
              <a:t> --restore=</a:t>
            </a:r>
            <a:r>
              <a:rPr lang="en-IE" sz="2400" dirty="0" err="1">
                <a:solidFill>
                  <a:schemeClr val="bg1"/>
                </a:solidFill>
              </a:rPr>
              <a:t>permissions.facl</a:t>
            </a:r>
            <a:endParaRPr lang="en-US" sz="2400" dirty="0">
              <a:solidFill>
                <a:schemeClr val="bg1"/>
              </a:solidFill>
            </a:endParaRPr>
          </a:p>
        </p:txBody>
      </p:sp>
      <p:pic>
        <p:nvPicPr>
          <p:cNvPr id="5" name="Picture 4">
            <a:extLst>
              <a:ext uri="{FF2B5EF4-FFF2-40B4-BE49-F238E27FC236}">
                <a16:creationId xmlns:a16="http://schemas.microsoft.com/office/drawing/2014/main" id="{8427A252-2373-3D40-855F-9F289570DE1B}"/>
              </a:ext>
            </a:extLst>
          </p:cNvPr>
          <p:cNvPicPr>
            <a:picLocks noChangeAspect="1"/>
          </p:cNvPicPr>
          <p:nvPr/>
        </p:nvPicPr>
        <p:blipFill>
          <a:blip r:embed="rId3"/>
          <a:stretch>
            <a:fillRect/>
          </a:stretch>
        </p:blipFill>
        <p:spPr>
          <a:xfrm>
            <a:off x="5731875" y="1101687"/>
            <a:ext cx="5828492" cy="4954219"/>
          </a:xfrm>
          <a:prstGeom prst="rect">
            <a:avLst/>
          </a:prstGeom>
        </p:spPr>
      </p:pic>
      <p:pic>
        <p:nvPicPr>
          <p:cNvPr id="7" name="Picture 6">
            <a:extLst>
              <a:ext uri="{FF2B5EF4-FFF2-40B4-BE49-F238E27FC236}">
                <a16:creationId xmlns:a16="http://schemas.microsoft.com/office/drawing/2014/main" id="{324C20D5-DC46-9846-986E-4AE24D7CF634}"/>
              </a:ext>
            </a:extLst>
          </p:cNvPr>
          <p:cNvPicPr>
            <a:picLocks noChangeAspect="1"/>
          </p:cNvPicPr>
          <p:nvPr/>
        </p:nvPicPr>
        <p:blipFill>
          <a:blip r:embed="rId4"/>
          <a:stretch>
            <a:fillRect/>
          </a:stretch>
        </p:blipFill>
        <p:spPr>
          <a:xfrm>
            <a:off x="818271" y="1607093"/>
            <a:ext cx="3934895" cy="3007707"/>
          </a:xfrm>
          <a:prstGeom prst="rect">
            <a:avLst/>
          </a:prstGeom>
        </p:spPr>
      </p:pic>
    </p:spTree>
    <p:extLst>
      <p:ext uri="{BB962C8B-B14F-4D97-AF65-F5344CB8AC3E}">
        <p14:creationId xmlns:p14="http://schemas.microsoft.com/office/powerpoint/2010/main" val="112308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DD98-ACE7-D141-B3E7-DC5E37B191D7}"/>
              </a:ext>
            </a:extLst>
          </p:cNvPr>
          <p:cNvSpPr>
            <a:spLocks noGrp="1"/>
          </p:cNvSpPr>
          <p:nvPr>
            <p:ph type="title"/>
          </p:nvPr>
        </p:nvSpPr>
        <p:spPr/>
        <p:txBody>
          <a:bodyPr/>
          <a:lstStyle/>
          <a:p>
            <a:pPr algn="ctr"/>
            <a:r>
              <a:rPr lang="en-US" dirty="0" err="1"/>
              <a:t>SELinux</a:t>
            </a:r>
            <a:endParaRPr lang="en-US" dirty="0"/>
          </a:p>
        </p:txBody>
      </p:sp>
      <p:sp>
        <p:nvSpPr>
          <p:cNvPr id="3" name="Content Placeholder 2">
            <a:extLst>
              <a:ext uri="{FF2B5EF4-FFF2-40B4-BE49-F238E27FC236}">
                <a16:creationId xmlns:a16="http://schemas.microsoft.com/office/drawing/2014/main" id="{67CD1866-2F42-294A-8E07-73F562AC0544}"/>
              </a:ext>
            </a:extLst>
          </p:cNvPr>
          <p:cNvSpPr txBox="1">
            <a:spLocks/>
          </p:cNvSpPr>
          <p:nvPr/>
        </p:nvSpPr>
        <p:spPr>
          <a:xfrm>
            <a:off x="609601" y="1090672"/>
            <a:ext cx="10779857" cy="2338328"/>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Stands for Security Enhanced Linux</a:t>
            </a:r>
            <a:endParaRPr lang="en-US" dirty="0"/>
          </a:p>
          <a:p>
            <a:r>
              <a:rPr lang="en-IE" dirty="0"/>
              <a:t>What is it?</a:t>
            </a:r>
          </a:p>
          <a:p>
            <a:pPr lvl="1"/>
            <a:r>
              <a:rPr lang="en-IE" sz="2400" dirty="0"/>
              <a:t>TLDR – A </a:t>
            </a:r>
            <a:r>
              <a:rPr lang="en-IE" sz="2400" dirty="0" err="1"/>
              <a:t>linux</a:t>
            </a:r>
            <a:r>
              <a:rPr lang="en-IE" sz="2400" dirty="0"/>
              <a:t> kernel module</a:t>
            </a:r>
          </a:p>
          <a:p>
            <a:r>
              <a:rPr lang="en-IE" dirty="0"/>
              <a:t>Why use it?</a:t>
            </a:r>
          </a:p>
          <a:p>
            <a:pPr lvl="1"/>
            <a:r>
              <a:rPr lang="en-IE" sz="2400" dirty="0"/>
              <a:t>DAC/ MAC</a:t>
            </a:r>
          </a:p>
        </p:txBody>
      </p:sp>
      <p:sp>
        <p:nvSpPr>
          <p:cNvPr id="4" name="Content Placeholder 2">
            <a:extLst>
              <a:ext uri="{FF2B5EF4-FFF2-40B4-BE49-F238E27FC236}">
                <a16:creationId xmlns:a16="http://schemas.microsoft.com/office/drawing/2014/main" id="{53EAC422-3473-BE49-A4F9-C1DE9014E135}"/>
              </a:ext>
            </a:extLst>
          </p:cNvPr>
          <p:cNvSpPr txBox="1">
            <a:spLocks/>
          </p:cNvSpPr>
          <p:nvPr/>
        </p:nvSpPr>
        <p:spPr>
          <a:xfrm>
            <a:off x="5262567" y="3243261"/>
            <a:ext cx="5646948" cy="3360144"/>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Discretionary Access Control</a:t>
            </a:r>
          </a:p>
          <a:p>
            <a:pPr lvl="1"/>
            <a:r>
              <a:rPr lang="en-IE" sz="2400" dirty="0"/>
              <a:t>Users, groups and processes</a:t>
            </a:r>
          </a:p>
          <a:p>
            <a:pPr lvl="1"/>
            <a:r>
              <a:rPr lang="en-IE" sz="2400" dirty="0"/>
              <a:t>UID, GID, SUID.</a:t>
            </a:r>
          </a:p>
          <a:p>
            <a:pPr lvl="1"/>
            <a:endParaRPr lang="en-IE" sz="2400" dirty="0"/>
          </a:p>
          <a:p>
            <a:r>
              <a:rPr lang="en-IE" dirty="0"/>
              <a:t>So for access control we have:</a:t>
            </a:r>
          </a:p>
          <a:p>
            <a:pPr lvl="1"/>
            <a:r>
              <a:rPr lang="en-IE" sz="2400" dirty="0" err="1"/>
              <a:t>Rwxrwxrwx</a:t>
            </a:r>
            <a:endParaRPr lang="en-IE" sz="2400" dirty="0"/>
          </a:p>
          <a:p>
            <a:pPr lvl="1"/>
            <a:endParaRPr lang="en-IE" sz="2400" dirty="0"/>
          </a:p>
          <a:p>
            <a:pPr lvl="1"/>
            <a:endParaRPr lang="en-IE" sz="2400" dirty="0"/>
          </a:p>
        </p:txBody>
      </p:sp>
    </p:spTree>
    <p:extLst>
      <p:ext uri="{BB962C8B-B14F-4D97-AF65-F5344CB8AC3E}">
        <p14:creationId xmlns:p14="http://schemas.microsoft.com/office/powerpoint/2010/main" val="415582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5F53-D1B4-F445-9B6B-1BFCBE9B05C5}"/>
              </a:ext>
            </a:extLst>
          </p:cNvPr>
          <p:cNvSpPr>
            <a:spLocks noGrp="1"/>
          </p:cNvSpPr>
          <p:nvPr>
            <p:ph type="title"/>
          </p:nvPr>
        </p:nvSpPr>
        <p:spPr/>
        <p:txBody>
          <a:bodyPr/>
          <a:lstStyle/>
          <a:p>
            <a:pPr algn="ctr"/>
            <a:r>
              <a:rPr lang="en-US" dirty="0"/>
              <a:t>MAC</a:t>
            </a:r>
          </a:p>
        </p:txBody>
      </p:sp>
      <p:sp>
        <p:nvSpPr>
          <p:cNvPr id="3" name="Content Placeholder 2">
            <a:extLst>
              <a:ext uri="{FF2B5EF4-FFF2-40B4-BE49-F238E27FC236}">
                <a16:creationId xmlns:a16="http://schemas.microsoft.com/office/drawing/2014/main" id="{22CF6A18-7A98-0D44-A980-1B9D98AE21B2}"/>
              </a:ext>
            </a:extLst>
          </p:cNvPr>
          <p:cNvSpPr txBox="1">
            <a:spLocks/>
          </p:cNvSpPr>
          <p:nvPr/>
        </p:nvSpPr>
        <p:spPr>
          <a:xfrm>
            <a:off x="609600" y="1663548"/>
            <a:ext cx="9584675" cy="4065224"/>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2667" dirty="0"/>
              <a:t>Mandatory Access Control</a:t>
            </a:r>
          </a:p>
          <a:p>
            <a:r>
              <a:rPr lang="en-IE" sz="2667" dirty="0"/>
              <a:t>Subject – user, process, </a:t>
            </a:r>
            <a:r>
              <a:rPr lang="en-IE" sz="2667" dirty="0" err="1"/>
              <a:t>appliaction</a:t>
            </a:r>
            <a:endParaRPr lang="en-IE" sz="2667" dirty="0"/>
          </a:p>
          <a:p>
            <a:r>
              <a:rPr lang="en-IE" sz="2667" dirty="0"/>
              <a:t>Objects – files, devices, etc</a:t>
            </a:r>
          </a:p>
          <a:p>
            <a:r>
              <a:rPr lang="en-IE" sz="2667" dirty="0" err="1"/>
              <a:t>SELinux</a:t>
            </a:r>
            <a:r>
              <a:rPr lang="en-IE" sz="2667" dirty="0"/>
              <a:t> security server</a:t>
            </a:r>
          </a:p>
          <a:p>
            <a:pPr lvl="1"/>
            <a:r>
              <a:rPr lang="en-IE" sz="2667" dirty="0"/>
              <a:t>- Policy enforcement server</a:t>
            </a:r>
          </a:p>
          <a:p>
            <a:r>
              <a:rPr lang="en-IE" sz="2667" dirty="0" err="1"/>
              <a:t>SELinux</a:t>
            </a:r>
            <a:r>
              <a:rPr lang="en-IE" sz="2667" dirty="0"/>
              <a:t> Policy Database</a:t>
            </a:r>
          </a:p>
          <a:p>
            <a:r>
              <a:rPr lang="en-IE" sz="2667" dirty="0"/>
              <a:t>Access Vector Cache</a:t>
            </a:r>
          </a:p>
        </p:txBody>
      </p:sp>
    </p:spTree>
    <p:extLst>
      <p:ext uri="{BB962C8B-B14F-4D97-AF65-F5344CB8AC3E}">
        <p14:creationId xmlns:p14="http://schemas.microsoft.com/office/powerpoint/2010/main" val="226859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2BA8-7D75-D542-94B7-CC68A08C0546}"/>
              </a:ext>
            </a:extLst>
          </p:cNvPr>
          <p:cNvSpPr>
            <a:spLocks noGrp="1"/>
          </p:cNvSpPr>
          <p:nvPr>
            <p:ph type="title"/>
          </p:nvPr>
        </p:nvSpPr>
        <p:spPr/>
        <p:txBody>
          <a:bodyPr/>
          <a:lstStyle/>
          <a:p>
            <a:pPr algn="ctr"/>
            <a:r>
              <a:rPr lang="en-US" dirty="0"/>
              <a:t>workflow</a:t>
            </a:r>
          </a:p>
        </p:txBody>
      </p:sp>
      <p:pic>
        <p:nvPicPr>
          <p:cNvPr id="5" name="Picture 4" descr="http://www.ibm.com/developerworks/library/l-secure-linux-ru/figure_01-trans.gif">
            <a:extLst>
              <a:ext uri="{FF2B5EF4-FFF2-40B4-BE49-F238E27FC236}">
                <a16:creationId xmlns:a16="http://schemas.microsoft.com/office/drawing/2014/main" id="{E52396C6-50C4-45E2-A8D6-5D9823F65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33" y="774715"/>
            <a:ext cx="9920934" cy="530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4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2A9-A6BE-2545-94E3-CBE4E1A30571}"/>
              </a:ext>
            </a:extLst>
          </p:cNvPr>
          <p:cNvSpPr>
            <a:spLocks noGrp="1"/>
          </p:cNvSpPr>
          <p:nvPr>
            <p:ph type="title"/>
          </p:nvPr>
        </p:nvSpPr>
        <p:spPr/>
        <p:txBody>
          <a:bodyPr/>
          <a:lstStyle/>
          <a:p>
            <a:pPr algn="ctr"/>
            <a:r>
              <a:rPr lang="en-US" dirty="0">
                <a:solidFill>
                  <a:schemeClr val="bg1"/>
                </a:solidFill>
              </a:rPr>
              <a:t>Modes</a:t>
            </a:r>
          </a:p>
        </p:txBody>
      </p:sp>
      <p:sp>
        <p:nvSpPr>
          <p:cNvPr id="3" name="Content Placeholder 2">
            <a:extLst>
              <a:ext uri="{FF2B5EF4-FFF2-40B4-BE49-F238E27FC236}">
                <a16:creationId xmlns:a16="http://schemas.microsoft.com/office/drawing/2014/main" id="{D42F6715-27DC-574E-BFE1-BC54C9A38376}"/>
              </a:ext>
            </a:extLst>
          </p:cNvPr>
          <p:cNvSpPr txBox="1">
            <a:spLocks/>
          </p:cNvSpPr>
          <p:nvPr/>
        </p:nvSpPr>
        <p:spPr>
          <a:xfrm>
            <a:off x="449052" y="1017226"/>
            <a:ext cx="10972800" cy="413866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IE" sz="3200" dirty="0">
              <a:solidFill>
                <a:schemeClr val="bg1"/>
              </a:solidFill>
            </a:endParaRPr>
          </a:p>
          <a:p>
            <a:r>
              <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Enforcing mode</a:t>
            </a:r>
          </a:p>
          <a:p>
            <a:pPr lvl="1"/>
            <a:r>
              <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Enforces rules and logs to /var/log/messages</a:t>
            </a:r>
          </a:p>
          <a:p>
            <a:r>
              <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Permissive mode</a:t>
            </a:r>
          </a:p>
          <a:p>
            <a:pPr lvl="1"/>
            <a:r>
              <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Does not enforce rules, but still logs messages and denies based on policy rules database and AVC.</a:t>
            </a:r>
          </a:p>
          <a:p>
            <a:pPr marL="609585" lvl="1" indent="0">
              <a:buNone/>
            </a:pPr>
            <a:endPar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0"/>
              </a:spcBef>
            </a:pPr>
            <a:r>
              <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Disabled mode</a:t>
            </a:r>
          </a:p>
          <a:p>
            <a:pPr>
              <a:spcBef>
                <a:spcPts val="0"/>
              </a:spcBef>
            </a:pPr>
            <a:endPar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0"/>
              </a:spcBef>
            </a:pPr>
            <a:r>
              <a:rPr lang="en-IE" sz="2667" dirty="0">
                <a:solidFill>
                  <a:schemeClr val="bg1"/>
                </a:solidFill>
              </a:rPr>
              <a:t>/etc/</a:t>
            </a:r>
            <a:r>
              <a:rPr lang="en-IE" sz="2667" dirty="0" err="1">
                <a:solidFill>
                  <a:schemeClr val="bg1"/>
                </a:solidFill>
              </a:rPr>
              <a:t>sysconfig</a:t>
            </a:r>
            <a:r>
              <a:rPr lang="en-IE" sz="2667" dirty="0">
                <a:solidFill>
                  <a:schemeClr val="bg1"/>
                </a:solidFill>
              </a:rPr>
              <a:t>/</a:t>
            </a:r>
            <a:r>
              <a:rPr lang="en-IE" sz="2667" dirty="0" err="1">
                <a:solidFill>
                  <a:schemeClr val="bg1"/>
                </a:solidFill>
              </a:rPr>
              <a:t>selinux</a:t>
            </a:r>
            <a:endParaRPr lang="en-US" sz="2667" dirty="0">
              <a:solidFill>
                <a:schemeClr val="bg1"/>
              </a:solidFill>
            </a:endParaRPr>
          </a:p>
          <a:p>
            <a:pPr>
              <a:spcBef>
                <a:spcPts val="0"/>
              </a:spcBef>
            </a:pPr>
            <a:endParaRPr lang="en-IE"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lvl="1" indent="0">
              <a:spcBef>
                <a:spcPts val="0"/>
              </a:spcBef>
              <a:buNone/>
            </a:pPr>
            <a:endParaRPr lang="en-IE" sz="2133"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1371566" lvl="1">
              <a:spcBef>
                <a:spcPts val="0"/>
              </a:spcBef>
              <a:buFont typeface="Arial" panose="020B0604020202020204" pitchFamily="34" charset="0"/>
              <a:buChar char="•"/>
            </a:pPr>
            <a:endParaRPr lang="en-IE" sz="1867" dirty="0">
              <a:solidFill>
                <a:schemeClr val="bg1"/>
              </a:solidFill>
              <a:latin typeface="Arial"/>
              <a:cs typeface="+mn-cs"/>
            </a:endParaRPr>
          </a:p>
          <a:p>
            <a:pPr marL="609585" lvl="1" indent="0">
              <a:buNone/>
            </a:pPr>
            <a:endParaRPr lang="en-IE" sz="2667" dirty="0">
              <a:solidFill>
                <a:schemeClr val="bg1"/>
              </a:solidFill>
            </a:endParaRPr>
          </a:p>
          <a:p>
            <a:pPr lvl="1"/>
            <a:endParaRPr lang="en-IE" sz="2667" dirty="0">
              <a:solidFill>
                <a:schemeClr val="bg1"/>
              </a:solidFill>
            </a:endParaRPr>
          </a:p>
          <a:p>
            <a:pPr marL="609585" lvl="1" indent="0">
              <a:buNone/>
            </a:pPr>
            <a:endParaRPr lang="en-IE" sz="2667" dirty="0">
              <a:solidFill>
                <a:schemeClr val="bg1"/>
              </a:solidFill>
            </a:endParaRPr>
          </a:p>
          <a:p>
            <a:pPr lvl="1"/>
            <a:endParaRPr lang="en-US" sz="2667" dirty="0">
              <a:solidFill>
                <a:schemeClr val="bg1"/>
              </a:solidFill>
            </a:endParaRPr>
          </a:p>
        </p:txBody>
      </p:sp>
    </p:spTree>
    <p:extLst>
      <p:ext uri="{BB962C8B-B14F-4D97-AF65-F5344CB8AC3E}">
        <p14:creationId xmlns:p14="http://schemas.microsoft.com/office/powerpoint/2010/main" val="404630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2ABA-6F52-2342-8B3E-B2FD712BF543}"/>
              </a:ext>
            </a:extLst>
          </p:cNvPr>
          <p:cNvSpPr>
            <a:spLocks noGrp="1"/>
          </p:cNvSpPr>
          <p:nvPr>
            <p:ph type="title"/>
          </p:nvPr>
        </p:nvSpPr>
        <p:spPr>
          <a:xfrm>
            <a:off x="449052" y="72267"/>
            <a:ext cx="10940405" cy="726923"/>
          </a:xfrm>
        </p:spPr>
        <p:txBody>
          <a:bodyPr/>
          <a:lstStyle/>
          <a:p>
            <a:pPr algn="ctr"/>
            <a:r>
              <a:rPr lang="en-US" dirty="0"/>
              <a:t>example</a:t>
            </a:r>
          </a:p>
        </p:txBody>
      </p:sp>
      <p:pic>
        <p:nvPicPr>
          <p:cNvPr id="5" name="Picture 4">
            <a:extLst>
              <a:ext uri="{FF2B5EF4-FFF2-40B4-BE49-F238E27FC236}">
                <a16:creationId xmlns:a16="http://schemas.microsoft.com/office/drawing/2014/main" id="{CDCCE1E5-7530-794C-8E8D-BDC0CAB46AF0}"/>
              </a:ext>
            </a:extLst>
          </p:cNvPr>
          <p:cNvPicPr>
            <a:picLocks noChangeAspect="1"/>
          </p:cNvPicPr>
          <p:nvPr/>
        </p:nvPicPr>
        <p:blipFill>
          <a:blip r:embed="rId3"/>
          <a:stretch>
            <a:fillRect/>
          </a:stretch>
        </p:blipFill>
        <p:spPr>
          <a:xfrm>
            <a:off x="406400" y="1667709"/>
            <a:ext cx="11379200" cy="2895600"/>
          </a:xfrm>
          <a:prstGeom prst="rect">
            <a:avLst/>
          </a:prstGeom>
        </p:spPr>
      </p:pic>
    </p:spTree>
    <p:extLst>
      <p:ext uri="{BB962C8B-B14F-4D97-AF65-F5344CB8AC3E}">
        <p14:creationId xmlns:p14="http://schemas.microsoft.com/office/powerpoint/2010/main" val="362418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7109-47AA-A24E-9AA9-E71C705448FB}"/>
              </a:ext>
            </a:extLst>
          </p:cNvPr>
          <p:cNvSpPr>
            <a:spLocks noGrp="1"/>
          </p:cNvSpPr>
          <p:nvPr>
            <p:ph type="title"/>
          </p:nvPr>
        </p:nvSpPr>
        <p:spPr/>
        <p:txBody>
          <a:bodyPr/>
          <a:lstStyle/>
          <a:p>
            <a:pPr algn="ctr"/>
            <a:r>
              <a:rPr lang="en-US" dirty="0"/>
              <a:t>iptables</a:t>
            </a:r>
          </a:p>
        </p:txBody>
      </p:sp>
      <p:pic>
        <p:nvPicPr>
          <p:cNvPr id="4" name="Picture 3">
            <a:extLst>
              <a:ext uri="{FF2B5EF4-FFF2-40B4-BE49-F238E27FC236}">
                <a16:creationId xmlns:a16="http://schemas.microsoft.com/office/drawing/2014/main" id="{6327F3E0-3480-4448-9E37-32520CB487D2}"/>
              </a:ext>
            </a:extLst>
          </p:cNvPr>
          <p:cNvPicPr>
            <a:picLocks noChangeAspect="1"/>
          </p:cNvPicPr>
          <p:nvPr/>
        </p:nvPicPr>
        <p:blipFill>
          <a:blip r:embed="rId3"/>
          <a:stretch>
            <a:fillRect/>
          </a:stretch>
        </p:blipFill>
        <p:spPr>
          <a:xfrm>
            <a:off x="0" y="1347305"/>
            <a:ext cx="12192000" cy="4163391"/>
          </a:xfrm>
          <a:prstGeom prst="rect">
            <a:avLst/>
          </a:prstGeom>
        </p:spPr>
      </p:pic>
    </p:spTree>
    <p:extLst>
      <p:ext uri="{BB962C8B-B14F-4D97-AF65-F5344CB8AC3E}">
        <p14:creationId xmlns:p14="http://schemas.microsoft.com/office/powerpoint/2010/main" val="598857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5828-96B6-904B-83DC-914C91FE3263}"/>
              </a:ext>
            </a:extLst>
          </p:cNvPr>
          <p:cNvSpPr>
            <a:spLocks noGrp="1"/>
          </p:cNvSpPr>
          <p:nvPr>
            <p:ph type="title"/>
          </p:nvPr>
        </p:nvSpPr>
        <p:spPr/>
        <p:txBody>
          <a:bodyPr/>
          <a:lstStyle/>
          <a:p>
            <a:pPr algn="ctr"/>
            <a:r>
              <a:rPr lang="en-US" dirty="0">
                <a:solidFill>
                  <a:schemeClr val="bg1"/>
                </a:solidFill>
              </a:rPr>
              <a:t>Miscellaneous</a:t>
            </a:r>
          </a:p>
        </p:txBody>
      </p:sp>
      <p:sp>
        <p:nvSpPr>
          <p:cNvPr id="3" name="TextBox 2">
            <a:extLst>
              <a:ext uri="{FF2B5EF4-FFF2-40B4-BE49-F238E27FC236}">
                <a16:creationId xmlns:a16="http://schemas.microsoft.com/office/drawing/2014/main" id="{FE171EC8-7AFB-B442-9C01-03B1A5B143F4}"/>
              </a:ext>
            </a:extLst>
          </p:cNvPr>
          <p:cNvSpPr txBox="1"/>
          <p:nvPr/>
        </p:nvSpPr>
        <p:spPr>
          <a:xfrm>
            <a:off x="986694" y="1216093"/>
            <a:ext cx="7829320" cy="4893647"/>
          </a:xfrm>
          <a:prstGeom prst="rect">
            <a:avLst/>
          </a:prstGeom>
          <a:noFill/>
        </p:spPr>
        <p:txBody>
          <a:bodyPr wrap="square" rtlCol="0">
            <a:spAutoFit/>
          </a:bodyPr>
          <a:lstStyle/>
          <a:p>
            <a:r>
              <a:rPr lang="en-US" sz="2400" dirty="0">
                <a:solidFill>
                  <a:schemeClr val="bg1"/>
                </a:solidFill>
              </a:rPr>
              <a:t>Open ports : netstat –</a:t>
            </a:r>
            <a:r>
              <a:rPr lang="en-US" sz="2400" dirty="0" err="1">
                <a:solidFill>
                  <a:schemeClr val="bg1"/>
                </a:solidFill>
              </a:rPr>
              <a:t>tunap</a:t>
            </a:r>
            <a:endParaRPr lang="en-US" sz="2400" dirty="0">
              <a:solidFill>
                <a:schemeClr val="bg1"/>
              </a:solidFill>
            </a:endParaRPr>
          </a:p>
          <a:p>
            <a:endParaRPr lang="en-US" sz="2400" dirty="0">
              <a:solidFill>
                <a:schemeClr val="bg1"/>
              </a:solidFill>
            </a:endParaRPr>
          </a:p>
          <a:p>
            <a:r>
              <a:rPr lang="en-US" sz="2400" dirty="0" err="1">
                <a:solidFill>
                  <a:schemeClr val="bg1"/>
                </a:solidFill>
              </a:rPr>
              <a:t>TCPWrappers</a:t>
            </a:r>
            <a:r>
              <a:rPr lang="en-US" sz="2400" dirty="0">
                <a:solidFill>
                  <a:schemeClr val="bg1"/>
                </a:solidFill>
              </a:rPr>
              <a:t> : /</a:t>
            </a:r>
            <a:r>
              <a:rPr lang="en-US" sz="2400" dirty="0" err="1">
                <a:solidFill>
                  <a:schemeClr val="bg1"/>
                </a:solidFill>
              </a:rPr>
              <a:t>etc</a:t>
            </a:r>
            <a:r>
              <a:rPr lang="en-US" sz="2400" dirty="0">
                <a:solidFill>
                  <a:schemeClr val="bg1"/>
                </a:solidFill>
              </a:rPr>
              <a:t>/</a:t>
            </a:r>
            <a:r>
              <a:rPr lang="en-US" sz="2400" dirty="0" err="1">
                <a:solidFill>
                  <a:schemeClr val="bg1"/>
                </a:solidFill>
              </a:rPr>
              <a:t>hosts.deny</a:t>
            </a:r>
            <a:r>
              <a:rPr lang="en-US" sz="2400" dirty="0">
                <a:solidFill>
                  <a:schemeClr val="bg1"/>
                </a:solidFill>
              </a:rPr>
              <a:t> $ /</a:t>
            </a:r>
            <a:r>
              <a:rPr lang="en-US" sz="2400" dirty="0" err="1">
                <a:solidFill>
                  <a:schemeClr val="bg1"/>
                </a:solidFill>
              </a:rPr>
              <a:t>etc</a:t>
            </a:r>
            <a:r>
              <a:rPr lang="en-US" sz="2400" dirty="0">
                <a:solidFill>
                  <a:schemeClr val="bg1"/>
                </a:solidFill>
              </a:rPr>
              <a:t>/</a:t>
            </a:r>
            <a:r>
              <a:rPr lang="en-US" sz="2400" dirty="0" err="1">
                <a:solidFill>
                  <a:schemeClr val="bg1"/>
                </a:solidFill>
              </a:rPr>
              <a:t>hosts.allow</a:t>
            </a:r>
            <a:endParaRPr lang="en-US" sz="2400" dirty="0">
              <a:solidFill>
                <a:schemeClr val="bg1"/>
              </a:solidFill>
            </a:endParaRPr>
          </a:p>
          <a:p>
            <a:endParaRPr lang="en-US" sz="2400" dirty="0">
              <a:solidFill>
                <a:schemeClr val="bg1"/>
              </a:solidFill>
            </a:endParaRPr>
          </a:p>
          <a:p>
            <a:r>
              <a:rPr lang="en-US" sz="2400" dirty="0">
                <a:solidFill>
                  <a:schemeClr val="bg1"/>
                </a:solidFill>
              </a:rPr>
              <a:t>Access restriction: /</a:t>
            </a:r>
            <a:r>
              <a:rPr lang="en-US" sz="2400" dirty="0" err="1">
                <a:solidFill>
                  <a:schemeClr val="bg1"/>
                </a:solidFill>
              </a:rPr>
              <a:t>etc</a:t>
            </a:r>
            <a:r>
              <a:rPr lang="en-US" sz="2400" dirty="0">
                <a:solidFill>
                  <a:schemeClr val="bg1"/>
                </a:solidFill>
              </a:rPr>
              <a:t>/security/</a:t>
            </a:r>
            <a:r>
              <a:rPr lang="en-US" sz="2400" dirty="0" err="1">
                <a:solidFill>
                  <a:schemeClr val="bg1"/>
                </a:solidFill>
              </a:rPr>
              <a:t>access.conf</a:t>
            </a:r>
            <a:endParaRPr lang="en-US" sz="2400" dirty="0">
              <a:solidFill>
                <a:schemeClr val="bg1"/>
              </a:solidFill>
            </a:endParaRPr>
          </a:p>
          <a:p>
            <a:endParaRPr lang="en-US" sz="2400" dirty="0">
              <a:solidFill>
                <a:schemeClr val="bg1"/>
              </a:solidFill>
            </a:endParaRPr>
          </a:p>
          <a:p>
            <a:r>
              <a:rPr lang="en-US" sz="2400" dirty="0">
                <a:solidFill>
                  <a:schemeClr val="bg1"/>
                </a:solidFill>
              </a:rPr>
              <a:t>Special Mount options: </a:t>
            </a:r>
            <a:r>
              <a:rPr lang="en-IE" sz="2400" dirty="0" err="1">
                <a:solidFill>
                  <a:schemeClr val="bg1"/>
                </a:solidFill>
              </a:rPr>
              <a:t>noexec,nosuid</a:t>
            </a:r>
            <a:endParaRPr lang="en-IE" sz="2400" dirty="0">
              <a:solidFill>
                <a:schemeClr val="bg1"/>
              </a:solidFill>
            </a:endParaRPr>
          </a:p>
          <a:p>
            <a:endParaRPr lang="en-IE" sz="2400" dirty="0">
              <a:solidFill>
                <a:schemeClr val="bg1"/>
              </a:solidFill>
            </a:endParaRPr>
          </a:p>
          <a:p>
            <a:r>
              <a:rPr lang="en-US" sz="2400" dirty="0">
                <a:solidFill>
                  <a:schemeClr val="bg1"/>
                </a:solidFill>
              </a:rPr>
              <a:t>Logging and Auditing</a:t>
            </a:r>
          </a:p>
          <a:p>
            <a:endParaRPr lang="en-US" sz="2400" dirty="0">
              <a:solidFill>
                <a:schemeClr val="bg1"/>
              </a:solidFill>
            </a:endParaRPr>
          </a:p>
          <a:p>
            <a:r>
              <a:rPr lang="en-US" sz="2400" dirty="0">
                <a:solidFill>
                  <a:schemeClr val="bg1"/>
                </a:solidFill>
              </a:rPr>
              <a:t>Keep system updated</a:t>
            </a:r>
          </a:p>
          <a:p>
            <a:endParaRPr lang="en-IE"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84855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1306-478E-154B-A131-ACC5890322F0}"/>
              </a:ext>
            </a:extLst>
          </p:cNvPr>
          <p:cNvSpPr>
            <a:spLocks noGrp="1"/>
          </p:cNvSpPr>
          <p:nvPr>
            <p:ph type="title"/>
          </p:nvPr>
        </p:nvSpPr>
        <p:spPr/>
        <p:txBody>
          <a:bodyPr/>
          <a:lstStyle/>
          <a:p>
            <a:r>
              <a:rPr lang="en-US" sz="2800" dirty="0">
                <a:solidFill>
                  <a:schemeClr val="bg1"/>
                </a:solidFill>
              </a:rPr>
              <a:t>                                 </a:t>
            </a:r>
            <a:r>
              <a:rPr lang="en-US" sz="3200" dirty="0">
                <a:solidFill>
                  <a:schemeClr val="bg1"/>
                </a:solidFill>
              </a:rPr>
              <a:t>Restrict </a:t>
            </a:r>
            <a:r>
              <a:rPr lang="en-US" sz="3200" dirty="0" err="1">
                <a:solidFill>
                  <a:schemeClr val="bg1"/>
                </a:solidFill>
              </a:rPr>
              <a:t>ssh</a:t>
            </a:r>
            <a:r>
              <a:rPr lang="en-US" sz="3200" dirty="0">
                <a:solidFill>
                  <a:schemeClr val="bg1"/>
                </a:solidFill>
              </a:rPr>
              <a:t> access</a:t>
            </a:r>
            <a:r>
              <a:rPr lang="en-US" sz="3200" dirty="0"/>
              <a:t>            </a:t>
            </a:r>
            <a:br>
              <a:rPr lang="en-US" sz="3200" dirty="0">
                <a:solidFill>
                  <a:schemeClr val="bg1"/>
                </a:solidFill>
              </a:rPr>
            </a:br>
            <a:br>
              <a:rPr lang="en-US" sz="3200" dirty="0">
                <a:solidFill>
                  <a:schemeClr val="bg1"/>
                </a:solidFill>
              </a:rPr>
            </a:br>
            <a:r>
              <a:rPr lang="en-IE" sz="2400" dirty="0">
                <a:solidFill>
                  <a:schemeClr val="bg1"/>
                </a:solidFill>
              </a:rPr>
              <a:t>Things to look out for in /etc/</a:t>
            </a:r>
            <a:r>
              <a:rPr lang="en-IE" sz="2400" dirty="0" err="1">
                <a:solidFill>
                  <a:schemeClr val="bg1"/>
                </a:solidFill>
              </a:rPr>
              <a:t>ssh</a:t>
            </a:r>
            <a:r>
              <a:rPr lang="en-IE" sz="2400" dirty="0">
                <a:solidFill>
                  <a:schemeClr val="bg1"/>
                </a:solidFill>
              </a:rPr>
              <a:t>/</a:t>
            </a:r>
            <a:r>
              <a:rPr lang="en-IE" sz="2400" dirty="0" err="1">
                <a:solidFill>
                  <a:schemeClr val="bg1"/>
                </a:solidFill>
              </a:rPr>
              <a:t>sshd_config</a:t>
            </a:r>
            <a:r>
              <a:rPr lang="en-IE" sz="2400" dirty="0">
                <a:solidFill>
                  <a:schemeClr val="bg1"/>
                </a:solidFill>
              </a:rPr>
              <a:t>:</a:t>
            </a:r>
            <a:br>
              <a:rPr lang="en-IE" sz="2400" dirty="0">
                <a:solidFill>
                  <a:schemeClr val="bg1"/>
                </a:solidFill>
              </a:rPr>
            </a:br>
            <a:br>
              <a:rPr lang="en-IE" sz="2400" dirty="0">
                <a:solidFill>
                  <a:schemeClr val="bg1"/>
                </a:solidFill>
              </a:rPr>
            </a:br>
            <a:r>
              <a:rPr lang="en-IE" sz="2400" dirty="0" err="1">
                <a:solidFill>
                  <a:schemeClr val="bg1"/>
                </a:solidFill>
              </a:rPr>
              <a:t>AllowUsers</a:t>
            </a:r>
            <a:r>
              <a:rPr lang="en-IE" sz="2400" dirty="0">
                <a:solidFill>
                  <a:schemeClr val="bg1"/>
                </a:solidFill>
              </a:rPr>
              <a:t>, </a:t>
            </a:r>
            <a:r>
              <a:rPr lang="en-IE" sz="2400" dirty="0" err="1">
                <a:solidFill>
                  <a:schemeClr val="bg1"/>
                </a:solidFill>
              </a:rPr>
              <a:t>DenyUsers</a:t>
            </a:r>
            <a:r>
              <a:rPr lang="en-IE" sz="2400" dirty="0">
                <a:solidFill>
                  <a:schemeClr val="bg1"/>
                </a:solidFill>
              </a:rPr>
              <a:t>, </a:t>
            </a:r>
            <a:r>
              <a:rPr lang="en-IE" sz="2400" dirty="0" err="1">
                <a:solidFill>
                  <a:schemeClr val="bg1"/>
                </a:solidFill>
              </a:rPr>
              <a:t>AllowGroups</a:t>
            </a:r>
            <a:r>
              <a:rPr lang="en-IE" sz="2400" dirty="0">
                <a:solidFill>
                  <a:schemeClr val="bg1"/>
                </a:solidFill>
              </a:rPr>
              <a:t>, </a:t>
            </a:r>
            <a:r>
              <a:rPr lang="en-IE" sz="2400" dirty="0" err="1">
                <a:solidFill>
                  <a:schemeClr val="bg1"/>
                </a:solidFill>
              </a:rPr>
              <a:t>DenyGroups</a:t>
            </a:r>
            <a:br>
              <a:rPr lang="en-IE" sz="2400" dirty="0">
                <a:solidFill>
                  <a:schemeClr val="bg1"/>
                </a:solidFill>
              </a:rPr>
            </a:br>
            <a:br>
              <a:rPr lang="en-IE" sz="2400" dirty="0">
                <a:solidFill>
                  <a:schemeClr val="bg1"/>
                </a:solidFill>
              </a:rPr>
            </a:br>
            <a:r>
              <a:rPr lang="en-IE" sz="2400" dirty="0" err="1">
                <a:solidFill>
                  <a:schemeClr val="bg1"/>
                </a:solidFill>
              </a:rPr>
              <a:t>HostKey</a:t>
            </a:r>
            <a:br>
              <a:rPr lang="en-IE" sz="2400" dirty="0">
                <a:solidFill>
                  <a:schemeClr val="bg1"/>
                </a:solidFill>
              </a:rPr>
            </a:br>
            <a:br>
              <a:rPr lang="en-IE" sz="2400" dirty="0">
                <a:solidFill>
                  <a:schemeClr val="bg1"/>
                </a:solidFill>
              </a:rPr>
            </a:br>
            <a:r>
              <a:rPr lang="en-US" sz="2400" dirty="0" err="1">
                <a:solidFill>
                  <a:schemeClr val="bg1"/>
                </a:solidFill>
              </a:rPr>
              <a:t>ListenAddress</a:t>
            </a:r>
            <a:br>
              <a:rPr lang="en-US" sz="2400" dirty="0">
                <a:solidFill>
                  <a:schemeClr val="bg1"/>
                </a:solidFill>
              </a:rPr>
            </a:br>
            <a:br>
              <a:rPr lang="en-US" sz="2400" dirty="0">
                <a:solidFill>
                  <a:schemeClr val="bg1"/>
                </a:solidFill>
              </a:rPr>
            </a:br>
            <a:r>
              <a:rPr lang="en-US" sz="2400" dirty="0" err="1">
                <a:solidFill>
                  <a:schemeClr val="bg1"/>
                </a:solidFill>
              </a:rPr>
              <a:t>PasswordAuthentication</a:t>
            </a:r>
            <a:r>
              <a:rPr lang="en-US" sz="2400" dirty="0">
                <a:solidFill>
                  <a:schemeClr val="bg1"/>
                </a:solidFill>
              </a:rPr>
              <a:t>,</a:t>
            </a:r>
            <a:r>
              <a:rPr lang="en-IE" sz="2400" dirty="0" err="1">
                <a:solidFill>
                  <a:schemeClr val="bg1"/>
                </a:solidFill>
              </a:rPr>
              <a:t>PermitEmptyPasswords</a:t>
            </a:r>
            <a:br>
              <a:rPr lang="en-IE" sz="2400" dirty="0">
                <a:solidFill>
                  <a:schemeClr val="bg1"/>
                </a:solidFill>
              </a:rPr>
            </a:br>
            <a:br>
              <a:rPr lang="en-IE" sz="2400" dirty="0">
                <a:solidFill>
                  <a:schemeClr val="bg1"/>
                </a:solidFill>
              </a:rPr>
            </a:br>
            <a:r>
              <a:rPr lang="en-IE" sz="2400" dirty="0" err="1">
                <a:solidFill>
                  <a:schemeClr val="bg1"/>
                </a:solidFill>
              </a:rPr>
              <a:t>MaxAuthTries</a:t>
            </a:r>
            <a:br>
              <a:rPr lang="en-IE" sz="2400" dirty="0">
                <a:solidFill>
                  <a:schemeClr val="bg1"/>
                </a:solidFill>
              </a:rPr>
            </a:br>
            <a:br>
              <a:rPr lang="en-IE" sz="2400" dirty="0">
                <a:solidFill>
                  <a:schemeClr val="bg1"/>
                </a:solidFill>
              </a:rPr>
            </a:br>
            <a:r>
              <a:rPr lang="en-IE" sz="2400" dirty="0" err="1">
                <a:solidFill>
                  <a:schemeClr val="bg1"/>
                </a:solidFill>
              </a:rPr>
              <a:t>PermitRootLogin</a:t>
            </a:r>
            <a:br>
              <a:rPr lang="en-IE" sz="3200" dirty="0">
                <a:solidFill>
                  <a:schemeClr val="bg1"/>
                </a:solidFill>
              </a:rPr>
            </a:br>
            <a:endParaRPr lang="en-US" dirty="0"/>
          </a:p>
        </p:txBody>
      </p:sp>
    </p:spTree>
    <p:extLst>
      <p:ext uri="{BB962C8B-B14F-4D97-AF65-F5344CB8AC3E}">
        <p14:creationId xmlns:p14="http://schemas.microsoft.com/office/powerpoint/2010/main" val="376742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66B2-6741-CE41-8B9F-63AE216F9C3D}"/>
              </a:ext>
            </a:extLst>
          </p:cNvPr>
          <p:cNvSpPr>
            <a:spLocks noGrp="1"/>
          </p:cNvSpPr>
          <p:nvPr>
            <p:ph type="title"/>
          </p:nvPr>
        </p:nvSpPr>
        <p:spPr/>
        <p:txBody>
          <a:bodyPr/>
          <a:lstStyle/>
          <a:p>
            <a:pPr algn="ctr"/>
            <a:r>
              <a:rPr lang="en-US" dirty="0">
                <a:solidFill>
                  <a:schemeClr val="bg1"/>
                </a:solidFill>
              </a:rPr>
              <a:t>limits</a:t>
            </a:r>
          </a:p>
        </p:txBody>
      </p:sp>
      <p:sp>
        <p:nvSpPr>
          <p:cNvPr id="4" name="Rectangle 1">
            <a:extLst>
              <a:ext uri="{FF2B5EF4-FFF2-40B4-BE49-F238E27FC236}">
                <a16:creationId xmlns:a16="http://schemas.microsoft.com/office/drawing/2014/main" id="{D471F4E4-818E-434C-B206-8BE23405BBE4}"/>
              </a:ext>
            </a:extLst>
          </p:cNvPr>
          <p:cNvSpPr>
            <a:spLocks noChangeArrowheads="1"/>
          </p:cNvSpPr>
          <p:nvPr/>
        </p:nvSpPr>
        <p:spPr bwMode="auto">
          <a:xfrm>
            <a:off x="595945" y="2311318"/>
            <a:ext cx="4293804" cy="1292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0" numCol="1" anchor="ctr" anchorCtr="0" compatLnSpc="1">
            <a:prstTxWarp prst="textNoShape">
              <a:avLst/>
            </a:prstTxWarp>
            <a:spAutoFit/>
          </a:bodyPr>
          <a:lstStyle/>
          <a:p>
            <a:pPr defTabSz="1219170" eaLnBrk="0" fontAlgn="base" hangingPunct="0">
              <a:spcBef>
                <a:spcPct val="0"/>
              </a:spcBef>
              <a:spcAft>
                <a:spcPct val="0"/>
              </a:spcAft>
            </a:pPr>
            <a:r>
              <a:rPr lang="en-US" altLang="en-US"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/proc/sys/fs/</a:t>
            </a:r>
            <a:r>
              <a:rPr lang="en-US" altLang="en-US" sz="2667"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file-max</a:t>
            </a:r>
            <a:r>
              <a:rPr lang="en-US" altLang="en-US"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p>
            <a:pPr defTabSz="1219170" eaLnBrk="0" fontAlgn="base" hangingPunct="0">
              <a:spcBef>
                <a:spcPct val="0"/>
              </a:spcBef>
              <a:spcAft>
                <a:spcPct val="0"/>
              </a:spcAft>
            </a:pPr>
            <a:endParaRPr lang="en-US" altLang="en-US"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defTabSz="1219170" eaLnBrk="0" fontAlgn="base" hangingPunct="0">
              <a:spcBef>
                <a:spcPct val="0"/>
              </a:spcBef>
              <a:spcAft>
                <a:spcPct val="0"/>
              </a:spcAft>
            </a:pPr>
            <a:r>
              <a:rPr lang="en-US" altLang="en-US"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altLang="en-US" sz="2667"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etc</a:t>
            </a:r>
            <a:r>
              <a:rPr lang="en-US" altLang="en-US"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a:t>
            </a:r>
            <a:r>
              <a:rPr lang="en-US" altLang="en-US" sz="2667"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limits.conf</a:t>
            </a:r>
            <a:r>
              <a:rPr lang="en-US" altLang="en-US" sz="26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p:txBody>
      </p:sp>
    </p:spTree>
    <p:extLst>
      <p:ext uri="{BB962C8B-B14F-4D97-AF65-F5344CB8AC3E}">
        <p14:creationId xmlns:p14="http://schemas.microsoft.com/office/powerpoint/2010/main" val="310843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4" name="TextBox 3">
            <a:extLst>
              <a:ext uri="{FF2B5EF4-FFF2-40B4-BE49-F238E27FC236}">
                <a16:creationId xmlns:a16="http://schemas.microsoft.com/office/drawing/2014/main" id="{A63960A1-90C3-C543-9448-15DCC653137D}"/>
              </a:ext>
            </a:extLst>
          </p:cNvPr>
          <p:cNvSpPr txBox="1"/>
          <p:nvPr/>
        </p:nvSpPr>
        <p:spPr>
          <a:xfrm>
            <a:off x="1228349" y="1814581"/>
            <a:ext cx="8868043" cy="2554545"/>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special permissions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err="1">
                <a:solidFill>
                  <a:schemeClr val="bg2">
                    <a:lumMod val="10000"/>
                  </a:schemeClr>
                </a:solidFill>
              </a:rPr>
              <a:t>SELinux</a:t>
            </a:r>
            <a:endParaRPr lang="en-US" sz="3200" dirty="0">
              <a:solidFill>
                <a:schemeClr val="bg2">
                  <a:lumMod val="10000"/>
                </a:schemeClr>
              </a:solidFill>
            </a:endParaRP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miscellaneous</a:t>
            </a:r>
          </a:p>
        </p:txBody>
      </p:sp>
    </p:spTree>
    <p:extLst>
      <p:ext uri="{BB962C8B-B14F-4D97-AF65-F5344CB8AC3E}">
        <p14:creationId xmlns:p14="http://schemas.microsoft.com/office/powerpoint/2010/main" val="361729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21F4-A414-8443-9134-5070E93E8590}"/>
              </a:ext>
            </a:extLst>
          </p:cNvPr>
          <p:cNvSpPr>
            <a:spLocks noGrp="1"/>
          </p:cNvSpPr>
          <p:nvPr>
            <p:ph type="title"/>
          </p:nvPr>
        </p:nvSpPr>
        <p:spPr>
          <a:xfrm>
            <a:off x="434363" y="-54591"/>
            <a:ext cx="10940405" cy="726923"/>
          </a:xfrm>
        </p:spPr>
        <p:txBody>
          <a:bodyPr/>
          <a:lstStyle/>
          <a:p>
            <a:pPr algn="ctr"/>
            <a:r>
              <a:rPr lang="en-US" dirty="0"/>
              <a:t>exercise</a:t>
            </a:r>
          </a:p>
        </p:txBody>
      </p:sp>
      <p:sp>
        <p:nvSpPr>
          <p:cNvPr id="3" name="TextBox 2">
            <a:extLst>
              <a:ext uri="{FF2B5EF4-FFF2-40B4-BE49-F238E27FC236}">
                <a16:creationId xmlns:a16="http://schemas.microsoft.com/office/drawing/2014/main" id="{9AC970C2-9871-DB40-949D-5D8FAFC44A5F}"/>
              </a:ext>
            </a:extLst>
          </p:cNvPr>
          <p:cNvSpPr txBox="1"/>
          <p:nvPr/>
        </p:nvSpPr>
        <p:spPr>
          <a:xfrm>
            <a:off x="434363" y="672332"/>
            <a:ext cx="11105003" cy="5672258"/>
          </a:xfrm>
          <a:prstGeom prst="rect">
            <a:avLst/>
          </a:prstGeom>
          <a:noFill/>
        </p:spPr>
        <p:txBody>
          <a:bodyPr wrap="square" rtlCol="0">
            <a:spAutoFit/>
          </a:bodyPr>
          <a:lstStyle/>
          <a:p>
            <a:pPr marL="457189" indent="-457189">
              <a:buAutoNum type="arabicParenR"/>
            </a:pPr>
            <a:r>
              <a:rPr lang="en-IE" sz="2133" dirty="0">
                <a:solidFill>
                  <a:schemeClr val="bg1"/>
                </a:solidFill>
              </a:rPr>
              <a:t>observe examples of special bits (/etc/passwd, /</a:t>
            </a:r>
            <a:r>
              <a:rPr lang="en-IE" sz="2133" dirty="0" err="1">
                <a:solidFill>
                  <a:schemeClr val="bg1"/>
                </a:solidFill>
              </a:rPr>
              <a:t>tmp</a:t>
            </a:r>
            <a:r>
              <a:rPr lang="en-IE" sz="2133" dirty="0">
                <a:solidFill>
                  <a:schemeClr val="bg1"/>
                </a:solidFill>
              </a:rPr>
              <a:t>)</a:t>
            </a:r>
          </a:p>
          <a:p>
            <a:pPr marL="457189" indent="-457189">
              <a:buAutoNum type="arabicParenR"/>
            </a:pPr>
            <a:endParaRPr lang="en-IE" sz="2133" dirty="0">
              <a:solidFill>
                <a:schemeClr val="bg1"/>
              </a:solidFill>
            </a:endParaRPr>
          </a:p>
          <a:p>
            <a:r>
              <a:rPr lang="en-IE" sz="2133" dirty="0">
                <a:solidFill>
                  <a:schemeClr val="bg1"/>
                </a:solidFill>
              </a:rPr>
              <a:t>2a) create folder with SETGUID bit and create a file in it</a:t>
            </a:r>
          </a:p>
          <a:p>
            <a:r>
              <a:rPr lang="en-IE" sz="2133" dirty="0">
                <a:solidFill>
                  <a:schemeClr val="bg1"/>
                </a:solidFill>
              </a:rPr>
              <a:t>2b) move an existing file into the folder and observe the difference</a:t>
            </a:r>
          </a:p>
          <a:p>
            <a:endParaRPr lang="en-IE" sz="2133" dirty="0">
              <a:solidFill>
                <a:schemeClr val="bg1"/>
              </a:solidFill>
            </a:endParaRPr>
          </a:p>
          <a:p>
            <a:r>
              <a:rPr lang="en-IE" sz="2133" dirty="0">
                <a:solidFill>
                  <a:schemeClr val="bg1"/>
                </a:solidFill>
              </a:rPr>
              <a:t>3) make a file immutable</a:t>
            </a:r>
          </a:p>
          <a:p>
            <a:endParaRPr lang="en-IE" sz="2133" dirty="0">
              <a:solidFill>
                <a:schemeClr val="bg1"/>
              </a:solidFill>
            </a:endParaRPr>
          </a:p>
          <a:p>
            <a:r>
              <a:rPr lang="en-IE" sz="2133" dirty="0">
                <a:solidFill>
                  <a:schemeClr val="bg1"/>
                </a:solidFill>
              </a:rPr>
              <a:t>4) save ACLs of a folder, change them and then restore it</a:t>
            </a:r>
          </a:p>
          <a:p>
            <a:br>
              <a:rPr lang="en-IE" sz="2133" dirty="0">
                <a:solidFill>
                  <a:schemeClr val="bg1"/>
                </a:solidFill>
              </a:rPr>
            </a:br>
            <a:r>
              <a:rPr lang="en-IE" sz="2133" dirty="0">
                <a:solidFill>
                  <a:schemeClr val="bg1"/>
                </a:solidFill>
              </a:rPr>
              <a:t>5) display your </a:t>
            </a:r>
            <a:r>
              <a:rPr lang="en-IE" sz="2133" dirty="0" err="1">
                <a:solidFill>
                  <a:schemeClr val="bg1"/>
                </a:solidFill>
              </a:rPr>
              <a:t>SELinux</a:t>
            </a:r>
            <a:r>
              <a:rPr lang="en-IE" sz="2133" dirty="0">
                <a:solidFill>
                  <a:schemeClr val="bg1"/>
                </a:solidFill>
              </a:rPr>
              <a:t> mode, enable enforcing mode</a:t>
            </a:r>
          </a:p>
          <a:p>
            <a:endParaRPr lang="en-IE" sz="2133" dirty="0">
              <a:solidFill>
                <a:schemeClr val="bg1"/>
              </a:solidFill>
            </a:endParaRPr>
          </a:p>
          <a:p>
            <a:r>
              <a:rPr lang="en-IE" sz="2133" dirty="0">
                <a:solidFill>
                  <a:schemeClr val="bg1"/>
                </a:solidFill>
              </a:rPr>
              <a:t>6) create test html file in apache root folder and check the </a:t>
            </a:r>
            <a:r>
              <a:rPr lang="en-IE" sz="2133" dirty="0" err="1">
                <a:solidFill>
                  <a:schemeClr val="bg1"/>
                </a:solidFill>
              </a:rPr>
              <a:t>SELinux</a:t>
            </a:r>
            <a:r>
              <a:rPr lang="en-IE" sz="2133" dirty="0">
                <a:solidFill>
                  <a:schemeClr val="bg1"/>
                </a:solidFill>
              </a:rPr>
              <a:t> attributes </a:t>
            </a:r>
          </a:p>
          <a:p>
            <a:endParaRPr lang="en-IE" sz="2133" dirty="0">
              <a:solidFill>
                <a:schemeClr val="bg1"/>
              </a:solidFill>
            </a:endParaRPr>
          </a:p>
          <a:p>
            <a:r>
              <a:rPr lang="en-IE" sz="2133" dirty="0">
                <a:solidFill>
                  <a:schemeClr val="bg1"/>
                </a:solidFill>
              </a:rPr>
              <a:t>7a) Display all open ports on the system and their processes</a:t>
            </a:r>
          </a:p>
          <a:p>
            <a:r>
              <a:rPr lang="en-IE" sz="2133" dirty="0">
                <a:solidFill>
                  <a:schemeClr val="bg1"/>
                </a:solidFill>
              </a:rPr>
              <a:t>7b) Stop any unneeded services</a:t>
            </a:r>
          </a:p>
          <a:p>
            <a:endParaRPr lang="en-IE" sz="2133" dirty="0">
              <a:solidFill>
                <a:schemeClr val="bg1"/>
              </a:solidFill>
            </a:endParaRPr>
          </a:p>
          <a:p>
            <a:r>
              <a:rPr lang="en-IE" sz="2133" dirty="0">
                <a:solidFill>
                  <a:schemeClr val="bg1"/>
                </a:solidFill>
              </a:rPr>
              <a:t>8) Secure /</a:t>
            </a:r>
            <a:r>
              <a:rPr lang="en-IE" sz="2133" dirty="0" err="1">
                <a:solidFill>
                  <a:schemeClr val="bg1"/>
                </a:solidFill>
              </a:rPr>
              <a:t>tmp</a:t>
            </a:r>
            <a:r>
              <a:rPr lang="en-IE" sz="2133" dirty="0">
                <a:solidFill>
                  <a:schemeClr val="bg1"/>
                </a:solidFill>
              </a:rPr>
              <a:t> by making non-executable</a:t>
            </a:r>
          </a:p>
        </p:txBody>
      </p:sp>
    </p:spTree>
    <p:extLst>
      <p:ext uri="{BB962C8B-B14F-4D97-AF65-F5344CB8AC3E}">
        <p14:creationId xmlns:p14="http://schemas.microsoft.com/office/powerpoint/2010/main" val="4202436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sz="2400" dirty="0"/>
              <a:t>Please take 2 minutes to complete the survey to let us know what you liked about the training and what can be improved.</a:t>
            </a:r>
          </a:p>
          <a:p>
            <a:r>
              <a:rPr lang="en-GB" sz="2400" dirty="0"/>
              <a:t>This will help us to continue creating helpful and relevant training content.</a:t>
            </a:r>
          </a:p>
          <a:p>
            <a:r>
              <a:rPr lang="en-GB" sz="2400" dirty="0"/>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1177051" y="1623015"/>
            <a:ext cx="8868043" cy="2554545"/>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special permissions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err="1">
                <a:solidFill>
                  <a:schemeClr val="bg2">
                    <a:lumMod val="10000"/>
                  </a:schemeClr>
                </a:solidFill>
              </a:rPr>
              <a:t>SELinux</a:t>
            </a:r>
            <a:endParaRPr lang="en-US" sz="3200" dirty="0">
              <a:solidFill>
                <a:schemeClr val="bg2">
                  <a:lumMod val="10000"/>
                </a:schemeClr>
              </a:solidFill>
            </a:endParaRP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miscellaneous</a:t>
            </a: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5BE19B-F36D-C241-BFED-C3DAD6E8E1DE}"/>
              </a:ext>
            </a:extLst>
          </p:cNvPr>
          <p:cNvSpPr txBox="1">
            <a:spLocks/>
          </p:cNvSpPr>
          <p:nvPr/>
        </p:nvSpPr>
        <p:spPr>
          <a:xfrm>
            <a:off x="990600" y="164633"/>
            <a:ext cx="10515600" cy="876768"/>
          </a:xfrm>
          <a:prstGeom prst="rect">
            <a:avLst/>
          </a:prstGeom>
        </p:spPr>
        <p:txBody>
          <a:bodyPr vert="horz" lIns="121920" tIns="60960" rIns="121920" bIns="60960" rtlCol="0" anchor="t">
            <a:normAutofit/>
          </a:bodyPr>
          <a:lst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a:lstStyle>
          <a:p>
            <a:pPr algn="ctr"/>
            <a:r>
              <a:rPr lang="en-US" sz="3733" dirty="0"/>
              <a:t>special permissions</a:t>
            </a:r>
          </a:p>
        </p:txBody>
      </p:sp>
      <p:sp>
        <p:nvSpPr>
          <p:cNvPr id="4" name="Content Placeholder 3">
            <a:extLst>
              <a:ext uri="{FF2B5EF4-FFF2-40B4-BE49-F238E27FC236}">
                <a16:creationId xmlns:a16="http://schemas.microsoft.com/office/drawing/2014/main" id="{E24F4373-F8B5-7C44-9CF5-DFAAB8B59664}"/>
              </a:ext>
            </a:extLst>
          </p:cNvPr>
          <p:cNvSpPr txBox="1">
            <a:spLocks/>
          </p:cNvSpPr>
          <p:nvPr/>
        </p:nvSpPr>
        <p:spPr>
          <a:xfrm>
            <a:off x="838200" y="2047363"/>
            <a:ext cx="10515600" cy="434974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67" dirty="0">
                <a:solidFill>
                  <a:schemeClr val="bg1"/>
                </a:solidFill>
                <a:latin typeface="+mn-lt"/>
              </a:rPr>
              <a:t>special bits</a:t>
            </a:r>
          </a:p>
          <a:p>
            <a:endParaRPr lang="en-US" sz="2667" dirty="0">
              <a:solidFill>
                <a:schemeClr val="bg1"/>
              </a:solidFill>
              <a:latin typeface="+mn-lt"/>
            </a:endParaRPr>
          </a:p>
          <a:p>
            <a:r>
              <a:rPr lang="en-US" sz="2667" dirty="0">
                <a:solidFill>
                  <a:schemeClr val="bg1"/>
                </a:solidFill>
                <a:latin typeface="+mn-lt"/>
              </a:rPr>
              <a:t>file attributes</a:t>
            </a:r>
          </a:p>
          <a:p>
            <a:endParaRPr lang="en-US" sz="2667" dirty="0">
              <a:solidFill>
                <a:schemeClr val="bg1"/>
              </a:solidFill>
              <a:latin typeface="+mn-lt"/>
            </a:endParaRPr>
          </a:p>
          <a:p>
            <a:r>
              <a:rPr lang="en-US" sz="2667" dirty="0">
                <a:solidFill>
                  <a:schemeClr val="bg1"/>
                </a:solidFill>
                <a:latin typeface="+mn-lt"/>
              </a:rPr>
              <a:t>ACL (access control lists)</a:t>
            </a:r>
          </a:p>
          <a:p>
            <a:endParaRPr lang="en-US" sz="2667" dirty="0">
              <a:solidFill>
                <a:schemeClr val="bg1"/>
              </a:solidFill>
            </a:endParaRPr>
          </a:p>
          <a:p>
            <a:endParaRPr lang="en-US" sz="2667" dirty="0">
              <a:solidFill>
                <a:schemeClr val="bg1"/>
              </a:solidFill>
            </a:endParaRPr>
          </a:p>
          <a:p>
            <a:endParaRPr lang="en-US" sz="2667" dirty="0">
              <a:solidFill>
                <a:schemeClr val="bg1"/>
              </a:solidFill>
            </a:endParaRPr>
          </a:p>
        </p:txBody>
      </p:sp>
    </p:spTree>
    <p:extLst>
      <p:ext uri="{BB962C8B-B14F-4D97-AF65-F5344CB8AC3E}">
        <p14:creationId xmlns:p14="http://schemas.microsoft.com/office/powerpoint/2010/main" val="367477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3901-49EF-4446-9F94-A99CEE7AF876}"/>
              </a:ext>
            </a:extLst>
          </p:cNvPr>
          <p:cNvSpPr>
            <a:spLocks noGrp="1"/>
          </p:cNvSpPr>
          <p:nvPr>
            <p:ph type="title"/>
          </p:nvPr>
        </p:nvSpPr>
        <p:spPr/>
        <p:txBody>
          <a:bodyPr/>
          <a:lstStyle/>
          <a:p>
            <a:pPr algn="ctr"/>
            <a:r>
              <a:rPr lang="en-IE" dirty="0" err="1"/>
              <a:t>setuid</a:t>
            </a:r>
            <a:r>
              <a:rPr lang="en-IE" dirty="0"/>
              <a:t> bit, </a:t>
            </a:r>
            <a:r>
              <a:rPr lang="en-IE" dirty="0" err="1"/>
              <a:t>setgid</a:t>
            </a:r>
            <a:r>
              <a:rPr lang="en-IE" dirty="0"/>
              <a:t> bit, and sticky bit</a:t>
            </a:r>
            <a:endParaRPr lang="en-US" dirty="0"/>
          </a:p>
        </p:txBody>
      </p:sp>
      <p:pic>
        <p:nvPicPr>
          <p:cNvPr id="3" name="Picture 2">
            <a:extLst>
              <a:ext uri="{FF2B5EF4-FFF2-40B4-BE49-F238E27FC236}">
                <a16:creationId xmlns:a16="http://schemas.microsoft.com/office/drawing/2014/main" id="{BC671116-1176-4073-9686-DC6A9A16F5E0}"/>
              </a:ext>
            </a:extLst>
          </p:cNvPr>
          <p:cNvPicPr>
            <a:picLocks noChangeAspect="1"/>
          </p:cNvPicPr>
          <p:nvPr/>
        </p:nvPicPr>
        <p:blipFill>
          <a:blip r:embed="rId3"/>
          <a:stretch>
            <a:fillRect/>
          </a:stretch>
        </p:blipFill>
        <p:spPr>
          <a:xfrm>
            <a:off x="1513659" y="1101149"/>
            <a:ext cx="9164682" cy="4930197"/>
          </a:xfrm>
          <a:prstGeom prst="rect">
            <a:avLst/>
          </a:prstGeom>
        </p:spPr>
      </p:pic>
    </p:spTree>
    <p:extLst>
      <p:ext uri="{BB962C8B-B14F-4D97-AF65-F5344CB8AC3E}">
        <p14:creationId xmlns:p14="http://schemas.microsoft.com/office/powerpoint/2010/main" val="23834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009A-D820-7A4D-AE67-38F11FB9F805}"/>
              </a:ext>
            </a:extLst>
          </p:cNvPr>
          <p:cNvSpPr>
            <a:spLocks noGrp="1"/>
          </p:cNvSpPr>
          <p:nvPr>
            <p:ph type="title"/>
          </p:nvPr>
        </p:nvSpPr>
        <p:spPr/>
        <p:txBody>
          <a:bodyPr/>
          <a:lstStyle/>
          <a:p>
            <a:pPr algn="ctr"/>
            <a:r>
              <a:rPr lang="en-US" dirty="0">
                <a:solidFill>
                  <a:schemeClr val="bg1"/>
                </a:solidFill>
              </a:rPr>
              <a:t>set special bits</a:t>
            </a:r>
          </a:p>
        </p:txBody>
      </p:sp>
      <p:sp>
        <p:nvSpPr>
          <p:cNvPr id="4" name="TextBox 3">
            <a:extLst>
              <a:ext uri="{FF2B5EF4-FFF2-40B4-BE49-F238E27FC236}">
                <a16:creationId xmlns:a16="http://schemas.microsoft.com/office/drawing/2014/main" id="{6A3E6948-1B77-2D47-9988-25520B3AB064}"/>
              </a:ext>
            </a:extLst>
          </p:cNvPr>
          <p:cNvSpPr txBox="1"/>
          <p:nvPr/>
        </p:nvSpPr>
        <p:spPr>
          <a:xfrm>
            <a:off x="568348" y="880171"/>
            <a:ext cx="11310651" cy="5632311"/>
          </a:xfrm>
          <a:prstGeom prst="rect">
            <a:avLst/>
          </a:prstGeom>
          <a:noFill/>
        </p:spPr>
        <p:txBody>
          <a:bodyPr wrap="square" rtlCol="0">
            <a:spAutoFit/>
          </a:bodyPr>
          <a:lstStyle/>
          <a:p>
            <a:r>
              <a:rPr lang="en-US" sz="2400" dirty="0" err="1">
                <a:solidFill>
                  <a:schemeClr val="bg1"/>
                </a:solidFill>
              </a:rPr>
              <a:t>setuid</a:t>
            </a:r>
            <a:r>
              <a:rPr lang="en-US" sz="2400" dirty="0">
                <a:solidFill>
                  <a:schemeClr val="bg1"/>
                </a:solidFill>
              </a:rPr>
              <a:t>:</a:t>
            </a:r>
          </a:p>
          <a:p>
            <a:r>
              <a:rPr lang="en-IE" sz="2400" dirty="0" err="1">
                <a:solidFill>
                  <a:schemeClr val="bg1"/>
                </a:solidFill>
              </a:rPr>
              <a:t>chmod</a:t>
            </a:r>
            <a:r>
              <a:rPr lang="en-IE" sz="2400" dirty="0">
                <a:solidFill>
                  <a:schemeClr val="bg1"/>
                </a:solidFill>
              </a:rPr>
              <a:t> </a:t>
            </a:r>
            <a:r>
              <a:rPr lang="en-IE" sz="2400" u="sng" dirty="0">
                <a:solidFill>
                  <a:schemeClr val="bg1"/>
                </a:solidFill>
              </a:rPr>
              <a:t>4</a:t>
            </a:r>
            <a:r>
              <a:rPr lang="en-IE" sz="2400" dirty="0">
                <a:solidFill>
                  <a:schemeClr val="bg1"/>
                </a:solidFill>
              </a:rPr>
              <a:t>775 test</a:t>
            </a:r>
          </a:p>
          <a:p>
            <a:r>
              <a:rPr lang="en-IE" sz="2400" dirty="0" err="1">
                <a:solidFill>
                  <a:schemeClr val="bg1"/>
                </a:solidFill>
              </a:rPr>
              <a:t>chmod</a:t>
            </a:r>
            <a:r>
              <a:rPr lang="en-IE" sz="2400" dirty="0">
                <a:solidFill>
                  <a:schemeClr val="bg1"/>
                </a:solidFill>
              </a:rPr>
              <a:t> </a:t>
            </a:r>
            <a:r>
              <a:rPr lang="en-IE" sz="2400" dirty="0" err="1">
                <a:solidFill>
                  <a:schemeClr val="bg1"/>
                </a:solidFill>
              </a:rPr>
              <a:t>u+s</a:t>
            </a:r>
            <a:r>
              <a:rPr lang="en-IE" sz="2400" dirty="0">
                <a:solidFill>
                  <a:schemeClr val="bg1"/>
                </a:solidFill>
              </a:rPr>
              <a:t> test</a:t>
            </a:r>
          </a:p>
          <a:p>
            <a:endParaRPr lang="en-IE" sz="2400" dirty="0">
              <a:solidFill>
                <a:schemeClr val="bg1"/>
              </a:solidFill>
            </a:endParaRPr>
          </a:p>
          <a:p>
            <a:r>
              <a:rPr lang="en-IE" sz="2400" dirty="0" err="1">
                <a:solidFill>
                  <a:schemeClr val="bg1"/>
                </a:solidFill>
              </a:rPr>
              <a:t>setguid</a:t>
            </a:r>
            <a:r>
              <a:rPr lang="en-IE" sz="2400" dirty="0">
                <a:solidFill>
                  <a:schemeClr val="bg1"/>
                </a:solidFill>
              </a:rPr>
              <a:t>:</a:t>
            </a:r>
          </a:p>
          <a:p>
            <a:r>
              <a:rPr lang="en-IE" sz="2400" dirty="0" err="1">
                <a:solidFill>
                  <a:schemeClr val="bg1"/>
                </a:solidFill>
              </a:rPr>
              <a:t>chmod</a:t>
            </a:r>
            <a:r>
              <a:rPr lang="en-IE" sz="2400" dirty="0">
                <a:solidFill>
                  <a:schemeClr val="bg1"/>
                </a:solidFill>
              </a:rPr>
              <a:t> </a:t>
            </a:r>
            <a:r>
              <a:rPr lang="en-IE" sz="2400" u="sng" dirty="0">
                <a:solidFill>
                  <a:schemeClr val="bg1"/>
                </a:solidFill>
              </a:rPr>
              <a:t>2</a:t>
            </a:r>
            <a:r>
              <a:rPr lang="en-IE" sz="2400" dirty="0">
                <a:solidFill>
                  <a:schemeClr val="bg1"/>
                </a:solidFill>
              </a:rPr>
              <a:t>775 test</a:t>
            </a:r>
          </a:p>
          <a:p>
            <a:r>
              <a:rPr lang="en-IE" sz="2400" dirty="0" err="1">
                <a:solidFill>
                  <a:schemeClr val="bg1"/>
                </a:solidFill>
              </a:rPr>
              <a:t>chmod</a:t>
            </a:r>
            <a:r>
              <a:rPr lang="en-IE" sz="2400" dirty="0">
                <a:solidFill>
                  <a:schemeClr val="bg1"/>
                </a:solidFill>
              </a:rPr>
              <a:t> </a:t>
            </a:r>
            <a:r>
              <a:rPr lang="en-IE" sz="2400" dirty="0" err="1">
                <a:solidFill>
                  <a:schemeClr val="bg1"/>
                </a:solidFill>
              </a:rPr>
              <a:t>g+s</a:t>
            </a:r>
            <a:r>
              <a:rPr lang="en-IE" sz="2400" dirty="0">
                <a:solidFill>
                  <a:schemeClr val="bg1"/>
                </a:solidFill>
              </a:rPr>
              <a:t> test</a:t>
            </a:r>
          </a:p>
          <a:p>
            <a:endParaRPr lang="en-IE" sz="2400" dirty="0">
              <a:solidFill>
                <a:schemeClr val="bg1"/>
              </a:solidFill>
            </a:endParaRPr>
          </a:p>
          <a:p>
            <a:r>
              <a:rPr lang="en-IE" sz="2400" dirty="0">
                <a:solidFill>
                  <a:schemeClr val="bg1"/>
                </a:solidFill>
              </a:rPr>
              <a:t>sticky bit:</a:t>
            </a:r>
          </a:p>
          <a:p>
            <a:r>
              <a:rPr lang="en-IE" sz="2400" dirty="0" err="1">
                <a:solidFill>
                  <a:schemeClr val="bg1"/>
                </a:solidFill>
              </a:rPr>
              <a:t>chmod</a:t>
            </a:r>
            <a:r>
              <a:rPr lang="en-IE" sz="2400" dirty="0">
                <a:solidFill>
                  <a:schemeClr val="bg1"/>
                </a:solidFill>
              </a:rPr>
              <a:t> </a:t>
            </a:r>
            <a:r>
              <a:rPr lang="en-IE" sz="2400" u="sng" dirty="0">
                <a:solidFill>
                  <a:schemeClr val="bg1"/>
                </a:solidFill>
              </a:rPr>
              <a:t>1</a:t>
            </a:r>
            <a:r>
              <a:rPr lang="en-IE" sz="2400" dirty="0">
                <a:solidFill>
                  <a:schemeClr val="bg1"/>
                </a:solidFill>
              </a:rPr>
              <a:t>775 test</a:t>
            </a:r>
          </a:p>
          <a:p>
            <a:r>
              <a:rPr lang="en-IE" sz="2400" dirty="0" err="1">
                <a:solidFill>
                  <a:schemeClr val="bg1"/>
                </a:solidFill>
              </a:rPr>
              <a:t>chmod</a:t>
            </a:r>
            <a:r>
              <a:rPr lang="en-IE" sz="2400" dirty="0">
                <a:solidFill>
                  <a:schemeClr val="bg1"/>
                </a:solidFill>
              </a:rPr>
              <a:t> </a:t>
            </a:r>
            <a:r>
              <a:rPr lang="en-IE" sz="2400" dirty="0" err="1">
                <a:solidFill>
                  <a:schemeClr val="bg1"/>
                </a:solidFill>
              </a:rPr>
              <a:t>o+t</a:t>
            </a:r>
            <a:r>
              <a:rPr lang="en-IE" sz="2400" dirty="0">
                <a:solidFill>
                  <a:schemeClr val="bg1"/>
                </a:solidFill>
              </a:rPr>
              <a:t> test</a:t>
            </a:r>
          </a:p>
          <a:p>
            <a:endParaRPr lang="en-IE" sz="2400" dirty="0">
              <a:solidFill>
                <a:schemeClr val="bg1"/>
              </a:solidFill>
            </a:endParaRPr>
          </a:p>
          <a:p>
            <a:r>
              <a:rPr lang="en-IE" sz="2400" dirty="0">
                <a:solidFill>
                  <a:schemeClr val="bg1"/>
                </a:solidFill>
              </a:rPr>
              <a:t>set them all: (does not make practical sense)</a:t>
            </a:r>
          </a:p>
          <a:p>
            <a:r>
              <a:rPr lang="en-IE" sz="2400" dirty="0" err="1">
                <a:solidFill>
                  <a:schemeClr val="bg1"/>
                </a:solidFill>
              </a:rPr>
              <a:t>chmod</a:t>
            </a:r>
            <a:r>
              <a:rPr lang="en-IE" sz="2400" dirty="0">
                <a:solidFill>
                  <a:schemeClr val="bg1"/>
                </a:solidFill>
              </a:rPr>
              <a:t> 7775 test</a:t>
            </a:r>
          </a:p>
          <a:p>
            <a:endParaRPr lang="en-US" sz="2400" dirty="0">
              <a:solidFill>
                <a:schemeClr val="bg1"/>
              </a:solidFill>
            </a:endParaRPr>
          </a:p>
        </p:txBody>
      </p:sp>
    </p:spTree>
    <p:extLst>
      <p:ext uri="{BB962C8B-B14F-4D97-AF65-F5344CB8AC3E}">
        <p14:creationId xmlns:p14="http://schemas.microsoft.com/office/powerpoint/2010/main" val="425226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0BE9-BEB9-4645-801C-FE36402D0CB2}"/>
              </a:ext>
            </a:extLst>
          </p:cNvPr>
          <p:cNvSpPr>
            <a:spLocks noGrp="1"/>
          </p:cNvSpPr>
          <p:nvPr>
            <p:ph type="title"/>
          </p:nvPr>
        </p:nvSpPr>
        <p:spPr/>
        <p:txBody>
          <a:bodyPr/>
          <a:lstStyle/>
          <a:p>
            <a:pPr algn="ctr"/>
            <a:r>
              <a:rPr lang="en-US" dirty="0">
                <a:solidFill>
                  <a:schemeClr val="bg1"/>
                </a:solidFill>
              </a:rPr>
              <a:t>file attributes</a:t>
            </a:r>
          </a:p>
        </p:txBody>
      </p:sp>
      <p:sp>
        <p:nvSpPr>
          <p:cNvPr id="3" name="TextBox 2">
            <a:extLst>
              <a:ext uri="{FF2B5EF4-FFF2-40B4-BE49-F238E27FC236}">
                <a16:creationId xmlns:a16="http://schemas.microsoft.com/office/drawing/2014/main" id="{8F8768DB-2907-3843-974D-E1C4AE0CBC34}"/>
              </a:ext>
            </a:extLst>
          </p:cNvPr>
          <p:cNvSpPr txBox="1"/>
          <p:nvPr/>
        </p:nvSpPr>
        <p:spPr>
          <a:xfrm>
            <a:off x="778525" y="2012414"/>
            <a:ext cx="11090313" cy="2308324"/>
          </a:xfrm>
          <a:prstGeom prst="rect">
            <a:avLst/>
          </a:prstGeom>
          <a:noFill/>
        </p:spPr>
        <p:txBody>
          <a:bodyPr wrap="square" rtlCol="0">
            <a:spAutoFit/>
          </a:bodyPr>
          <a:lstStyle/>
          <a:p>
            <a:r>
              <a:rPr lang="en-US" sz="2400" dirty="0">
                <a:solidFill>
                  <a:schemeClr val="bg1"/>
                </a:solidFill>
              </a:rPr>
              <a:t>There are 15 of them, but the ones mostly used are:</a:t>
            </a:r>
          </a:p>
          <a:p>
            <a:endParaRPr lang="en-US" sz="2400" dirty="0">
              <a:solidFill>
                <a:schemeClr val="bg1"/>
              </a:solidFill>
            </a:endParaRPr>
          </a:p>
          <a:p>
            <a:r>
              <a:rPr lang="en-US" sz="2400" dirty="0">
                <a:solidFill>
                  <a:schemeClr val="bg1"/>
                </a:solidFill>
              </a:rPr>
              <a:t>a – append only</a:t>
            </a:r>
          </a:p>
          <a:p>
            <a:r>
              <a:rPr lang="en-US" sz="2400" dirty="0" err="1">
                <a:solidFill>
                  <a:schemeClr val="bg1"/>
                </a:solidFill>
              </a:rPr>
              <a:t>i</a:t>
            </a:r>
            <a:r>
              <a:rPr lang="en-US" sz="2400" dirty="0">
                <a:solidFill>
                  <a:schemeClr val="bg1"/>
                </a:solidFill>
              </a:rPr>
              <a:t> – immutable</a:t>
            </a:r>
          </a:p>
          <a:p>
            <a:endParaRPr lang="en-US" sz="2400" dirty="0">
              <a:solidFill>
                <a:schemeClr val="bg1"/>
              </a:solidFill>
            </a:endParaRPr>
          </a:p>
          <a:p>
            <a:r>
              <a:rPr lang="en-US" sz="2400" dirty="0" err="1">
                <a:solidFill>
                  <a:schemeClr val="bg1"/>
                </a:solidFill>
              </a:rPr>
              <a:t>lsattr</a:t>
            </a:r>
            <a:r>
              <a:rPr lang="en-US" sz="2400" dirty="0">
                <a:solidFill>
                  <a:schemeClr val="bg1"/>
                </a:solidFill>
              </a:rPr>
              <a:t> and </a:t>
            </a:r>
            <a:r>
              <a:rPr lang="en-US" sz="2400" dirty="0" err="1">
                <a:solidFill>
                  <a:schemeClr val="bg1"/>
                </a:solidFill>
              </a:rPr>
              <a:t>chattr</a:t>
            </a:r>
            <a:r>
              <a:rPr lang="en-US" sz="2400" dirty="0">
                <a:solidFill>
                  <a:schemeClr val="bg1"/>
                </a:solidFill>
              </a:rPr>
              <a:t> to list and change these attributes</a:t>
            </a:r>
          </a:p>
        </p:txBody>
      </p:sp>
    </p:spTree>
    <p:extLst>
      <p:ext uri="{BB962C8B-B14F-4D97-AF65-F5344CB8AC3E}">
        <p14:creationId xmlns:p14="http://schemas.microsoft.com/office/powerpoint/2010/main" val="4517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9483-4C46-1E49-A4E2-2614AC6B6199}"/>
              </a:ext>
            </a:extLst>
          </p:cNvPr>
          <p:cNvSpPr>
            <a:spLocks noGrp="1"/>
          </p:cNvSpPr>
          <p:nvPr>
            <p:ph type="title"/>
          </p:nvPr>
        </p:nvSpPr>
        <p:spPr/>
        <p:txBody>
          <a:bodyPr/>
          <a:lstStyle/>
          <a:p>
            <a:pPr algn="ctr"/>
            <a:r>
              <a:rPr lang="en-US" dirty="0"/>
              <a:t>file attribute example</a:t>
            </a:r>
          </a:p>
        </p:txBody>
      </p:sp>
      <p:pic>
        <p:nvPicPr>
          <p:cNvPr id="4" name="Picture 3">
            <a:extLst>
              <a:ext uri="{FF2B5EF4-FFF2-40B4-BE49-F238E27FC236}">
                <a16:creationId xmlns:a16="http://schemas.microsoft.com/office/drawing/2014/main" id="{05087B13-897B-E94F-BA97-B0D85255F7BB}"/>
              </a:ext>
            </a:extLst>
          </p:cNvPr>
          <p:cNvPicPr>
            <a:picLocks noChangeAspect="1"/>
          </p:cNvPicPr>
          <p:nvPr/>
        </p:nvPicPr>
        <p:blipFill>
          <a:blip r:embed="rId3"/>
          <a:stretch>
            <a:fillRect/>
          </a:stretch>
        </p:blipFill>
        <p:spPr>
          <a:xfrm>
            <a:off x="345195" y="699188"/>
            <a:ext cx="11501609" cy="5459624"/>
          </a:xfrm>
          <a:prstGeom prst="rect">
            <a:avLst/>
          </a:prstGeom>
        </p:spPr>
      </p:pic>
    </p:spTree>
    <p:extLst>
      <p:ext uri="{BB962C8B-B14F-4D97-AF65-F5344CB8AC3E}">
        <p14:creationId xmlns:p14="http://schemas.microsoft.com/office/powerpoint/2010/main" val="256599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2BD8-7A1C-9E47-8DDC-93C068BF5E63}"/>
              </a:ext>
            </a:extLst>
          </p:cNvPr>
          <p:cNvSpPr>
            <a:spLocks noGrp="1"/>
          </p:cNvSpPr>
          <p:nvPr>
            <p:ph type="title"/>
          </p:nvPr>
        </p:nvSpPr>
        <p:spPr/>
        <p:txBody>
          <a:bodyPr/>
          <a:lstStyle/>
          <a:p>
            <a:pPr algn="ctr"/>
            <a:r>
              <a:rPr lang="en-US" dirty="0"/>
              <a:t>ACL (access control lists)</a:t>
            </a:r>
          </a:p>
        </p:txBody>
      </p:sp>
      <p:pic>
        <p:nvPicPr>
          <p:cNvPr id="10" name="Picture 9">
            <a:extLst>
              <a:ext uri="{FF2B5EF4-FFF2-40B4-BE49-F238E27FC236}">
                <a16:creationId xmlns:a16="http://schemas.microsoft.com/office/drawing/2014/main" id="{8562893B-25F7-A54D-BC65-A7EF459848B8}"/>
              </a:ext>
            </a:extLst>
          </p:cNvPr>
          <p:cNvPicPr>
            <a:picLocks noChangeAspect="1"/>
          </p:cNvPicPr>
          <p:nvPr/>
        </p:nvPicPr>
        <p:blipFill>
          <a:blip r:embed="rId3"/>
          <a:stretch>
            <a:fillRect/>
          </a:stretch>
        </p:blipFill>
        <p:spPr>
          <a:xfrm>
            <a:off x="338442" y="859747"/>
            <a:ext cx="7960341" cy="5398813"/>
          </a:xfrm>
          <a:prstGeom prst="rect">
            <a:avLst/>
          </a:prstGeom>
        </p:spPr>
      </p:pic>
      <p:sp>
        <p:nvSpPr>
          <p:cNvPr id="11" name="TextBox 10">
            <a:extLst>
              <a:ext uri="{FF2B5EF4-FFF2-40B4-BE49-F238E27FC236}">
                <a16:creationId xmlns:a16="http://schemas.microsoft.com/office/drawing/2014/main" id="{DBA85095-AD50-0646-A2FA-DDAEE116534E}"/>
              </a:ext>
            </a:extLst>
          </p:cNvPr>
          <p:cNvSpPr txBox="1"/>
          <p:nvPr/>
        </p:nvSpPr>
        <p:spPr>
          <a:xfrm>
            <a:off x="8298783" y="880171"/>
            <a:ext cx="3887603" cy="830997"/>
          </a:xfrm>
          <a:prstGeom prst="rect">
            <a:avLst/>
          </a:prstGeom>
          <a:noFill/>
        </p:spPr>
        <p:txBody>
          <a:bodyPr wrap="none" rtlCol="0">
            <a:spAutoFit/>
          </a:bodyPr>
          <a:lstStyle/>
          <a:p>
            <a:r>
              <a:rPr lang="en-US" sz="2400" dirty="0" err="1">
                <a:solidFill>
                  <a:schemeClr val="bg1"/>
                </a:solidFill>
              </a:rPr>
              <a:t>setfacl</a:t>
            </a:r>
            <a:r>
              <a:rPr lang="en-US" sz="2400" dirty="0">
                <a:solidFill>
                  <a:schemeClr val="bg1"/>
                </a:solidFill>
              </a:rPr>
              <a:t> -m </a:t>
            </a:r>
          </a:p>
          <a:p>
            <a:r>
              <a:rPr lang="en-US" sz="2400" dirty="0">
                <a:solidFill>
                  <a:schemeClr val="bg1"/>
                </a:solidFill>
              </a:rPr>
              <a:t>"</a:t>
            </a:r>
            <a:r>
              <a:rPr lang="en-US" sz="2400" dirty="0" err="1">
                <a:solidFill>
                  <a:schemeClr val="bg1"/>
                </a:solidFill>
              </a:rPr>
              <a:t>u:user:permissions</a:t>
            </a:r>
            <a:r>
              <a:rPr lang="en-US" sz="2400" dirty="0">
                <a:solidFill>
                  <a:schemeClr val="bg1"/>
                </a:solidFill>
              </a:rPr>
              <a:t>” &lt;file&gt;</a:t>
            </a:r>
          </a:p>
        </p:txBody>
      </p:sp>
      <p:sp>
        <p:nvSpPr>
          <p:cNvPr id="12" name="TextBox 11">
            <a:extLst>
              <a:ext uri="{FF2B5EF4-FFF2-40B4-BE49-F238E27FC236}">
                <a16:creationId xmlns:a16="http://schemas.microsoft.com/office/drawing/2014/main" id="{DC0A7834-3EAD-384D-A752-657551C024B7}"/>
              </a:ext>
            </a:extLst>
          </p:cNvPr>
          <p:cNvSpPr txBox="1"/>
          <p:nvPr/>
        </p:nvSpPr>
        <p:spPr>
          <a:xfrm>
            <a:off x="8402198" y="2011958"/>
            <a:ext cx="2040943" cy="461665"/>
          </a:xfrm>
          <a:prstGeom prst="rect">
            <a:avLst/>
          </a:prstGeom>
          <a:noFill/>
        </p:spPr>
        <p:txBody>
          <a:bodyPr wrap="none" rtlCol="0">
            <a:spAutoFit/>
          </a:bodyPr>
          <a:lstStyle/>
          <a:p>
            <a:r>
              <a:rPr lang="en-US" sz="2400" dirty="0" err="1">
                <a:solidFill>
                  <a:schemeClr val="bg1"/>
                </a:solidFill>
              </a:rPr>
              <a:t>getfacl</a:t>
            </a:r>
            <a:r>
              <a:rPr lang="en-US" sz="2400" dirty="0">
                <a:solidFill>
                  <a:schemeClr val="bg1"/>
                </a:solidFill>
              </a:rPr>
              <a:t> &lt;file&gt;</a:t>
            </a:r>
          </a:p>
        </p:txBody>
      </p:sp>
    </p:spTree>
    <p:extLst>
      <p:ext uri="{BB962C8B-B14F-4D97-AF65-F5344CB8AC3E}">
        <p14:creationId xmlns:p14="http://schemas.microsoft.com/office/powerpoint/2010/main" val="839069949"/>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3325</Words>
  <Application>Microsoft Macintosh PowerPoint</Application>
  <PresentationFormat>Widescreen</PresentationFormat>
  <Paragraphs>365</Paragraphs>
  <Slides>22</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Amazon Ember</vt:lpstr>
      <vt:lpstr>Amazon Ember Display</vt:lpstr>
      <vt:lpstr>Amazon Ember Light</vt:lpstr>
      <vt:lpstr>Amazon Ember Regular</vt:lpstr>
      <vt:lpstr>Arial</vt:lpstr>
      <vt:lpstr>Calibri</vt:lpstr>
      <vt:lpstr>Wingdings</vt:lpstr>
      <vt:lpstr>Wingdings 2</vt:lpstr>
      <vt:lpstr>DeckTemplate-AWS</vt:lpstr>
      <vt:lpstr>1_DeckTemplate-AWS</vt:lpstr>
      <vt:lpstr>PowerPoint Presentation</vt:lpstr>
      <vt:lpstr>Virtual Housekeeping</vt:lpstr>
      <vt:lpstr>Course objectives</vt:lpstr>
      <vt:lpstr>PowerPoint Presentation</vt:lpstr>
      <vt:lpstr>setuid bit, setgid bit, and sticky bit</vt:lpstr>
      <vt:lpstr>set special bits</vt:lpstr>
      <vt:lpstr>file attributes</vt:lpstr>
      <vt:lpstr>file attribute example</vt:lpstr>
      <vt:lpstr>ACL (access control lists)</vt:lpstr>
      <vt:lpstr>ACL example</vt:lpstr>
      <vt:lpstr>SELinux</vt:lpstr>
      <vt:lpstr>MAC</vt:lpstr>
      <vt:lpstr>workflow</vt:lpstr>
      <vt:lpstr>Modes</vt:lpstr>
      <vt:lpstr>example</vt:lpstr>
      <vt:lpstr>iptables</vt:lpstr>
      <vt:lpstr>Miscellaneous</vt:lpstr>
      <vt:lpstr>                                 Restrict ssh access              Things to look out for in /etc/ssh/sshd_config:  AllowUsers, DenyUsers, AllowGroups, DenyGroups  HostKey  ListenAddress  PasswordAuthentication,PermitEmptyPasswords  MaxAuthTries  PermitRootLogin </vt:lpstr>
      <vt:lpstr>limits</vt:lpstr>
      <vt:lpstr>You should now be familiar with…</vt:lpstr>
      <vt:lpstr>exercise</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10</cp:revision>
  <dcterms:created xsi:type="dcterms:W3CDTF">2020-05-26T13:37:00Z</dcterms:created>
  <dcterms:modified xsi:type="dcterms:W3CDTF">2021-05-06T08:17:19Z</dcterms:modified>
</cp:coreProperties>
</file>