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97" r:id="rId4"/>
  </p:sldMasterIdLst>
  <p:notesMasterIdLst>
    <p:notesMasterId r:id="rId15"/>
  </p:notesMasterIdLst>
  <p:handoutMasterIdLst>
    <p:handoutMasterId r:id="rId16"/>
  </p:handoutMasterIdLst>
  <p:sldIdLst>
    <p:sldId id="325" r:id="rId5"/>
    <p:sldId id="326" r:id="rId6"/>
    <p:sldId id="340" r:id="rId7"/>
    <p:sldId id="327" r:id="rId8"/>
    <p:sldId id="328" r:id="rId9"/>
    <p:sldId id="329" r:id="rId10"/>
    <p:sldId id="341" r:id="rId11"/>
    <p:sldId id="330" r:id="rId12"/>
    <p:sldId id="336" r:id="rId13"/>
    <p:sldId id="33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710605E3-354C-493C-9731-7B35B49A831B}" type="datetime1">
              <a:rPr lang="fr-FR" smtClean="0"/>
              <a:t>08/12/2022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0E476440-F66F-F947-8EFC-EA5202ACFD25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857A48CC-FDA3-4AE0-97E2-A635FEA7AAF5}" type="datetime1">
              <a:rPr lang="fr-FR" smtClean="0"/>
              <a:t>08/12/2022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6B79E9EB-07EB-9D44-9F5A-AB1FBECCDD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2062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5247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0851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300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329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0433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590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248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fr-FR" smtClean="0"/>
              <a:pPr/>
              <a:t>‹#›</a:t>
            </a:fld>
            <a:endParaRPr lang="fr-FR" sz="11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24220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fr-FR" smtClean="0"/>
              <a:pPr/>
              <a:t>‹#›</a:t>
            </a:fld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77687093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fr-FR" smtClean="0"/>
              <a:pPr/>
              <a:t>‹#›</a:t>
            </a:fld>
            <a:endParaRPr lang="fr-FR" sz="110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9874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rtlCol="0"/>
          <a:lstStyle>
            <a:lvl1pPr marL="0" indent="0" algn="ctr">
              <a:buNone/>
              <a:defRPr lang="fr-FR" sz="2400" cap="all" baseline="0"/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Modifiez le style des sous-titres du masque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fr-FR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rtlCol="0" anchor="ctr"/>
          <a:lstStyle>
            <a:lvl1pPr algn="ctr">
              <a:defRPr lang="fr-FR" sz="6000" spc="300" baseline="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0882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 avec imag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 rtlCol="0"/>
          <a:lstStyle>
            <a:lvl1pPr>
              <a:defRPr lang="fr-FR" spc="300" baseline="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fr-FR" sz="2000" cap="all" spc="0" baseline="0"/>
            </a:lvl1pPr>
            <a:lvl2pPr marL="228600">
              <a:defRPr lang="fr-FR" spc="0" baseline="0"/>
            </a:lvl2pPr>
            <a:lvl3pPr marL="457200">
              <a:defRPr lang="fr-FR" spc="0" baseline="0"/>
            </a:lvl3pPr>
            <a:lvl4pPr marL="685800">
              <a:defRPr lang="fr-FR" spc="0" baseline="0"/>
            </a:lvl4pPr>
            <a:lvl5pPr marL="1143000">
              <a:defRPr lang="fr-FR" spc="0" baseline="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Zone de texte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rtlCol="0" anchor="ctr"/>
          <a:lstStyle>
            <a:lvl1pPr marL="0" indent="0" algn="ctr">
              <a:buNone/>
              <a:defRPr lang="fr-FR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151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 rtlCol="0"/>
          <a:lstStyle>
            <a:lvl1pPr>
              <a:defRPr lang="fr-FR" spc="300" baseline="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fr-FR" sz="2000" cap="none" spc="0" baseline="0"/>
            </a:lvl1pPr>
            <a:lvl2pPr marL="228600">
              <a:defRPr lang="fr-FR" spc="0" baseline="0"/>
            </a:lvl2pPr>
            <a:lvl3pPr marL="457200">
              <a:defRPr lang="fr-FR" spc="0" baseline="0"/>
            </a:lvl3pPr>
            <a:lvl4pPr marL="685800">
              <a:defRPr lang="fr-FR" spc="0" baseline="0"/>
            </a:lvl4pPr>
            <a:lvl5pPr marL="1143000">
              <a:defRPr lang="fr-FR" spc="0" baseline="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Zone de texte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fr-FR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209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-tête Secit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rtlCol="0" anchor="ctr"/>
          <a:lstStyle>
            <a:lvl1pPr algn="ctr">
              <a:defRPr lang="fr-FR" sz="4800" spc="300" baseline="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 rtlCol="0"/>
          <a:lstStyle>
            <a:lvl1pPr marL="0" indent="0">
              <a:buNone/>
              <a:defRPr lang="fr-FR"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lang="fr-F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fr-F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9586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’image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rtlCol="0" anchor="t" anchorCtr="0"/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>
            <a:noAutofit/>
          </a:bodyPr>
          <a:lstStyle>
            <a:lvl1pPr marL="0" indent="0">
              <a:lnSpc>
                <a:spcPts val="2400"/>
              </a:lnSpc>
              <a:buNone/>
              <a:defRPr lang="fr-F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 rtlCol="0"/>
          <a:lstStyle>
            <a:lvl1pPr marL="0" indent="0">
              <a:buNone/>
              <a:defRPr lang="fr-FR" sz="1400"/>
            </a:lvl1pPr>
            <a:lvl2pPr marL="228600">
              <a:defRPr lang="fr-FR" sz="1400"/>
            </a:lvl2pPr>
            <a:lvl3pPr marL="457200">
              <a:defRPr lang="fr-FR" sz="1400"/>
            </a:lvl3pPr>
            <a:lvl4pPr marL="685800">
              <a:defRPr lang="fr-FR" sz="1400"/>
            </a:lvl4pPr>
            <a:lvl5pPr marL="1143000">
              <a:defRPr lang="fr-FR" sz="14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lang="fr-F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 rtlCol="0"/>
          <a:lstStyle>
            <a:lvl1pPr marL="0" indent="0">
              <a:buNone/>
              <a:defRPr lang="fr-FR" sz="1400"/>
            </a:lvl1pPr>
            <a:lvl2pPr marL="228600">
              <a:defRPr lang="fr-FR" sz="1400"/>
            </a:lvl2pPr>
            <a:lvl3pPr marL="457200">
              <a:defRPr lang="fr-FR" sz="1400"/>
            </a:lvl3pPr>
            <a:lvl4pPr marL="685800">
              <a:defRPr lang="fr-FR" sz="1400"/>
            </a:lvl4pPr>
            <a:lvl5pPr marL="1143000">
              <a:defRPr lang="fr-FR" sz="14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4564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ô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rtlCol="0" anchor="b">
            <a:noAutofit/>
          </a:bodyPr>
          <a:lstStyle>
            <a:lvl1pPr algn="ctr">
              <a:defRPr lang="fr-FR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lang="fr-FR" sz="105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rtlCol="0" anchor="ctr"/>
          <a:lstStyle>
            <a:lvl1pPr marL="0" indent="0" algn="ctr">
              <a:buNone/>
              <a:defRPr lang="fr-FR" sz="2000" cap="all" baseline="0"/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1287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 de texte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 rtlCol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ous-titr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 rtlCol="0"/>
          <a:lstStyle>
            <a:lvl1pPr marL="0" indent="0" algn="l">
              <a:buNone/>
              <a:defRPr lang="fr-FR" sz="2000" cap="all" spc="200" baseline="0">
                <a:latin typeface="+mj-lt"/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Modifiez le style des sous-titres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rtlCol="0" anchor="b"/>
          <a:lstStyle>
            <a:lvl1pPr algn="l">
              <a:lnSpc>
                <a:spcPts val="5200"/>
              </a:lnSpc>
              <a:defRPr lang="fr-FR" sz="3600" spc="0" baseline="0">
                <a:latin typeface="+mn-lt"/>
              </a:defRPr>
            </a:lvl1pPr>
          </a:lstStyle>
          <a:p>
            <a:pPr rtl="0"/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 rtlCol="0"/>
          <a:lstStyle>
            <a:lvl1pPr algn="ctr">
              <a:defRPr lang="fr-FR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5" name="Espace réservé d’image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6" name="Espace réservé d’image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7" name="Espace réservé d’image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d’image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9" name="Espace réservé du texte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texte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texte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texte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texte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6" name="Espace réservé du texte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fr-FR" smtClean="0"/>
              <a:pPr/>
              <a:t>‹#›</a:t>
            </a:fld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65232510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 rtlCol="0"/>
          <a:lstStyle>
            <a:lvl1pPr algn="ctr">
              <a:defRPr lang="fr-FR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5" name="Espace réservé d’image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6" name="Espace réservé d’image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7" name="Espace réservé d’image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d’image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9" name="Espace réservé du texte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texte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texte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texte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texte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6" name="Espace réservé du texte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’image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2" name="Espace réservé d’image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3" name="Espace réservé d’image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4" name="Espace réservé d’image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5" name="Espace réservé du texte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6" name="Espace réservé du texte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7" name="Espace réservé du texte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8" name="Espace réservé du texte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9" name="Espace réservé du texte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0" name="Espace réservé du texte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1" name="Espace réservé du texte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2" name="Espace réservé du texte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’image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fr-FR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 rtlCol="0"/>
          <a:lstStyle>
            <a:lvl1pPr algn="ctr">
              <a:lnSpc>
                <a:spcPts val="5760"/>
              </a:lnSpc>
              <a:defRPr lang="fr-FR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9" name="Espace réservé du texte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texte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texte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texte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texte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6" name="Espace réservé du texte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texte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6" name="Espace réservé du texte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’image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fr-FR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5238710" cy="621792"/>
          </a:xfrm>
        </p:spPr>
        <p:txBody>
          <a:bodyPr rtlCol="0"/>
          <a:lstStyle>
            <a:lvl1pPr algn="l">
              <a:lnSpc>
                <a:spcPts val="5760"/>
              </a:lnSpc>
              <a:defRPr lang="fr-FR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fr-FR">
                <a:solidFill>
                  <a:schemeClr val="accent1"/>
                </a:solidFill>
              </a:defRPr>
            </a:lvl1pPr>
          </a:lstStyle>
          <a:p>
            <a:pPr rtl="0"/>
            <a:fld id="{75DF2D63-3FF5-D547-96B9-BE9CCD1ABA58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9" name="Espace réservé du texte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texte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texte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5" name="Espace réservé du texte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Espace réservé du texte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texte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6" name="Espace réservé du texte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6" name="Espace réservé du texte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fr-F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fr-F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fr-F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fr-F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fr-F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rtlCol="0" anchor="b" anchorCtr="0"/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>
            <a:noAutofit/>
          </a:bodyPr>
          <a:lstStyle>
            <a:lvl1pPr marL="0" indent="0">
              <a:lnSpc>
                <a:spcPts val="1720"/>
              </a:lnSpc>
              <a:buNone/>
              <a:defRPr lang="fr-F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fr-FR" sz="1400"/>
            </a:lvl1pPr>
            <a:lvl2pPr marL="228600">
              <a:lnSpc>
                <a:spcPct val="100000"/>
              </a:lnSpc>
              <a:defRPr lang="fr-FR" sz="1400"/>
            </a:lvl2pPr>
            <a:lvl3pPr marL="457200">
              <a:lnSpc>
                <a:spcPct val="100000"/>
              </a:lnSpc>
              <a:defRPr lang="fr-FR" sz="1400"/>
            </a:lvl3pPr>
            <a:lvl4pPr marL="685800">
              <a:lnSpc>
                <a:spcPct val="100000"/>
              </a:lnSpc>
              <a:defRPr lang="fr-FR" sz="1400"/>
            </a:lvl4pPr>
            <a:lvl5pPr marL="1143000">
              <a:lnSpc>
                <a:spcPct val="100000"/>
              </a:lnSpc>
              <a:defRPr lang="fr-FR" sz="14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fr-F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fr-FR" sz="1400"/>
            </a:lvl1pPr>
            <a:lvl2pPr marL="228600">
              <a:lnSpc>
                <a:spcPct val="100000"/>
              </a:lnSpc>
              <a:defRPr lang="fr-FR" sz="1400"/>
            </a:lvl2pPr>
            <a:lvl3pPr marL="457200">
              <a:lnSpc>
                <a:spcPct val="100000"/>
              </a:lnSpc>
              <a:defRPr lang="fr-FR" sz="1400"/>
            </a:lvl3pPr>
            <a:lvl4pPr marL="685800">
              <a:lnSpc>
                <a:spcPct val="100000"/>
              </a:lnSpc>
              <a:defRPr lang="fr-FR" sz="1400"/>
            </a:lvl4pPr>
            <a:lvl5pPr marL="1143000">
              <a:lnSpc>
                <a:spcPct val="100000"/>
              </a:lnSpc>
              <a:defRPr lang="fr-FR" sz="14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5" name="Espace réservé d’image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fr-FR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7" name="Espace réservé du texte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fr-F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u contenu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fr-FR" sz="1400"/>
            </a:lvl1pPr>
            <a:lvl2pPr marL="228600">
              <a:lnSpc>
                <a:spcPct val="100000"/>
              </a:lnSpc>
              <a:defRPr lang="fr-FR" sz="1400"/>
            </a:lvl2pPr>
            <a:lvl3pPr marL="457200">
              <a:lnSpc>
                <a:spcPct val="100000"/>
              </a:lnSpc>
              <a:defRPr lang="fr-FR" sz="1400"/>
            </a:lvl3pPr>
            <a:lvl4pPr marL="685800">
              <a:lnSpc>
                <a:spcPct val="100000"/>
              </a:lnSpc>
              <a:defRPr lang="fr-FR" sz="1400"/>
            </a:lvl4pPr>
            <a:lvl5pPr marL="1143000">
              <a:lnSpc>
                <a:spcPct val="100000"/>
              </a:lnSpc>
              <a:defRPr lang="fr-FR" sz="14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fr-FR" sz="9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3" name="Espace réservé d’image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fr-FR" sz="9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4" name="Espace réservé d’image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fr-FR" sz="9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rtlCol="0" anchor="ctr"/>
          <a:lstStyle>
            <a:lvl1pPr marL="0" indent="0" algn="ctr">
              <a:lnSpc>
                <a:spcPts val="2460"/>
              </a:lnSpc>
              <a:buNone/>
              <a:defRPr lang="fr-FR" sz="2000"/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 rtlCol="0"/>
          <a:lstStyle>
            <a:lvl1pPr algn="ctr">
              <a:defRPr lang="fr-FR"/>
            </a:lvl1pPr>
          </a:lstStyle>
          <a:p>
            <a:pPr rtl="0"/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fr-FR" smtClean="0"/>
              <a:pPr/>
              <a:t>‹#›</a:t>
            </a:fld>
            <a:endParaRPr lang="fr-FR" sz="11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63383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sz="11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fr-FR" smtClean="0"/>
              <a:pPr/>
              <a:t>‹#›</a:t>
            </a:fld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84866514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sz="11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fr-FR" smtClean="0"/>
              <a:pPr/>
              <a:t>‹#›</a:t>
            </a:fld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50608482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fr-FR" smtClean="0"/>
              <a:pPr/>
              <a:t>‹#›</a:t>
            </a:fld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3262337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fr-FR" smtClean="0"/>
              <a:pPr/>
              <a:t>‹#›</a:t>
            </a:fld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415738732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sz="11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fr-FR" smtClean="0"/>
              <a:pPr/>
              <a:t>‹#›</a:t>
            </a:fld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59564426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sz="11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fr-FR" smtClean="0"/>
              <a:pPr/>
              <a:t>‹#›</a:t>
            </a:fld>
            <a:endParaRPr lang="fr-FR" sz="11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24152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fr-FR"/>
              <a:t>titre de la présentation</a:t>
            </a:r>
            <a:endParaRPr lang="fr-FR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5DF2D63-3FF5-D547-96B9-BE9CCD1ABA58}" type="slidenum">
              <a:rPr lang="fr-FR" smtClean="0"/>
              <a:pPr/>
              <a:t>‹#›</a:t>
            </a:fld>
            <a:endParaRPr lang="fr-FR" sz="11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3">
            <a:extLst>
              <a:ext uri="{FF2B5EF4-FFF2-40B4-BE49-F238E27FC236}">
                <a16:creationId xmlns:a16="http://schemas.microsoft.com/office/drawing/2014/main" id="{FD5FE0D9-FEED-8ED1-DA84-78222DE23181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06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5">
            <a:extLst>
              <a:ext uri="{FF2B5EF4-FFF2-40B4-BE49-F238E27FC236}">
                <a16:creationId xmlns:a16="http://schemas.microsoft.com/office/drawing/2014/main" id="{F7A3BB91-CAFC-5E2B-EAA8-AB4F5E549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9412" y="4586489"/>
            <a:ext cx="9144000" cy="35661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Journal of business ethics 2008 </a:t>
            </a:r>
            <a:r>
              <a:rPr lang="en-US" sz="1800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- Rim </a:t>
            </a:r>
            <a:r>
              <a:rPr lang="en-US" sz="1800" i="1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makni</a:t>
            </a:r>
            <a:r>
              <a:rPr lang="en-US" sz="1800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, clause Francoeur, François </a:t>
            </a:r>
            <a:r>
              <a:rPr lang="en-US" sz="1800" i="1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bellavance</a:t>
            </a:r>
            <a:endParaRPr lang="en-US" sz="1800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5" name="Espace réservé d’image 4" descr="Un plat de galets avec des capsules transparent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1610" y="1371600"/>
            <a:ext cx="4162043" cy="2774695"/>
          </a:xfr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174" y="2645545"/>
            <a:ext cx="8652029" cy="1202479"/>
          </a:xfrm>
        </p:spPr>
        <p:txBody>
          <a:bodyPr rtlCol="0">
            <a:normAutofit fontScale="90000"/>
          </a:bodyPr>
          <a:lstStyle>
            <a:defPPr>
              <a:defRPr lang="fr-FR"/>
            </a:defPPr>
          </a:lstStyle>
          <a:p>
            <a:pPr rtl="0"/>
            <a:r>
              <a:rPr lang="fr-FR" sz="3000" b="1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Causality</a:t>
            </a:r>
            <a:r>
              <a:rPr lang="fr-FR" sz="30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fr-FR" sz="3000" b="1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between</a:t>
            </a:r>
            <a:r>
              <a:rPr lang="fr-FR" sz="30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fr-FR" sz="3000" b="1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corporate</a:t>
            </a:r>
            <a:r>
              <a:rPr lang="fr-FR" sz="30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social performance and </a:t>
            </a:r>
            <a:r>
              <a:rPr lang="fr-FR" sz="3000" b="1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financial</a:t>
            </a:r>
            <a:r>
              <a:rPr lang="fr-FR" sz="30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performance: </a:t>
            </a:r>
            <a:r>
              <a:rPr lang="fr-FR" sz="3000" b="1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evidence</a:t>
            </a:r>
            <a:r>
              <a:rPr lang="fr-FR" sz="30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fr-FR" sz="3000" b="1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from</a:t>
            </a:r>
            <a:r>
              <a:rPr lang="fr-FR" sz="30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fr-FR" sz="3000" b="1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canadian</a:t>
            </a:r>
            <a:r>
              <a:rPr lang="fr-FR" sz="30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fr-FR" sz="3000" b="1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firms</a:t>
            </a:r>
            <a:endParaRPr lang="fr-FR" sz="30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221A305-3334-CC60-6159-EBAA159359EA}"/>
              </a:ext>
            </a:extLst>
          </p:cNvPr>
          <p:cNvSpPr txBox="1"/>
          <p:nvPr/>
        </p:nvSpPr>
        <p:spPr>
          <a:xfrm>
            <a:off x="7620000" y="5888959"/>
            <a:ext cx="444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By Cephas Anna </a:t>
            </a:r>
            <a:r>
              <a:rPr lang="en-US" b="1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Nathanaëlle</a:t>
            </a:r>
            <a:r>
              <a:rPr lang="en-US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GATSE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58F962-5CA3-9301-423E-9F64B4079158}"/>
              </a:ext>
            </a:extLst>
          </p:cNvPr>
          <p:cNvSpPr/>
          <p:nvPr/>
        </p:nvSpPr>
        <p:spPr>
          <a:xfrm>
            <a:off x="5800725" y="5581557"/>
            <a:ext cx="552449" cy="2001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13491F-A064-66A3-D85B-55988A12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396" y="2423604"/>
            <a:ext cx="8170537" cy="2940216"/>
          </a:xfrm>
        </p:spPr>
        <p:txBody>
          <a:bodyPr/>
          <a:lstStyle/>
          <a:p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Thank you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C46987-6BE1-F143-5FFD-09318FD6C42C}"/>
              </a:ext>
            </a:extLst>
          </p:cNvPr>
          <p:cNvSpPr/>
          <p:nvPr/>
        </p:nvSpPr>
        <p:spPr>
          <a:xfrm flipH="1">
            <a:off x="580576" y="838200"/>
            <a:ext cx="267148" cy="4953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pPr rtl="0"/>
              <a:t>2</a:t>
            </a:fld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9F7E9D2-3639-282B-5083-F14084344504}"/>
              </a:ext>
            </a:extLst>
          </p:cNvPr>
          <p:cNvSpPr txBox="1"/>
          <p:nvPr/>
        </p:nvSpPr>
        <p:spPr>
          <a:xfrm>
            <a:off x="5961738" y="3295650"/>
            <a:ext cx="3837215" cy="15323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AIM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Analyze the relationship between CSP and FP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Using the “Granger causality approach”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D278FC0-67FD-43D6-2762-2D602F97E2BA}"/>
              </a:ext>
            </a:extLst>
          </p:cNvPr>
          <p:cNvSpPr txBox="1"/>
          <p:nvPr/>
        </p:nvSpPr>
        <p:spPr>
          <a:xfrm>
            <a:off x="954012" y="5218152"/>
            <a:ext cx="3837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CSP = Corporate Social Performance </a:t>
            </a:r>
          </a:p>
          <a:p>
            <a:r>
              <a:rPr lang="en-US" sz="1500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FP = Financial Performance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2A4F457-0C3D-45ED-B08C-E9ECBDE04846}"/>
              </a:ext>
            </a:extLst>
          </p:cNvPr>
          <p:cNvSpPr txBox="1"/>
          <p:nvPr/>
        </p:nvSpPr>
        <p:spPr>
          <a:xfrm>
            <a:off x="1876873" y="1020039"/>
            <a:ext cx="3837215" cy="21452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MOTIVATION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Very few articles include Canadian firms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2004: Introduction of Canadian Social Investment Database (CSID) developed by  </a:t>
            </a:r>
            <a:r>
              <a:rPr lang="en-US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Michalel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Janrzi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Research Associates (MJRA)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475CA6B-E0E4-52D7-24D6-701F9F32268A}"/>
              </a:ext>
            </a:extLst>
          </p:cNvPr>
          <p:cNvSpPr/>
          <p:nvPr/>
        </p:nvSpPr>
        <p:spPr>
          <a:xfrm>
            <a:off x="9010835" y="4394447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1A1517-264B-DB23-F17C-376FD4694993}"/>
              </a:ext>
            </a:extLst>
          </p:cNvPr>
          <p:cNvSpPr/>
          <p:nvPr/>
        </p:nvSpPr>
        <p:spPr>
          <a:xfrm>
            <a:off x="771525" y="1978373"/>
            <a:ext cx="981075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D57729-3A48-8C7C-190D-C048FB620604}"/>
              </a:ext>
            </a:extLst>
          </p:cNvPr>
          <p:cNvSpPr/>
          <p:nvPr/>
        </p:nvSpPr>
        <p:spPr>
          <a:xfrm flipH="1">
            <a:off x="580576" y="819150"/>
            <a:ext cx="267148" cy="4953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C35FA5-5A3C-06B4-7583-03CC0275C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8088" y="477806"/>
            <a:ext cx="3661220" cy="2386106"/>
          </a:xfrm>
          <a:prstGeom prst="roundRect">
            <a:avLst/>
          </a:prstGeom>
        </p:spPr>
        <p:txBody>
          <a:bodyPr/>
          <a:lstStyle/>
          <a:p>
            <a:r>
              <a:rPr lang="en-US" sz="3000" b="1" u="sn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Granger causality approach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Theory developed in 1969 by Clive Granger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 statistical concept based on prediction</a:t>
            </a:r>
          </a:p>
        </p:txBody>
      </p:sp>
      <p:pic>
        <p:nvPicPr>
          <p:cNvPr id="1028" name="Picture 4" descr="Clive Granger - Wikipedia">
            <a:extLst>
              <a:ext uri="{FF2B5EF4-FFF2-40B4-BE49-F238E27FC236}">
                <a16:creationId xmlns:a16="http://schemas.microsoft.com/office/drawing/2014/main" id="{E188366A-DB30-B919-1EB3-17EDE378E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64" y="1211641"/>
            <a:ext cx="1197054" cy="901257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E1F3010-79B0-1950-5823-3C9B4C25EB39}"/>
              </a:ext>
            </a:extLst>
          </p:cNvPr>
          <p:cNvSpPr txBox="1"/>
          <p:nvPr/>
        </p:nvSpPr>
        <p:spPr>
          <a:xfrm>
            <a:off x="884210" y="2217581"/>
            <a:ext cx="1699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Clive Granger</a:t>
            </a:r>
          </a:p>
          <a:p>
            <a:pPr algn="ctr"/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1934-2009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88B4AC-B250-C9BF-393B-98677AE72060}"/>
              </a:ext>
            </a:extLst>
          </p:cNvPr>
          <p:cNvSpPr txBox="1"/>
          <p:nvPr/>
        </p:nvSpPr>
        <p:spPr>
          <a:xfrm>
            <a:off x="3008088" y="3340236"/>
            <a:ext cx="84790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What is the difference between regression and Granger causality approach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D8D56-9A77-E0D6-9047-1287684DE52F}"/>
              </a:ext>
            </a:extLst>
          </p:cNvPr>
          <p:cNvSpPr txBox="1"/>
          <p:nvPr/>
        </p:nvSpPr>
        <p:spPr>
          <a:xfrm>
            <a:off x="3008088" y="4498916"/>
            <a:ext cx="7510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Granger causality approach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argues that the causality in economics could be tested by </a:t>
            </a:r>
            <a:r>
              <a:rPr lang="en-US" dirty="0">
                <a:solidFill>
                  <a:srgbClr val="202122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measuring the ability to predict the future values of a time series using prior values of another time series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73DE6-7560-59F7-FB4C-34225CD10638}"/>
              </a:ext>
            </a:extLst>
          </p:cNvPr>
          <p:cNvSpPr txBox="1"/>
          <p:nvPr/>
        </p:nvSpPr>
        <p:spPr>
          <a:xfrm>
            <a:off x="3008088" y="4011909"/>
            <a:ext cx="670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Regression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demonstrates the correlation between two or more variables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880225-78B2-8D80-A22C-F282D7553BE3}"/>
              </a:ext>
            </a:extLst>
          </p:cNvPr>
          <p:cNvSpPr/>
          <p:nvPr/>
        </p:nvSpPr>
        <p:spPr>
          <a:xfrm>
            <a:off x="5372100" y="1912781"/>
            <a:ext cx="552449" cy="2001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AC57FD-F10C-40A5-3E48-0BF692FE231B}"/>
              </a:ext>
            </a:extLst>
          </p:cNvPr>
          <p:cNvSpPr/>
          <p:nvPr/>
        </p:nvSpPr>
        <p:spPr>
          <a:xfrm flipH="1">
            <a:off x="580576" y="819150"/>
            <a:ext cx="267148" cy="4953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1C8F5F-8CAC-5A29-E2DC-CE6530536F30}"/>
              </a:ext>
            </a:extLst>
          </p:cNvPr>
          <p:cNvSpPr txBox="1"/>
          <p:nvPr/>
        </p:nvSpPr>
        <p:spPr>
          <a:xfrm>
            <a:off x="3008087" y="5584054"/>
            <a:ext cx="355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Watching TV and examen grade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89879-9EA8-7E46-5145-50263079F9AE}"/>
              </a:ext>
            </a:extLst>
          </p:cNvPr>
          <p:cNvSpPr txBox="1"/>
          <p:nvPr/>
        </p:nvSpPr>
        <p:spPr>
          <a:xfrm>
            <a:off x="10139815" y="5307055"/>
            <a:ext cx="205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Course starts at 8:30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5333BC0-B01F-7C70-D34A-9CE95CB2A698}"/>
              </a:ext>
            </a:extLst>
          </p:cNvPr>
          <p:cNvSpPr/>
          <p:nvPr/>
        </p:nvSpPr>
        <p:spPr>
          <a:xfrm>
            <a:off x="7927759" y="5849884"/>
            <a:ext cx="648070" cy="4870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20475F5-E5A5-46C4-4104-28C34A27E9E5}"/>
              </a:ext>
            </a:extLst>
          </p:cNvPr>
          <p:cNvSpPr/>
          <p:nvPr/>
        </p:nvSpPr>
        <p:spPr>
          <a:xfrm>
            <a:off x="9321553" y="5296417"/>
            <a:ext cx="560809" cy="4870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D02F30-C384-33E5-862B-D8E992E0C744}"/>
              </a:ext>
            </a:extLst>
          </p:cNvPr>
          <p:cNvSpPr txBox="1"/>
          <p:nvPr/>
        </p:nvSpPr>
        <p:spPr>
          <a:xfrm>
            <a:off x="7532703" y="6469564"/>
            <a:ext cx="14381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Wake-up 7:00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E9E8E7-89A1-EE0E-A566-372FBB89B26D}"/>
              </a:ext>
            </a:extLst>
          </p:cNvPr>
          <p:cNvSpPr txBox="1"/>
          <p:nvPr/>
        </p:nvSpPr>
        <p:spPr>
          <a:xfrm>
            <a:off x="8952408" y="5907220"/>
            <a:ext cx="19811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Wake up 7:05</a:t>
            </a:r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24ABCFA9-DC93-EEFF-822D-71FB5F10CED2}"/>
              </a:ext>
            </a:extLst>
          </p:cNvPr>
          <p:cNvSpPr/>
          <p:nvPr/>
        </p:nvSpPr>
        <p:spPr>
          <a:xfrm>
            <a:off x="4030462" y="5953386"/>
            <a:ext cx="1162975" cy="27699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14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2" grpId="0"/>
      <p:bldP spid="4" grpId="0"/>
      <p:bldP spid="5" grpId="0" animBg="1"/>
      <p:bldP spid="8" grpId="0" animBg="1"/>
      <p:bldP spid="13" grpId="0"/>
      <p:bldP spid="14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070" y="379566"/>
            <a:ext cx="4728007" cy="5486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3000" b="1" u="sng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Theoritical</a:t>
            </a:r>
            <a:r>
              <a:rPr lang="fr-FR" sz="3000" b="1" u="sn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background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pPr rtl="0"/>
              <a:t>4</a:t>
            </a:fld>
            <a:endParaRPr lang="fr-FR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>
                <a:latin typeface="Arabic Typesetting" panose="03020402040406030203" pitchFamily="66" charset="-78"/>
                <a:cs typeface="Arabic Typesetting" panose="03020402040406030203" pitchFamily="66" charset="-78"/>
              </a:rPr>
              <a:t>titre de la présentation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9382A2-55D3-FC36-4E1A-1A670DCC6CB4}"/>
              </a:ext>
            </a:extLst>
          </p:cNvPr>
          <p:cNvSpPr txBox="1"/>
          <p:nvPr/>
        </p:nvSpPr>
        <p:spPr>
          <a:xfrm>
            <a:off x="907736" y="1447370"/>
            <a:ext cx="673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Follow the six possible causalities between CSP and FP developed by  Preston and O’Bannon (1997)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71C9BF-46FF-AE6A-992B-C37EC588747D}"/>
              </a:ext>
            </a:extLst>
          </p:cNvPr>
          <p:cNvSpPr/>
          <p:nvPr/>
        </p:nvSpPr>
        <p:spPr>
          <a:xfrm>
            <a:off x="781348" y="2371447"/>
            <a:ext cx="3771053" cy="7368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Stakeholder theory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: </a:t>
            </a:r>
            <a:r>
              <a:rPr lang="en-US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consider the needs of stakeholder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421308-7F83-77F3-3F58-CA79C0CFEF27}"/>
              </a:ext>
            </a:extLst>
          </p:cNvPr>
          <p:cNvSpPr/>
          <p:nvPr/>
        </p:nvSpPr>
        <p:spPr>
          <a:xfrm>
            <a:off x="880058" y="3682572"/>
            <a:ext cx="3672343" cy="7398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Slack resources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: </a:t>
            </a:r>
            <a:r>
              <a:rPr lang="en-US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More we have high financial performance means more possibility to invest in social actions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55639FA-BA39-703A-3B24-CD2557E2B036}"/>
              </a:ext>
            </a:extLst>
          </p:cNvPr>
          <p:cNvSpPr/>
          <p:nvPr/>
        </p:nvSpPr>
        <p:spPr>
          <a:xfrm>
            <a:off x="880059" y="4996652"/>
            <a:ext cx="3672343" cy="79814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trade-off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: </a:t>
            </a:r>
            <a:r>
              <a:rPr lang="en-US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Negative impact of CSP on FP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76FFEA-2EDD-862F-86D9-DA1D93BBBA6B}"/>
              </a:ext>
            </a:extLst>
          </p:cNvPr>
          <p:cNvSpPr/>
          <p:nvPr/>
        </p:nvSpPr>
        <p:spPr>
          <a:xfrm>
            <a:off x="7693239" y="2346940"/>
            <a:ext cx="3144094" cy="7613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Management opportunism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: </a:t>
            </a:r>
            <a:r>
              <a:rPr lang="en-US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Use CSP to hide low financial results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70CEF56-D203-9226-2939-49F7BC227861}"/>
              </a:ext>
            </a:extLst>
          </p:cNvPr>
          <p:cNvSpPr/>
          <p:nvPr/>
        </p:nvSpPr>
        <p:spPr>
          <a:xfrm>
            <a:off x="7693239" y="3627460"/>
            <a:ext cx="3144094" cy="79491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Positive synergy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: </a:t>
            </a:r>
            <a:r>
              <a:rPr lang="en-US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Virtuous circle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7B75443-CFA4-3FDD-6121-6DF28F09E255}"/>
              </a:ext>
            </a:extLst>
          </p:cNvPr>
          <p:cNvSpPr/>
          <p:nvPr/>
        </p:nvSpPr>
        <p:spPr>
          <a:xfrm>
            <a:off x="7707298" y="4974003"/>
            <a:ext cx="3144094" cy="79814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Negative synergy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: </a:t>
            </a:r>
            <a:r>
              <a:rPr lang="en-US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Vicious circle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C59477-ADE7-73D4-D3CC-B9D8D32B0F6D}"/>
              </a:ext>
            </a:extLst>
          </p:cNvPr>
          <p:cNvSpPr/>
          <p:nvPr/>
        </p:nvSpPr>
        <p:spPr>
          <a:xfrm>
            <a:off x="5381625" y="1951058"/>
            <a:ext cx="552449" cy="2001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04A181-6FD2-B245-2B43-5060797920B7}"/>
              </a:ext>
            </a:extLst>
          </p:cNvPr>
          <p:cNvSpPr/>
          <p:nvPr/>
        </p:nvSpPr>
        <p:spPr>
          <a:xfrm flipH="1">
            <a:off x="580576" y="819150"/>
            <a:ext cx="267148" cy="4953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33" y="447717"/>
            <a:ext cx="3183620" cy="457200"/>
          </a:xfrm>
        </p:spPr>
        <p:txBody>
          <a:bodyPr rtlCol="0">
            <a:normAutofit fontScale="90000"/>
          </a:bodyPr>
          <a:lstStyle>
            <a:defPPr>
              <a:defRPr lang="fr-FR"/>
            </a:defPPr>
          </a:lstStyle>
          <a:p>
            <a:pPr rtl="0"/>
            <a:r>
              <a:rPr lang="fr-FR" sz="3000" b="1" u="sng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Methodology</a:t>
            </a:r>
            <a:br>
              <a:rPr lang="fr-FR" sz="3000" b="1" u="sn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endParaRPr lang="fr-FR" sz="3000" b="1" u="sng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C260B7D-FA8F-66FB-2131-B60D029DE185}"/>
              </a:ext>
            </a:extLst>
          </p:cNvPr>
          <p:cNvSpPr txBox="1"/>
          <p:nvPr/>
        </p:nvSpPr>
        <p:spPr>
          <a:xfrm>
            <a:off x="458134" y="1111209"/>
            <a:ext cx="3183620" cy="29965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Sample </a:t>
            </a:r>
          </a:p>
          <a:p>
            <a:endParaRPr lang="en-US" sz="2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168 Canadian Firms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Between 2004 -2005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CSP data are provided by CSID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FP data are provided by Toronto Stock Exchange (TSX)</a:t>
            </a:r>
          </a:p>
          <a:p>
            <a:endParaRPr lang="en-US" sz="2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718902D-51C9-2EBD-AA14-E2BCA6EEE7A3}"/>
              </a:ext>
            </a:extLst>
          </p:cNvPr>
          <p:cNvSpPr txBox="1"/>
          <p:nvPr/>
        </p:nvSpPr>
        <p:spPr>
          <a:xfrm>
            <a:off x="3880745" y="1043105"/>
            <a:ext cx="4853681" cy="30646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Variables </a:t>
            </a:r>
          </a:p>
          <a:p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r>
              <a:rPr lang="en-US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</a:p>
          <a:p>
            <a:endParaRPr lang="en-US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US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E58E832-AD06-42C3-6129-141C3DA8CFBA}"/>
              </a:ext>
            </a:extLst>
          </p:cNvPr>
          <p:cNvSpPr txBox="1"/>
          <p:nvPr/>
        </p:nvSpPr>
        <p:spPr>
          <a:xfrm>
            <a:off x="848658" y="4894719"/>
            <a:ext cx="10825385" cy="11237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Hypothesis: </a:t>
            </a:r>
            <a:r>
              <a:rPr lang="en-US" sz="20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High (lower) levels of financial performance (corporate social performance) Granger cause higher (lower) levels of corporate social performance (financial performance)</a:t>
            </a:r>
          </a:p>
          <a:p>
            <a:endParaRPr lang="en-US" sz="2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1CC27-5772-BCDF-5FCE-F9BE5CFF403A}"/>
              </a:ext>
            </a:extLst>
          </p:cNvPr>
          <p:cNvSpPr txBox="1"/>
          <p:nvPr/>
        </p:nvSpPr>
        <p:spPr>
          <a:xfrm>
            <a:off x="9139471" y="1069029"/>
            <a:ext cx="2728680" cy="321183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Control variables</a:t>
            </a:r>
            <a:endParaRPr lang="en-US" sz="3000" b="1" i="1" u="sng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r>
              <a:rPr lang="en-US" sz="3000" b="1" i="1" u="sn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Firm size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Firm risk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Industry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US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US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US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8BC0B-C2C1-1065-8505-78F429E02580}"/>
              </a:ext>
            </a:extLst>
          </p:cNvPr>
          <p:cNvSpPr txBox="1"/>
          <p:nvPr/>
        </p:nvSpPr>
        <p:spPr>
          <a:xfrm>
            <a:off x="6772697" y="1069029"/>
            <a:ext cx="3036163" cy="1634490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7865AD-A112-2F4C-1706-F69E243F0C3A}"/>
              </a:ext>
            </a:extLst>
          </p:cNvPr>
          <p:cNvSpPr/>
          <p:nvPr/>
        </p:nvSpPr>
        <p:spPr>
          <a:xfrm flipH="1">
            <a:off x="7913384" y="4247236"/>
            <a:ext cx="621015" cy="30571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6E8631-E2D6-400A-B8EE-C4B1850976B6}"/>
              </a:ext>
            </a:extLst>
          </p:cNvPr>
          <p:cNvSpPr/>
          <p:nvPr/>
        </p:nvSpPr>
        <p:spPr>
          <a:xfrm flipH="1">
            <a:off x="363116" y="4109044"/>
            <a:ext cx="389591" cy="18503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1E2EE1-C302-A8F3-668C-409F2A183D12}"/>
              </a:ext>
            </a:extLst>
          </p:cNvPr>
          <p:cNvSpPr/>
          <p:nvPr/>
        </p:nvSpPr>
        <p:spPr>
          <a:xfrm flipH="1">
            <a:off x="697125" y="101489"/>
            <a:ext cx="151533" cy="10090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E150B7-653E-1960-9D19-8B598843DEB2}"/>
              </a:ext>
            </a:extLst>
          </p:cNvPr>
          <p:cNvSpPr txBox="1"/>
          <p:nvPr/>
        </p:nvSpPr>
        <p:spPr>
          <a:xfrm>
            <a:off x="4278617" y="1915923"/>
            <a:ext cx="2712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	CSP aggregate score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Community &amp; Society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	Corporate governance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	Employees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	Environment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	Human rights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E74BF5-6C42-7DE6-DBAA-3D4C50791CBD}"/>
              </a:ext>
            </a:extLst>
          </p:cNvPr>
          <p:cNvSpPr txBox="1"/>
          <p:nvPr/>
        </p:nvSpPr>
        <p:spPr>
          <a:xfrm>
            <a:off x="6908800" y="2256369"/>
            <a:ext cx="1818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	</a:t>
            </a:r>
            <a:r>
              <a:rPr lang="en-US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Market return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	Return on assets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	Return on equity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DB98A7-E373-EC59-8EA2-DB04C0327B9C}"/>
              </a:ext>
            </a:extLst>
          </p:cNvPr>
          <p:cNvSpPr txBox="1"/>
          <p:nvPr/>
        </p:nvSpPr>
        <p:spPr>
          <a:xfrm>
            <a:off x="4189981" y="1839439"/>
            <a:ext cx="23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Corporate Social Performance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D8AFA-652B-2F22-0ADA-C27185EAD809}"/>
              </a:ext>
            </a:extLst>
          </p:cNvPr>
          <p:cNvSpPr txBox="1"/>
          <p:nvPr/>
        </p:nvSpPr>
        <p:spPr>
          <a:xfrm>
            <a:off x="6908800" y="1822793"/>
            <a:ext cx="171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Financial Performance</a:t>
            </a:r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2" grpId="0" animBg="1"/>
      <p:bldP spid="14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7666" y="582358"/>
            <a:ext cx="2076668" cy="538317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sz="3000" b="1" u="sng" spc="1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results</a:t>
            </a:r>
            <a:endParaRPr lang="fr-FR" sz="3000" b="1" u="sng" spc="1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pPr rtl="0"/>
              <a:t>6</a:t>
            </a:fld>
            <a:endParaRPr lang="fr-FR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C43710C-BDF4-8557-051A-C7EA9A018AF8}"/>
              </a:ext>
            </a:extLst>
          </p:cNvPr>
          <p:cNvSpPr txBox="1"/>
          <p:nvPr/>
        </p:nvSpPr>
        <p:spPr>
          <a:xfrm>
            <a:off x="927584" y="1334335"/>
            <a:ext cx="381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Model 1: CSP 2005 = </a:t>
            </a:r>
            <a:r>
              <a:rPr lang="en-US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ß</a:t>
            </a:r>
            <a:r>
              <a:rPr lang="en-US" sz="900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0</a:t>
            </a:r>
            <a:r>
              <a:rPr lang="en-US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+ </a:t>
            </a:r>
            <a:r>
              <a:rPr lang="en-US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ß</a:t>
            </a:r>
            <a:r>
              <a:rPr lang="en-US" sz="900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1</a:t>
            </a:r>
            <a:r>
              <a:rPr lang="en-US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*CSP 2004 + </a:t>
            </a:r>
            <a:r>
              <a:rPr lang="en-US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ß</a:t>
            </a:r>
            <a:r>
              <a:rPr lang="en-US" sz="900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2</a:t>
            </a:r>
            <a:r>
              <a:rPr lang="en-US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*FP 2004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3640C98-2DBB-969F-23CD-2E7C1299AE61}"/>
              </a:ext>
            </a:extLst>
          </p:cNvPr>
          <p:cNvSpPr txBox="1"/>
          <p:nvPr/>
        </p:nvSpPr>
        <p:spPr>
          <a:xfrm>
            <a:off x="743954" y="2447023"/>
            <a:ext cx="90958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OLS regression models  between the CSP aggregate score and  FP measures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41C3A6-8DA1-8E6F-387C-0AF4C162E8DF}"/>
              </a:ext>
            </a:extLst>
          </p:cNvPr>
          <p:cNvSpPr txBox="1"/>
          <p:nvPr/>
        </p:nvSpPr>
        <p:spPr>
          <a:xfrm>
            <a:off x="8193974" y="509323"/>
            <a:ext cx="3291708" cy="22474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Model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No statistically significant relation between CSP aggregate score 2005 and FP 2004 measures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FP don’t Granger cause CSP aggregate score</a:t>
            </a:r>
            <a:endParaRPr lang="en-US" dirty="0">
              <a:highlight>
                <a:srgbClr val="FFFF00"/>
              </a:highligh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4AC83-0788-5FD3-2FEF-13BAABADA4E5}"/>
              </a:ext>
            </a:extLst>
          </p:cNvPr>
          <p:cNvSpPr txBox="1"/>
          <p:nvPr/>
        </p:nvSpPr>
        <p:spPr>
          <a:xfrm>
            <a:off x="8193974" y="2866484"/>
            <a:ext cx="3359851" cy="2860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Model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Statistically significant negative relationship between CSP aggregate score and market return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Unidirectional Granger causal relationship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Market reacts negatively facing to a high CSP aggregate score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72747-87F3-9366-8BF1-4085FC1785C0}"/>
              </a:ext>
            </a:extLst>
          </p:cNvPr>
          <p:cNvSpPr txBox="1"/>
          <p:nvPr/>
        </p:nvSpPr>
        <p:spPr>
          <a:xfrm>
            <a:off x="927584" y="1837965"/>
            <a:ext cx="381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Model 2: FP 2005 = </a:t>
            </a:r>
            <a:r>
              <a:rPr lang="en-US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X</a:t>
            </a:r>
            <a:r>
              <a:rPr lang="en-US" sz="900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0</a:t>
            </a:r>
            <a:r>
              <a:rPr lang="en-US" sz="9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 + </a:t>
            </a:r>
            <a:r>
              <a:rPr lang="en-US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X</a:t>
            </a:r>
            <a:r>
              <a:rPr lang="en-US" sz="900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1</a:t>
            </a:r>
            <a:r>
              <a:rPr lang="en-US" sz="9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*FP 2004+ </a:t>
            </a:r>
            <a:r>
              <a:rPr lang="en-US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X</a:t>
            </a:r>
            <a:r>
              <a:rPr lang="en-US" sz="900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2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*CSP 2004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D0A5EC-1B5E-53AF-3EEC-5E38AFE23864}"/>
              </a:ext>
            </a:extLst>
          </p:cNvPr>
          <p:cNvSpPr/>
          <p:nvPr/>
        </p:nvSpPr>
        <p:spPr>
          <a:xfrm flipH="1">
            <a:off x="580576" y="819150"/>
            <a:ext cx="267148" cy="4953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CF27A51A-9539-2EE2-36AF-AB703E22A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84" y="3058375"/>
            <a:ext cx="5961488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  <p:bldP spid="10" grpId="0" animBg="1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3A620C1-D055-3B90-EDB5-C994D810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762" y="968429"/>
            <a:ext cx="7610475" cy="640080"/>
          </a:xfrm>
        </p:spPr>
        <p:txBody>
          <a:bodyPr/>
          <a:lstStyle/>
          <a:p>
            <a:r>
              <a:rPr lang="en-US" sz="3000" b="1" u="sn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Results of the different CSP dimensions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C72BDB9-4842-8B21-7804-7C77BE4CB1F6}"/>
              </a:ext>
            </a:extLst>
          </p:cNvPr>
          <p:cNvSpPr txBox="1"/>
          <p:nvPr/>
        </p:nvSpPr>
        <p:spPr>
          <a:xfrm>
            <a:off x="1145219" y="2009798"/>
            <a:ext cx="6622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By using the six elements (</a:t>
            </a:r>
            <a:r>
              <a:rPr lang="en-US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community &amp; society score, corporate governance score, employees score, environmental score and human rights score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Statistically significant relationship between “Employee score” &amp; “Environment score” and FP measures.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71E8D1F-7B4F-3291-16B3-C9D10940F930}"/>
              </a:ext>
            </a:extLst>
          </p:cNvPr>
          <p:cNvSpPr txBox="1"/>
          <p:nvPr/>
        </p:nvSpPr>
        <p:spPr>
          <a:xfrm>
            <a:off x="8562975" y="468706"/>
            <a:ext cx="3352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Model 1: CSP 2005 = ß0 + ß1 *CSP 2004 + ß2 *FP 2004</a:t>
            </a:r>
          </a:p>
          <a:p>
            <a:r>
              <a:rPr lang="en-US" sz="1500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Model 2: FP 2005 = X0  + X1  *FP 2004+ X2 *CSP 2004 </a:t>
            </a:r>
          </a:p>
          <a:p>
            <a:endParaRPr lang="en-US" sz="1500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74F4CA4-D11E-FD9F-CF11-D36BAE1F77F7}"/>
              </a:ext>
            </a:extLst>
          </p:cNvPr>
          <p:cNvSpPr txBox="1"/>
          <p:nvPr/>
        </p:nvSpPr>
        <p:spPr>
          <a:xfrm>
            <a:off x="1145219" y="3201998"/>
            <a:ext cx="7182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r>
              <a:rPr lang="en-US" u="sn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Model 2</a:t>
            </a:r>
          </a:p>
          <a:p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For “employee score” we find a statistically significant negative relationship (P=0,038) between market return 2005 and Employee 2004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4B374-834F-5FEC-1088-153B4399DD43}"/>
              </a:ext>
            </a:extLst>
          </p:cNvPr>
          <p:cNvSpPr txBox="1"/>
          <p:nvPr/>
        </p:nvSpPr>
        <p:spPr>
          <a:xfrm>
            <a:off x="1145220" y="4679326"/>
            <a:ext cx="718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 market reacts negatively when companies invest in their employees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864EB9-6A64-03E5-DF2C-7549748B4E49}"/>
              </a:ext>
            </a:extLst>
          </p:cNvPr>
          <p:cNvSpPr/>
          <p:nvPr/>
        </p:nvSpPr>
        <p:spPr>
          <a:xfrm flipH="1">
            <a:off x="5872163" y="5538151"/>
            <a:ext cx="447674" cy="3333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5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pPr rtl="0"/>
              <a:t>8</a:t>
            </a:fld>
            <a:endParaRPr lang="fr-FR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3D6506-3308-71A9-0A2A-2C4BB48767A6}"/>
              </a:ext>
            </a:extLst>
          </p:cNvPr>
          <p:cNvSpPr txBox="1"/>
          <p:nvPr/>
        </p:nvSpPr>
        <p:spPr>
          <a:xfrm>
            <a:off x="713126" y="360314"/>
            <a:ext cx="7174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OLS regression between environmental score and FP measures</a:t>
            </a:r>
          </a:p>
        </p:txBody>
      </p:sp>
      <p:pic>
        <p:nvPicPr>
          <p:cNvPr id="10" name="Image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E9047EEB-68BA-E67F-F70B-CA357022C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66" y="2837576"/>
            <a:ext cx="5715495" cy="1874682"/>
          </a:xfrm>
          <a:prstGeom prst="rect">
            <a:avLst/>
          </a:prstGeom>
        </p:spPr>
      </p:pic>
      <p:pic>
        <p:nvPicPr>
          <p:cNvPr id="12" name="Image 11" descr="Une image contenant table&#10;&#10;Description générée automatiquement">
            <a:extLst>
              <a:ext uri="{FF2B5EF4-FFF2-40B4-BE49-F238E27FC236}">
                <a16:creationId xmlns:a16="http://schemas.microsoft.com/office/drawing/2014/main" id="{301E5526-8577-F0AA-9585-C4E4EEB16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869" y="4635417"/>
            <a:ext cx="5677392" cy="1950889"/>
          </a:xfrm>
          <a:prstGeom prst="rect">
            <a:avLst/>
          </a:prstGeom>
        </p:spPr>
      </p:pic>
      <p:pic>
        <p:nvPicPr>
          <p:cNvPr id="14" name="Image 13" descr="Une image contenant table&#10;&#10;Description générée automatiquement">
            <a:extLst>
              <a:ext uri="{FF2B5EF4-FFF2-40B4-BE49-F238E27FC236}">
                <a16:creationId xmlns:a16="http://schemas.microsoft.com/office/drawing/2014/main" id="{642E54FC-9BA9-2C68-A5B6-DE990C7B4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662" y="977015"/>
            <a:ext cx="5753599" cy="192802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4FC5A2D-4C4C-94E5-4259-DBFD02BC0A7C}"/>
              </a:ext>
            </a:extLst>
          </p:cNvPr>
          <p:cNvSpPr txBox="1"/>
          <p:nvPr/>
        </p:nvSpPr>
        <p:spPr>
          <a:xfrm>
            <a:off x="8358323" y="76451"/>
            <a:ext cx="40124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Model 1: CSP 2005 = ß0 + ß1 *CSP 2004 + ß2 *FP 2004</a:t>
            </a:r>
          </a:p>
          <a:p>
            <a:r>
              <a:rPr lang="en-US" sz="1500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Model 2: FP 2005 = X0  + X1  *FP 2004+ X2 *CSP 2004 </a:t>
            </a:r>
          </a:p>
          <a:p>
            <a:endParaRPr lang="en-US" sz="1500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A74EE8F-3509-76DD-B841-AC7142147F98}"/>
              </a:ext>
            </a:extLst>
          </p:cNvPr>
          <p:cNvSpPr txBox="1"/>
          <p:nvPr/>
        </p:nvSpPr>
        <p:spPr>
          <a:xfrm>
            <a:off x="7891763" y="613136"/>
            <a:ext cx="4012431" cy="7150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Model 1</a:t>
            </a:r>
          </a:p>
          <a:p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No statistically significant relationship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D9D2ADE-6676-9487-08A4-EA636020C8A7}"/>
              </a:ext>
            </a:extLst>
          </p:cNvPr>
          <p:cNvSpPr txBox="1"/>
          <p:nvPr/>
        </p:nvSpPr>
        <p:spPr>
          <a:xfrm>
            <a:off x="8048408" y="6060198"/>
            <a:ext cx="360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Environmental score = FP measures  </a:t>
            </a:r>
          </a:p>
        </p:txBody>
      </p:sp>
      <p:sp>
        <p:nvSpPr>
          <p:cNvPr id="3" name="Flèche : courbe vers le bas 2">
            <a:extLst>
              <a:ext uri="{FF2B5EF4-FFF2-40B4-BE49-F238E27FC236}">
                <a16:creationId xmlns:a16="http://schemas.microsoft.com/office/drawing/2014/main" id="{59533E6A-1139-235B-6C1A-30C9A0C83345}"/>
              </a:ext>
            </a:extLst>
          </p:cNvPr>
          <p:cNvSpPr/>
          <p:nvPr/>
        </p:nvSpPr>
        <p:spPr>
          <a:xfrm>
            <a:off x="8509105" y="5834174"/>
            <a:ext cx="1855433" cy="29204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C31547A7-D15B-2368-5DBD-093BCE1643EE}"/>
              </a:ext>
            </a:extLst>
          </p:cNvPr>
          <p:cNvSpPr/>
          <p:nvPr/>
        </p:nvSpPr>
        <p:spPr>
          <a:xfrm rot="10800000">
            <a:off x="8479328" y="6325861"/>
            <a:ext cx="1855433" cy="3693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1" name="Signe de multiplication 10">
            <a:extLst>
              <a:ext uri="{FF2B5EF4-FFF2-40B4-BE49-F238E27FC236}">
                <a16:creationId xmlns:a16="http://schemas.microsoft.com/office/drawing/2014/main" id="{6BDBB1F7-D258-1BC3-A7EC-3C367C1A6B85}"/>
              </a:ext>
            </a:extLst>
          </p:cNvPr>
          <p:cNvSpPr/>
          <p:nvPr/>
        </p:nvSpPr>
        <p:spPr>
          <a:xfrm>
            <a:off x="9122958" y="5639030"/>
            <a:ext cx="568172" cy="369333"/>
          </a:xfrm>
          <a:prstGeom prst="mathMultiply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F6CC3C8-5456-5647-2FE5-1E1F35B456BB}"/>
              </a:ext>
            </a:extLst>
          </p:cNvPr>
          <p:cNvSpPr txBox="1"/>
          <p:nvPr/>
        </p:nvSpPr>
        <p:spPr>
          <a:xfrm>
            <a:off x="7891763" y="4924926"/>
            <a:ext cx="3919237" cy="71508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Trade-off hypothesis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Negative synergy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B972B-2443-C108-8BC8-985BA7466D57}"/>
              </a:ext>
            </a:extLst>
          </p:cNvPr>
          <p:cNvSpPr txBox="1"/>
          <p:nvPr/>
        </p:nvSpPr>
        <p:spPr>
          <a:xfrm>
            <a:off x="7845165" y="1369399"/>
            <a:ext cx="4012431" cy="347329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Model 2</a:t>
            </a:r>
          </a:p>
          <a:p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Statistically significant </a:t>
            </a:r>
            <a:r>
              <a:rPr lang="en-US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negative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relationship between stock market 2005 and environmental score 2004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Statistically significant </a:t>
            </a:r>
            <a:r>
              <a:rPr lang="en-US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negative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relationship between ROA 2005 and environmental score 2004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Statistically significative negative relationship at a level of 10% between ROE and environmental score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8076D9-4809-C621-374A-FF9751FDBB31}"/>
              </a:ext>
            </a:extLst>
          </p:cNvPr>
          <p:cNvSpPr/>
          <p:nvPr/>
        </p:nvSpPr>
        <p:spPr>
          <a:xfrm flipH="1">
            <a:off x="580576" y="819150"/>
            <a:ext cx="267148" cy="4953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5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  <p:bldP spid="2" grpId="0"/>
      <p:bldP spid="3" grpId="0" animBg="1"/>
      <p:bldP spid="6" grpId="0" animBg="1"/>
      <p:bldP spid="11" grpId="0" animBg="1"/>
      <p:bldP spid="18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pPr rtl="0"/>
              <a:t>9</a:t>
            </a:fld>
            <a:endParaRPr lang="fr-FR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675BCDA-D0F1-FB2D-AE22-3398C8BF6689}"/>
              </a:ext>
            </a:extLst>
          </p:cNvPr>
          <p:cNvSpPr txBox="1"/>
          <p:nvPr/>
        </p:nvSpPr>
        <p:spPr>
          <a:xfrm>
            <a:off x="925709" y="364331"/>
            <a:ext cx="5093834" cy="306466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FINDINGS </a:t>
            </a:r>
          </a:p>
          <a:p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Environmental initiatives are too costly for Canadian firms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gains from these environmental initiatives are too small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Canadian’s market doesn’t perceive social initiatives like investments but rather like a cost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Canadian state must provide financial support to help companies to implement various social aspects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968022B-41BC-A58B-A3D5-4EB3F5D7E0CF}"/>
              </a:ext>
            </a:extLst>
          </p:cNvPr>
          <p:cNvSpPr txBox="1"/>
          <p:nvPr/>
        </p:nvSpPr>
        <p:spPr>
          <a:xfrm>
            <a:off x="6296026" y="3429000"/>
            <a:ext cx="4756667" cy="3064669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LIMITATIONS</a:t>
            </a:r>
          </a:p>
          <a:p>
            <a:endParaRPr lang="en-US" b="1" u="sng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time period chosen does not permit the observation of a change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Due to the short time period selected, the variation between scores is very small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Don’t consider the regulation on industry variable</a:t>
            </a:r>
          </a:p>
          <a:p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1AFC69E-354E-0266-E6FD-5E13BC87E2B9}"/>
              </a:ext>
            </a:extLst>
          </p:cNvPr>
          <p:cNvSpPr/>
          <p:nvPr/>
        </p:nvSpPr>
        <p:spPr>
          <a:xfrm flipH="1">
            <a:off x="580576" y="838200"/>
            <a:ext cx="267148" cy="4953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5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2395</TotalTime>
  <Words>754</Words>
  <Application>Microsoft Office PowerPoint</Application>
  <PresentationFormat>Widescreen</PresentationFormat>
  <Paragraphs>127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Arabic Typesetting</vt:lpstr>
      <vt:lpstr>Calibri</vt:lpstr>
      <vt:lpstr>Tw Cen MT</vt:lpstr>
      <vt:lpstr>Tw Cen MT Condensed</vt:lpstr>
      <vt:lpstr>Wingdings</vt:lpstr>
      <vt:lpstr>Wingdings 3</vt:lpstr>
      <vt:lpstr>Integral</vt:lpstr>
      <vt:lpstr>Causality between corporate social performance and financial performance: evidence from canadian firms</vt:lpstr>
      <vt:lpstr>PowerPoint Presentation</vt:lpstr>
      <vt:lpstr>PowerPoint Presentation</vt:lpstr>
      <vt:lpstr>Theoritical background</vt:lpstr>
      <vt:lpstr>Methodology </vt:lpstr>
      <vt:lpstr>results</vt:lpstr>
      <vt:lpstr>Results of the different CSP dimensions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Causality between corporate social performance and financial performance: evidence from canadian firms</dc:title>
  <dc:creator>anna gatse</dc:creator>
  <cp:lastModifiedBy>anna gatse</cp:lastModifiedBy>
  <cp:revision>19</cp:revision>
  <dcterms:created xsi:type="dcterms:W3CDTF">2022-12-04T07:44:07Z</dcterms:created>
  <dcterms:modified xsi:type="dcterms:W3CDTF">2022-12-08T06:29:42Z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