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8" r:id="rId2"/>
    <p:sldId id="256" r:id="rId3"/>
    <p:sldId id="257" r:id="rId4"/>
    <p:sldId id="258" r:id="rId5"/>
    <p:sldId id="262" r:id="rId6"/>
    <p:sldId id="260" r:id="rId7"/>
    <p:sldId id="269" r:id="rId8"/>
    <p:sldId id="270" r:id="rId9"/>
    <p:sldId id="271" r:id="rId10"/>
    <p:sldId id="273" r:id="rId11"/>
    <p:sldId id="272" r:id="rId12"/>
    <p:sldId id="264" r:id="rId13"/>
    <p:sldId id="266" r:id="rId14"/>
    <p:sldId id="265" r:id="rId15"/>
    <p:sldId id="267" r:id="rId16"/>
    <p:sldId id="263"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81" d="100"/>
          <a:sy n="81" d="100"/>
        </p:scale>
        <p:origin x="52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A998C-65FC-42DB-8774-C8D9E0C00BE7}"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D41C6-D4FE-4679-8270-2DB38B39ED4A}" type="slidenum">
              <a:rPr lang="en-US" smtClean="0"/>
              <a:t>‹#›</a:t>
            </a:fld>
            <a:endParaRPr lang="en-US"/>
          </a:p>
        </p:txBody>
      </p:sp>
    </p:spTree>
    <p:extLst>
      <p:ext uri="{BB962C8B-B14F-4D97-AF65-F5344CB8AC3E}">
        <p14:creationId xmlns:p14="http://schemas.microsoft.com/office/powerpoint/2010/main" val="736749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Transportation industry allows the connectivity of different countries. Allows an economic et social development</a:t>
            </a:r>
          </a:p>
        </p:txBody>
      </p:sp>
      <p:sp>
        <p:nvSpPr>
          <p:cNvPr id="4" name="Slide Number Placeholder 3"/>
          <p:cNvSpPr>
            <a:spLocks noGrp="1"/>
          </p:cNvSpPr>
          <p:nvPr>
            <p:ph type="sldNum" sz="quarter" idx="5"/>
          </p:nvPr>
        </p:nvSpPr>
        <p:spPr/>
        <p:txBody>
          <a:bodyPr/>
          <a:lstStyle/>
          <a:p>
            <a:fld id="{9F2D41C6-D4FE-4679-8270-2DB38B39ED4A}" type="slidenum">
              <a:rPr lang="en-US" smtClean="0"/>
              <a:t>2</a:t>
            </a:fld>
            <a:endParaRPr lang="en-US"/>
          </a:p>
        </p:txBody>
      </p:sp>
    </p:spTree>
    <p:extLst>
      <p:ext uri="{BB962C8B-B14F-4D97-AF65-F5344CB8AC3E}">
        <p14:creationId xmlns:p14="http://schemas.microsoft.com/office/powerpoint/2010/main" val="90540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https://www.touteleurope.eu/environnement/les-emissions-de-gaz-a-effet-de-serre-dans-l-union-europeenne/</a:t>
            </a:r>
          </a:p>
        </p:txBody>
      </p:sp>
      <p:sp>
        <p:nvSpPr>
          <p:cNvPr id="4" name="Slide Number Placeholder 3"/>
          <p:cNvSpPr>
            <a:spLocks noGrp="1"/>
          </p:cNvSpPr>
          <p:nvPr>
            <p:ph type="sldNum" sz="quarter" idx="5"/>
          </p:nvPr>
        </p:nvSpPr>
        <p:spPr/>
        <p:txBody>
          <a:bodyPr/>
          <a:lstStyle/>
          <a:p>
            <a:fld id="{9F2D41C6-D4FE-4679-8270-2DB38B39ED4A}" type="slidenum">
              <a:rPr lang="en-US" smtClean="0"/>
              <a:t>3</a:t>
            </a:fld>
            <a:endParaRPr lang="en-US"/>
          </a:p>
        </p:txBody>
      </p:sp>
    </p:spTree>
    <p:extLst>
      <p:ext uri="{BB962C8B-B14F-4D97-AF65-F5344CB8AC3E}">
        <p14:creationId xmlns:p14="http://schemas.microsoft.com/office/powerpoint/2010/main" val="352966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https://ec.europa.eu/eurostat/web/products-eurostat-news/-/ddn-20220823-1</a:t>
            </a:r>
          </a:p>
          <a:p>
            <a:r>
              <a:rPr lang="en-US" dirty="0"/>
              <a:t>In the European Union, greenhouse gas emissions have decreased in all sectors except one: transport (including international aviation) has emitted 241 million tons more than in 1990, an increase of 33%.</a:t>
            </a:r>
          </a:p>
        </p:txBody>
      </p:sp>
      <p:sp>
        <p:nvSpPr>
          <p:cNvPr id="4" name="Slide Number Placeholder 3"/>
          <p:cNvSpPr>
            <a:spLocks noGrp="1"/>
          </p:cNvSpPr>
          <p:nvPr>
            <p:ph type="sldNum" sz="quarter" idx="5"/>
          </p:nvPr>
        </p:nvSpPr>
        <p:spPr/>
        <p:txBody>
          <a:bodyPr/>
          <a:lstStyle/>
          <a:p>
            <a:fld id="{9F2D41C6-D4FE-4679-8270-2DB38B39ED4A}" type="slidenum">
              <a:rPr lang="en-US" smtClean="0"/>
              <a:t>4</a:t>
            </a:fld>
            <a:endParaRPr lang="en-US"/>
          </a:p>
        </p:txBody>
      </p:sp>
    </p:spTree>
    <p:extLst>
      <p:ext uri="{BB962C8B-B14F-4D97-AF65-F5344CB8AC3E}">
        <p14:creationId xmlns:p14="http://schemas.microsoft.com/office/powerpoint/2010/main" val="222262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Except the work hours, there are  the safety of drivers,  the health of drivers, the family breakup</a:t>
            </a:r>
          </a:p>
        </p:txBody>
      </p:sp>
      <p:sp>
        <p:nvSpPr>
          <p:cNvPr id="4" name="Slide Number Placeholder 3"/>
          <p:cNvSpPr>
            <a:spLocks noGrp="1"/>
          </p:cNvSpPr>
          <p:nvPr>
            <p:ph type="sldNum" sz="quarter" idx="5"/>
          </p:nvPr>
        </p:nvSpPr>
        <p:spPr/>
        <p:txBody>
          <a:bodyPr/>
          <a:lstStyle/>
          <a:p>
            <a:fld id="{9F2D41C6-D4FE-4679-8270-2DB38B39ED4A}" type="slidenum">
              <a:rPr lang="en-US" smtClean="0"/>
              <a:t>5</a:t>
            </a:fld>
            <a:endParaRPr lang="en-US"/>
          </a:p>
        </p:txBody>
      </p:sp>
    </p:spTree>
    <p:extLst>
      <p:ext uri="{BB962C8B-B14F-4D97-AF65-F5344CB8AC3E}">
        <p14:creationId xmlns:p14="http://schemas.microsoft.com/office/powerpoint/2010/main" val="407511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E326-B606-B758-A0B7-6E573673B5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447A2D-20B0-AC80-3753-54B221822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8DD4C1-D992-6031-887F-DEF4E950F59D}"/>
              </a:ext>
            </a:extLst>
          </p:cNvPr>
          <p:cNvSpPr>
            <a:spLocks noGrp="1"/>
          </p:cNvSpPr>
          <p:nvPr>
            <p:ph type="dt" sz="half" idx="10"/>
          </p:nvPr>
        </p:nvSpPr>
        <p:spPr/>
        <p:txBody>
          <a:bodyPr/>
          <a:lstStyle/>
          <a:p>
            <a:fld id="{229C1120-F679-4D6C-9DFA-FA356E271F14}" type="datetimeFigureOut">
              <a:rPr lang="en-US" smtClean="0"/>
              <a:t>10/26/2022</a:t>
            </a:fld>
            <a:endParaRPr lang="en-US"/>
          </a:p>
        </p:txBody>
      </p:sp>
      <p:sp>
        <p:nvSpPr>
          <p:cNvPr id="5" name="Footer Placeholder 4">
            <a:extLst>
              <a:ext uri="{FF2B5EF4-FFF2-40B4-BE49-F238E27FC236}">
                <a16:creationId xmlns:a16="http://schemas.microsoft.com/office/drawing/2014/main" id="{8A93D687-18F9-88F5-41B8-C04F0B4BB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A9F2B-AC6E-0B8B-8052-A6F5E78C2A5C}"/>
              </a:ext>
            </a:extLst>
          </p:cNvPr>
          <p:cNvSpPr>
            <a:spLocks noGrp="1"/>
          </p:cNvSpPr>
          <p:nvPr>
            <p:ph type="sldNum" sz="quarter" idx="12"/>
          </p:nvPr>
        </p:nvSpPr>
        <p:spPr/>
        <p:txBody>
          <a:bodyPr/>
          <a:lstStyle/>
          <a:p>
            <a:fld id="{46D82991-EE8A-4D72-A75A-198A2AFA43AE}" type="slidenum">
              <a:rPr lang="en-US" smtClean="0"/>
              <a:t>‹#›</a:t>
            </a:fld>
            <a:endParaRPr lang="en-US"/>
          </a:p>
        </p:txBody>
      </p:sp>
    </p:spTree>
    <p:extLst>
      <p:ext uri="{BB962C8B-B14F-4D97-AF65-F5344CB8AC3E}">
        <p14:creationId xmlns:p14="http://schemas.microsoft.com/office/powerpoint/2010/main" val="353041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CB29-E808-B26F-4DB9-52D8AA2FC3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FC0C60-6F7E-E33D-01F8-ED6DF23784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E446C-B935-56D3-CAD2-714FD853089E}"/>
              </a:ext>
            </a:extLst>
          </p:cNvPr>
          <p:cNvSpPr>
            <a:spLocks noGrp="1"/>
          </p:cNvSpPr>
          <p:nvPr>
            <p:ph type="dt" sz="half" idx="10"/>
          </p:nvPr>
        </p:nvSpPr>
        <p:spPr/>
        <p:txBody>
          <a:bodyPr/>
          <a:lstStyle/>
          <a:p>
            <a:fld id="{229C1120-F679-4D6C-9DFA-FA356E271F14}" type="datetimeFigureOut">
              <a:rPr lang="en-US" smtClean="0"/>
              <a:t>10/26/2022</a:t>
            </a:fld>
            <a:endParaRPr lang="en-US"/>
          </a:p>
        </p:txBody>
      </p:sp>
      <p:sp>
        <p:nvSpPr>
          <p:cNvPr id="5" name="Footer Placeholder 4">
            <a:extLst>
              <a:ext uri="{FF2B5EF4-FFF2-40B4-BE49-F238E27FC236}">
                <a16:creationId xmlns:a16="http://schemas.microsoft.com/office/drawing/2014/main" id="{03519C5A-80F6-1817-C70C-35DDC0CA67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0F37E-40EC-9F01-4830-8DD5701B66DE}"/>
              </a:ext>
            </a:extLst>
          </p:cNvPr>
          <p:cNvSpPr>
            <a:spLocks noGrp="1"/>
          </p:cNvSpPr>
          <p:nvPr>
            <p:ph type="sldNum" sz="quarter" idx="12"/>
          </p:nvPr>
        </p:nvSpPr>
        <p:spPr/>
        <p:txBody>
          <a:bodyPr/>
          <a:lstStyle/>
          <a:p>
            <a:fld id="{46D82991-EE8A-4D72-A75A-198A2AFA43AE}" type="slidenum">
              <a:rPr lang="en-US" smtClean="0"/>
              <a:t>‹#›</a:t>
            </a:fld>
            <a:endParaRPr lang="en-US"/>
          </a:p>
        </p:txBody>
      </p:sp>
    </p:spTree>
    <p:extLst>
      <p:ext uri="{BB962C8B-B14F-4D97-AF65-F5344CB8AC3E}">
        <p14:creationId xmlns:p14="http://schemas.microsoft.com/office/powerpoint/2010/main" val="71504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1C3F7-3168-4DF7-943E-6662A1B9FD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FECD4D-D386-0CE4-5867-0F64EF7C1B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738BB-4994-AF61-1E41-C500E43C54CA}"/>
              </a:ext>
            </a:extLst>
          </p:cNvPr>
          <p:cNvSpPr>
            <a:spLocks noGrp="1"/>
          </p:cNvSpPr>
          <p:nvPr>
            <p:ph type="dt" sz="half" idx="10"/>
          </p:nvPr>
        </p:nvSpPr>
        <p:spPr/>
        <p:txBody>
          <a:bodyPr/>
          <a:lstStyle/>
          <a:p>
            <a:fld id="{229C1120-F679-4D6C-9DFA-FA356E271F14}" type="datetimeFigureOut">
              <a:rPr lang="en-US" smtClean="0"/>
              <a:t>10/26/2022</a:t>
            </a:fld>
            <a:endParaRPr lang="en-US"/>
          </a:p>
        </p:txBody>
      </p:sp>
      <p:sp>
        <p:nvSpPr>
          <p:cNvPr id="5" name="Footer Placeholder 4">
            <a:extLst>
              <a:ext uri="{FF2B5EF4-FFF2-40B4-BE49-F238E27FC236}">
                <a16:creationId xmlns:a16="http://schemas.microsoft.com/office/drawing/2014/main" id="{4A6F72D6-F731-78BA-E8D1-79C4694C6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972B1-0191-5634-7A42-9D05D849F0DD}"/>
              </a:ext>
            </a:extLst>
          </p:cNvPr>
          <p:cNvSpPr>
            <a:spLocks noGrp="1"/>
          </p:cNvSpPr>
          <p:nvPr>
            <p:ph type="sldNum" sz="quarter" idx="12"/>
          </p:nvPr>
        </p:nvSpPr>
        <p:spPr/>
        <p:txBody>
          <a:bodyPr/>
          <a:lstStyle/>
          <a:p>
            <a:fld id="{46D82991-EE8A-4D72-A75A-198A2AFA43AE}" type="slidenum">
              <a:rPr lang="en-US" smtClean="0"/>
              <a:t>‹#›</a:t>
            </a:fld>
            <a:endParaRPr lang="en-US"/>
          </a:p>
        </p:txBody>
      </p:sp>
    </p:spTree>
    <p:extLst>
      <p:ext uri="{BB962C8B-B14F-4D97-AF65-F5344CB8AC3E}">
        <p14:creationId xmlns:p14="http://schemas.microsoft.com/office/powerpoint/2010/main" val="15322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46C9-2357-E779-6419-A1ACD3B101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DC207-81A0-17EF-22E5-76A3BF2B98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AA849-85F7-6889-455B-AFA43749A618}"/>
              </a:ext>
            </a:extLst>
          </p:cNvPr>
          <p:cNvSpPr>
            <a:spLocks noGrp="1"/>
          </p:cNvSpPr>
          <p:nvPr>
            <p:ph type="dt" sz="half" idx="10"/>
          </p:nvPr>
        </p:nvSpPr>
        <p:spPr/>
        <p:txBody>
          <a:bodyPr/>
          <a:lstStyle/>
          <a:p>
            <a:fld id="{229C1120-F679-4D6C-9DFA-FA356E271F14}" type="datetimeFigureOut">
              <a:rPr lang="en-US" smtClean="0"/>
              <a:t>10/26/2022</a:t>
            </a:fld>
            <a:endParaRPr lang="en-US"/>
          </a:p>
        </p:txBody>
      </p:sp>
      <p:sp>
        <p:nvSpPr>
          <p:cNvPr id="5" name="Footer Placeholder 4">
            <a:extLst>
              <a:ext uri="{FF2B5EF4-FFF2-40B4-BE49-F238E27FC236}">
                <a16:creationId xmlns:a16="http://schemas.microsoft.com/office/drawing/2014/main" id="{A47D6C60-51C0-73C6-40C7-8906A2D57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3982F-C482-AE10-8018-4ADF2BA4E169}"/>
              </a:ext>
            </a:extLst>
          </p:cNvPr>
          <p:cNvSpPr>
            <a:spLocks noGrp="1"/>
          </p:cNvSpPr>
          <p:nvPr>
            <p:ph type="sldNum" sz="quarter" idx="12"/>
          </p:nvPr>
        </p:nvSpPr>
        <p:spPr/>
        <p:txBody>
          <a:bodyPr/>
          <a:lstStyle/>
          <a:p>
            <a:fld id="{46D82991-EE8A-4D72-A75A-198A2AFA43AE}" type="slidenum">
              <a:rPr lang="en-US" smtClean="0"/>
              <a:t>‹#›</a:t>
            </a:fld>
            <a:endParaRPr lang="en-US"/>
          </a:p>
        </p:txBody>
      </p:sp>
    </p:spTree>
    <p:extLst>
      <p:ext uri="{BB962C8B-B14F-4D97-AF65-F5344CB8AC3E}">
        <p14:creationId xmlns:p14="http://schemas.microsoft.com/office/powerpoint/2010/main" val="494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11A2-C810-D98F-59CB-C349EEB7BA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AA7362-0FF6-DE91-55D9-3784224B6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D90A00-2225-D350-959E-CBD04C123B30}"/>
              </a:ext>
            </a:extLst>
          </p:cNvPr>
          <p:cNvSpPr>
            <a:spLocks noGrp="1"/>
          </p:cNvSpPr>
          <p:nvPr>
            <p:ph type="dt" sz="half" idx="10"/>
          </p:nvPr>
        </p:nvSpPr>
        <p:spPr/>
        <p:txBody>
          <a:bodyPr/>
          <a:lstStyle/>
          <a:p>
            <a:fld id="{229C1120-F679-4D6C-9DFA-FA356E271F14}" type="datetimeFigureOut">
              <a:rPr lang="en-US" smtClean="0"/>
              <a:t>10/26/2022</a:t>
            </a:fld>
            <a:endParaRPr lang="en-US"/>
          </a:p>
        </p:txBody>
      </p:sp>
      <p:sp>
        <p:nvSpPr>
          <p:cNvPr id="5" name="Footer Placeholder 4">
            <a:extLst>
              <a:ext uri="{FF2B5EF4-FFF2-40B4-BE49-F238E27FC236}">
                <a16:creationId xmlns:a16="http://schemas.microsoft.com/office/drawing/2014/main" id="{0C00B210-C1C4-108E-C107-283B4DB65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842E5-32C1-75A7-7AFB-5F30DE4E8963}"/>
              </a:ext>
            </a:extLst>
          </p:cNvPr>
          <p:cNvSpPr>
            <a:spLocks noGrp="1"/>
          </p:cNvSpPr>
          <p:nvPr>
            <p:ph type="sldNum" sz="quarter" idx="12"/>
          </p:nvPr>
        </p:nvSpPr>
        <p:spPr/>
        <p:txBody>
          <a:bodyPr/>
          <a:lstStyle/>
          <a:p>
            <a:fld id="{46D82991-EE8A-4D72-A75A-198A2AFA43AE}" type="slidenum">
              <a:rPr lang="en-US" smtClean="0"/>
              <a:t>‹#›</a:t>
            </a:fld>
            <a:endParaRPr lang="en-US"/>
          </a:p>
        </p:txBody>
      </p:sp>
    </p:spTree>
    <p:extLst>
      <p:ext uri="{BB962C8B-B14F-4D97-AF65-F5344CB8AC3E}">
        <p14:creationId xmlns:p14="http://schemas.microsoft.com/office/powerpoint/2010/main" val="118554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0F40-3E1A-1BBC-2807-A8BD6422D8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D41B08-0782-6715-AEE7-D670BBCE6B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D7FB44-0EB0-84B0-5EF4-E956E2F2D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F71D00-1DCA-6FD1-10A2-51DEF58A3269}"/>
              </a:ext>
            </a:extLst>
          </p:cNvPr>
          <p:cNvSpPr>
            <a:spLocks noGrp="1"/>
          </p:cNvSpPr>
          <p:nvPr>
            <p:ph type="dt" sz="half" idx="10"/>
          </p:nvPr>
        </p:nvSpPr>
        <p:spPr/>
        <p:txBody>
          <a:bodyPr/>
          <a:lstStyle/>
          <a:p>
            <a:fld id="{229C1120-F679-4D6C-9DFA-FA356E271F14}" type="datetimeFigureOut">
              <a:rPr lang="en-US" smtClean="0"/>
              <a:t>10/26/2022</a:t>
            </a:fld>
            <a:endParaRPr lang="en-US"/>
          </a:p>
        </p:txBody>
      </p:sp>
      <p:sp>
        <p:nvSpPr>
          <p:cNvPr id="6" name="Footer Placeholder 5">
            <a:extLst>
              <a:ext uri="{FF2B5EF4-FFF2-40B4-BE49-F238E27FC236}">
                <a16:creationId xmlns:a16="http://schemas.microsoft.com/office/drawing/2014/main" id="{2AB164CD-C656-8004-A62F-67FB4F38C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0CFB5-C219-0564-B52E-DCC1BB10EB7F}"/>
              </a:ext>
            </a:extLst>
          </p:cNvPr>
          <p:cNvSpPr>
            <a:spLocks noGrp="1"/>
          </p:cNvSpPr>
          <p:nvPr>
            <p:ph type="sldNum" sz="quarter" idx="12"/>
          </p:nvPr>
        </p:nvSpPr>
        <p:spPr/>
        <p:txBody>
          <a:bodyPr/>
          <a:lstStyle/>
          <a:p>
            <a:fld id="{46D82991-EE8A-4D72-A75A-198A2AFA43AE}" type="slidenum">
              <a:rPr lang="en-US" smtClean="0"/>
              <a:t>‹#›</a:t>
            </a:fld>
            <a:endParaRPr lang="en-US"/>
          </a:p>
        </p:txBody>
      </p:sp>
    </p:spTree>
    <p:extLst>
      <p:ext uri="{BB962C8B-B14F-4D97-AF65-F5344CB8AC3E}">
        <p14:creationId xmlns:p14="http://schemas.microsoft.com/office/powerpoint/2010/main" val="740684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4AB9-A310-9E64-4D6D-7D236C714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90EB96-4278-3AF2-0AB4-A672C70878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547AEF-44AA-C80E-C452-D9B5F69E0E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BF3F40-EA07-349B-5C4D-F2DC0C107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B9D89D-6657-EBEC-8747-FB2A200624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40F03-B949-F2B7-2E96-9593942F0836}"/>
              </a:ext>
            </a:extLst>
          </p:cNvPr>
          <p:cNvSpPr>
            <a:spLocks noGrp="1"/>
          </p:cNvSpPr>
          <p:nvPr>
            <p:ph type="dt" sz="half" idx="10"/>
          </p:nvPr>
        </p:nvSpPr>
        <p:spPr/>
        <p:txBody>
          <a:bodyPr/>
          <a:lstStyle/>
          <a:p>
            <a:fld id="{229C1120-F679-4D6C-9DFA-FA356E271F14}" type="datetimeFigureOut">
              <a:rPr lang="en-US" smtClean="0"/>
              <a:t>10/26/2022</a:t>
            </a:fld>
            <a:endParaRPr lang="en-US"/>
          </a:p>
        </p:txBody>
      </p:sp>
      <p:sp>
        <p:nvSpPr>
          <p:cNvPr id="8" name="Footer Placeholder 7">
            <a:extLst>
              <a:ext uri="{FF2B5EF4-FFF2-40B4-BE49-F238E27FC236}">
                <a16:creationId xmlns:a16="http://schemas.microsoft.com/office/drawing/2014/main" id="{60B74E4B-3739-B2F4-76CB-1AA77FB51A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6B9BA3-9DC3-1E5B-9C6D-2BB74D6B0720}"/>
              </a:ext>
            </a:extLst>
          </p:cNvPr>
          <p:cNvSpPr>
            <a:spLocks noGrp="1"/>
          </p:cNvSpPr>
          <p:nvPr>
            <p:ph type="sldNum" sz="quarter" idx="12"/>
          </p:nvPr>
        </p:nvSpPr>
        <p:spPr/>
        <p:txBody>
          <a:bodyPr/>
          <a:lstStyle/>
          <a:p>
            <a:fld id="{46D82991-EE8A-4D72-A75A-198A2AFA43AE}" type="slidenum">
              <a:rPr lang="en-US" smtClean="0"/>
              <a:t>‹#›</a:t>
            </a:fld>
            <a:endParaRPr lang="en-US"/>
          </a:p>
        </p:txBody>
      </p:sp>
    </p:spTree>
    <p:extLst>
      <p:ext uri="{BB962C8B-B14F-4D97-AF65-F5344CB8AC3E}">
        <p14:creationId xmlns:p14="http://schemas.microsoft.com/office/powerpoint/2010/main" val="2887012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327B-6AC1-5575-9819-4BF2105BE4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D6C823-E659-DDD3-C772-3A6D3D5AC7CD}"/>
              </a:ext>
            </a:extLst>
          </p:cNvPr>
          <p:cNvSpPr>
            <a:spLocks noGrp="1"/>
          </p:cNvSpPr>
          <p:nvPr>
            <p:ph type="dt" sz="half" idx="10"/>
          </p:nvPr>
        </p:nvSpPr>
        <p:spPr/>
        <p:txBody>
          <a:bodyPr/>
          <a:lstStyle/>
          <a:p>
            <a:fld id="{229C1120-F679-4D6C-9DFA-FA356E271F14}" type="datetimeFigureOut">
              <a:rPr lang="en-US" smtClean="0"/>
              <a:t>10/26/2022</a:t>
            </a:fld>
            <a:endParaRPr lang="en-US"/>
          </a:p>
        </p:txBody>
      </p:sp>
      <p:sp>
        <p:nvSpPr>
          <p:cNvPr id="4" name="Footer Placeholder 3">
            <a:extLst>
              <a:ext uri="{FF2B5EF4-FFF2-40B4-BE49-F238E27FC236}">
                <a16:creationId xmlns:a16="http://schemas.microsoft.com/office/drawing/2014/main" id="{0D2DCDF0-FB55-5753-AD52-B123359E86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80A4E9-38FA-EC1D-D07B-9C8B5CA9F0FD}"/>
              </a:ext>
            </a:extLst>
          </p:cNvPr>
          <p:cNvSpPr>
            <a:spLocks noGrp="1"/>
          </p:cNvSpPr>
          <p:nvPr>
            <p:ph type="sldNum" sz="quarter" idx="12"/>
          </p:nvPr>
        </p:nvSpPr>
        <p:spPr/>
        <p:txBody>
          <a:bodyPr/>
          <a:lstStyle/>
          <a:p>
            <a:fld id="{46D82991-EE8A-4D72-A75A-198A2AFA43AE}" type="slidenum">
              <a:rPr lang="en-US" smtClean="0"/>
              <a:t>‹#›</a:t>
            </a:fld>
            <a:endParaRPr lang="en-US"/>
          </a:p>
        </p:txBody>
      </p:sp>
    </p:spTree>
    <p:extLst>
      <p:ext uri="{BB962C8B-B14F-4D97-AF65-F5344CB8AC3E}">
        <p14:creationId xmlns:p14="http://schemas.microsoft.com/office/powerpoint/2010/main" val="232863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EF090F-6CB1-B72D-C8BF-0C94A0DA4E67}"/>
              </a:ext>
            </a:extLst>
          </p:cNvPr>
          <p:cNvSpPr>
            <a:spLocks noGrp="1"/>
          </p:cNvSpPr>
          <p:nvPr>
            <p:ph type="dt" sz="half" idx="10"/>
          </p:nvPr>
        </p:nvSpPr>
        <p:spPr/>
        <p:txBody>
          <a:bodyPr/>
          <a:lstStyle/>
          <a:p>
            <a:fld id="{229C1120-F679-4D6C-9DFA-FA356E271F14}" type="datetimeFigureOut">
              <a:rPr lang="en-US" smtClean="0"/>
              <a:t>10/26/2022</a:t>
            </a:fld>
            <a:endParaRPr lang="en-US"/>
          </a:p>
        </p:txBody>
      </p:sp>
      <p:sp>
        <p:nvSpPr>
          <p:cNvPr id="3" name="Footer Placeholder 2">
            <a:extLst>
              <a:ext uri="{FF2B5EF4-FFF2-40B4-BE49-F238E27FC236}">
                <a16:creationId xmlns:a16="http://schemas.microsoft.com/office/drawing/2014/main" id="{1B4507F1-BD99-0447-166F-27D8CDA76F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406F7E-736F-939C-3F58-39D7E6FA4F9D}"/>
              </a:ext>
            </a:extLst>
          </p:cNvPr>
          <p:cNvSpPr>
            <a:spLocks noGrp="1"/>
          </p:cNvSpPr>
          <p:nvPr>
            <p:ph type="sldNum" sz="quarter" idx="12"/>
          </p:nvPr>
        </p:nvSpPr>
        <p:spPr/>
        <p:txBody>
          <a:bodyPr/>
          <a:lstStyle/>
          <a:p>
            <a:fld id="{46D82991-EE8A-4D72-A75A-198A2AFA43AE}" type="slidenum">
              <a:rPr lang="en-US" smtClean="0"/>
              <a:t>‹#›</a:t>
            </a:fld>
            <a:endParaRPr lang="en-US"/>
          </a:p>
        </p:txBody>
      </p:sp>
    </p:spTree>
    <p:extLst>
      <p:ext uri="{BB962C8B-B14F-4D97-AF65-F5344CB8AC3E}">
        <p14:creationId xmlns:p14="http://schemas.microsoft.com/office/powerpoint/2010/main" val="267497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A7DD-B64E-1AEE-72AF-8A8353C33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82674F-ADE9-024C-6FD4-6EFA27538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79BCCE-445B-8E4C-EF3D-18E5EE221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9EC44-E13D-7975-695E-DA3DC7D7AD89}"/>
              </a:ext>
            </a:extLst>
          </p:cNvPr>
          <p:cNvSpPr>
            <a:spLocks noGrp="1"/>
          </p:cNvSpPr>
          <p:nvPr>
            <p:ph type="dt" sz="half" idx="10"/>
          </p:nvPr>
        </p:nvSpPr>
        <p:spPr/>
        <p:txBody>
          <a:bodyPr/>
          <a:lstStyle/>
          <a:p>
            <a:fld id="{229C1120-F679-4D6C-9DFA-FA356E271F14}" type="datetimeFigureOut">
              <a:rPr lang="en-US" smtClean="0"/>
              <a:t>10/26/2022</a:t>
            </a:fld>
            <a:endParaRPr lang="en-US"/>
          </a:p>
        </p:txBody>
      </p:sp>
      <p:sp>
        <p:nvSpPr>
          <p:cNvPr id="6" name="Footer Placeholder 5">
            <a:extLst>
              <a:ext uri="{FF2B5EF4-FFF2-40B4-BE49-F238E27FC236}">
                <a16:creationId xmlns:a16="http://schemas.microsoft.com/office/drawing/2014/main" id="{EB98D1C2-F872-75C4-F426-B745B61B5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E98F2-AE9A-5256-CC2B-828BE9829846}"/>
              </a:ext>
            </a:extLst>
          </p:cNvPr>
          <p:cNvSpPr>
            <a:spLocks noGrp="1"/>
          </p:cNvSpPr>
          <p:nvPr>
            <p:ph type="sldNum" sz="quarter" idx="12"/>
          </p:nvPr>
        </p:nvSpPr>
        <p:spPr/>
        <p:txBody>
          <a:bodyPr/>
          <a:lstStyle/>
          <a:p>
            <a:fld id="{46D82991-EE8A-4D72-A75A-198A2AFA43AE}" type="slidenum">
              <a:rPr lang="en-US" smtClean="0"/>
              <a:t>‹#›</a:t>
            </a:fld>
            <a:endParaRPr lang="en-US"/>
          </a:p>
        </p:txBody>
      </p:sp>
    </p:spTree>
    <p:extLst>
      <p:ext uri="{BB962C8B-B14F-4D97-AF65-F5344CB8AC3E}">
        <p14:creationId xmlns:p14="http://schemas.microsoft.com/office/powerpoint/2010/main" val="369313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71DB-B426-CEFC-7B54-CEDA20BD0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82E0DF-DA22-6610-FCE1-4E19D77F2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5FB12-0565-D22B-FD85-B900F2E3B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78A99-D01B-ABFC-F27D-52E6D731601C}"/>
              </a:ext>
            </a:extLst>
          </p:cNvPr>
          <p:cNvSpPr>
            <a:spLocks noGrp="1"/>
          </p:cNvSpPr>
          <p:nvPr>
            <p:ph type="dt" sz="half" idx="10"/>
          </p:nvPr>
        </p:nvSpPr>
        <p:spPr/>
        <p:txBody>
          <a:bodyPr/>
          <a:lstStyle/>
          <a:p>
            <a:fld id="{229C1120-F679-4D6C-9DFA-FA356E271F14}" type="datetimeFigureOut">
              <a:rPr lang="en-US" smtClean="0"/>
              <a:t>10/26/2022</a:t>
            </a:fld>
            <a:endParaRPr lang="en-US"/>
          </a:p>
        </p:txBody>
      </p:sp>
      <p:sp>
        <p:nvSpPr>
          <p:cNvPr id="6" name="Footer Placeholder 5">
            <a:extLst>
              <a:ext uri="{FF2B5EF4-FFF2-40B4-BE49-F238E27FC236}">
                <a16:creationId xmlns:a16="http://schemas.microsoft.com/office/drawing/2014/main" id="{6B5A034D-B098-7A90-7A24-388580156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68E64-0C5B-3EF7-200A-3F388B559428}"/>
              </a:ext>
            </a:extLst>
          </p:cNvPr>
          <p:cNvSpPr>
            <a:spLocks noGrp="1"/>
          </p:cNvSpPr>
          <p:nvPr>
            <p:ph type="sldNum" sz="quarter" idx="12"/>
          </p:nvPr>
        </p:nvSpPr>
        <p:spPr/>
        <p:txBody>
          <a:bodyPr/>
          <a:lstStyle/>
          <a:p>
            <a:fld id="{46D82991-EE8A-4D72-A75A-198A2AFA43AE}" type="slidenum">
              <a:rPr lang="en-US" smtClean="0"/>
              <a:t>‹#›</a:t>
            </a:fld>
            <a:endParaRPr lang="en-US"/>
          </a:p>
        </p:txBody>
      </p:sp>
    </p:spTree>
    <p:extLst>
      <p:ext uri="{BB962C8B-B14F-4D97-AF65-F5344CB8AC3E}">
        <p14:creationId xmlns:p14="http://schemas.microsoft.com/office/powerpoint/2010/main" val="101498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2A0E7A-05C3-0BCF-32AE-5B405F38E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71D687-C58F-A7E3-198E-0D0316354C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E2C5-5BD3-9DDA-0CF1-73DEDB7C0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C1120-F679-4D6C-9DFA-FA356E271F14}" type="datetimeFigureOut">
              <a:rPr lang="en-US" smtClean="0"/>
              <a:t>10/26/2022</a:t>
            </a:fld>
            <a:endParaRPr lang="en-US"/>
          </a:p>
        </p:txBody>
      </p:sp>
      <p:sp>
        <p:nvSpPr>
          <p:cNvPr id="5" name="Footer Placeholder 4">
            <a:extLst>
              <a:ext uri="{FF2B5EF4-FFF2-40B4-BE49-F238E27FC236}">
                <a16:creationId xmlns:a16="http://schemas.microsoft.com/office/drawing/2014/main" id="{4F318496-FB25-A06B-0DD4-D5EFA07AD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D88361-80F8-D49C-4A13-7992E4AD5C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82991-EE8A-4D72-A75A-198A2AFA43AE}" type="slidenum">
              <a:rPr lang="en-US" smtClean="0"/>
              <a:t>‹#›</a:t>
            </a:fld>
            <a:endParaRPr lang="en-US"/>
          </a:p>
        </p:txBody>
      </p:sp>
    </p:spTree>
    <p:extLst>
      <p:ext uri="{BB962C8B-B14F-4D97-AF65-F5344CB8AC3E}">
        <p14:creationId xmlns:p14="http://schemas.microsoft.com/office/powerpoint/2010/main" val="1439939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heguardian.com/technology/2021/mar/11/amazon-delivery-drivers-bathroom-breaks-unions" TargetMode="External"/><Relationship Id="rId2" Type="http://schemas.openxmlformats.org/officeDocument/2006/relationships/hyperlink" Target="https://www.touteleurope.eu/environnement/les-emissions-de-gaz-a-effet-de-serre-dans-l-union-europeen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3" name="Subtitle 2">
            <a:extLst>
              <a:ext uri="{FF2B5EF4-FFF2-40B4-BE49-F238E27FC236}">
                <a16:creationId xmlns:a16="http://schemas.microsoft.com/office/drawing/2014/main" id="{02B8E348-8B14-67D8-E4C9-D4B485477D16}"/>
              </a:ext>
            </a:extLst>
          </p:cNvPr>
          <p:cNvSpPr>
            <a:spLocks noGrp="1"/>
          </p:cNvSpPr>
          <p:nvPr>
            <p:ph type="subTitle" idx="1"/>
          </p:nvPr>
        </p:nvSpPr>
        <p:spPr>
          <a:xfrm>
            <a:off x="814785" y="1079325"/>
            <a:ext cx="11110122" cy="1824131"/>
          </a:xfrm>
        </p:spPr>
        <p:txBody>
          <a:bodyPr>
            <a:noAutofit/>
          </a:bodyPr>
          <a:lstStyle/>
          <a:p>
            <a:pPr algn="l"/>
            <a:r>
              <a:rPr lang="fr-CH" sz="4000" dirty="0">
                <a:solidFill>
                  <a:schemeClr val="bg1"/>
                </a:solidFill>
              </a:rPr>
              <a:t>The impact of COVID-19 on social and </a:t>
            </a:r>
            <a:r>
              <a:rPr lang="fr-CH" sz="4000" dirty="0" err="1">
                <a:solidFill>
                  <a:schemeClr val="bg1"/>
                </a:solidFill>
              </a:rPr>
              <a:t>environmental</a:t>
            </a:r>
            <a:r>
              <a:rPr lang="fr-CH" sz="4000" dirty="0">
                <a:solidFill>
                  <a:schemeClr val="bg1"/>
                </a:solidFill>
              </a:rPr>
              <a:t> dimensions in transportation </a:t>
            </a:r>
            <a:r>
              <a:rPr lang="fr-CH" sz="4000" dirty="0" err="1">
                <a:solidFill>
                  <a:schemeClr val="bg1"/>
                </a:solidFill>
              </a:rPr>
              <a:t>industry</a:t>
            </a:r>
            <a:endParaRPr lang="fr-CH" sz="4000" i="1" dirty="0">
              <a:solidFill>
                <a:schemeClr val="bg1"/>
              </a:solidFill>
            </a:endParaRPr>
          </a:p>
          <a:p>
            <a:pPr algn="l"/>
            <a:endParaRPr lang="fr-CH" sz="4000" i="1" dirty="0">
              <a:solidFill>
                <a:schemeClr val="bg1"/>
              </a:solidFill>
            </a:endParaRPr>
          </a:p>
          <a:p>
            <a:pPr algn="l"/>
            <a:endParaRPr lang="fr-CH" sz="4000" i="1" dirty="0">
              <a:solidFill>
                <a:schemeClr val="bg1"/>
              </a:solidFill>
            </a:endParaRPr>
          </a:p>
          <a:p>
            <a:pPr algn="l"/>
            <a:r>
              <a:rPr lang="fr-CH" sz="4000" i="1" dirty="0">
                <a:solidFill>
                  <a:schemeClr val="bg1"/>
                </a:solidFill>
              </a:rPr>
              <a:t>							</a:t>
            </a:r>
            <a:r>
              <a:rPr lang="fr-CH" sz="1500" i="1" dirty="0" err="1">
                <a:solidFill>
                  <a:schemeClr val="bg1"/>
                </a:solidFill>
              </a:rPr>
              <a:t>Cephas</a:t>
            </a:r>
            <a:r>
              <a:rPr lang="fr-CH" sz="1500" i="1" dirty="0">
                <a:solidFill>
                  <a:schemeClr val="bg1"/>
                </a:solidFill>
              </a:rPr>
              <a:t> Anna Nathanaëlle GATSE</a:t>
            </a:r>
            <a:endParaRPr lang="en-US" sz="1500" i="1" dirty="0">
              <a:solidFill>
                <a:schemeClr val="bg1"/>
              </a:solidFill>
            </a:endParaRPr>
          </a:p>
        </p:txBody>
      </p:sp>
    </p:spTree>
    <p:extLst>
      <p:ext uri="{BB962C8B-B14F-4D97-AF65-F5344CB8AC3E}">
        <p14:creationId xmlns:p14="http://schemas.microsoft.com/office/powerpoint/2010/main" val="128314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1F9F-5B8B-9957-15AE-F1D51903B977}"/>
              </a:ext>
            </a:extLst>
          </p:cNvPr>
          <p:cNvSpPr>
            <a:spLocks noGrp="1"/>
          </p:cNvSpPr>
          <p:nvPr>
            <p:ph type="title"/>
          </p:nvPr>
        </p:nvSpPr>
        <p:spPr/>
        <p:txBody>
          <a:bodyPr/>
          <a:lstStyle/>
          <a:p>
            <a:r>
              <a:rPr lang="en-US" u="sng" dirty="0">
                <a:latin typeface="Arial" panose="020B0604020202020204" pitchFamily="34" charset="0"/>
                <a:cs typeface="Arial" panose="020B0604020202020204" pitchFamily="34" charset="0"/>
              </a:rPr>
              <a:t>Variables</a:t>
            </a:r>
          </a:p>
        </p:txBody>
      </p:sp>
      <p:sp>
        <p:nvSpPr>
          <p:cNvPr id="3" name="Content Placeholder 2">
            <a:extLst>
              <a:ext uri="{FF2B5EF4-FFF2-40B4-BE49-F238E27FC236}">
                <a16:creationId xmlns:a16="http://schemas.microsoft.com/office/drawing/2014/main" id="{CF567E7A-B21E-D6FC-AA13-2B7E777B699F}"/>
              </a:ext>
            </a:extLst>
          </p:cNvPr>
          <p:cNvSpPr>
            <a:spLocks noGrp="1"/>
          </p:cNvSpPr>
          <p:nvPr>
            <p:ph idx="1"/>
          </p:nvPr>
        </p:nvSpPr>
        <p:spPr>
          <a:xfrm>
            <a:off x="838200" y="1825625"/>
            <a:ext cx="4412530" cy="4351338"/>
          </a:xfrm>
        </p:spPr>
        <p:txBody>
          <a:bodyPr/>
          <a:lstStyle/>
          <a:p>
            <a:pPr marL="0" indent="0">
              <a:buNone/>
            </a:pPr>
            <a:r>
              <a:rPr lang="en-US" b="1" u="sng" dirty="0">
                <a:latin typeface="Arial" panose="020B0604020202020204" pitchFamily="34" charset="0"/>
                <a:cs typeface="Arial" panose="020B0604020202020204" pitchFamily="34" charset="0"/>
              </a:rPr>
              <a:t>Environmental variables</a:t>
            </a:r>
          </a:p>
          <a:p>
            <a:pPr marL="0" indent="0">
              <a:buNone/>
            </a:pPr>
            <a:endParaRPr lang="en-US" b="1" u="sng" dirty="0">
              <a:latin typeface="Arial" panose="020B0604020202020204" pitchFamily="34" charset="0"/>
              <a:cs typeface="Arial" panose="020B0604020202020204" pitchFamily="34" charset="0"/>
            </a:endParaRPr>
          </a:p>
          <a:p>
            <a:pPr marL="0" indent="0">
              <a:buNone/>
            </a:pPr>
            <a:r>
              <a:rPr lang="en-US" b="1" u="sng"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2FE6B83A-7D7F-46D0-5F4B-ABB244E71D3F}"/>
              </a:ext>
            </a:extLst>
          </p:cNvPr>
          <p:cNvSpPr txBox="1"/>
          <p:nvPr/>
        </p:nvSpPr>
        <p:spPr>
          <a:xfrm>
            <a:off x="8408709" y="1825625"/>
            <a:ext cx="3374796" cy="1384995"/>
          </a:xfrm>
          <a:prstGeom prst="rect">
            <a:avLst/>
          </a:prstGeom>
          <a:noFill/>
        </p:spPr>
        <p:txBody>
          <a:bodyPr wrap="square" rtlCol="0">
            <a:spAutoFit/>
          </a:bodyPr>
          <a:lstStyle/>
          <a:p>
            <a:r>
              <a:rPr lang="en-US" sz="2800" b="1" u="sng" dirty="0">
                <a:latin typeface="Arial" panose="020B0604020202020204" pitchFamily="34" charset="0"/>
                <a:cs typeface="Arial" panose="020B0604020202020204" pitchFamily="34" charset="0"/>
              </a:rPr>
              <a:t>Social variables</a:t>
            </a:r>
          </a:p>
          <a:p>
            <a:endParaRPr lang="en-US" sz="2800" b="1" u="sng"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800" b="1" u="sng"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971FAF9-3F38-4F4A-7A41-44BA32F5E24D}"/>
              </a:ext>
            </a:extLst>
          </p:cNvPr>
          <p:cNvSpPr txBox="1"/>
          <p:nvPr/>
        </p:nvSpPr>
        <p:spPr>
          <a:xfrm>
            <a:off x="838200" y="5476973"/>
            <a:ext cx="9418163" cy="369332"/>
          </a:xfrm>
          <a:prstGeom prst="rect">
            <a:avLst/>
          </a:prstGeom>
          <a:noFill/>
        </p:spPr>
        <p:txBody>
          <a:bodyPr wrap="square" rtlCol="0">
            <a:spAutoFit/>
          </a:bodyPr>
          <a:lstStyle/>
          <a:p>
            <a:r>
              <a:rPr lang="en-US" dirty="0"/>
              <a:t>Other variables:  Presence or not of CSR, </a:t>
            </a:r>
          </a:p>
        </p:txBody>
      </p:sp>
    </p:spTree>
    <p:extLst>
      <p:ext uri="{BB962C8B-B14F-4D97-AF65-F5344CB8AC3E}">
        <p14:creationId xmlns:p14="http://schemas.microsoft.com/office/powerpoint/2010/main" val="367853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3CD1-05BD-A72B-6F81-8328B8596600}"/>
              </a:ext>
            </a:extLst>
          </p:cNvPr>
          <p:cNvSpPr>
            <a:spLocks noGrp="1"/>
          </p:cNvSpPr>
          <p:nvPr>
            <p:ph type="title"/>
          </p:nvPr>
        </p:nvSpPr>
        <p:spPr/>
        <p:txBody>
          <a:bodyPr/>
          <a:lstStyle/>
          <a:p>
            <a:r>
              <a:rPr lang="en-US" u="sng" dirty="0">
                <a:latin typeface="Arial" panose="020B0604020202020204" pitchFamily="34" charset="0"/>
                <a:cs typeface="Arial" panose="020B0604020202020204" pitchFamily="34" charset="0"/>
              </a:rPr>
              <a:t>Hypothesis</a:t>
            </a:r>
          </a:p>
        </p:txBody>
      </p:sp>
      <p:sp>
        <p:nvSpPr>
          <p:cNvPr id="3" name="Content Placeholder 2">
            <a:extLst>
              <a:ext uri="{FF2B5EF4-FFF2-40B4-BE49-F238E27FC236}">
                <a16:creationId xmlns:a16="http://schemas.microsoft.com/office/drawing/2014/main" id="{B31E3767-2D8F-F7DC-B523-99A2CE80A902}"/>
              </a:ext>
            </a:extLst>
          </p:cNvPr>
          <p:cNvSpPr>
            <a:spLocks noGrp="1"/>
          </p:cNvSpPr>
          <p:nvPr>
            <p:ph idx="1"/>
          </p:nvPr>
        </p:nvSpPr>
        <p:spPr/>
        <p:txBody>
          <a:bodyPr/>
          <a:lstStyle/>
          <a:p>
            <a:r>
              <a:rPr lang="en-US" b="1" dirty="0">
                <a:latin typeface="Arial" panose="020B0604020202020204" pitchFamily="34" charset="0"/>
                <a:cs typeface="Arial" panose="020B0604020202020204" pitchFamily="34" charset="0"/>
              </a:rPr>
              <a:t>Hypothesis 1</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COVID deteriorates the social dimension</a:t>
            </a: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Hypothesis 2</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COVID-19 had a negative impact on environment </a:t>
            </a: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Hypothesis 3:  </a:t>
            </a:r>
            <a:r>
              <a:rPr lang="en-US" i="1" dirty="0">
                <a:latin typeface="Arial" panose="020B0604020202020204" pitchFamily="34" charset="0"/>
                <a:cs typeface="Arial" panose="020B0604020202020204" pitchFamily="34" charset="0"/>
              </a:rPr>
              <a:t>Companies made a choice:  Focus on environment dimension and leave social dimension</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9596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F04E46C-6035-270B-2BCE-72F06A73D8D7}"/>
              </a:ext>
            </a:extLst>
          </p:cNvPr>
          <p:cNvSpPr txBox="1"/>
          <p:nvPr/>
        </p:nvSpPr>
        <p:spPr>
          <a:xfrm>
            <a:off x="1781666" y="537328"/>
            <a:ext cx="6815579" cy="369332"/>
          </a:xfrm>
          <a:prstGeom prst="rect">
            <a:avLst/>
          </a:prstGeom>
          <a:noFill/>
        </p:spPr>
        <p:txBody>
          <a:bodyPr wrap="square" rtlCol="0">
            <a:spAutoFit/>
          </a:bodyPr>
          <a:lstStyle/>
          <a:p>
            <a:r>
              <a:rPr lang="fr-CH" dirty="0"/>
              <a:t>Variables </a:t>
            </a:r>
            <a:r>
              <a:rPr lang="fr-CH" dirty="0" err="1"/>
              <a:t>chosen</a:t>
            </a:r>
            <a:endParaRPr lang="en-US" dirty="0"/>
          </a:p>
        </p:txBody>
      </p:sp>
      <p:sp>
        <p:nvSpPr>
          <p:cNvPr id="8" name="TextBox 7">
            <a:extLst>
              <a:ext uri="{FF2B5EF4-FFF2-40B4-BE49-F238E27FC236}">
                <a16:creationId xmlns:a16="http://schemas.microsoft.com/office/drawing/2014/main" id="{F5B095BB-B38C-EAE3-016A-046C4E70F77E}"/>
              </a:ext>
            </a:extLst>
          </p:cNvPr>
          <p:cNvSpPr txBox="1"/>
          <p:nvPr/>
        </p:nvSpPr>
        <p:spPr>
          <a:xfrm>
            <a:off x="1167003" y="2030385"/>
            <a:ext cx="3110845" cy="2862322"/>
          </a:xfrm>
          <a:prstGeom prst="rect">
            <a:avLst/>
          </a:prstGeom>
          <a:noFill/>
        </p:spPr>
        <p:txBody>
          <a:bodyPr wrap="square" rtlCol="0">
            <a:spAutoFit/>
          </a:bodyPr>
          <a:lstStyle/>
          <a:p>
            <a:r>
              <a:rPr lang="fr-CH" b="1" u="sng" dirty="0" err="1"/>
              <a:t>Enviromental</a:t>
            </a:r>
            <a:r>
              <a:rPr lang="fr-CH" b="1" u="sng" dirty="0"/>
              <a:t> variables</a:t>
            </a:r>
          </a:p>
          <a:p>
            <a:endParaRPr lang="fr-CH" dirty="0"/>
          </a:p>
          <a:p>
            <a:pPr marL="285750" indent="-285750">
              <a:buFont typeface="Arial" panose="020B0604020202020204" pitchFamily="34" charset="0"/>
              <a:buChar char="•"/>
            </a:pPr>
            <a:r>
              <a:rPr lang="fr-CH" dirty="0" err="1">
                <a:highlight>
                  <a:srgbClr val="FFFF00"/>
                </a:highlight>
              </a:rPr>
              <a:t>Greenhouse</a:t>
            </a:r>
            <a:r>
              <a:rPr lang="fr-CH" dirty="0">
                <a:highlight>
                  <a:srgbClr val="FFFF00"/>
                </a:highlight>
              </a:rPr>
              <a:t> </a:t>
            </a:r>
            <a:r>
              <a:rPr lang="fr-CH" dirty="0" err="1">
                <a:highlight>
                  <a:srgbClr val="FFFF00"/>
                </a:highlight>
              </a:rPr>
              <a:t>gas</a:t>
            </a:r>
            <a:r>
              <a:rPr lang="fr-CH" dirty="0">
                <a:highlight>
                  <a:srgbClr val="FFFF00"/>
                </a:highlight>
              </a:rPr>
              <a:t> </a:t>
            </a:r>
            <a:r>
              <a:rPr lang="fr-CH" dirty="0" err="1">
                <a:highlight>
                  <a:srgbClr val="FFFF00"/>
                </a:highlight>
              </a:rPr>
              <a:t>emission</a:t>
            </a:r>
            <a:endParaRPr lang="fr-CH" dirty="0">
              <a:highlight>
                <a:srgbClr val="FFFF00"/>
              </a:highlight>
            </a:endParaRPr>
          </a:p>
          <a:p>
            <a:pPr marL="285750" indent="-285750">
              <a:buFont typeface="Arial" panose="020B0604020202020204" pitchFamily="34" charset="0"/>
              <a:buChar char="•"/>
            </a:pPr>
            <a:r>
              <a:rPr lang="fr-CH" dirty="0"/>
              <a:t>Carbon </a:t>
            </a:r>
            <a:r>
              <a:rPr lang="fr-CH" dirty="0" err="1"/>
              <a:t>tax</a:t>
            </a:r>
            <a:endParaRPr lang="fr-CH" dirty="0"/>
          </a:p>
          <a:p>
            <a:pPr marL="285750" indent="-285750">
              <a:buFont typeface="Arial" panose="020B0604020202020204" pitchFamily="34" charset="0"/>
              <a:buChar char="•"/>
            </a:pPr>
            <a:r>
              <a:rPr lang="fr-CH" dirty="0"/>
              <a:t>ESG score</a:t>
            </a:r>
          </a:p>
          <a:p>
            <a:pPr marL="285750" indent="-285750">
              <a:buFont typeface="Arial" panose="020B0604020202020204" pitchFamily="34" charset="0"/>
              <a:buChar char="•"/>
            </a:pPr>
            <a:r>
              <a:rPr lang="fr-CH" dirty="0" err="1"/>
              <a:t>Decarbonization</a:t>
            </a:r>
            <a:r>
              <a:rPr lang="fr-CH" dirty="0"/>
              <a:t> </a:t>
            </a:r>
          </a:p>
          <a:p>
            <a:pPr marL="285750" indent="-285750">
              <a:buFont typeface="Arial" panose="020B0604020202020204" pitchFamily="34" charset="0"/>
              <a:buChar char="•"/>
            </a:pPr>
            <a:r>
              <a:rPr lang="fr-CH" dirty="0" err="1"/>
              <a:t>Technology</a:t>
            </a:r>
            <a:r>
              <a:rPr lang="fr-CH" dirty="0"/>
              <a:t> </a:t>
            </a:r>
            <a:r>
              <a:rPr lang="fr-CH" dirty="0" err="1"/>
              <a:t>investments</a:t>
            </a:r>
            <a:endParaRPr lang="fr-CH" dirty="0"/>
          </a:p>
          <a:p>
            <a:endParaRPr lang="fr-CH" dirty="0"/>
          </a:p>
          <a:p>
            <a:pPr marL="285750" indent="-285750">
              <a:buFont typeface="Arial" panose="020B0604020202020204" pitchFamily="34" charset="0"/>
              <a:buChar char="•"/>
            </a:pPr>
            <a:endParaRPr lang="fr-CH" dirty="0"/>
          </a:p>
          <a:p>
            <a:endParaRPr lang="en-US" dirty="0"/>
          </a:p>
        </p:txBody>
      </p:sp>
      <p:sp>
        <p:nvSpPr>
          <p:cNvPr id="9" name="TextBox 8">
            <a:extLst>
              <a:ext uri="{FF2B5EF4-FFF2-40B4-BE49-F238E27FC236}">
                <a16:creationId xmlns:a16="http://schemas.microsoft.com/office/drawing/2014/main" id="{54CDAA6F-32D3-58D4-4B63-1CE355578380}"/>
              </a:ext>
            </a:extLst>
          </p:cNvPr>
          <p:cNvSpPr txBox="1"/>
          <p:nvPr/>
        </p:nvSpPr>
        <p:spPr>
          <a:xfrm>
            <a:off x="7041822" y="1845719"/>
            <a:ext cx="3110845" cy="4524315"/>
          </a:xfrm>
          <a:prstGeom prst="rect">
            <a:avLst/>
          </a:prstGeom>
          <a:noFill/>
        </p:spPr>
        <p:txBody>
          <a:bodyPr wrap="square" rtlCol="0">
            <a:spAutoFit/>
          </a:bodyPr>
          <a:lstStyle/>
          <a:p>
            <a:r>
              <a:rPr lang="en-US" b="1" u="sng" dirty="0"/>
              <a:t>Social variables</a:t>
            </a:r>
          </a:p>
          <a:p>
            <a:endParaRPr lang="en-US" dirty="0"/>
          </a:p>
          <a:p>
            <a:pPr marL="285750" indent="-285750">
              <a:buFont typeface="Arial" panose="020B0604020202020204" pitchFamily="34" charset="0"/>
              <a:buChar char="•"/>
            </a:pPr>
            <a:r>
              <a:rPr lang="en-US" dirty="0">
                <a:highlight>
                  <a:srgbClr val="FFFF00"/>
                </a:highlight>
              </a:rPr>
              <a:t>Presence of CSR reporting</a:t>
            </a:r>
          </a:p>
          <a:p>
            <a:pPr marL="285750" indent="-285750">
              <a:buFont typeface="Arial" panose="020B0604020202020204" pitchFamily="34" charset="0"/>
              <a:buChar char="•"/>
            </a:pPr>
            <a:r>
              <a:rPr lang="en-US" dirty="0">
                <a:highlight>
                  <a:srgbClr val="FFFF00"/>
                </a:highlight>
              </a:rPr>
              <a:t>Presence of social reporting</a:t>
            </a:r>
          </a:p>
          <a:p>
            <a:pPr marL="285750" indent="-285750">
              <a:buFont typeface="Arial" panose="020B0604020202020204" pitchFamily="34" charset="0"/>
              <a:buChar char="•"/>
            </a:pPr>
            <a:r>
              <a:rPr lang="en-US" dirty="0">
                <a:highlight>
                  <a:srgbClr val="FFFF00"/>
                </a:highlight>
              </a:rPr>
              <a:t>Number of employee</a:t>
            </a:r>
          </a:p>
          <a:p>
            <a:pPr marL="285750" indent="-285750">
              <a:buFont typeface="Arial" panose="020B0604020202020204" pitchFamily="34" charset="0"/>
              <a:buChar char="•"/>
            </a:pPr>
            <a:r>
              <a:rPr lang="en-US" dirty="0">
                <a:highlight>
                  <a:srgbClr val="FFFF00"/>
                </a:highlight>
              </a:rPr>
              <a:t>Number of manager</a:t>
            </a:r>
          </a:p>
          <a:p>
            <a:pPr marL="285750" indent="-285750">
              <a:buFont typeface="Arial" panose="020B0604020202020204" pitchFamily="34" charset="0"/>
              <a:buChar char="•"/>
            </a:pPr>
            <a:r>
              <a:rPr lang="en-US" dirty="0">
                <a:highlight>
                  <a:srgbClr val="00FFFF"/>
                </a:highlight>
              </a:rPr>
              <a:t>Salary of manager / CEO</a:t>
            </a:r>
          </a:p>
          <a:p>
            <a:pPr marL="285750" indent="-285750">
              <a:buFont typeface="Arial" panose="020B0604020202020204" pitchFamily="34" charset="0"/>
              <a:buChar char="•"/>
            </a:pPr>
            <a:r>
              <a:rPr lang="en-US" dirty="0">
                <a:highlight>
                  <a:srgbClr val="00FFFF"/>
                </a:highlight>
              </a:rPr>
              <a:t>Salary of employees</a:t>
            </a:r>
          </a:p>
          <a:p>
            <a:pPr marL="285750" indent="-285750">
              <a:buFont typeface="Arial" panose="020B0604020202020204" pitchFamily="34" charset="0"/>
              <a:buChar char="•"/>
            </a:pPr>
            <a:r>
              <a:rPr lang="en-US" dirty="0">
                <a:highlight>
                  <a:srgbClr val="FFFF00"/>
                </a:highlight>
              </a:rPr>
              <a:t>Numbers </a:t>
            </a:r>
          </a:p>
          <a:p>
            <a:pPr marL="285750" indent="-285750">
              <a:buFont typeface="Arial" panose="020B0604020202020204" pitchFamily="34" charset="0"/>
              <a:buChar char="•"/>
            </a:pPr>
            <a:r>
              <a:rPr lang="en-US" dirty="0">
                <a:highlight>
                  <a:srgbClr val="FFFF00"/>
                </a:highlight>
              </a:rPr>
              <a:t>of accidents</a:t>
            </a:r>
          </a:p>
          <a:p>
            <a:pPr marL="285750" indent="-285750">
              <a:buFont typeface="Arial" panose="020B0604020202020204" pitchFamily="34" charset="0"/>
              <a:buChar char="•"/>
            </a:pPr>
            <a:r>
              <a:rPr lang="en-US" dirty="0">
                <a:highlight>
                  <a:srgbClr val="FFFF00"/>
                </a:highlight>
              </a:rPr>
              <a:t>Benefit of employee</a:t>
            </a:r>
          </a:p>
          <a:p>
            <a:pPr marL="285750" indent="-285750">
              <a:buFont typeface="Arial" panose="020B0604020202020204" pitchFamily="34" charset="0"/>
              <a:buChar char="•"/>
            </a:pPr>
            <a:r>
              <a:rPr lang="en-US" dirty="0">
                <a:highlight>
                  <a:srgbClr val="FFFF00"/>
                </a:highlight>
              </a:rPr>
              <a:t> Le </a:t>
            </a:r>
            <a:r>
              <a:rPr lang="en-US" dirty="0" err="1">
                <a:highlight>
                  <a:srgbClr val="FFFF00"/>
                </a:highlight>
              </a:rPr>
              <a:t>nombre</a:t>
            </a:r>
            <a:r>
              <a:rPr lang="en-US" dirty="0">
                <a:highlight>
                  <a:srgbClr val="FFFF00"/>
                </a:highlight>
              </a:rPr>
              <a:t> </a:t>
            </a:r>
            <a:r>
              <a:rPr lang="en-US" dirty="0" err="1">
                <a:highlight>
                  <a:srgbClr val="FFFF00"/>
                </a:highlight>
              </a:rPr>
              <a:t>d’heures</a:t>
            </a:r>
            <a:r>
              <a:rPr lang="en-US" dirty="0">
                <a:highlight>
                  <a:srgbClr val="FFFF00"/>
                </a:highlight>
              </a:rPr>
              <a:t> de </a:t>
            </a:r>
            <a:r>
              <a:rPr lang="en-US" dirty="0" err="1">
                <a:highlight>
                  <a:srgbClr val="FFFF00"/>
                </a:highlight>
              </a:rPr>
              <a:t>vacances</a:t>
            </a:r>
            <a:endParaRPr lang="en-US" dirty="0">
              <a:highlight>
                <a:srgbClr val="FFFF00"/>
              </a:highlight>
            </a:endParaRPr>
          </a:p>
          <a:p>
            <a:endParaRPr lang="en-US" dirty="0"/>
          </a:p>
          <a:p>
            <a:endParaRPr lang="en-US" dirty="0"/>
          </a:p>
          <a:p>
            <a:endParaRPr lang="en-US" dirty="0"/>
          </a:p>
        </p:txBody>
      </p:sp>
      <p:sp>
        <p:nvSpPr>
          <p:cNvPr id="10" name="TextBox 9">
            <a:extLst>
              <a:ext uri="{FF2B5EF4-FFF2-40B4-BE49-F238E27FC236}">
                <a16:creationId xmlns:a16="http://schemas.microsoft.com/office/drawing/2014/main" id="{22698873-C973-787C-7D8D-34255358393C}"/>
              </a:ext>
            </a:extLst>
          </p:cNvPr>
          <p:cNvSpPr txBox="1"/>
          <p:nvPr/>
        </p:nvSpPr>
        <p:spPr>
          <a:xfrm>
            <a:off x="548849" y="5353484"/>
            <a:ext cx="10160000" cy="923330"/>
          </a:xfrm>
          <a:prstGeom prst="rect">
            <a:avLst/>
          </a:prstGeom>
          <a:noFill/>
        </p:spPr>
        <p:txBody>
          <a:bodyPr wrap="square" rtlCol="0">
            <a:spAutoFit/>
          </a:bodyPr>
          <a:lstStyle/>
          <a:p>
            <a:r>
              <a:rPr lang="fr-CH" dirty="0"/>
              <a:t>The </a:t>
            </a:r>
            <a:r>
              <a:rPr lang="fr-CH" dirty="0" err="1"/>
              <a:t>problem</a:t>
            </a:r>
            <a:r>
              <a:rPr lang="fr-CH" dirty="0"/>
              <a:t> </a:t>
            </a:r>
            <a:r>
              <a:rPr lang="fr-CH" dirty="0" err="1"/>
              <a:t>is</a:t>
            </a:r>
            <a:r>
              <a:rPr lang="fr-CH" dirty="0"/>
              <a:t> </a:t>
            </a:r>
            <a:r>
              <a:rPr lang="fr-CH" dirty="0" err="1"/>
              <a:t>that</a:t>
            </a:r>
            <a:r>
              <a:rPr lang="fr-CH" dirty="0"/>
              <a:t>, not all </a:t>
            </a:r>
            <a:r>
              <a:rPr lang="fr-CH" dirty="0" err="1"/>
              <a:t>enterprise</a:t>
            </a:r>
            <a:r>
              <a:rPr lang="fr-CH" dirty="0"/>
              <a:t> </a:t>
            </a:r>
            <a:r>
              <a:rPr lang="fr-CH" dirty="0" err="1"/>
              <a:t>give</a:t>
            </a:r>
            <a:r>
              <a:rPr lang="fr-CH" dirty="0"/>
              <a:t> me data about the </a:t>
            </a:r>
            <a:r>
              <a:rPr lang="fr-CH" dirty="0" err="1"/>
              <a:t>number</a:t>
            </a:r>
            <a:r>
              <a:rPr lang="fr-CH" dirty="0"/>
              <a:t> of manager, but </a:t>
            </a:r>
            <a:r>
              <a:rPr lang="fr-CH" dirty="0" err="1"/>
              <a:t>we</a:t>
            </a:r>
            <a:r>
              <a:rPr lang="fr-CH" dirty="0"/>
              <a:t> can substitute by the </a:t>
            </a:r>
            <a:r>
              <a:rPr lang="fr-CH" dirty="0" err="1"/>
              <a:t>number</a:t>
            </a:r>
            <a:r>
              <a:rPr lang="fr-CH" dirty="0"/>
              <a:t> of </a:t>
            </a:r>
            <a:r>
              <a:rPr lang="fr-CH" dirty="0" err="1"/>
              <a:t>board</a:t>
            </a:r>
            <a:r>
              <a:rPr lang="fr-CH" dirty="0"/>
              <a:t> </a:t>
            </a:r>
            <a:r>
              <a:rPr lang="fr-CH" dirty="0">
                <a:sym typeface="Wingdings" panose="05000000000000000000" pitchFamily="2" charset="2"/>
              </a:rPr>
              <a:t> ce que je veux pour les aspects sociaux c’est également utiliser des éléments dans les rapports annuels</a:t>
            </a:r>
            <a:r>
              <a:rPr lang="fr-CH" dirty="0"/>
              <a:t> </a:t>
            </a:r>
            <a:endParaRPr lang="en-US" dirty="0"/>
          </a:p>
        </p:txBody>
      </p:sp>
      <p:sp>
        <p:nvSpPr>
          <p:cNvPr id="13" name="TextBox 12">
            <a:extLst>
              <a:ext uri="{FF2B5EF4-FFF2-40B4-BE49-F238E27FC236}">
                <a16:creationId xmlns:a16="http://schemas.microsoft.com/office/drawing/2014/main" id="{5D0E2C51-8650-6378-4A6B-968E4D6040F2}"/>
              </a:ext>
            </a:extLst>
          </p:cNvPr>
          <p:cNvSpPr txBox="1"/>
          <p:nvPr/>
        </p:nvSpPr>
        <p:spPr>
          <a:xfrm>
            <a:off x="6478397" y="103847"/>
            <a:ext cx="5144067" cy="1754326"/>
          </a:xfrm>
          <a:prstGeom prst="rect">
            <a:avLst/>
          </a:prstGeom>
          <a:noFill/>
        </p:spPr>
        <p:txBody>
          <a:bodyPr wrap="square" rtlCol="0">
            <a:spAutoFit/>
          </a:bodyPr>
          <a:lstStyle/>
          <a:p>
            <a:r>
              <a:rPr lang="fr-CH" dirty="0"/>
              <a:t>On peut également prendre le net </a:t>
            </a:r>
            <a:r>
              <a:rPr lang="fr-CH" dirty="0" err="1"/>
              <a:t>income</a:t>
            </a:r>
            <a:r>
              <a:rPr lang="fr-CH" dirty="0"/>
              <a:t> /</a:t>
            </a:r>
            <a:r>
              <a:rPr lang="fr-CH" dirty="0" err="1"/>
              <a:t>year</a:t>
            </a:r>
            <a:endParaRPr lang="fr-CH" dirty="0"/>
          </a:p>
          <a:p>
            <a:endParaRPr lang="fr-CH" dirty="0"/>
          </a:p>
          <a:p>
            <a:r>
              <a:rPr lang="fr-CH" dirty="0"/>
              <a:t>**Il faut faire la différence entre les sociétés de groupes ou pas</a:t>
            </a:r>
          </a:p>
          <a:p>
            <a:pPr marL="285750" indent="-285750">
              <a:buFont typeface="Arial" panose="020B0604020202020204" pitchFamily="34" charset="0"/>
              <a:buChar char="•"/>
            </a:pPr>
            <a:r>
              <a:rPr lang="fr-CH" dirty="0" err="1">
                <a:highlight>
                  <a:srgbClr val="FFFF00"/>
                </a:highlight>
              </a:rPr>
              <a:t>Number</a:t>
            </a:r>
            <a:r>
              <a:rPr lang="fr-CH" dirty="0">
                <a:highlight>
                  <a:srgbClr val="FFFF00"/>
                </a:highlight>
              </a:rPr>
              <a:t> de SDG </a:t>
            </a:r>
          </a:p>
          <a:p>
            <a:pPr marL="285750" indent="-285750">
              <a:buFont typeface="Arial" panose="020B0604020202020204" pitchFamily="34" charset="0"/>
              <a:buChar char="•"/>
            </a:pPr>
            <a:r>
              <a:rPr lang="fr-CH" dirty="0">
                <a:highlight>
                  <a:srgbClr val="FFFF00"/>
                </a:highlight>
              </a:rPr>
              <a:t>ESG score  (il faut voir comment s’est calculer)</a:t>
            </a:r>
            <a:endParaRPr lang="en-US" dirty="0">
              <a:highlight>
                <a:srgbClr val="FFFF00"/>
              </a:highlight>
            </a:endParaRPr>
          </a:p>
        </p:txBody>
      </p:sp>
      <p:sp>
        <p:nvSpPr>
          <p:cNvPr id="14" name="TextBox 13">
            <a:extLst>
              <a:ext uri="{FF2B5EF4-FFF2-40B4-BE49-F238E27FC236}">
                <a16:creationId xmlns:a16="http://schemas.microsoft.com/office/drawing/2014/main" id="{B48D97BF-4BD7-83F4-E6F4-66F7944BC707}"/>
              </a:ext>
            </a:extLst>
          </p:cNvPr>
          <p:cNvSpPr txBox="1"/>
          <p:nvPr/>
        </p:nvSpPr>
        <p:spPr>
          <a:xfrm>
            <a:off x="765666" y="6117996"/>
            <a:ext cx="10584206" cy="369332"/>
          </a:xfrm>
          <a:prstGeom prst="rect">
            <a:avLst/>
          </a:prstGeom>
          <a:noFill/>
        </p:spPr>
        <p:txBody>
          <a:bodyPr wrap="square" rtlCol="0">
            <a:spAutoFit/>
          </a:bodyPr>
          <a:lstStyle/>
          <a:p>
            <a:r>
              <a:rPr lang="fr-CH" dirty="0"/>
              <a:t>Faire une comparaison avec les salaires des managers, ces derniers peuvent toujours justifiables</a:t>
            </a:r>
            <a:endParaRPr lang="en-US" dirty="0"/>
          </a:p>
        </p:txBody>
      </p:sp>
      <p:sp>
        <p:nvSpPr>
          <p:cNvPr id="2" name="TextBox 1">
            <a:extLst>
              <a:ext uri="{FF2B5EF4-FFF2-40B4-BE49-F238E27FC236}">
                <a16:creationId xmlns:a16="http://schemas.microsoft.com/office/drawing/2014/main" id="{CA131BAC-2D29-FBFD-C8F1-294AF0A5FED1}"/>
              </a:ext>
            </a:extLst>
          </p:cNvPr>
          <p:cNvSpPr txBox="1"/>
          <p:nvPr/>
        </p:nvSpPr>
        <p:spPr>
          <a:xfrm>
            <a:off x="29330" y="1053024"/>
            <a:ext cx="5816336" cy="646331"/>
          </a:xfrm>
          <a:prstGeom prst="rect">
            <a:avLst/>
          </a:prstGeom>
          <a:noFill/>
        </p:spPr>
        <p:txBody>
          <a:bodyPr wrap="square" rtlCol="0">
            <a:spAutoFit/>
          </a:bodyPr>
          <a:lstStyle/>
          <a:p>
            <a:r>
              <a:rPr lang="en-US" dirty="0"/>
              <a:t>Je </a:t>
            </a:r>
            <a:r>
              <a:rPr lang="en-US" dirty="0" err="1"/>
              <a:t>peux</a:t>
            </a:r>
            <a:r>
              <a:rPr lang="en-US" dirty="0"/>
              <a:t> faire  2 </a:t>
            </a:r>
            <a:r>
              <a:rPr lang="en-US" dirty="0" err="1"/>
              <a:t>colonnes</a:t>
            </a:r>
            <a:r>
              <a:rPr lang="en-US" dirty="0"/>
              <a:t> (1 avec le </a:t>
            </a:r>
            <a:r>
              <a:rPr lang="en-US" dirty="0" err="1"/>
              <a:t>salaire</a:t>
            </a:r>
            <a:r>
              <a:rPr lang="en-US" dirty="0"/>
              <a:t> du CEO + </a:t>
            </a:r>
            <a:r>
              <a:rPr lang="en-US" dirty="0" err="1"/>
              <a:t>l’autre</a:t>
            </a:r>
            <a:r>
              <a:rPr lang="en-US" dirty="0"/>
              <a:t> avec le </a:t>
            </a:r>
            <a:r>
              <a:rPr lang="en-US" dirty="0" err="1"/>
              <a:t>salaire</a:t>
            </a:r>
            <a:r>
              <a:rPr lang="en-US" dirty="0"/>
              <a:t> des </a:t>
            </a:r>
            <a:r>
              <a:rPr lang="en-US" dirty="0" err="1"/>
              <a:t>directeurs</a:t>
            </a:r>
            <a:r>
              <a:rPr lang="en-US" dirty="0"/>
              <a:t> + managers)</a:t>
            </a:r>
          </a:p>
        </p:txBody>
      </p:sp>
    </p:spTree>
    <p:extLst>
      <p:ext uri="{BB962C8B-B14F-4D97-AF65-F5344CB8AC3E}">
        <p14:creationId xmlns:p14="http://schemas.microsoft.com/office/powerpoint/2010/main" val="2713523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5EEDE0-D025-458C-7D20-8F700920FBFD}"/>
              </a:ext>
            </a:extLst>
          </p:cNvPr>
          <p:cNvPicPr>
            <a:picLocks noChangeAspect="1"/>
          </p:cNvPicPr>
          <p:nvPr/>
        </p:nvPicPr>
        <p:blipFill>
          <a:blip r:embed="rId2"/>
          <a:stretch>
            <a:fillRect/>
          </a:stretch>
        </p:blipFill>
        <p:spPr>
          <a:xfrm rot="5400000">
            <a:off x="229122" y="401878"/>
            <a:ext cx="2885425" cy="2193598"/>
          </a:xfrm>
          <a:prstGeom prst="rect">
            <a:avLst/>
          </a:prstGeom>
        </p:spPr>
      </p:pic>
      <p:pic>
        <p:nvPicPr>
          <p:cNvPr id="7" name="Picture 6">
            <a:extLst>
              <a:ext uri="{FF2B5EF4-FFF2-40B4-BE49-F238E27FC236}">
                <a16:creationId xmlns:a16="http://schemas.microsoft.com/office/drawing/2014/main" id="{D8F837D2-BFF1-D514-436F-35A642EC9C64}"/>
              </a:ext>
            </a:extLst>
          </p:cNvPr>
          <p:cNvPicPr>
            <a:picLocks noChangeAspect="1"/>
          </p:cNvPicPr>
          <p:nvPr/>
        </p:nvPicPr>
        <p:blipFill>
          <a:blip r:embed="rId3"/>
          <a:stretch>
            <a:fillRect/>
          </a:stretch>
        </p:blipFill>
        <p:spPr>
          <a:xfrm>
            <a:off x="3103946" y="55964"/>
            <a:ext cx="6203452" cy="1710176"/>
          </a:xfrm>
          <a:prstGeom prst="rect">
            <a:avLst/>
          </a:prstGeom>
        </p:spPr>
      </p:pic>
      <p:sp>
        <p:nvSpPr>
          <p:cNvPr id="9" name="TextBox 8">
            <a:extLst>
              <a:ext uri="{FF2B5EF4-FFF2-40B4-BE49-F238E27FC236}">
                <a16:creationId xmlns:a16="http://schemas.microsoft.com/office/drawing/2014/main" id="{5CEB7DF1-7807-7FD5-5DA0-576273A90A20}"/>
              </a:ext>
            </a:extLst>
          </p:cNvPr>
          <p:cNvSpPr txBox="1"/>
          <p:nvPr/>
        </p:nvSpPr>
        <p:spPr>
          <a:xfrm>
            <a:off x="229385" y="6361231"/>
            <a:ext cx="12232849" cy="246221"/>
          </a:xfrm>
          <a:prstGeom prst="rect">
            <a:avLst/>
          </a:prstGeom>
          <a:noFill/>
        </p:spPr>
        <p:txBody>
          <a:bodyPr wrap="square">
            <a:spAutoFit/>
          </a:bodyPr>
          <a:lstStyle/>
          <a:p>
            <a:r>
              <a:rPr lang="en-US" sz="1000" dirty="0"/>
              <a:t>https://www.sciencedirect.com/science/article/pii/S0263237308000182?casa_token=OEzMeZPGokAAAAAA:hkr7BRsMDBqehFiG1ev-XDwsvMdw9e2LjkXtV8mqoHkUpHZyQkXEH_48xKTIDl1ennJc4eM_1JYs</a:t>
            </a:r>
          </a:p>
        </p:txBody>
      </p:sp>
      <p:sp>
        <p:nvSpPr>
          <p:cNvPr id="10" name="TextBox 9">
            <a:extLst>
              <a:ext uri="{FF2B5EF4-FFF2-40B4-BE49-F238E27FC236}">
                <a16:creationId xmlns:a16="http://schemas.microsoft.com/office/drawing/2014/main" id="{85830AB4-B4D9-7A5D-0056-813814A41C4F}"/>
              </a:ext>
            </a:extLst>
          </p:cNvPr>
          <p:cNvSpPr txBox="1"/>
          <p:nvPr/>
        </p:nvSpPr>
        <p:spPr>
          <a:xfrm>
            <a:off x="641024" y="4004979"/>
            <a:ext cx="9964132" cy="646331"/>
          </a:xfrm>
          <a:prstGeom prst="rect">
            <a:avLst/>
          </a:prstGeom>
          <a:noFill/>
        </p:spPr>
        <p:txBody>
          <a:bodyPr wrap="square" rtlCol="0">
            <a:spAutoFit/>
          </a:bodyPr>
          <a:lstStyle/>
          <a:p>
            <a:r>
              <a:rPr lang="fr-CH" dirty="0"/>
              <a:t>La 1</a:t>
            </a:r>
            <a:r>
              <a:rPr lang="fr-CH" baseline="30000" dirty="0"/>
              <a:t>ère</a:t>
            </a:r>
            <a:r>
              <a:rPr lang="fr-CH" dirty="0"/>
              <a:t> source nous montre l’importance du CSR comme la motivation des employés et l’attractivité des entreprises</a:t>
            </a:r>
            <a:endParaRPr lang="en-US" dirty="0"/>
          </a:p>
        </p:txBody>
      </p:sp>
    </p:spTree>
    <p:extLst>
      <p:ext uri="{BB962C8B-B14F-4D97-AF65-F5344CB8AC3E}">
        <p14:creationId xmlns:p14="http://schemas.microsoft.com/office/powerpoint/2010/main" val="141544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DB28-0832-A6BE-24DD-B6F7B7C326DE}"/>
              </a:ext>
            </a:extLst>
          </p:cNvPr>
          <p:cNvSpPr>
            <a:spLocks noGrp="1"/>
          </p:cNvSpPr>
          <p:nvPr>
            <p:ph type="title"/>
          </p:nvPr>
        </p:nvSpPr>
        <p:spPr/>
        <p:txBody>
          <a:bodyPr/>
          <a:lstStyle/>
          <a:p>
            <a:r>
              <a:rPr lang="fr-CH" dirty="0" err="1"/>
              <a:t>What</a:t>
            </a:r>
            <a:r>
              <a:rPr lang="fr-CH" dirty="0"/>
              <a:t> do </a:t>
            </a:r>
            <a:r>
              <a:rPr lang="fr-CH" dirty="0" err="1"/>
              <a:t>you</a:t>
            </a:r>
            <a:r>
              <a:rPr lang="fr-CH" dirty="0"/>
              <a:t> </a:t>
            </a:r>
            <a:r>
              <a:rPr lang="fr-CH" dirty="0" err="1"/>
              <a:t>want</a:t>
            </a:r>
            <a:r>
              <a:rPr lang="fr-CH" dirty="0"/>
              <a:t> to show ?</a:t>
            </a:r>
            <a:endParaRPr lang="en-US" dirty="0"/>
          </a:p>
        </p:txBody>
      </p:sp>
      <p:sp>
        <p:nvSpPr>
          <p:cNvPr id="3" name="Content Placeholder 2">
            <a:extLst>
              <a:ext uri="{FF2B5EF4-FFF2-40B4-BE49-F238E27FC236}">
                <a16:creationId xmlns:a16="http://schemas.microsoft.com/office/drawing/2014/main" id="{650945E0-6CEF-FAC1-FB07-DCAD129AB2A0}"/>
              </a:ext>
            </a:extLst>
          </p:cNvPr>
          <p:cNvSpPr>
            <a:spLocks noGrp="1"/>
          </p:cNvSpPr>
          <p:nvPr>
            <p:ph idx="1"/>
          </p:nvPr>
        </p:nvSpPr>
        <p:spPr/>
        <p:txBody>
          <a:bodyPr>
            <a:normAutofit fontScale="77500" lnSpcReduction="20000"/>
          </a:bodyPr>
          <a:lstStyle/>
          <a:p>
            <a:pPr marL="0" indent="0">
              <a:buNone/>
            </a:pPr>
            <a:r>
              <a:rPr lang="fr-CH" dirty="0"/>
              <a:t>Je veux montrer que dans le secteur du transport des marchandises, nous n’observons qu’une dégradation au niveau écologique et sociales en ce qui concerne les conditions des travailleurs.</a:t>
            </a:r>
          </a:p>
          <a:p>
            <a:pPr marL="0" indent="0">
              <a:buNone/>
            </a:pPr>
            <a:r>
              <a:rPr lang="fr-CH" dirty="0"/>
              <a:t>H1: le covid vient dégrader les conditions des travailleurs</a:t>
            </a:r>
          </a:p>
          <a:p>
            <a:pPr marL="0" indent="0">
              <a:buNone/>
            </a:pPr>
            <a:r>
              <a:rPr lang="fr-CH" dirty="0"/>
              <a:t>H2: un grand impact sur l’environnement mais des efforts minime </a:t>
            </a:r>
          </a:p>
          <a:p>
            <a:pPr marL="0" indent="0">
              <a:buNone/>
            </a:pPr>
            <a:r>
              <a:rPr lang="fr-CH" dirty="0"/>
              <a:t>	</a:t>
            </a:r>
            <a:r>
              <a:rPr lang="fr-CH" dirty="0">
                <a:sym typeface="Wingdings" panose="05000000000000000000" pitchFamily="2" charset="2"/>
              </a:rPr>
              <a:t> si nous pouvons faire une comparaison entre les différents mode de transports</a:t>
            </a:r>
          </a:p>
          <a:p>
            <a:pPr marL="0" indent="0">
              <a:buNone/>
            </a:pPr>
            <a:r>
              <a:rPr lang="fr-CH" dirty="0">
                <a:sym typeface="Wingdings" panose="05000000000000000000" pitchFamily="2" charset="2"/>
              </a:rPr>
              <a:t>	 on peut faire une corrélation entre le profit et l’émissions du CO2  pour venir appuyer que comme quoi l’activité grandit mais que les efforts pour réduire leurs activités sont faibles </a:t>
            </a:r>
            <a:endParaRPr lang="fr-CH" dirty="0"/>
          </a:p>
          <a:p>
            <a:pPr marL="0" indent="0">
              <a:buNone/>
            </a:pPr>
            <a:r>
              <a:rPr lang="fr-CH" dirty="0"/>
              <a:t>H3: Le entreprises ont préféré maintenant leurs indicateurs environnementaux haut que ceux des employés (une préférence pour l’environnemental que le social)</a:t>
            </a:r>
          </a:p>
          <a:p>
            <a:pPr marL="0" indent="0">
              <a:buNone/>
            </a:pPr>
            <a:r>
              <a:rPr lang="fr-CH" dirty="0"/>
              <a:t>	</a:t>
            </a:r>
            <a:r>
              <a:rPr lang="fr-CH" dirty="0">
                <a:sym typeface="Wingdings" panose="05000000000000000000" pitchFamily="2" charset="2"/>
              </a:rPr>
              <a:t>car on veut continuer à montrer patte blanche au public</a:t>
            </a:r>
          </a:p>
          <a:p>
            <a:pPr marL="0" indent="0">
              <a:buNone/>
            </a:pPr>
            <a:r>
              <a:rPr lang="fr-CH" dirty="0">
                <a:sym typeface="Wingdings" panose="05000000000000000000" pitchFamily="2" charset="2"/>
              </a:rPr>
              <a:t>	étant donné que la situation des travailleurs était déjà mauvaise avant le COVID, on ne fait que continuer</a:t>
            </a:r>
            <a:endParaRPr lang="en-US" dirty="0"/>
          </a:p>
        </p:txBody>
      </p:sp>
    </p:spTree>
    <p:extLst>
      <p:ext uri="{BB962C8B-B14F-4D97-AF65-F5344CB8AC3E}">
        <p14:creationId xmlns:p14="http://schemas.microsoft.com/office/powerpoint/2010/main" val="2986155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haring Community and SDG12 – Green Action Week">
            <a:extLst>
              <a:ext uri="{FF2B5EF4-FFF2-40B4-BE49-F238E27FC236}">
                <a16:creationId xmlns:a16="http://schemas.microsoft.com/office/drawing/2014/main" id="{43A4685C-37CD-5375-4F55-948DDFDBF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047750"/>
            <a:ext cx="762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88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2D78-6855-1F94-1CEE-8147F7779E61}"/>
              </a:ext>
            </a:extLst>
          </p:cNvPr>
          <p:cNvSpPr>
            <a:spLocks noGrp="1"/>
          </p:cNvSpPr>
          <p:nvPr>
            <p:ph type="title"/>
          </p:nvPr>
        </p:nvSpPr>
        <p:spPr>
          <a:xfrm>
            <a:off x="838200" y="346272"/>
            <a:ext cx="10515600" cy="1325563"/>
          </a:xfrm>
        </p:spPr>
        <p:txBody>
          <a:bodyPr/>
          <a:lstStyle/>
          <a:p>
            <a:r>
              <a:rPr lang="fr-CH" i="1" u="sng" dirty="0" err="1"/>
              <a:t>Hypothesis</a:t>
            </a:r>
            <a:endParaRPr lang="en-US" i="1" u="sng" dirty="0"/>
          </a:p>
        </p:txBody>
      </p:sp>
      <p:sp>
        <p:nvSpPr>
          <p:cNvPr id="3" name="Content Placeholder 2">
            <a:extLst>
              <a:ext uri="{FF2B5EF4-FFF2-40B4-BE49-F238E27FC236}">
                <a16:creationId xmlns:a16="http://schemas.microsoft.com/office/drawing/2014/main" id="{32473460-AFA3-363A-5DE6-11FAB2CC478A}"/>
              </a:ext>
            </a:extLst>
          </p:cNvPr>
          <p:cNvSpPr>
            <a:spLocks noGrp="1"/>
          </p:cNvSpPr>
          <p:nvPr>
            <p:ph idx="1"/>
          </p:nvPr>
        </p:nvSpPr>
        <p:spPr>
          <a:xfrm>
            <a:off x="838199" y="1825625"/>
            <a:ext cx="11086707" cy="4351338"/>
          </a:xfrm>
        </p:spPr>
        <p:txBody>
          <a:bodyPr>
            <a:normAutofit lnSpcReduction="10000"/>
          </a:bodyPr>
          <a:lstStyle/>
          <a:p>
            <a:pPr marL="0" indent="0">
              <a:buNone/>
            </a:pPr>
            <a:r>
              <a:rPr lang="en-US" b="1" i="1" u="sng" dirty="0" err="1"/>
              <a:t>Hypothese</a:t>
            </a:r>
            <a:r>
              <a:rPr lang="en-US" b="1" i="1" u="sng" dirty="0"/>
              <a:t> 1</a:t>
            </a:r>
            <a:r>
              <a:rPr lang="en-US" i="1" dirty="0"/>
              <a:t>: la covid-19 a </a:t>
            </a:r>
            <a:r>
              <a:rPr lang="en-US" i="1" dirty="0" err="1"/>
              <a:t>renforcer</a:t>
            </a:r>
            <a:r>
              <a:rPr lang="en-US" i="1" dirty="0"/>
              <a:t> à la </a:t>
            </a:r>
            <a:r>
              <a:rPr lang="en-US" i="1" dirty="0" err="1"/>
              <a:t>baisse</a:t>
            </a:r>
            <a:r>
              <a:rPr lang="en-US" i="1" dirty="0"/>
              <a:t> les </a:t>
            </a:r>
            <a:r>
              <a:rPr lang="en-US" i="1" dirty="0" err="1"/>
              <a:t>indicateurs</a:t>
            </a:r>
            <a:r>
              <a:rPr lang="en-US" i="1" dirty="0"/>
              <a:t> </a:t>
            </a:r>
            <a:r>
              <a:rPr lang="en-US" i="1" dirty="0" err="1"/>
              <a:t>sociaux</a:t>
            </a:r>
            <a:r>
              <a:rPr lang="en-US" i="1" dirty="0"/>
              <a:t> (la situation des </a:t>
            </a:r>
            <a:r>
              <a:rPr lang="en-US" i="1" dirty="0" err="1"/>
              <a:t>employés</a:t>
            </a:r>
            <a:r>
              <a:rPr lang="en-US" i="1" dirty="0"/>
              <a:t>)</a:t>
            </a:r>
          </a:p>
          <a:p>
            <a:pPr marL="0" indent="0">
              <a:buNone/>
            </a:pPr>
            <a:r>
              <a:rPr lang="en-US" i="1" dirty="0"/>
              <a:t>		</a:t>
            </a:r>
            <a:r>
              <a:rPr lang="en-US" i="1" dirty="0">
                <a:sym typeface="Wingdings" panose="05000000000000000000" pitchFamily="2" charset="2"/>
              </a:rPr>
              <a:t></a:t>
            </a:r>
            <a:endParaRPr lang="en-US" i="1" dirty="0"/>
          </a:p>
          <a:p>
            <a:pPr marL="0" indent="0">
              <a:buNone/>
            </a:pPr>
            <a:r>
              <a:rPr lang="en-US" b="1" i="1" u="sng" dirty="0"/>
              <a:t>Hypotheses 2</a:t>
            </a:r>
            <a:r>
              <a:rPr lang="en-US" i="1" dirty="0"/>
              <a:t>: Greenhouse gas emission is less in road transportation than other type of transportation</a:t>
            </a:r>
          </a:p>
          <a:p>
            <a:pPr marL="0" indent="0">
              <a:buNone/>
            </a:pPr>
            <a:r>
              <a:rPr lang="en-US" i="1" dirty="0"/>
              <a:t>			</a:t>
            </a:r>
            <a:r>
              <a:rPr lang="en-US" i="1" dirty="0">
                <a:sym typeface="Wingdings" panose="05000000000000000000" pitchFamily="2" charset="2"/>
              </a:rPr>
              <a:t></a:t>
            </a:r>
            <a:r>
              <a:rPr lang="en-US" i="1" dirty="0" err="1"/>
              <a:t>Trouver</a:t>
            </a:r>
            <a:r>
              <a:rPr lang="en-US" i="1" dirty="0"/>
              <a:t> </a:t>
            </a:r>
            <a:r>
              <a:rPr lang="en-US" i="1" dirty="0" err="1"/>
              <a:t>une</a:t>
            </a:r>
            <a:r>
              <a:rPr lang="en-US" i="1" dirty="0"/>
              <a:t> étude qui </a:t>
            </a:r>
            <a:r>
              <a:rPr lang="en-US" i="1" dirty="0" err="1"/>
              <a:t>montre</a:t>
            </a:r>
            <a:r>
              <a:rPr lang="en-US" i="1" dirty="0"/>
              <a:t> </a:t>
            </a:r>
            <a:r>
              <a:rPr lang="en-US" i="1" dirty="0" err="1"/>
              <a:t>l’importance</a:t>
            </a:r>
            <a:r>
              <a:rPr lang="en-US" i="1" dirty="0"/>
              <a:t> du transport </a:t>
            </a:r>
            <a:r>
              <a:rPr lang="en-US" i="1" dirty="0" err="1"/>
              <a:t>routier</a:t>
            </a:r>
            <a:r>
              <a:rPr lang="en-US" i="1" dirty="0"/>
              <a:t> </a:t>
            </a:r>
            <a:r>
              <a:rPr lang="en-US" i="1" dirty="0" err="1"/>
              <a:t>en</a:t>
            </a:r>
            <a:r>
              <a:rPr lang="en-US" i="1" dirty="0"/>
              <a:t> Europe</a:t>
            </a:r>
          </a:p>
          <a:p>
            <a:pPr marL="0" indent="0">
              <a:buNone/>
            </a:pPr>
            <a:r>
              <a:rPr lang="en-US" i="1" dirty="0"/>
              <a:t>			</a:t>
            </a:r>
            <a:r>
              <a:rPr lang="en-US" i="1" dirty="0">
                <a:sym typeface="Wingdings" panose="05000000000000000000" pitchFamily="2" charset="2"/>
              </a:rPr>
              <a:t> </a:t>
            </a:r>
            <a:r>
              <a:rPr lang="en-US" i="1" dirty="0" err="1">
                <a:sym typeface="Wingdings" panose="05000000000000000000" pitchFamily="2" charset="2"/>
              </a:rPr>
              <a:t>en</a:t>
            </a:r>
            <a:r>
              <a:rPr lang="en-US" i="1" dirty="0">
                <a:sym typeface="Wingdings" panose="05000000000000000000" pitchFamily="2" charset="2"/>
              </a:rPr>
              <a:t> </a:t>
            </a:r>
            <a:r>
              <a:rPr lang="en-US" i="1" dirty="0" err="1">
                <a:sym typeface="Wingdings" panose="05000000000000000000" pitchFamily="2" charset="2"/>
              </a:rPr>
              <a:t>faisant</a:t>
            </a:r>
            <a:r>
              <a:rPr lang="en-US" i="1" dirty="0">
                <a:sym typeface="Wingdings" panose="05000000000000000000" pitchFamily="2" charset="2"/>
              </a:rPr>
              <a:t> </a:t>
            </a:r>
            <a:r>
              <a:rPr lang="en-US" i="1" dirty="0" err="1">
                <a:sym typeface="Wingdings" panose="05000000000000000000" pitchFamily="2" charset="2"/>
              </a:rPr>
              <a:t>une</a:t>
            </a:r>
            <a:r>
              <a:rPr lang="en-US" i="1" dirty="0">
                <a:sym typeface="Wingdings" panose="05000000000000000000" pitchFamily="2" charset="2"/>
              </a:rPr>
              <a:t> </a:t>
            </a:r>
            <a:r>
              <a:rPr lang="en-US" i="1" dirty="0" err="1">
                <a:sym typeface="Wingdings" panose="05000000000000000000" pitchFamily="2" charset="2"/>
              </a:rPr>
              <a:t>comparaison</a:t>
            </a:r>
            <a:r>
              <a:rPr lang="en-US" i="1" dirty="0">
                <a:sym typeface="Wingdings" panose="05000000000000000000" pitchFamily="2" charset="2"/>
              </a:rPr>
              <a:t> dans les </a:t>
            </a:r>
            <a:r>
              <a:rPr lang="en-US" i="1" dirty="0" err="1">
                <a:sym typeface="Wingdings" panose="05000000000000000000" pitchFamily="2" charset="2"/>
              </a:rPr>
              <a:t>indicateurs</a:t>
            </a:r>
            <a:r>
              <a:rPr lang="en-US" i="1" dirty="0">
                <a:sym typeface="Wingdings" panose="05000000000000000000" pitchFamily="2" charset="2"/>
              </a:rPr>
              <a:t> ESG avec les </a:t>
            </a:r>
            <a:r>
              <a:rPr lang="en-US" i="1" dirty="0" err="1">
                <a:sym typeface="Wingdings" panose="05000000000000000000" pitchFamily="2" charset="2"/>
              </a:rPr>
              <a:t>autres</a:t>
            </a:r>
            <a:r>
              <a:rPr lang="en-US" i="1" dirty="0">
                <a:sym typeface="Wingdings" panose="05000000000000000000" pitchFamily="2" charset="2"/>
              </a:rPr>
              <a:t> modes de transports</a:t>
            </a:r>
          </a:p>
          <a:p>
            <a:pPr marL="0" indent="0">
              <a:buNone/>
            </a:pPr>
            <a:r>
              <a:rPr lang="en-US" i="1" dirty="0">
                <a:sym typeface="Wingdings" panose="05000000000000000000" pitchFamily="2" charset="2"/>
              </a:rPr>
              <a:t>			</a:t>
            </a:r>
            <a:endParaRPr lang="en-US" i="1" dirty="0"/>
          </a:p>
        </p:txBody>
      </p:sp>
    </p:spTree>
    <p:extLst>
      <p:ext uri="{BB962C8B-B14F-4D97-AF65-F5344CB8AC3E}">
        <p14:creationId xmlns:p14="http://schemas.microsoft.com/office/powerpoint/2010/main" val="2346297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A1C3-F444-513F-CE18-CF96E8C32280}"/>
              </a:ext>
            </a:extLst>
          </p:cNvPr>
          <p:cNvSpPr>
            <a:spLocks noGrp="1"/>
          </p:cNvSpPr>
          <p:nvPr>
            <p:ph type="title"/>
          </p:nvPr>
        </p:nvSpPr>
        <p:spPr/>
        <p:txBody>
          <a:bodyPr/>
          <a:lstStyle/>
          <a:p>
            <a:r>
              <a:rPr lang="fr-CH" b="1" u="sng" dirty="0"/>
              <a:t>Sources</a:t>
            </a:r>
            <a:endParaRPr lang="en-US" b="1" u="sng" dirty="0"/>
          </a:p>
        </p:txBody>
      </p:sp>
      <p:sp>
        <p:nvSpPr>
          <p:cNvPr id="3" name="Content Placeholder 2">
            <a:extLst>
              <a:ext uri="{FF2B5EF4-FFF2-40B4-BE49-F238E27FC236}">
                <a16:creationId xmlns:a16="http://schemas.microsoft.com/office/drawing/2014/main" id="{F96E0041-D1E9-3F06-38B5-BC9335EAFC18}"/>
              </a:ext>
            </a:extLst>
          </p:cNvPr>
          <p:cNvSpPr>
            <a:spLocks noGrp="1"/>
          </p:cNvSpPr>
          <p:nvPr>
            <p:ph idx="1"/>
          </p:nvPr>
        </p:nvSpPr>
        <p:spPr/>
        <p:txBody>
          <a:bodyPr>
            <a:normAutofit/>
          </a:bodyPr>
          <a:lstStyle/>
          <a:p>
            <a:r>
              <a:rPr lang="en-US" sz="1500" dirty="0">
                <a:hlinkClick r:id="rId2"/>
              </a:rPr>
              <a:t>https://www.touteleurope.eu/environnement/les-emissions-de-gaz-a-effet-de-serre-dans-l-union-europeenne/</a:t>
            </a:r>
            <a:endParaRPr lang="en-US" sz="1500" dirty="0"/>
          </a:p>
          <a:p>
            <a:r>
              <a:rPr lang="en-US" sz="900" dirty="0"/>
              <a:t>https://www.touteleurope.eu/environnement/les-emissions-de-gaz-a-effet-de-serre-dans-l-union-europeenne/</a:t>
            </a:r>
          </a:p>
          <a:p>
            <a:r>
              <a:rPr lang="en-US" sz="900" dirty="0"/>
              <a:t>https://ec.europa.eu/eurostat/web/products-eurostat-news/-/ddn-20220823-1</a:t>
            </a:r>
            <a:endParaRPr lang="en-US" sz="1500" dirty="0"/>
          </a:p>
          <a:p>
            <a:pPr marL="0" indent="0">
              <a:buNone/>
            </a:pPr>
            <a:r>
              <a:rPr lang="en-US" sz="1500" b="1" u="sng" dirty="0"/>
              <a:t>Scandals</a:t>
            </a:r>
          </a:p>
          <a:p>
            <a:r>
              <a:rPr lang="en-US" sz="1500" dirty="0">
                <a:hlinkClick r:id="rId3"/>
              </a:rPr>
              <a:t>https://www.theguardian.com/technology/2021/mar/11/amazon-delivery-drivers-bathroom-breaks-unions</a:t>
            </a:r>
            <a:endParaRPr lang="en-US" sz="1500" dirty="0"/>
          </a:p>
          <a:p>
            <a:r>
              <a:rPr lang="en-US" sz="1500" dirty="0"/>
              <a:t>https://www.abc.net.au/news/2018-01-16/sydney-train-driver-speaks-out-over-service-debacle/9333128</a:t>
            </a:r>
          </a:p>
          <a:p>
            <a:r>
              <a:rPr lang="en-US" sz="1500" dirty="0"/>
              <a:t>https://www.unia.ch/fr/monde-du-travail/de-a-a-z/secteur-des-services/transport-logistique</a:t>
            </a:r>
          </a:p>
        </p:txBody>
      </p:sp>
    </p:spTree>
    <p:extLst>
      <p:ext uri="{BB962C8B-B14F-4D97-AF65-F5344CB8AC3E}">
        <p14:creationId xmlns:p14="http://schemas.microsoft.com/office/powerpoint/2010/main" val="249570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éplacement Autour Du Monde En Le Transport Différent Illustration de  Vecteur - Illustration du aviation, véhicule: 59857259">
            <a:extLst>
              <a:ext uri="{FF2B5EF4-FFF2-40B4-BE49-F238E27FC236}">
                <a16:creationId xmlns:a16="http://schemas.microsoft.com/office/drawing/2014/main" id="{48393186-1975-C4AB-398D-86755F9EA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078" y="533400"/>
            <a:ext cx="5415844"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02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03C866-8F1B-1A19-CF70-637D13F5E4B4}"/>
              </a:ext>
            </a:extLst>
          </p:cNvPr>
          <p:cNvSpPr txBox="1"/>
          <p:nvPr/>
        </p:nvSpPr>
        <p:spPr>
          <a:xfrm>
            <a:off x="1286933" y="661386"/>
            <a:ext cx="10024534" cy="430887"/>
          </a:xfrm>
          <a:prstGeom prst="rect">
            <a:avLst/>
          </a:prstGeom>
          <a:noFill/>
        </p:spPr>
        <p:txBody>
          <a:bodyPr wrap="square" rtlCol="0">
            <a:spAutoFit/>
          </a:bodyPr>
          <a:lstStyle/>
          <a:p>
            <a:pPr algn="ctr"/>
            <a:r>
              <a:rPr lang="fr-CH" sz="2200" b="1" dirty="0" err="1"/>
              <a:t>Greenhouse</a:t>
            </a:r>
            <a:r>
              <a:rPr lang="fr-CH" sz="2200" b="1" dirty="0"/>
              <a:t> </a:t>
            </a:r>
            <a:r>
              <a:rPr lang="fr-CH" sz="2200" b="1" dirty="0" err="1"/>
              <a:t>gas</a:t>
            </a:r>
            <a:r>
              <a:rPr lang="fr-CH" sz="2200" b="1" dirty="0"/>
              <a:t> </a:t>
            </a:r>
            <a:r>
              <a:rPr lang="fr-CH" sz="2200" b="1" dirty="0" err="1"/>
              <a:t>emission</a:t>
            </a:r>
            <a:r>
              <a:rPr lang="fr-CH" sz="2200" b="1" dirty="0"/>
              <a:t> by </a:t>
            </a:r>
            <a:r>
              <a:rPr lang="fr-CH" sz="2200" b="1" dirty="0" err="1"/>
              <a:t>sector</a:t>
            </a:r>
            <a:r>
              <a:rPr lang="fr-CH" sz="2200" b="1" dirty="0"/>
              <a:t> in </a:t>
            </a:r>
            <a:r>
              <a:rPr lang="fr-CH" sz="2200" b="1" dirty="0" err="1"/>
              <a:t>European</a:t>
            </a:r>
            <a:r>
              <a:rPr lang="fr-CH" sz="2200" b="1" dirty="0"/>
              <a:t> Union in 2020</a:t>
            </a:r>
            <a:endParaRPr lang="en-US" sz="2200" b="1" dirty="0"/>
          </a:p>
        </p:txBody>
      </p:sp>
      <p:pic>
        <p:nvPicPr>
          <p:cNvPr id="3" name="Picture 2">
            <a:extLst>
              <a:ext uri="{FF2B5EF4-FFF2-40B4-BE49-F238E27FC236}">
                <a16:creationId xmlns:a16="http://schemas.microsoft.com/office/drawing/2014/main" id="{2F0D0A3F-BC42-25CB-DEAF-41B36E8D05FB}"/>
              </a:ext>
            </a:extLst>
          </p:cNvPr>
          <p:cNvPicPr>
            <a:picLocks noChangeAspect="1"/>
          </p:cNvPicPr>
          <p:nvPr/>
        </p:nvPicPr>
        <p:blipFill>
          <a:blip r:embed="rId3"/>
          <a:stretch>
            <a:fillRect/>
          </a:stretch>
        </p:blipFill>
        <p:spPr>
          <a:xfrm>
            <a:off x="1262592" y="1409065"/>
            <a:ext cx="10048875" cy="4324350"/>
          </a:xfrm>
          <a:prstGeom prst="rect">
            <a:avLst/>
          </a:prstGeom>
        </p:spPr>
      </p:pic>
    </p:spTree>
    <p:extLst>
      <p:ext uri="{BB962C8B-B14F-4D97-AF65-F5344CB8AC3E}">
        <p14:creationId xmlns:p14="http://schemas.microsoft.com/office/powerpoint/2010/main" val="39943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61317BC-EA23-3997-DDCE-825DEB81F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810" y="702760"/>
            <a:ext cx="9390380" cy="5452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68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20D4B3-5B90-736F-C5FA-7A1114A4148A}"/>
              </a:ext>
            </a:extLst>
          </p:cNvPr>
          <p:cNvPicPr>
            <a:picLocks noChangeAspect="1"/>
          </p:cNvPicPr>
          <p:nvPr/>
        </p:nvPicPr>
        <p:blipFill>
          <a:blip r:embed="rId3"/>
          <a:stretch>
            <a:fillRect/>
          </a:stretch>
        </p:blipFill>
        <p:spPr>
          <a:xfrm>
            <a:off x="0" y="110963"/>
            <a:ext cx="7789333" cy="2089575"/>
          </a:xfrm>
          <a:prstGeom prst="rect">
            <a:avLst/>
          </a:prstGeom>
        </p:spPr>
      </p:pic>
      <p:pic>
        <p:nvPicPr>
          <p:cNvPr id="7" name="Picture 6">
            <a:extLst>
              <a:ext uri="{FF2B5EF4-FFF2-40B4-BE49-F238E27FC236}">
                <a16:creationId xmlns:a16="http://schemas.microsoft.com/office/drawing/2014/main" id="{1CE3DE35-4953-14F4-7DA1-FDA0FD7E8958}"/>
              </a:ext>
            </a:extLst>
          </p:cNvPr>
          <p:cNvPicPr>
            <a:picLocks noChangeAspect="1"/>
          </p:cNvPicPr>
          <p:nvPr/>
        </p:nvPicPr>
        <p:blipFill>
          <a:blip r:embed="rId4"/>
          <a:stretch>
            <a:fillRect/>
          </a:stretch>
        </p:blipFill>
        <p:spPr>
          <a:xfrm>
            <a:off x="6616441" y="4090942"/>
            <a:ext cx="5456526" cy="944770"/>
          </a:xfrm>
          <a:prstGeom prst="rect">
            <a:avLst/>
          </a:prstGeom>
        </p:spPr>
      </p:pic>
      <p:pic>
        <p:nvPicPr>
          <p:cNvPr id="9" name="Picture 8">
            <a:extLst>
              <a:ext uri="{FF2B5EF4-FFF2-40B4-BE49-F238E27FC236}">
                <a16:creationId xmlns:a16="http://schemas.microsoft.com/office/drawing/2014/main" id="{516B40FA-A0E5-14D6-D5EB-9AD842525F63}"/>
              </a:ext>
            </a:extLst>
          </p:cNvPr>
          <p:cNvPicPr>
            <a:picLocks noChangeAspect="1"/>
          </p:cNvPicPr>
          <p:nvPr/>
        </p:nvPicPr>
        <p:blipFill>
          <a:blip r:embed="rId5"/>
          <a:stretch>
            <a:fillRect/>
          </a:stretch>
        </p:blipFill>
        <p:spPr>
          <a:xfrm>
            <a:off x="6454847" y="2206942"/>
            <a:ext cx="5618120" cy="767945"/>
          </a:xfrm>
          <a:prstGeom prst="rect">
            <a:avLst/>
          </a:prstGeom>
        </p:spPr>
      </p:pic>
      <p:pic>
        <p:nvPicPr>
          <p:cNvPr id="11" name="Picture 10">
            <a:extLst>
              <a:ext uri="{FF2B5EF4-FFF2-40B4-BE49-F238E27FC236}">
                <a16:creationId xmlns:a16="http://schemas.microsoft.com/office/drawing/2014/main" id="{065B8F9A-C58F-8DC5-8471-2BB88F1E0F00}"/>
              </a:ext>
            </a:extLst>
          </p:cNvPr>
          <p:cNvPicPr>
            <a:picLocks noChangeAspect="1"/>
          </p:cNvPicPr>
          <p:nvPr/>
        </p:nvPicPr>
        <p:blipFill>
          <a:blip r:embed="rId6"/>
          <a:stretch>
            <a:fillRect/>
          </a:stretch>
        </p:blipFill>
        <p:spPr>
          <a:xfrm>
            <a:off x="89293" y="3096692"/>
            <a:ext cx="10357166" cy="872445"/>
          </a:xfrm>
          <a:prstGeom prst="rect">
            <a:avLst/>
          </a:prstGeom>
        </p:spPr>
      </p:pic>
      <p:pic>
        <p:nvPicPr>
          <p:cNvPr id="13" name="Picture 12">
            <a:extLst>
              <a:ext uri="{FF2B5EF4-FFF2-40B4-BE49-F238E27FC236}">
                <a16:creationId xmlns:a16="http://schemas.microsoft.com/office/drawing/2014/main" id="{83D5798B-D0C0-8D50-E41D-0159A58BFE52}"/>
              </a:ext>
            </a:extLst>
          </p:cNvPr>
          <p:cNvPicPr>
            <a:picLocks noChangeAspect="1"/>
          </p:cNvPicPr>
          <p:nvPr/>
        </p:nvPicPr>
        <p:blipFill>
          <a:blip r:embed="rId7"/>
          <a:stretch>
            <a:fillRect/>
          </a:stretch>
        </p:blipFill>
        <p:spPr>
          <a:xfrm>
            <a:off x="728913" y="5035712"/>
            <a:ext cx="7153275" cy="1323975"/>
          </a:xfrm>
          <a:prstGeom prst="rect">
            <a:avLst/>
          </a:prstGeom>
        </p:spPr>
      </p:pic>
    </p:spTree>
    <p:extLst>
      <p:ext uri="{BB962C8B-B14F-4D97-AF65-F5344CB8AC3E}">
        <p14:creationId xmlns:p14="http://schemas.microsoft.com/office/powerpoint/2010/main" val="122776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ue d'ensemble - Transports - Eurostat">
            <a:extLst>
              <a:ext uri="{FF2B5EF4-FFF2-40B4-BE49-F238E27FC236}">
                <a16:creationId xmlns:a16="http://schemas.microsoft.com/office/drawing/2014/main" id="{3DCC8098-8F4B-C462-DB02-2BBE1A447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885" y="565300"/>
            <a:ext cx="3601720" cy="315150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AAA63E55-FB7B-30FC-A179-7088EDBFE682}"/>
              </a:ext>
            </a:extLst>
          </p:cNvPr>
          <p:cNvCxnSpPr>
            <a:cxnSpLocks/>
          </p:cNvCxnSpPr>
          <p:nvPr/>
        </p:nvCxnSpPr>
        <p:spPr>
          <a:xfrm>
            <a:off x="8144759" y="2463040"/>
            <a:ext cx="1357460" cy="11568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FA6A8E08-A68B-BFB0-47C2-760618B1D548}"/>
              </a:ext>
            </a:extLst>
          </p:cNvPr>
          <p:cNvCxnSpPr>
            <a:cxnSpLocks/>
          </p:cNvCxnSpPr>
          <p:nvPr/>
        </p:nvCxnSpPr>
        <p:spPr>
          <a:xfrm flipH="1">
            <a:off x="2596915" y="2771480"/>
            <a:ext cx="1041831" cy="9453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1826B213-B435-9B74-523E-C77F22DB1375}"/>
              </a:ext>
            </a:extLst>
          </p:cNvPr>
          <p:cNvSpPr txBox="1"/>
          <p:nvPr/>
        </p:nvSpPr>
        <p:spPr>
          <a:xfrm>
            <a:off x="989814" y="4166647"/>
            <a:ext cx="10935093" cy="2308324"/>
          </a:xfrm>
          <a:prstGeom prst="rect">
            <a:avLst/>
          </a:prstGeom>
          <a:noFill/>
        </p:spPr>
        <p:txBody>
          <a:bodyPr wrap="square" rtlCol="0">
            <a:spAutoFit/>
          </a:bodyPr>
          <a:lstStyle/>
          <a:p>
            <a:r>
              <a:rPr lang="en-US" b="1" u="sng" noProof="1"/>
              <a:t>Environmental impact </a:t>
            </a:r>
            <a:r>
              <a:rPr lang="en-US" b="1" noProof="1"/>
              <a:t>							</a:t>
            </a:r>
            <a:r>
              <a:rPr lang="fr-CH" b="1" u="sng" dirty="0"/>
              <a:t>Social impact</a:t>
            </a:r>
          </a:p>
          <a:p>
            <a:endParaRPr lang="fr-CH" b="1" u="sng" noProof="1"/>
          </a:p>
          <a:p>
            <a:r>
              <a:rPr lang="fr-CH" noProof="1"/>
              <a:t>*Greenhouse gas emission							*</a:t>
            </a:r>
            <a:r>
              <a:rPr lang="en-US" noProof="1"/>
              <a:t>Working hours</a:t>
            </a:r>
          </a:p>
          <a:p>
            <a:r>
              <a:rPr lang="en-US" noProof="1"/>
              <a:t>*Water pollution								*</a:t>
            </a:r>
            <a:r>
              <a:rPr lang="fr-CH" dirty="0" err="1"/>
              <a:t>Safety</a:t>
            </a:r>
            <a:r>
              <a:rPr lang="fr-CH" dirty="0"/>
              <a:t> of </a:t>
            </a:r>
            <a:r>
              <a:rPr lang="fr-CH" dirty="0" err="1"/>
              <a:t>conducters</a:t>
            </a:r>
            <a:endParaRPr lang="fr-CH" dirty="0"/>
          </a:p>
          <a:p>
            <a:r>
              <a:rPr lang="fr-CH" dirty="0"/>
              <a:t>*Air pollution								</a:t>
            </a:r>
            <a:r>
              <a:rPr lang="en-US" dirty="0"/>
              <a:t>*Health of conductors</a:t>
            </a:r>
          </a:p>
          <a:p>
            <a:r>
              <a:rPr lang="en-US" noProof="1"/>
              <a:t>*Noise									*Family</a:t>
            </a:r>
          </a:p>
          <a:p>
            <a:endParaRPr lang="en-US" noProof="1"/>
          </a:p>
          <a:p>
            <a:endParaRPr lang="en-US" dirty="0"/>
          </a:p>
        </p:txBody>
      </p:sp>
    </p:spTree>
    <p:extLst>
      <p:ext uri="{BB962C8B-B14F-4D97-AF65-F5344CB8AC3E}">
        <p14:creationId xmlns:p14="http://schemas.microsoft.com/office/powerpoint/2010/main" val="2615209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F53E-2C12-C2C9-3491-9D61E4BD4891}"/>
              </a:ext>
            </a:extLst>
          </p:cNvPr>
          <p:cNvSpPr>
            <a:spLocks noGrp="1"/>
          </p:cNvSpPr>
          <p:nvPr>
            <p:ph type="ctrTitle"/>
          </p:nvPr>
        </p:nvSpPr>
        <p:spPr>
          <a:xfrm>
            <a:off x="1448585" y="857838"/>
            <a:ext cx="9144000" cy="465105"/>
          </a:xfrm>
        </p:spPr>
        <p:txBody>
          <a:bodyPr>
            <a:normAutofit fontScale="90000"/>
          </a:bodyPr>
          <a:lstStyle/>
          <a:p>
            <a:r>
              <a:rPr lang="en-US" u="sng" dirty="0">
                <a:latin typeface="Arial" panose="020B0604020202020204" pitchFamily="34" charset="0"/>
                <a:cs typeface="Arial" panose="020B0604020202020204" pitchFamily="34" charset="0"/>
              </a:rPr>
              <a:t>Data base</a:t>
            </a:r>
          </a:p>
        </p:txBody>
      </p:sp>
      <p:sp>
        <p:nvSpPr>
          <p:cNvPr id="3" name="Subtitle 2">
            <a:extLst>
              <a:ext uri="{FF2B5EF4-FFF2-40B4-BE49-F238E27FC236}">
                <a16:creationId xmlns:a16="http://schemas.microsoft.com/office/drawing/2014/main" id="{89891592-2570-C0AD-B8EC-13CCEF2EFCCE}"/>
              </a:ext>
            </a:extLst>
          </p:cNvPr>
          <p:cNvSpPr>
            <a:spLocks noGrp="1"/>
          </p:cNvSpPr>
          <p:nvPr>
            <p:ph type="subTitle" idx="1"/>
          </p:nvPr>
        </p:nvSpPr>
        <p:spPr>
          <a:xfrm>
            <a:off x="1608841" y="2291711"/>
            <a:ext cx="9144000" cy="3156981"/>
          </a:xfrm>
        </p:spPr>
        <p:txBody>
          <a:bodyPr>
            <a:normAutofit/>
          </a:bodyPr>
          <a:lstStyle/>
          <a:p>
            <a:pPr marL="342900" indent="-342900" algn="l">
              <a:buFont typeface="Arial" panose="020B0604020202020204" pitchFamily="34" charset="0"/>
              <a:buChar char="•"/>
            </a:pPr>
            <a:r>
              <a:rPr lang="en-US" dirty="0"/>
              <a:t>From MSCI</a:t>
            </a:r>
          </a:p>
          <a:p>
            <a:pPr marL="342900" indent="-342900" algn="l">
              <a:buFont typeface="Arial" panose="020B0604020202020204" pitchFamily="34" charset="0"/>
              <a:buChar char="•"/>
            </a:pPr>
            <a:r>
              <a:rPr lang="en-US" dirty="0"/>
              <a:t>80 Listed companies in transportation</a:t>
            </a:r>
          </a:p>
          <a:p>
            <a:pPr marL="342900" indent="-342900" algn="l">
              <a:buFont typeface="Arial" panose="020B0604020202020204" pitchFamily="34" charset="0"/>
              <a:buChar char="•"/>
            </a:pPr>
            <a:r>
              <a:rPr lang="en-US" dirty="0"/>
              <a:t>Based in Union European</a:t>
            </a:r>
          </a:p>
          <a:p>
            <a:pPr marL="342900" indent="-342900" algn="l">
              <a:buFont typeface="Arial" panose="020B0604020202020204" pitchFamily="34" charset="0"/>
              <a:buChar char="•"/>
            </a:pPr>
            <a:r>
              <a:rPr lang="en-US" dirty="0"/>
              <a:t>Between 2017-2021</a:t>
            </a:r>
          </a:p>
          <a:p>
            <a:pPr marL="342900" indent="-342900" algn="l">
              <a:buFont typeface="Arial" panose="020B0604020202020204" pitchFamily="34" charset="0"/>
              <a:buChar char="•"/>
            </a:pPr>
            <a:r>
              <a:rPr lang="en-US" dirty="0"/>
              <a:t>10 variables (5 environmental &amp; 5 socials)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68184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1645-9539-3004-48C6-0867FF2BBB84}"/>
              </a:ext>
            </a:extLst>
          </p:cNvPr>
          <p:cNvSpPr>
            <a:spLocks noGrp="1"/>
          </p:cNvSpPr>
          <p:nvPr>
            <p:ph type="title"/>
          </p:nvPr>
        </p:nvSpPr>
        <p:spPr>
          <a:xfrm>
            <a:off x="838200" y="328734"/>
            <a:ext cx="10515600" cy="1325563"/>
          </a:xfrm>
        </p:spPr>
        <p:txBody>
          <a:bodyPr/>
          <a:lstStyle/>
          <a:p>
            <a:r>
              <a:rPr lang="en-US" u="sng" dirty="0">
                <a:latin typeface="Arial" panose="020B0604020202020204" pitchFamily="34" charset="0"/>
                <a:cs typeface="Arial" panose="020B0604020202020204" pitchFamily="34" charset="0"/>
              </a:rPr>
              <a:t>What I want to demonstrate ?</a:t>
            </a:r>
          </a:p>
        </p:txBody>
      </p:sp>
      <p:sp>
        <p:nvSpPr>
          <p:cNvPr id="3" name="Content Placeholder 2">
            <a:extLst>
              <a:ext uri="{FF2B5EF4-FFF2-40B4-BE49-F238E27FC236}">
                <a16:creationId xmlns:a16="http://schemas.microsoft.com/office/drawing/2014/main" id="{06CDD166-237F-9082-8E06-46F502B6868B}"/>
              </a:ext>
            </a:extLst>
          </p:cNvPr>
          <p:cNvSpPr>
            <a:spLocks noGrp="1"/>
          </p:cNvSpPr>
          <p:nvPr>
            <p:ph idx="1"/>
          </p:nvPr>
        </p:nvSpPr>
        <p:spPr>
          <a:xfrm>
            <a:off x="1088403" y="1531742"/>
            <a:ext cx="10015194" cy="361364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a:extLst>
              <a:ext uri="{FF2B5EF4-FFF2-40B4-BE49-F238E27FC236}">
                <a16:creationId xmlns:a16="http://schemas.microsoft.com/office/drawing/2014/main" id="{3CE9FB1D-C9F0-AFFC-9F48-61B1D5EEEC37}"/>
              </a:ext>
            </a:extLst>
          </p:cNvPr>
          <p:cNvCxnSpPr/>
          <p:nvPr/>
        </p:nvCxnSpPr>
        <p:spPr>
          <a:xfrm>
            <a:off x="1923068" y="1996830"/>
            <a:ext cx="0" cy="3148552"/>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B4B46ED-EBB1-04D8-6036-3D114FF09893}"/>
              </a:ext>
            </a:extLst>
          </p:cNvPr>
          <p:cNvCxnSpPr/>
          <p:nvPr/>
        </p:nvCxnSpPr>
        <p:spPr>
          <a:xfrm>
            <a:off x="1923068" y="5135955"/>
            <a:ext cx="4534293" cy="0"/>
          </a:xfrm>
          <a:prstGeom prst="line">
            <a:avLst/>
          </a:prstGeom>
        </p:spPr>
        <p:style>
          <a:lnRef idx="1">
            <a:schemeClr val="dk1"/>
          </a:lnRef>
          <a:fillRef idx="0">
            <a:schemeClr val="dk1"/>
          </a:fillRef>
          <a:effectRef idx="0">
            <a:schemeClr val="dk1"/>
          </a:effectRef>
          <a:fontRef idx="minor">
            <a:schemeClr val="tx1"/>
          </a:fontRef>
        </p:style>
      </p:cxnSp>
      <p:sp>
        <p:nvSpPr>
          <p:cNvPr id="14" name="Freeform: Shape 13">
            <a:extLst>
              <a:ext uri="{FF2B5EF4-FFF2-40B4-BE49-F238E27FC236}">
                <a16:creationId xmlns:a16="http://schemas.microsoft.com/office/drawing/2014/main" id="{69041098-0E44-8C08-B065-785972D5160C}"/>
              </a:ext>
            </a:extLst>
          </p:cNvPr>
          <p:cNvSpPr/>
          <p:nvPr/>
        </p:nvSpPr>
        <p:spPr>
          <a:xfrm>
            <a:off x="2069183" y="3010103"/>
            <a:ext cx="3118233" cy="2083323"/>
          </a:xfrm>
          <a:custGeom>
            <a:avLst/>
            <a:gdLst>
              <a:gd name="connsiteX0" fmla="*/ 0 w 3118233"/>
              <a:gd name="connsiteY0" fmla="*/ 2083323 h 2083323"/>
              <a:gd name="connsiteX1" fmla="*/ 1263192 w 3118233"/>
              <a:gd name="connsiteY1" fmla="*/ 0 h 2083323"/>
              <a:gd name="connsiteX2" fmla="*/ 1263192 w 3118233"/>
              <a:gd name="connsiteY2" fmla="*/ 0 h 2083323"/>
              <a:gd name="connsiteX3" fmla="*/ 1951349 w 3118233"/>
              <a:gd name="connsiteY3" fmla="*/ 1706251 h 2083323"/>
              <a:gd name="connsiteX4" fmla="*/ 2969444 w 3118233"/>
              <a:gd name="connsiteY4" fmla="*/ 744717 h 2083323"/>
              <a:gd name="connsiteX5" fmla="*/ 3091992 w 3118233"/>
              <a:gd name="connsiteY5" fmla="*/ 612742 h 208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233" h="2083323">
                <a:moveTo>
                  <a:pt x="0" y="2083323"/>
                </a:moveTo>
                <a:lnTo>
                  <a:pt x="1263192" y="0"/>
                </a:lnTo>
                <a:lnTo>
                  <a:pt x="1263192" y="0"/>
                </a:lnTo>
                <a:cubicBezTo>
                  <a:pt x="1377885" y="284375"/>
                  <a:pt x="1666974" y="1582132"/>
                  <a:pt x="1951349" y="1706251"/>
                </a:cubicBezTo>
                <a:cubicBezTo>
                  <a:pt x="2235724" y="1830370"/>
                  <a:pt x="2779337" y="926968"/>
                  <a:pt x="2969444" y="744717"/>
                </a:cubicBezTo>
                <a:cubicBezTo>
                  <a:pt x="3159551" y="562466"/>
                  <a:pt x="3125771" y="587604"/>
                  <a:pt x="3091992" y="612742"/>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 name="Star: 5 Points 14">
            <a:extLst>
              <a:ext uri="{FF2B5EF4-FFF2-40B4-BE49-F238E27FC236}">
                <a16:creationId xmlns:a16="http://schemas.microsoft.com/office/drawing/2014/main" id="{092D9E52-0B65-5189-E3A1-A6B2B3B65796}"/>
              </a:ext>
            </a:extLst>
          </p:cNvPr>
          <p:cNvSpPr/>
          <p:nvPr/>
        </p:nvSpPr>
        <p:spPr>
          <a:xfrm>
            <a:off x="3199383" y="2896525"/>
            <a:ext cx="292229" cy="277812"/>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F3FB2977-A11E-E275-48F7-0A8C0CFC5CAF}"/>
              </a:ext>
            </a:extLst>
          </p:cNvPr>
          <p:cNvCxnSpPr>
            <a:cxnSpLocks/>
          </p:cNvCxnSpPr>
          <p:nvPr/>
        </p:nvCxnSpPr>
        <p:spPr>
          <a:xfrm flipH="1">
            <a:off x="3614159" y="2564091"/>
            <a:ext cx="722171" cy="4713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30E0CAA1-3AFF-4305-E16A-DA49853A8FCC}"/>
              </a:ext>
            </a:extLst>
          </p:cNvPr>
          <p:cNvCxnSpPr>
            <a:cxnSpLocks/>
          </p:cNvCxnSpPr>
          <p:nvPr/>
        </p:nvCxnSpPr>
        <p:spPr>
          <a:xfrm>
            <a:off x="4882065" y="3638745"/>
            <a:ext cx="6107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442ABA6-9C18-C35B-1B8F-B53B273A2C44}"/>
              </a:ext>
            </a:extLst>
          </p:cNvPr>
          <p:cNvCxnSpPr>
            <a:cxnSpLocks/>
          </p:cNvCxnSpPr>
          <p:nvPr/>
        </p:nvCxnSpPr>
        <p:spPr>
          <a:xfrm flipV="1">
            <a:off x="3383580" y="3023986"/>
            <a:ext cx="2086976" cy="21806"/>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2EFDDA0-BE8B-9F3B-FFD6-4EC968E6FF92}"/>
              </a:ext>
            </a:extLst>
          </p:cNvPr>
          <p:cNvSpPr txBox="1"/>
          <p:nvPr/>
        </p:nvSpPr>
        <p:spPr>
          <a:xfrm>
            <a:off x="4336330" y="2402510"/>
            <a:ext cx="1316609" cy="369332"/>
          </a:xfrm>
          <a:prstGeom prst="rect">
            <a:avLst/>
          </a:prstGeom>
          <a:noFill/>
        </p:spPr>
        <p:txBody>
          <a:bodyPr wrap="square" rtlCol="0">
            <a:spAutoFit/>
          </a:bodyPr>
          <a:lstStyle/>
          <a:p>
            <a:r>
              <a:rPr lang="en-US" dirty="0"/>
              <a:t>COVID-19</a:t>
            </a:r>
          </a:p>
        </p:txBody>
      </p:sp>
      <p:sp>
        <p:nvSpPr>
          <p:cNvPr id="31" name="TextBox 30">
            <a:extLst>
              <a:ext uri="{FF2B5EF4-FFF2-40B4-BE49-F238E27FC236}">
                <a16:creationId xmlns:a16="http://schemas.microsoft.com/office/drawing/2014/main" id="{C4889590-292F-94B1-38DA-66789A9DF49F}"/>
              </a:ext>
            </a:extLst>
          </p:cNvPr>
          <p:cNvSpPr txBox="1"/>
          <p:nvPr/>
        </p:nvSpPr>
        <p:spPr>
          <a:xfrm>
            <a:off x="1036949" y="5289257"/>
            <a:ext cx="1084082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After a shock, it takes time to get back to the initial situation.</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our case, even if different policies are already in place, this would mean that the environmental and social dimensions will be negatively impacted before companies and governments take the necessary steps to get back to the original situation.</a:t>
            </a:r>
          </a:p>
        </p:txBody>
      </p:sp>
      <p:sp>
        <p:nvSpPr>
          <p:cNvPr id="32" name="Arrow: Up-Down 31">
            <a:extLst>
              <a:ext uri="{FF2B5EF4-FFF2-40B4-BE49-F238E27FC236}">
                <a16:creationId xmlns:a16="http://schemas.microsoft.com/office/drawing/2014/main" id="{F22A4208-106E-A078-D96F-5F029C1CD6F1}"/>
              </a:ext>
            </a:extLst>
          </p:cNvPr>
          <p:cNvSpPr/>
          <p:nvPr/>
        </p:nvSpPr>
        <p:spPr>
          <a:xfrm>
            <a:off x="5178327" y="3084039"/>
            <a:ext cx="292229" cy="509046"/>
          </a:xfrm>
          <a:prstGeom prst="up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431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4DAE-E8FD-5231-EF86-88017B38625A}"/>
              </a:ext>
            </a:extLst>
          </p:cNvPr>
          <p:cNvSpPr>
            <a:spLocks noGrp="1"/>
          </p:cNvSpPr>
          <p:nvPr>
            <p:ph type="ctrTitle"/>
          </p:nvPr>
        </p:nvSpPr>
        <p:spPr>
          <a:xfrm>
            <a:off x="1524000" y="993693"/>
            <a:ext cx="9144000" cy="606507"/>
          </a:xfrm>
        </p:spPr>
        <p:txBody>
          <a:bodyPr>
            <a:normAutofit fontScale="90000"/>
          </a:bodyPr>
          <a:lstStyle/>
          <a:p>
            <a:r>
              <a:rPr lang="en-US" u="sng" dirty="0">
                <a:latin typeface="Arial" panose="020B0604020202020204" pitchFamily="34" charset="0"/>
                <a:cs typeface="Arial" panose="020B0604020202020204" pitchFamily="34" charset="0"/>
              </a:rPr>
              <a:t>Literature review</a:t>
            </a:r>
          </a:p>
        </p:txBody>
      </p:sp>
    </p:spTree>
    <p:extLst>
      <p:ext uri="{BB962C8B-B14F-4D97-AF65-F5344CB8AC3E}">
        <p14:creationId xmlns:p14="http://schemas.microsoft.com/office/powerpoint/2010/main" val="1813662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2999</TotalTime>
  <Words>883</Words>
  <Application>Microsoft Office PowerPoint</Application>
  <PresentationFormat>Widescreen</PresentationFormat>
  <Paragraphs>107</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Data base</vt:lpstr>
      <vt:lpstr>What I want to demonstrate ?</vt:lpstr>
      <vt:lpstr>Literature review</vt:lpstr>
      <vt:lpstr>Variables</vt:lpstr>
      <vt:lpstr>Hypothesis</vt:lpstr>
      <vt:lpstr>PowerPoint Presentation</vt:lpstr>
      <vt:lpstr>PowerPoint Presentation</vt:lpstr>
      <vt:lpstr>What do you want to show ?</vt:lpstr>
      <vt:lpstr>PowerPoint Presentation</vt:lpstr>
      <vt:lpstr>Hypothesis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gatse</dc:creator>
  <cp:lastModifiedBy>anna gatse</cp:lastModifiedBy>
  <cp:revision>4</cp:revision>
  <dcterms:created xsi:type="dcterms:W3CDTF">2022-10-20T11:09:22Z</dcterms:created>
  <dcterms:modified xsi:type="dcterms:W3CDTF">2022-10-26T16:07:06Z</dcterms:modified>
</cp:coreProperties>
</file>