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fr-CH" sz="2500" b="1" dirty="0">
                <a:latin typeface="+mj-lt"/>
              </a:rPr>
              <a:t>Emissions by </a:t>
            </a:r>
            <a:r>
              <a:rPr lang="fr-CH" sz="2500" b="1" dirty="0" err="1">
                <a:latin typeface="+mj-lt"/>
              </a:rPr>
              <a:t>economic</a:t>
            </a:r>
            <a:r>
              <a:rPr lang="fr-CH" sz="2500" b="1" dirty="0">
                <a:latin typeface="+mj-lt"/>
              </a:rPr>
              <a:t> </a:t>
            </a:r>
            <a:r>
              <a:rPr lang="fr-CH" sz="2500" b="1" dirty="0" err="1">
                <a:latin typeface="+mj-lt"/>
              </a:rPr>
              <a:t>activity</a:t>
            </a:r>
            <a:r>
              <a:rPr lang="fr-CH" sz="2500" b="1" dirty="0">
                <a:latin typeface="+mj-lt"/>
              </a:rPr>
              <a:t> in first quarter of 2022</a:t>
            </a:r>
          </a:p>
        </c:rich>
      </c:tx>
      <c:layout>
        <c:manualLayout>
          <c:xMode val="edge"/>
          <c:yMode val="edge"/>
          <c:x val="0.1377933780969694"/>
          <c:y val="5.37162417461669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2998757695555854"/>
          <c:w val="0.96991940143699995"/>
          <c:h val="0.8195170311983648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Transportation and storage</c:v>
                </c:pt>
                <c:pt idx="1">
                  <c:v>Household</c:v>
                </c:pt>
                <c:pt idx="2">
                  <c:v>Manufacturing</c:v>
                </c:pt>
                <c:pt idx="3">
                  <c:v>Electricity, gas</c:v>
                </c:pt>
                <c:pt idx="4">
                  <c:v>Agriculture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</c:v>
                </c:pt>
                <c:pt idx="1">
                  <c:v>0.24</c:v>
                </c:pt>
                <c:pt idx="2">
                  <c:v>0.2</c:v>
                </c:pt>
                <c:pt idx="3">
                  <c:v>0.21</c:v>
                </c:pt>
                <c:pt idx="4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E-4A93-A232-02AE37D80BE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411142336"/>
        <c:axId val="1411142752"/>
      </c:barChart>
      <c:catAx>
        <c:axId val="141114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11142752"/>
        <c:crosses val="autoZero"/>
        <c:auto val="1"/>
        <c:lblAlgn val="ctr"/>
        <c:lblOffset val="100"/>
        <c:noMultiLvlLbl val="0"/>
      </c:catAx>
      <c:valAx>
        <c:axId val="14111427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1114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73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1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0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7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3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367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5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8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6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Smoke from factory">
            <a:extLst>
              <a:ext uri="{FF2B5EF4-FFF2-40B4-BE49-F238E27FC236}">
                <a16:creationId xmlns:a16="http://schemas.microsoft.com/office/drawing/2014/main" id="{92BC01C9-6F74-49B5-F54B-86C3D8C333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2913" b="2818"/>
          <a:stretch/>
        </p:blipFill>
        <p:spPr>
          <a:xfrm>
            <a:off x="97347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B6E079-01AE-B519-0B82-53B126231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665" y="1302169"/>
            <a:ext cx="11181345" cy="5335730"/>
          </a:xfrm>
        </p:spPr>
        <p:txBody>
          <a:bodyPr>
            <a:normAutofit fontScale="90000"/>
          </a:bodyPr>
          <a:lstStyle/>
          <a:p>
            <a:pPr algn="r"/>
            <a:r>
              <a:rPr lang="fr-CH" sz="61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fr-CH" sz="6100" dirty="0" err="1"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  <a:r>
              <a:rPr lang="fr-CH" sz="6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H" sz="61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CH" sz="6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H" sz="6100" dirty="0" err="1">
                <a:latin typeface="Arial" panose="020B0604020202020204" pitchFamily="34" charset="0"/>
                <a:cs typeface="Arial" panose="020B0604020202020204" pitchFamily="34" charset="0"/>
              </a:rPr>
              <a:t>disclose</a:t>
            </a:r>
            <a:r>
              <a:rPr lang="fr-CH" sz="61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CH" sz="61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fr-CH" sz="61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CH" sz="6100" dirty="0" err="1">
                <a:latin typeface="Arial" panose="020B0604020202020204" pitchFamily="34" charset="0"/>
                <a:cs typeface="Arial" panose="020B0604020202020204" pitchFamily="34" charset="0"/>
              </a:rPr>
              <a:t>carbon</a:t>
            </a:r>
            <a:r>
              <a:rPr lang="fr-CH" sz="6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H" sz="6100" dirty="0" err="1"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r>
              <a:rPr lang="fr-CH" sz="6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H" sz="6100" dirty="0" err="1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fr-CH" sz="6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H" sz="61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fr-CH" sz="6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H" sz="6100" dirty="0" err="1">
                <a:latin typeface="Arial" panose="020B0604020202020204" pitchFamily="34" charset="0"/>
                <a:cs typeface="Arial" panose="020B0604020202020204" pitchFamily="34" charset="0"/>
              </a:rPr>
              <a:t>pollute</a:t>
            </a:r>
            <a:r>
              <a:rPr lang="fr-CH" sz="61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CH" sz="61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fr-CH" sz="6100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br>
              <a:rPr lang="fr-CH" sz="6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CH" sz="6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CH" sz="6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CH" sz="6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Cephas</a:t>
            </a:r>
            <a:r>
              <a:rPr lang="fr-CH" sz="2000" dirty="0">
                <a:latin typeface="Arial" panose="020B0604020202020204" pitchFamily="34" charset="0"/>
                <a:cs typeface="Arial" panose="020B0604020202020204" pitchFamily="34" charset="0"/>
              </a:rPr>
              <a:t> Anna Nathanaëlle GATSE</a:t>
            </a:r>
          </a:p>
        </p:txBody>
      </p:sp>
      <p:cxnSp>
        <p:nvCxnSpPr>
          <p:cNvPr id="24" name="Straight Connector 9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A9AC-4C82-8A53-3A2D-66445486E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7" y="5630778"/>
            <a:ext cx="11373853" cy="813495"/>
          </a:xfrm>
        </p:spPr>
        <p:txBody>
          <a:bodyPr>
            <a:normAutofit fontScale="85000" lnSpcReduction="10000"/>
          </a:bodyPr>
          <a:lstStyle/>
          <a:p>
            <a:r>
              <a:rPr lang="fr-CH" i="1" dirty="0"/>
              <a:t>https://ec.europa.eu/eurostat/statistics-explained/index.php?title=Quarterly_greenhouse_gas_emissions_in_the_EU#Emissions_by_economic_activity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4A1C817-735A-4373-A47A-5F7D8C67BF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856579"/>
              </p:ext>
            </p:extLst>
          </p:nvPr>
        </p:nvGraphicFramePr>
        <p:xfrm>
          <a:off x="1572126" y="606232"/>
          <a:ext cx="9865895" cy="489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662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B04E-F0CA-2055-E252-6A97C464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1"/>
            <a:ext cx="5176628" cy="877343"/>
          </a:xfrm>
        </p:spPr>
        <p:txBody>
          <a:bodyPr>
            <a:normAutofit fontScale="90000"/>
          </a:bodyPr>
          <a:lstStyle/>
          <a:p>
            <a:pPr algn="ctr"/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the </a:t>
            </a:r>
            <a:r>
              <a:rPr lang="fr-CH" dirty="0" err="1"/>
              <a:t>aim</a:t>
            </a:r>
            <a:r>
              <a:rPr lang="fr-CH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F7F6-A181-4115-6E11-1018F3425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738" y="774992"/>
            <a:ext cx="4636167" cy="4973374"/>
          </a:xfrm>
        </p:spPr>
        <p:txBody>
          <a:bodyPr>
            <a:normAutofit/>
          </a:bodyPr>
          <a:lstStyle/>
          <a:p>
            <a:r>
              <a:rPr lang="fr-CH" sz="2500" dirty="0"/>
              <a:t>The </a:t>
            </a:r>
            <a:r>
              <a:rPr lang="fr-CH" sz="2500" dirty="0" err="1"/>
              <a:t>detection</a:t>
            </a:r>
            <a:r>
              <a:rPr lang="fr-CH" sz="2500" dirty="0"/>
              <a:t> of greenwashing</a:t>
            </a:r>
          </a:p>
        </p:txBody>
      </p:sp>
    </p:spTree>
    <p:extLst>
      <p:ext uri="{BB962C8B-B14F-4D97-AF65-F5344CB8AC3E}">
        <p14:creationId xmlns:p14="http://schemas.microsoft.com/office/powerpoint/2010/main" val="271938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A15-58EF-7427-BBD8-29E2D429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Why</a:t>
            </a:r>
            <a:r>
              <a:rPr lang="fr-CH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BD8B-2B99-34FF-4533-D3CE695FA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500" dirty="0"/>
              <a:t>In </a:t>
            </a:r>
            <a:r>
              <a:rPr lang="fr-CH" sz="2500" dirty="0" err="1"/>
              <a:t>many</a:t>
            </a:r>
            <a:r>
              <a:rPr lang="fr-CH" sz="2500" dirty="0"/>
              <a:t> cases, the </a:t>
            </a:r>
            <a:r>
              <a:rPr lang="fr-CH" sz="2500" dirty="0" err="1"/>
              <a:t>autors</a:t>
            </a:r>
            <a:r>
              <a:rPr lang="fr-CH" sz="2500" dirty="0"/>
              <a:t> talk about the </a:t>
            </a:r>
            <a:r>
              <a:rPr lang="fr-CH" sz="2500" dirty="0" err="1"/>
              <a:t>difficulties</a:t>
            </a:r>
            <a:r>
              <a:rPr lang="fr-CH" sz="2500" dirty="0"/>
              <a:t>  </a:t>
            </a:r>
            <a:r>
              <a:rPr lang="fr-CH" sz="2500" dirty="0" err="1"/>
              <a:t>that</a:t>
            </a:r>
            <a:r>
              <a:rPr lang="fr-CH" sz="2500" dirty="0"/>
              <a:t> </a:t>
            </a:r>
            <a:r>
              <a:rPr lang="fr-CH" sz="2500" dirty="0" err="1"/>
              <a:t>had</a:t>
            </a:r>
            <a:r>
              <a:rPr lang="fr-CH" sz="2500" dirty="0"/>
              <a:t> to </a:t>
            </a:r>
            <a:r>
              <a:rPr lang="fr-CH" sz="2500" dirty="0" err="1"/>
              <a:t>measure</a:t>
            </a:r>
            <a:r>
              <a:rPr lang="fr-CH" sz="2500" dirty="0"/>
              <a:t> / </a:t>
            </a:r>
            <a:r>
              <a:rPr lang="fr-CH" sz="2500" dirty="0" err="1"/>
              <a:t>quantity</a:t>
            </a:r>
            <a:r>
              <a:rPr lang="fr-CH" sz="2500" dirty="0"/>
              <a:t> the Co2 in the transportation </a:t>
            </a:r>
            <a:r>
              <a:rPr lang="fr-CH" sz="2500" dirty="0" err="1"/>
              <a:t>field</a:t>
            </a:r>
            <a:endParaRPr lang="fr-CH" sz="2500" dirty="0"/>
          </a:p>
          <a:p>
            <a:r>
              <a:rPr lang="fr-CH" sz="2500" dirty="0"/>
              <a:t> </a:t>
            </a:r>
            <a:r>
              <a:rPr lang="fr-CH" sz="2500" dirty="0" err="1"/>
              <a:t>Find</a:t>
            </a:r>
            <a:r>
              <a:rPr lang="fr-CH" sz="2500" dirty="0"/>
              <a:t> an alternative </a:t>
            </a:r>
            <a:r>
              <a:rPr lang="fr-CH" sz="2500" dirty="0" err="1"/>
              <a:t>way</a:t>
            </a:r>
            <a:r>
              <a:rPr lang="fr-CH" sz="2500" dirty="0"/>
              <a:t> to </a:t>
            </a:r>
            <a:r>
              <a:rPr lang="fr-CH" sz="2500" dirty="0" err="1"/>
              <a:t>detect</a:t>
            </a:r>
            <a:r>
              <a:rPr lang="fr-CH" sz="2500" dirty="0"/>
              <a:t> greenwashing in transportation </a:t>
            </a:r>
            <a:r>
              <a:rPr lang="fr-CH" sz="2500" dirty="0" err="1"/>
              <a:t>enterprises</a:t>
            </a:r>
            <a:endParaRPr lang="fr-CH" sz="2500" dirty="0"/>
          </a:p>
          <a:p>
            <a:endParaRPr lang="fr-CH" sz="2500" dirty="0"/>
          </a:p>
          <a:p>
            <a:pPr marL="0" indent="0">
              <a:buNone/>
            </a:pPr>
            <a:endParaRPr lang="fr-CH" sz="2500" dirty="0"/>
          </a:p>
        </p:txBody>
      </p:sp>
    </p:spTree>
    <p:extLst>
      <p:ext uri="{BB962C8B-B14F-4D97-AF65-F5344CB8AC3E}">
        <p14:creationId xmlns:p14="http://schemas.microsoft.com/office/powerpoint/2010/main" val="233600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A1B9-7245-0610-918A-78D1ADC5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Literature</a:t>
            </a:r>
            <a:r>
              <a:rPr lang="fr-CH" dirty="0"/>
              <a:t> </a:t>
            </a:r>
            <a:r>
              <a:rPr lang="fr-CH" dirty="0" err="1"/>
              <a:t>reviews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FF35-D3A3-8C21-85E5-5110CE6D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500" dirty="0"/>
              <a:t> </a:t>
            </a:r>
            <a:r>
              <a:rPr lang="fr-CH" sz="2500" b="1" dirty="0" err="1"/>
              <a:t>Sciencedirect</a:t>
            </a:r>
            <a:r>
              <a:rPr lang="fr-CH" sz="2500" dirty="0"/>
              <a:t> «An international </a:t>
            </a:r>
            <a:r>
              <a:rPr lang="fr-CH" sz="2500" dirty="0" err="1"/>
              <a:t>empirical</a:t>
            </a:r>
            <a:r>
              <a:rPr lang="fr-CH" sz="2500" dirty="0"/>
              <a:t> </a:t>
            </a:r>
            <a:r>
              <a:rPr lang="fr-CH" sz="2500" dirty="0" err="1"/>
              <a:t>study</a:t>
            </a:r>
            <a:r>
              <a:rPr lang="fr-CH" sz="2500" dirty="0"/>
              <a:t> of greenwashing and </a:t>
            </a:r>
            <a:r>
              <a:rPr lang="fr-CH" sz="2500" dirty="0" err="1"/>
              <a:t>voluntary</a:t>
            </a:r>
            <a:r>
              <a:rPr lang="fr-CH" sz="2500" dirty="0"/>
              <a:t> </a:t>
            </a:r>
            <a:r>
              <a:rPr lang="fr-CH" sz="2500" dirty="0" err="1"/>
              <a:t>carbon</a:t>
            </a:r>
            <a:r>
              <a:rPr lang="fr-CH" sz="2500" dirty="0"/>
              <a:t> </a:t>
            </a:r>
            <a:r>
              <a:rPr lang="fr-CH" sz="2500" dirty="0" err="1"/>
              <a:t>disclosure</a:t>
            </a:r>
            <a:r>
              <a:rPr lang="fr-CH" sz="2500" dirty="0"/>
              <a:t>»</a:t>
            </a:r>
          </a:p>
          <a:p>
            <a:r>
              <a:rPr lang="fr-CH" sz="2500" dirty="0"/>
              <a:t> </a:t>
            </a:r>
            <a:r>
              <a:rPr lang="fr-CH" sz="2500" b="1" dirty="0" err="1"/>
              <a:t>Sciencedirect</a:t>
            </a:r>
            <a:r>
              <a:rPr lang="fr-CH" sz="2500" dirty="0"/>
              <a:t> « Is </a:t>
            </a:r>
            <a:r>
              <a:rPr lang="fr-CH" sz="2500" dirty="0" err="1"/>
              <a:t>corporate</a:t>
            </a:r>
            <a:r>
              <a:rPr lang="fr-CH" sz="2500" dirty="0"/>
              <a:t> social </a:t>
            </a:r>
            <a:r>
              <a:rPr lang="fr-CH" sz="2500" dirty="0" err="1"/>
              <a:t>responsibility</a:t>
            </a:r>
            <a:r>
              <a:rPr lang="fr-CH" sz="2500" dirty="0"/>
              <a:t> </a:t>
            </a:r>
            <a:r>
              <a:rPr lang="fr-CH" sz="2500" dirty="0" err="1"/>
              <a:t>reporting</a:t>
            </a:r>
            <a:r>
              <a:rPr lang="fr-CH" sz="2500" dirty="0"/>
              <a:t> a </a:t>
            </a:r>
            <a:r>
              <a:rPr lang="fr-CH" sz="2500" dirty="0" err="1"/>
              <a:t>tool</a:t>
            </a:r>
            <a:r>
              <a:rPr lang="fr-CH" sz="2500" dirty="0"/>
              <a:t> of </a:t>
            </a:r>
            <a:r>
              <a:rPr lang="fr-CH" sz="2500" dirty="0" err="1"/>
              <a:t>signaling</a:t>
            </a:r>
            <a:r>
              <a:rPr lang="fr-CH" sz="2500" dirty="0"/>
              <a:t> or greenwashing?»</a:t>
            </a:r>
          </a:p>
          <a:p>
            <a:r>
              <a:rPr lang="fr-CH" sz="2500" dirty="0"/>
              <a:t>« </a:t>
            </a:r>
            <a:r>
              <a:rPr lang="fr-CH" sz="2500" dirty="0" err="1"/>
              <a:t>Exploring</a:t>
            </a:r>
            <a:r>
              <a:rPr lang="fr-CH" sz="2500" dirty="0"/>
              <a:t> </a:t>
            </a:r>
            <a:r>
              <a:rPr lang="fr-CH" sz="2500" dirty="0" err="1"/>
              <a:t>logistics-related</a:t>
            </a:r>
            <a:r>
              <a:rPr lang="fr-CH" sz="2500" dirty="0"/>
              <a:t> </a:t>
            </a:r>
            <a:r>
              <a:rPr lang="fr-CH" sz="2500" dirty="0" err="1"/>
              <a:t>environmental</a:t>
            </a:r>
            <a:r>
              <a:rPr lang="fr-CH" sz="2500" dirty="0"/>
              <a:t> </a:t>
            </a:r>
            <a:r>
              <a:rPr lang="fr-CH" sz="2500" dirty="0" err="1"/>
              <a:t>sustainability</a:t>
            </a:r>
            <a:r>
              <a:rPr lang="fr-CH" sz="2500" dirty="0"/>
              <a:t> in large </a:t>
            </a:r>
            <a:r>
              <a:rPr lang="fr-CH" sz="2500" dirty="0" err="1"/>
              <a:t>retailers</a:t>
            </a:r>
            <a:r>
              <a:rPr lang="fr-CH" sz="2500" dirty="0"/>
              <a:t>»</a:t>
            </a:r>
          </a:p>
          <a:p>
            <a:endParaRPr lang="fr-CH" sz="2500" dirty="0"/>
          </a:p>
        </p:txBody>
      </p:sp>
    </p:spTree>
    <p:extLst>
      <p:ext uri="{BB962C8B-B14F-4D97-AF65-F5344CB8AC3E}">
        <p14:creationId xmlns:p14="http://schemas.microsoft.com/office/powerpoint/2010/main" val="196681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91EC-358D-3740-354D-A1FC8F4D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4425696" cy="4754880"/>
          </a:xfrm>
        </p:spPr>
        <p:txBody>
          <a:bodyPr/>
          <a:lstStyle/>
          <a:p>
            <a:r>
              <a:rPr lang="fr-CH" dirty="0" err="1"/>
              <a:t>Hypotheses</a:t>
            </a:r>
            <a:r>
              <a:rPr lang="fr-CH" dirty="0"/>
              <a:t> </a:t>
            </a:r>
            <a:r>
              <a:rPr lang="fr-CH" dirty="0" err="1"/>
              <a:t>development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F1E5-F4DA-2F1C-B66C-0C11729F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sz="2500" b="1" dirty="0" err="1"/>
              <a:t>Hypothesis</a:t>
            </a:r>
            <a:r>
              <a:rPr lang="fr-CH" sz="2500" b="1" dirty="0"/>
              <a:t> </a:t>
            </a:r>
            <a:r>
              <a:rPr lang="fr-CH" sz="2500" dirty="0"/>
              <a:t>:The </a:t>
            </a:r>
            <a:r>
              <a:rPr lang="fr-CH" sz="2500" dirty="0" err="1"/>
              <a:t>companies</a:t>
            </a:r>
            <a:r>
              <a:rPr lang="fr-CH" sz="2500" dirty="0"/>
              <a:t> </a:t>
            </a:r>
            <a:r>
              <a:rPr lang="fr-CH" sz="2500" dirty="0" err="1"/>
              <a:t>which</a:t>
            </a:r>
            <a:r>
              <a:rPr lang="fr-CH" sz="2500" dirty="0"/>
              <a:t> </a:t>
            </a:r>
            <a:r>
              <a:rPr lang="fr-CH" sz="2500" dirty="0" err="1"/>
              <a:t>discloses</a:t>
            </a:r>
            <a:r>
              <a:rPr lang="fr-CH" sz="2500" dirty="0"/>
              <a:t> the </a:t>
            </a:r>
            <a:r>
              <a:rPr lang="fr-CH" sz="2500" dirty="0" err="1"/>
              <a:t>most</a:t>
            </a:r>
            <a:r>
              <a:rPr lang="fr-CH" sz="2500" dirty="0"/>
              <a:t> on </a:t>
            </a:r>
            <a:r>
              <a:rPr lang="fr-CH" sz="2500" dirty="0" err="1"/>
              <a:t>carbon</a:t>
            </a:r>
            <a:r>
              <a:rPr lang="fr-CH" sz="2500" dirty="0"/>
              <a:t> </a:t>
            </a:r>
            <a:r>
              <a:rPr lang="fr-CH" sz="2500" dirty="0" err="1"/>
              <a:t>emission</a:t>
            </a:r>
            <a:r>
              <a:rPr lang="fr-CH" sz="2500" dirty="0"/>
              <a:t> </a:t>
            </a:r>
            <a:r>
              <a:rPr lang="fr-CH" sz="2500" dirty="0" err="1"/>
              <a:t>pollute</a:t>
            </a:r>
            <a:r>
              <a:rPr lang="fr-CH" sz="2500" dirty="0"/>
              <a:t> the </a:t>
            </a:r>
            <a:r>
              <a:rPr lang="fr-CH" sz="2500" dirty="0" err="1"/>
              <a:t>most</a:t>
            </a:r>
            <a:r>
              <a:rPr lang="fr-CH" sz="2500" dirty="0"/>
              <a:t> </a:t>
            </a:r>
          </a:p>
          <a:p>
            <a:pPr marL="0" indent="0">
              <a:buNone/>
            </a:pPr>
            <a:endParaRPr lang="fr-CH" sz="2500" dirty="0"/>
          </a:p>
        </p:txBody>
      </p:sp>
    </p:spTree>
    <p:extLst>
      <p:ext uri="{BB962C8B-B14F-4D97-AF65-F5344CB8AC3E}">
        <p14:creationId xmlns:p14="http://schemas.microsoft.com/office/powerpoint/2010/main" val="182132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2366-D9EF-61CE-58FE-FE8A1EA6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935415"/>
            <a:ext cx="10355179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500" dirty="0" err="1"/>
              <a:t>We</a:t>
            </a:r>
            <a:r>
              <a:rPr lang="fr-CH" sz="2500" dirty="0"/>
              <a:t> focus on:</a:t>
            </a:r>
          </a:p>
          <a:p>
            <a:pPr marL="0" indent="0">
              <a:buNone/>
            </a:pPr>
            <a:endParaRPr lang="fr-CH" sz="2500" dirty="0"/>
          </a:p>
          <a:p>
            <a:pPr marL="0" indent="0">
              <a:buNone/>
            </a:pPr>
            <a:r>
              <a:rPr lang="fr-CH" sz="2500" dirty="0"/>
              <a:t>-Transportation </a:t>
            </a:r>
            <a:r>
              <a:rPr lang="fr-CH" sz="2500" dirty="0" err="1"/>
              <a:t>companies</a:t>
            </a:r>
            <a:r>
              <a:rPr lang="fr-CH" sz="2500" dirty="0"/>
              <a:t> in </a:t>
            </a:r>
            <a:r>
              <a:rPr lang="fr-CH" sz="2500" dirty="0" err="1"/>
              <a:t>European</a:t>
            </a:r>
            <a:r>
              <a:rPr lang="fr-CH" sz="2500" dirty="0"/>
              <a:t> Union</a:t>
            </a:r>
          </a:p>
          <a:p>
            <a:pPr marL="0" indent="0">
              <a:buNone/>
            </a:pPr>
            <a:r>
              <a:rPr lang="fr-CH" sz="2500" dirty="0"/>
              <a:t>-</a:t>
            </a:r>
            <a:r>
              <a:rPr lang="fr-CH" sz="2500" dirty="0" err="1"/>
              <a:t>Listed</a:t>
            </a:r>
            <a:r>
              <a:rPr lang="fr-CH" sz="2500" dirty="0"/>
              <a:t> transportation </a:t>
            </a:r>
            <a:r>
              <a:rPr lang="fr-CH" sz="2500" dirty="0" err="1"/>
              <a:t>companies</a:t>
            </a:r>
            <a:r>
              <a:rPr lang="fr-CH" sz="2500" dirty="0"/>
              <a:t> </a:t>
            </a:r>
          </a:p>
          <a:p>
            <a:pPr marL="0" indent="0">
              <a:buNone/>
            </a:pPr>
            <a:endParaRPr lang="fr-CH" sz="2500" dirty="0"/>
          </a:p>
          <a:p>
            <a:pPr marL="0" indent="0">
              <a:buNone/>
            </a:pPr>
            <a:r>
              <a:rPr lang="fr-CH" sz="2500" i="1" dirty="0"/>
              <a:t>Reformulation: </a:t>
            </a:r>
            <a:r>
              <a:rPr lang="fr-CH" sz="2500" b="1" i="1" dirty="0"/>
              <a:t>«Are transportation </a:t>
            </a:r>
            <a:r>
              <a:rPr lang="fr-CH" sz="2500" b="1" i="1" dirty="0" err="1"/>
              <a:t>european</a:t>
            </a:r>
            <a:r>
              <a:rPr lang="fr-CH" sz="2500" b="1" i="1" dirty="0"/>
              <a:t> </a:t>
            </a:r>
            <a:r>
              <a:rPr lang="fr-CH" sz="2500" b="1" i="1" dirty="0" err="1"/>
              <a:t>companies</a:t>
            </a:r>
            <a:r>
              <a:rPr lang="fr-CH" sz="2500" b="1" i="1" dirty="0"/>
              <a:t> </a:t>
            </a:r>
            <a:r>
              <a:rPr lang="fr-CH" sz="2500" b="1" i="1" dirty="0" err="1"/>
              <a:t>which</a:t>
            </a:r>
            <a:r>
              <a:rPr lang="fr-CH" sz="2500" b="1" i="1" dirty="0"/>
              <a:t> </a:t>
            </a:r>
            <a:r>
              <a:rPr lang="fr-CH" sz="2500" b="1" i="1" dirty="0" err="1"/>
              <a:t>disclose</a:t>
            </a:r>
            <a:r>
              <a:rPr lang="fr-CH" sz="2500" b="1" i="1" dirty="0"/>
              <a:t> the </a:t>
            </a:r>
            <a:r>
              <a:rPr lang="fr-CH" sz="2500" b="1" i="1" dirty="0" err="1"/>
              <a:t>most</a:t>
            </a:r>
            <a:r>
              <a:rPr lang="fr-CH" sz="2500" b="1" i="1" dirty="0"/>
              <a:t> on </a:t>
            </a:r>
            <a:r>
              <a:rPr lang="fr-CH" sz="2500" b="1" i="1" dirty="0" err="1"/>
              <a:t>carbon</a:t>
            </a:r>
            <a:r>
              <a:rPr lang="fr-CH" sz="2500" b="1" i="1" dirty="0"/>
              <a:t> </a:t>
            </a:r>
            <a:r>
              <a:rPr lang="fr-CH" sz="2500" b="1" i="1" dirty="0" err="1"/>
              <a:t>emission</a:t>
            </a:r>
            <a:r>
              <a:rPr lang="fr-CH" sz="2500" b="1" i="1" dirty="0"/>
              <a:t>, one </a:t>
            </a:r>
            <a:r>
              <a:rPr lang="fr-CH" sz="2500" b="1" i="1" dirty="0" err="1"/>
              <a:t>who</a:t>
            </a:r>
            <a:r>
              <a:rPr lang="fr-CH" sz="2500" b="1" i="1" dirty="0"/>
              <a:t> </a:t>
            </a:r>
            <a:r>
              <a:rPr lang="fr-CH" sz="2500" b="1" i="1" dirty="0" err="1"/>
              <a:t>pollute</a:t>
            </a:r>
            <a:r>
              <a:rPr lang="fr-CH" sz="2500" b="1" i="1" dirty="0"/>
              <a:t> the </a:t>
            </a:r>
            <a:r>
              <a:rPr lang="fr-CH" sz="2500" b="1" i="1" dirty="0" err="1"/>
              <a:t>most</a:t>
            </a:r>
            <a:r>
              <a:rPr lang="fr-CH" sz="2500" b="1" i="1" dirty="0"/>
              <a:t> ?»</a:t>
            </a:r>
          </a:p>
        </p:txBody>
      </p:sp>
    </p:spTree>
    <p:extLst>
      <p:ext uri="{BB962C8B-B14F-4D97-AF65-F5344CB8AC3E}">
        <p14:creationId xmlns:p14="http://schemas.microsoft.com/office/powerpoint/2010/main" val="294486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CF68-D36F-803F-7455-6006DB2C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705853"/>
            <a:ext cx="11093116" cy="4807979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fr-CH" b="1" dirty="0" err="1"/>
              <a:t>Disclose</a:t>
            </a:r>
            <a:r>
              <a:rPr lang="fr-CH" b="1" dirty="0"/>
              <a:t> the </a:t>
            </a:r>
            <a:r>
              <a:rPr lang="fr-CH" b="1" dirty="0" err="1"/>
              <a:t>most</a:t>
            </a:r>
            <a:r>
              <a:rPr lang="fr-CH" b="1" dirty="0"/>
              <a:t> on </a:t>
            </a:r>
            <a:r>
              <a:rPr lang="fr-CH" b="1" dirty="0" err="1"/>
              <a:t>carbon</a:t>
            </a:r>
            <a:r>
              <a:rPr lang="fr-CH" b="1" dirty="0"/>
              <a:t> </a:t>
            </a:r>
            <a:r>
              <a:rPr lang="fr-CH" b="1" dirty="0" err="1"/>
              <a:t>emission</a:t>
            </a:r>
            <a:endParaRPr lang="fr-CH" b="1" dirty="0"/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number</a:t>
            </a:r>
            <a:r>
              <a:rPr lang="fr-CH" dirty="0">
                <a:sym typeface="Wingdings" panose="05000000000000000000" pitchFamily="2" charset="2"/>
              </a:rPr>
              <a:t> of </a:t>
            </a:r>
            <a:r>
              <a:rPr lang="fr-CH" dirty="0" err="1">
                <a:sym typeface="Wingdings" panose="05000000000000000000" pitchFamily="2" charset="2"/>
              </a:rPr>
              <a:t>environmental</a:t>
            </a:r>
            <a:r>
              <a:rPr lang="fr-CH" dirty="0">
                <a:sym typeface="Wingdings" panose="05000000000000000000" pitchFamily="2" charset="2"/>
              </a:rPr>
              <a:t> certification</a:t>
            </a:r>
          </a:p>
          <a:p>
            <a:pPr marL="0" indent="0">
              <a:buNone/>
            </a:pPr>
            <a:r>
              <a:rPr lang="fr-CH" dirty="0">
                <a:sym typeface="Wingdings" panose="05000000000000000000" pitchFamily="2" charset="2"/>
              </a:rPr>
              <a:t>	 </a:t>
            </a:r>
            <a:r>
              <a:rPr lang="fr-CH" dirty="0" err="1">
                <a:sym typeface="Wingdings" panose="05000000000000000000" pitchFamily="2" charset="2"/>
              </a:rPr>
              <a:t>number</a:t>
            </a:r>
            <a:r>
              <a:rPr lang="fr-CH" dirty="0">
                <a:sym typeface="Wingdings" panose="05000000000000000000" pitchFamily="2" charset="2"/>
              </a:rPr>
              <a:t> of SDG </a:t>
            </a:r>
          </a:p>
          <a:p>
            <a:pPr marL="0" indent="0">
              <a:buNone/>
            </a:pPr>
            <a:r>
              <a:rPr lang="fr-CH" dirty="0">
                <a:sym typeface="Wingdings" panose="05000000000000000000" pitchFamily="2" charset="2"/>
              </a:rPr>
              <a:t>	 If the </a:t>
            </a:r>
            <a:r>
              <a:rPr lang="fr-CH" dirty="0" err="1">
                <a:sym typeface="Wingdings" panose="05000000000000000000" pitchFamily="2" charset="2"/>
              </a:rPr>
              <a:t>company</a:t>
            </a:r>
            <a:r>
              <a:rPr lang="fr-CH" dirty="0">
                <a:sym typeface="Wingdings" panose="05000000000000000000" pitchFamily="2" charset="2"/>
              </a:rPr>
              <a:t> has CSR report or  not</a:t>
            </a:r>
          </a:p>
          <a:p>
            <a:pPr marL="0" indent="0">
              <a:buNone/>
            </a:pPr>
            <a:r>
              <a:rPr lang="fr-CH" dirty="0">
                <a:sym typeface="Wingdings" panose="05000000000000000000" pitchFamily="2" charset="2"/>
              </a:rPr>
              <a:t>	ESG score</a:t>
            </a: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2</a:t>
            </a:r>
            <a:r>
              <a:rPr lang="fr-CH" b="1" dirty="0"/>
              <a:t>) One </a:t>
            </a:r>
            <a:r>
              <a:rPr lang="fr-CH" b="1" dirty="0" err="1"/>
              <a:t>who</a:t>
            </a:r>
            <a:r>
              <a:rPr lang="fr-CH" b="1" dirty="0"/>
              <a:t> </a:t>
            </a:r>
            <a:r>
              <a:rPr lang="fr-CH" b="1" dirty="0" err="1"/>
              <a:t>pollute</a:t>
            </a:r>
            <a:r>
              <a:rPr lang="fr-CH" b="1" dirty="0"/>
              <a:t> the </a:t>
            </a:r>
            <a:r>
              <a:rPr lang="fr-CH" b="1" dirty="0" err="1"/>
              <a:t>most</a:t>
            </a:r>
            <a:r>
              <a:rPr lang="fr-CH" b="1" dirty="0"/>
              <a:t>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dirty="0">
                <a:sym typeface="Wingdings" panose="05000000000000000000" pitchFamily="2" charset="2"/>
              </a:rPr>
              <a:t> Variation of </a:t>
            </a:r>
            <a:r>
              <a:rPr lang="fr-CH" dirty="0" err="1">
                <a:sym typeface="Wingdings" panose="05000000000000000000" pitchFamily="2" charset="2"/>
              </a:rPr>
              <a:t>carbon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emission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between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two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years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1024180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Sitka Banner</vt:lpstr>
      <vt:lpstr>HeadlinesVTI</vt:lpstr>
      <vt:lpstr>Are companies which disclose the most on carbon emission, ones who pollute the most ?     Cephas Anna Nathanaëlle GATSE</vt:lpstr>
      <vt:lpstr>PowerPoint Presentation</vt:lpstr>
      <vt:lpstr>What is the aim ?</vt:lpstr>
      <vt:lpstr>Why ?</vt:lpstr>
      <vt:lpstr>Literature reviews</vt:lpstr>
      <vt:lpstr>Hypotheses development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companies which disclose the most on carbon emission, ones who pollute the most ?     Cephas Anna Nathanaëlle GATSE</dc:title>
  <dc:creator>anna gatse</dc:creator>
  <cp:lastModifiedBy>anna gatse</cp:lastModifiedBy>
  <cp:revision>3</cp:revision>
  <dcterms:created xsi:type="dcterms:W3CDTF">2022-10-11T08:06:39Z</dcterms:created>
  <dcterms:modified xsi:type="dcterms:W3CDTF">2022-10-12T12:28:14Z</dcterms:modified>
</cp:coreProperties>
</file>