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316" r:id="rId3"/>
    <p:sldId id="300" r:id="rId4"/>
    <p:sldId id="259" r:id="rId5"/>
    <p:sldId id="296" r:id="rId6"/>
    <p:sldId id="301" r:id="rId7"/>
    <p:sldId id="302" r:id="rId8"/>
    <p:sldId id="303" r:id="rId9"/>
    <p:sldId id="304" r:id="rId10"/>
    <p:sldId id="292" r:id="rId11"/>
    <p:sldId id="311" r:id="rId12"/>
    <p:sldId id="314" r:id="rId13"/>
    <p:sldId id="310" r:id="rId14"/>
    <p:sldId id="312" r:id="rId15"/>
    <p:sldId id="299" r:id="rId16"/>
    <p:sldId id="306" r:id="rId17"/>
    <p:sldId id="305" r:id="rId18"/>
    <p:sldId id="307" r:id="rId19"/>
    <p:sldId id="284" r:id="rId20"/>
    <p:sldId id="308" r:id="rId21"/>
    <p:sldId id="297" r:id="rId22"/>
    <p:sldId id="298" r:id="rId23"/>
    <p:sldId id="313" r:id="rId24"/>
    <p:sldId id="315" r:id="rId25"/>
    <p:sldId id="317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0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40" y="544"/>
      </p:cViewPr>
      <p:guideLst>
        <p:guide pos="170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108953"/>
            <a:ext cx="9720072" cy="243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-159378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F15E9-6F4F-464A-97A1-8FB6AD932538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1F079F-029F-4586-8D5F-EB5CF25F5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18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slide" Target="slide10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slide" Target="slide25.xml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12" Type="http://schemas.openxmlformats.org/officeDocument/2006/relationships/image" Target="../media/image6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47.png"/><Relationship Id="rId4" Type="http://schemas.openxmlformats.org/officeDocument/2006/relationships/image" Target="../media/image58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614-010-9238-7" TargetMode="External"/><Relationship Id="rId7" Type="http://schemas.openxmlformats.org/officeDocument/2006/relationships/slide" Target="slide4.xml"/><Relationship Id="rId2" Type="http://schemas.openxmlformats.org/officeDocument/2006/relationships/hyperlink" Target="https://doi.org/10.1007/978-3-540-24669-5_12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www.jstor.org/stable/1910664.%20Accessed%2015%20June%202021" TargetMode="External"/><Relationship Id="rId4" Type="http://schemas.openxmlformats.org/officeDocument/2006/relationships/hyperlink" Target="https://doi.org/10.1007/978-3-540-74238-8_1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srn.com/abstract=1908227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2.xml"/><Relationship Id="rId7" Type="http://schemas.openxmlformats.org/officeDocument/2006/relationships/slide" Target="slide24.xml"/><Relationship Id="rId12" Type="http://schemas.openxmlformats.org/officeDocument/2006/relationships/image" Target="../media/image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EB6C-F2B7-664D-955E-44E0451CB425}"/>
              </a:ext>
            </a:extLst>
          </p:cNvPr>
          <p:cNvSpPr/>
          <p:nvPr/>
        </p:nvSpPr>
        <p:spPr>
          <a:xfrm>
            <a:off x="0" y="991892"/>
            <a:ext cx="4548465" cy="53934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2B6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366D-D67C-EB4D-8F1D-E1A69FA8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294BC3-3101-CC44-A012-5B84F0B7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3" y="0"/>
            <a:ext cx="12195273" cy="8124943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0E6F6CE-1AF1-244A-910A-A26D2B34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9" y="5026904"/>
            <a:ext cx="1828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12 -  This text is used for the template's hyperlinks – Don’t Delete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DADA05-0508-174E-A82E-5B89A58FEEF5}"/>
              </a:ext>
            </a:extLst>
          </p:cNvPr>
          <p:cNvCxnSpPr/>
          <p:nvPr/>
        </p:nvCxnSpPr>
        <p:spPr>
          <a:xfrm>
            <a:off x="1951125" y="4925071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45FDC2-A8C6-0445-902F-A7EA16EE43D4}"/>
              </a:ext>
            </a:extLst>
          </p:cNvPr>
          <p:cNvSpPr txBox="1"/>
          <p:nvPr/>
        </p:nvSpPr>
        <p:spPr>
          <a:xfrm>
            <a:off x="4385712" y="96856"/>
            <a:ext cx="6682091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Asset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097E1F-0C6E-C14C-BCEA-E1037CEAA9E0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56242DE-8ED7-BC4B-AE05-F03CD9F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AE72BD1C-DDD2-7546-ABEF-6D030CD0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ED58671-6B39-E540-8B0F-3DD074C7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3" name="Triangle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F8985-240B-8E45-BF3A-9EFDC19FB94F}"/>
              </a:ext>
            </a:extLst>
          </p:cNvPr>
          <p:cNvSpPr/>
          <p:nvPr/>
        </p:nvSpPr>
        <p:spPr>
          <a:xfrm rot="5400000">
            <a:off x="11158249" y="658384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4C8DE-F393-854D-A5DE-A6602FF4A8BE}"/>
              </a:ext>
            </a:extLst>
          </p:cNvPr>
          <p:cNvSpPr txBox="1"/>
          <p:nvPr/>
        </p:nvSpPr>
        <p:spPr>
          <a:xfrm>
            <a:off x="1563244" y="904087"/>
            <a:ext cx="8776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risky asset gives a dividend which, for simplicity we assume is payable continuously. We model the process as illustrated in Scholl </a:t>
            </a:r>
            <a:r>
              <a:rPr lang="en-US" sz="2000" i="1" dirty="0"/>
              <a:t>et al</a:t>
            </a:r>
            <a:r>
              <a:rPr lang="en-US" sz="2000" dirty="0"/>
              <a:t> (2020)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 [11]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                                                                                        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To replicate empirical observations, we make the dividend process temporally correlated with its historical payouts.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 also correlate it cross-sectionally with the dividend processes of the other risky assets.</a:t>
            </a:r>
          </a:p>
          <a:p>
            <a:pPr algn="ctr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4D70A-3FEA-2E4D-B3B9-D3D256B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26" y="5033523"/>
            <a:ext cx="3290152" cy="1266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9A05-A210-4D49-AA38-663680DE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95" y="2076531"/>
            <a:ext cx="4362610" cy="401403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416BE296-E013-4E41-BDCF-93AE4D967A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9144803" y="1148357"/>
            <a:ext cx="939800" cy="48260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6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12 -  This text is used for the template's hyperlinks – Don’t Delete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097E1F-0C6E-C14C-BCEA-E1037CEAA9E0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56242DE-8ED7-BC4B-AE05-F03CD9F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AE72BD1C-DDD2-7546-ABEF-6D030CD0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ED58671-6B39-E540-8B0F-3DD074C7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2" name="Triangle 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DF5BD-E201-8D4D-9B80-C7B00975FDA0}"/>
              </a:ext>
            </a:extLst>
          </p:cNvPr>
          <p:cNvSpPr/>
          <p:nvPr/>
        </p:nvSpPr>
        <p:spPr>
          <a:xfrm rot="16200000">
            <a:off x="10548647" y="657972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F8985-240B-8E45-BF3A-9EFDC19FB94F}"/>
              </a:ext>
            </a:extLst>
          </p:cNvPr>
          <p:cNvSpPr/>
          <p:nvPr/>
        </p:nvSpPr>
        <p:spPr>
          <a:xfrm rot="5400000">
            <a:off x="11158249" y="658384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4" action="ppaction://hlinksldjump"/>
            <a:extLst>
              <a:ext uri="{FF2B5EF4-FFF2-40B4-BE49-F238E27FC236}">
                <a16:creationId xmlns:a16="http://schemas.microsoft.com/office/drawing/2014/main" id="{55048168-B299-204E-B802-41BC0C8C5C28}"/>
              </a:ext>
            </a:extLst>
          </p:cNvPr>
          <p:cNvSpPr/>
          <p:nvPr/>
        </p:nvSpPr>
        <p:spPr>
          <a:xfrm>
            <a:off x="5983354" y="1741129"/>
            <a:ext cx="465737" cy="4669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6597C3-C994-614B-AE1A-FAFDFB1DC47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10800000">
            <a:off x="5446421" y="1851682"/>
            <a:ext cx="465737" cy="200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8CE20-5F6D-8842-ADFE-53033C5CD780}"/>
              </a:ext>
            </a:extLst>
          </p:cNvPr>
          <p:cNvSpPr txBox="1"/>
          <p:nvPr/>
        </p:nvSpPr>
        <p:spPr>
          <a:xfrm>
            <a:off x="1190856" y="3429000"/>
            <a:ext cx="10818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process is consistent with both the standard Weiner process and Ito’s lemma and one would find that,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F416-2003-B245-8035-10B04946FFE1}"/>
              </a:ext>
            </a:extLst>
          </p:cNvPr>
          <p:cNvSpPr txBox="1"/>
          <p:nvPr/>
        </p:nvSpPr>
        <p:spPr>
          <a:xfrm>
            <a:off x="2378008" y="1049493"/>
            <a:ext cx="814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model temporal correlation by modifying the Weiner term by the function,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82271-45C0-9245-9C1A-640E30D8C39E}"/>
              </a:ext>
            </a:extLst>
          </p:cNvPr>
          <p:cNvSpPr txBox="1"/>
          <p:nvPr/>
        </p:nvSpPr>
        <p:spPr>
          <a:xfrm>
            <a:off x="4385712" y="96856"/>
            <a:ext cx="6563337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Asset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321A4-CC3B-9C47-BCDE-5B7B1393C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122" y="4203711"/>
            <a:ext cx="1484537" cy="318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A3074D-49D7-3640-A171-0D6229B51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050" y="4159230"/>
            <a:ext cx="2180155" cy="380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15FF6-CC65-DF4F-BD93-AF3FE7D3F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2111" y="4159229"/>
            <a:ext cx="1233827" cy="31867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7C283-6D7C-7546-819D-D2E1EFBFC5EF}"/>
              </a:ext>
            </a:extLst>
          </p:cNvPr>
          <p:cNvCxnSpPr/>
          <p:nvPr/>
        </p:nvCxnSpPr>
        <p:spPr>
          <a:xfrm>
            <a:off x="1856125" y="5079450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2C02C2E-3E36-7848-BBB1-6F77086A5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982" y="5314670"/>
            <a:ext cx="4084927" cy="6582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A08B94-9CFF-3F4F-A87C-2267EAB99C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982" y="6077219"/>
            <a:ext cx="3978052" cy="2450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8D20A8-F1BE-1E41-A726-1EF099A43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1639" y="2680931"/>
            <a:ext cx="3448721" cy="495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D8AE0-C2D7-E04A-9889-F8E034F77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7038" y="4243807"/>
            <a:ext cx="275167" cy="238478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lastslide" tooltip="[12]Sircar, S. K. R., Papanicolaou, G., Fouque, P. J., Sircar, K. R., Gómez Valderrama, P., Fouque, J. (2000). Derivatives in Financial Markets with Stochastic Volatility. United Kingdom: Cambridge University Press. pp.177-190  "/>
            <a:extLst>
              <a:ext uri="{FF2B5EF4-FFF2-40B4-BE49-F238E27FC236}">
                <a16:creationId xmlns:a16="http://schemas.microsoft.com/office/drawing/2014/main" id="{F2B8C468-82C9-2448-B4B2-E7A887B5E7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2426" y="2667866"/>
            <a:ext cx="939800" cy="482600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A2A76D1-A303-6F4F-8B20-4643A899CDE5}"/>
              </a:ext>
            </a:extLst>
          </p:cNvPr>
          <p:cNvSpPr txBox="1"/>
          <p:nvPr/>
        </p:nvSpPr>
        <p:spPr>
          <a:xfrm>
            <a:off x="8086561" y="2729548"/>
            <a:ext cx="63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31570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12 -  This text is used for the template's hyperlinks – Don’t Delete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097E1F-0C6E-C14C-BCEA-E1037CEAA9E0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56242DE-8ED7-BC4B-AE05-F03CD9F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AE72BD1C-DDD2-7546-ABEF-6D030CD0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ED58671-6B39-E540-8B0F-3DD074C7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2" name="Triangle 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DF5BD-E201-8D4D-9B80-C7B00975FDA0}"/>
              </a:ext>
            </a:extLst>
          </p:cNvPr>
          <p:cNvSpPr/>
          <p:nvPr/>
        </p:nvSpPr>
        <p:spPr>
          <a:xfrm rot="16200000">
            <a:off x="10548647" y="657972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F8985-240B-8E45-BF3A-9EFDC19FB94F}"/>
              </a:ext>
            </a:extLst>
          </p:cNvPr>
          <p:cNvSpPr/>
          <p:nvPr/>
        </p:nvSpPr>
        <p:spPr>
          <a:xfrm rot="5400000">
            <a:off x="11158249" y="658384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8CE20-5F6D-8842-ADFE-53033C5CD780}"/>
              </a:ext>
            </a:extLst>
          </p:cNvPr>
          <p:cNvSpPr txBox="1"/>
          <p:nvPr/>
        </p:nvSpPr>
        <p:spPr>
          <a:xfrm>
            <a:off x="899308" y="1389166"/>
            <a:ext cx="1120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cross sectional correlation, we do a Cholesky decomposition of the correlation matrix of the two assets 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[2]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82271-45C0-9245-9C1A-640E30D8C39E}"/>
              </a:ext>
            </a:extLst>
          </p:cNvPr>
          <p:cNvSpPr txBox="1"/>
          <p:nvPr/>
        </p:nvSpPr>
        <p:spPr>
          <a:xfrm>
            <a:off x="4385712" y="96856"/>
            <a:ext cx="6563337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Asset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0E33-44F2-5944-88C0-9F6EEDCB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84" y="2120852"/>
            <a:ext cx="1176977" cy="321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82B7C-DAA0-2F44-9F57-EC0C88A044F1}"/>
              </a:ext>
            </a:extLst>
          </p:cNvPr>
          <p:cNvSpPr txBox="1"/>
          <p:nvPr/>
        </p:nvSpPr>
        <p:spPr>
          <a:xfrm>
            <a:off x="1845925" y="3105834"/>
            <a:ext cx="8809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then multiply the Lower matrix, L by the uncorrelated Weiner processes,       , and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end up with a cross sectionally correlated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4E6FB-024C-0142-8946-95397C10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563" y="3164549"/>
            <a:ext cx="392687" cy="3108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6D358-A7A2-AC4F-8F03-021CBCB32571}"/>
              </a:ext>
            </a:extLst>
          </p:cNvPr>
          <p:cNvCxnSpPr/>
          <p:nvPr/>
        </p:nvCxnSpPr>
        <p:spPr>
          <a:xfrm>
            <a:off x="1856125" y="5079450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hlinkClick r:id="rId6" action="ppaction://hlinksldjump" tooltip="[2]Dereniowski D., Kubale M. (2004) Cholesky Factorization of Matrices in Parallel and Ranking of Graphs. In: Wyrzykowski R., Dongarra J., Paprzycki M., Waśniewski J. (eds) Parallel Processing and Applied Mathematics. PPAM 2003. Lecture Notes in Computer "/>
            <a:extLst>
              <a:ext uri="{FF2B5EF4-FFF2-40B4-BE49-F238E27FC236}">
                <a16:creationId xmlns:a16="http://schemas.microsoft.com/office/drawing/2014/main" id="{ECC823BA-D179-3544-B322-4E8D3C4F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</a:blip>
          <a:stretch>
            <a:fillRect/>
          </a:stretch>
        </p:blipFill>
        <p:spPr>
          <a:xfrm>
            <a:off x="11194799" y="1306676"/>
            <a:ext cx="939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12 -  This text is used for the template's hyperlinks – Don’t Delete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097E1F-0C6E-C14C-BCEA-E1037CEAA9E0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56242DE-8ED7-BC4B-AE05-F03CD9F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AE72BD1C-DDD2-7546-ABEF-6D030CD0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ED58671-6B39-E540-8B0F-3DD074C7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2" name="Triangle 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DF5BD-E201-8D4D-9B80-C7B00975FDA0}"/>
              </a:ext>
            </a:extLst>
          </p:cNvPr>
          <p:cNvSpPr/>
          <p:nvPr/>
        </p:nvSpPr>
        <p:spPr>
          <a:xfrm rot="16200000">
            <a:off x="10548647" y="657972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F8985-240B-8E45-BF3A-9EFDC19FB94F}"/>
              </a:ext>
            </a:extLst>
          </p:cNvPr>
          <p:cNvSpPr/>
          <p:nvPr/>
        </p:nvSpPr>
        <p:spPr>
          <a:xfrm rot="5400000">
            <a:off x="11158249" y="658384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C907A-6846-4741-B3B0-EBE5C00BA6C4}"/>
              </a:ext>
            </a:extLst>
          </p:cNvPr>
          <p:cNvSpPr txBox="1"/>
          <p:nvPr/>
        </p:nvSpPr>
        <p:spPr>
          <a:xfrm>
            <a:off x="4385712" y="96856"/>
            <a:ext cx="6682091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Asset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D6DDA-F753-B64B-8340-C4DCB860DFFF}"/>
              </a:ext>
            </a:extLst>
          </p:cNvPr>
          <p:cNvSpPr txBox="1"/>
          <p:nvPr/>
        </p:nvSpPr>
        <p:spPr>
          <a:xfrm>
            <a:off x="4508682" y="1165743"/>
            <a:ext cx="200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overall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22FC4-7575-EC4F-8482-5A65DA6B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928" y="4094441"/>
            <a:ext cx="3202422" cy="459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14317-6E4E-784B-8CFB-73A76EEA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169" y="2165366"/>
            <a:ext cx="5926238" cy="1403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837514-8384-8245-AB9E-8A2D0AA5E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125" y="5165099"/>
            <a:ext cx="7688028" cy="7394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DDEB20-3D81-C14A-9F01-F4A58D3E025C}"/>
              </a:ext>
            </a:extLst>
          </p:cNvPr>
          <p:cNvCxnSpPr/>
          <p:nvPr/>
        </p:nvCxnSpPr>
        <p:spPr>
          <a:xfrm>
            <a:off x="1856125" y="5079450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4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12 -  This text is used for the template's hyperlinks – Don’t Delete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DADA05-0508-174E-A82E-5B89A58FEEF5}"/>
              </a:ext>
            </a:extLst>
          </p:cNvPr>
          <p:cNvCxnSpPr/>
          <p:nvPr/>
        </p:nvCxnSpPr>
        <p:spPr>
          <a:xfrm>
            <a:off x="2044156" y="4961377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097E1F-0C6E-C14C-BCEA-E1037CEAA9E0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C56242DE-8ED7-BC4B-AE05-F03CD9F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AE72BD1C-DDD2-7546-ABEF-6D030CD0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ED58671-6B39-E540-8B0F-3DD074C7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2" name="Triangle 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DF5BD-E201-8D4D-9B80-C7B00975FDA0}"/>
              </a:ext>
            </a:extLst>
          </p:cNvPr>
          <p:cNvSpPr/>
          <p:nvPr/>
        </p:nvSpPr>
        <p:spPr>
          <a:xfrm rot="16200000">
            <a:off x="10548647" y="657972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AE65C-BA04-FE42-AACD-0D330A849BB6}"/>
              </a:ext>
            </a:extLst>
          </p:cNvPr>
          <p:cNvSpPr txBox="1"/>
          <p:nvPr/>
        </p:nvSpPr>
        <p:spPr>
          <a:xfrm>
            <a:off x="4385712" y="96856"/>
            <a:ext cx="6598963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Asset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2BE985-BC84-2447-9189-24321419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629" y="2294314"/>
            <a:ext cx="1680031" cy="529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38280C-2D1A-F441-A18F-5DEC46C1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96" y="3447617"/>
            <a:ext cx="524794" cy="324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C5602-9663-0C4E-BCD6-57E9E06BEF24}"/>
              </a:ext>
            </a:extLst>
          </p:cNvPr>
          <p:cNvSpPr txBox="1"/>
          <p:nvPr/>
        </p:nvSpPr>
        <p:spPr>
          <a:xfrm>
            <a:off x="3821236" y="1154679"/>
            <a:ext cx="4063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model’s simulation Vs. Actual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DC657-896A-3447-9A54-335EB731B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341" y="2268890"/>
            <a:ext cx="2932051" cy="1764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80D98-B912-0C41-AE31-AC3D9D02C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88" y="2317896"/>
            <a:ext cx="2932051" cy="1722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AD4E1-E826-3645-9EAC-6CD5081357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85" y="2268890"/>
            <a:ext cx="2932051" cy="1774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44408E-A77A-0E42-B2AE-421B5C27D2DA}"/>
              </a:ext>
            </a:extLst>
          </p:cNvPr>
          <p:cNvSpPr txBox="1"/>
          <p:nvPr/>
        </p:nvSpPr>
        <p:spPr>
          <a:xfrm>
            <a:off x="2197762" y="415386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JNJ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DAD47-3AA1-DA4F-A889-8FB48C542235}"/>
              </a:ext>
            </a:extLst>
          </p:cNvPr>
          <p:cNvSpPr txBox="1"/>
          <p:nvPr/>
        </p:nvSpPr>
        <p:spPr>
          <a:xfrm>
            <a:off x="9390213" y="4153866"/>
            <a:ext cx="75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Colgate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068F8-F06F-1A40-98EB-B97003E6780C}"/>
              </a:ext>
            </a:extLst>
          </p:cNvPr>
          <p:cNvSpPr txBox="1"/>
          <p:nvPr/>
        </p:nvSpPr>
        <p:spPr>
          <a:xfrm>
            <a:off x="5440867" y="415386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Coca-Cola</a:t>
            </a:r>
          </a:p>
        </p:txBody>
      </p:sp>
    </p:spTree>
    <p:extLst>
      <p:ext uri="{BB962C8B-B14F-4D97-AF65-F5344CB8AC3E}">
        <p14:creationId xmlns:p14="http://schemas.microsoft.com/office/powerpoint/2010/main" val="6985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8 -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C6814-01A2-4640-B798-0535AF45F6C2}"/>
              </a:ext>
            </a:extLst>
          </p:cNvPr>
          <p:cNvSpPr txBox="1"/>
          <p:nvPr/>
        </p:nvSpPr>
        <p:spPr>
          <a:xfrm>
            <a:off x="2165766" y="2167821"/>
            <a:ext cx="77920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Value Trader has a fixed rule of allocating wealth across asset classes:</a:t>
            </a:r>
          </a:p>
          <a:p>
            <a:endParaRPr lang="en-US" sz="2000" dirty="0"/>
          </a:p>
          <a:p>
            <a:r>
              <a:rPr lang="en-US" sz="2000" dirty="0"/>
              <a:t>Bonds			40%</a:t>
            </a:r>
          </a:p>
          <a:p>
            <a:r>
              <a:rPr lang="en-US" sz="2000" dirty="0"/>
              <a:t>Risky assets		60%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1" name="Triangl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67DF99-AEA0-F545-AA41-676C96381234}"/>
              </a:ext>
            </a:extLst>
          </p:cNvPr>
          <p:cNvSpPr/>
          <p:nvPr/>
        </p:nvSpPr>
        <p:spPr>
          <a:xfrm rot="5400000">
            <a:off x="11158249" y="659769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2DBF4-40B4-3043-9943-CB86DCD5293A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</a:p>
        </p:txBody>
      </p:sp>
    </p:spTree>
    <p:extLst>
      <p:ext uri="{BB962C8B-B14F-4D97-AF65-F5344CB8AC3E}">
        <p14:creationId xmlns:p14="http://schemas.microsoft.com/office/powerpoint/2010/main" val="15829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657485" y="5002866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8 -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C6814-01A2-4640-B798-0535AF45F6C2}"/>
              </a:ext>
            </a:extLst>
          </p:cNvPr>
          <p:cNvSpPr txBox="1"/>
          <p:nvPr/>
        </p:nvSpPr>
        <p:spPr>
          <a:xfrm>
            <a:off x="625934" y="428335"/>
            <a:ext cx="110236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/>
              <a:t>Within the Risky asset category, the 60% portion of wealth is further divided between the two risky assets</a:t>
            </a:r>
          </a:p>
          <a:p>
            <a:pPr algn="ctr"/>
            <a:r>
              <a:rPr lang="en-US" sz="2000" dirty="0"/>
              <a:t>depending on the relative strength of each asset’s signal.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We model the investor’s choice by a sigmoid function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AEE46-8ACB-1344-B4B7-92C0AC00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74" y="3124197"/>
            <a:ext cx="2316186" cy="1113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344D4-7DCC-7045-950A-5A0D69E4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806" y="5271766"/>
            <a:ext cx="9893300" cy="1549400"/>
          </a:xfrm>
          <a:prstGeom prst="rect">
            <a:avLst/>
          </a:prstGeom>
        </p:spPr>
      </p:pic>
      <p:sp>
        <p:nvSpPr>
          <p:cNvPr id="17" name="Triangle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3913D0-DA6F-DA47-B472-9FC8FB3455FA}"/>
              </a:ext>
            </a:extLst>
          </p:cNvPr>
          <p:cNvSpPr/>
          <p:nvPr/>
        </p:nvSpPr>
        <p:spPr>
          <a:xfrm rot="16200000">
            <a:off x="10548647" y="659358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946628-09CF-7F41-94BF-B42A7C4145B9}"/>
              </a:ext>
            </a:extLst>
          </p:cNvPr>
          <p:cNvSpPr/>
          <p:nvPr/>
        </p:nvSpPr>
        <p:spPr>
          <a:xfrm rot="5400000">
            <a:off x="11158249" y="659769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613454-E445-614F-9ACE-550405CD4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386" y="2671229"/>
            <a:ext cx="3950261" cy="2317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6A538-A4B4-264B-8496-78A798BB9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943" y="4503069"/>
            <a:ext cx="692150" cy="20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E9B17-702F-3449-9673-1D9878751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418" y="5619276"/>
            <a:ext cx="10541000" cy="1217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75F88-E19C-C24A-B840-60A28B0DC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048" y="6202704"/>
            <a:ext cx="2415091" cy="29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4ACEA-8DCE-524F-B047-2713FDFADB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8520" y="5084388"/>
            <a:ext cx="4532168" cy="206502"/>
          </a:xfrm>
          <a:prstGeom prst="rect">
            <a:avLst/>
          </a:prstGeom>
        </p:spPr>
      </p:pic>
      <p:sp>
        <p:nvSpPr>
          <p:cNvPr id="25" name="Triangl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3CAFF5-42E1-E546-911E-D5BD58AF5317}"/>
              </a:ext>
            </a:extLst>
          </p:cNvPr>
          <p:cNvSpPr/>
          <p:nvPr/>
        </p:nvSpPr>
        <p:spPr>
          <a:xfrm rot="16200000">
            <a:off x="10548647" y="6593577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61CD63-E0FB-B74B-AE2F-73339CA0C85C}"/>
              </a:ext>
            </a:extLst>
          </p:cNvPr>
          <p:cNvSpPr/>
          <p:nvPr/>
        </p:nvSpPr>
        <p:spPr>
          <a:xfrm rot="5400000">
            <a:off x="11158249" y="6597694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D25AA-9CFC-4F46-86CD-2083532517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8806" y="5739448"/>
            <a:ext cx="8520065" cy="3406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264EFA-F824-874E-9C90-BF33DCF14AD0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4A2A2-EAFB-4543-BC7A-8B8E087A2A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3608" y="2674123"/>
            <a:ext cx="385816" cy="229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F8BBE-5DEA-194E-994A-A0EEFC93335C}"/>
              </a:ext>
            </a:extLst>
          </p:cNvPr>
          <p:cNvSpPr txBox="1"/>
          <p:nvPr/>
        </p:nvSpPr>
        <p:spPr>
          <a:xfrm>
            <a:off x="8782988" y="190802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[5]</a:t>
            </a:r>
          </a:p>
        </p:txBody>
      </p:sp>
      <p:pic>
        <p:nvPicPr>
          <p:cNvPr id="11" name="Picture 10">
            <a:hlinkClick r:id="rId13" action="ppaction://hlinksldjump" tooltip="[5]Ghoulmié, F. &amp; Bartolozzi, Marco &amp; Mellen, Christopher &amp; Di Matteo, Tiziana. (2007). Effects of diversification among assets in an agent-based market model - art. no. 68020D. Proceedings of SPIE - The International Society for Optical Engineering. 6802"/>
            <a:extLst>
              <a:ext uri="{FF2B5EF4-FFF2-40B4-BE49-F238E27FC236}">
                <a16:creationId xmlns:a16="http://schemas.microsoft.com/office/drawing/2014/main" id="{2EB4FED0-E61E-AC41-8038-EB775686034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0"/>
          </a:blip>
          <a:stretch>
            <a:fillRect/>
          </a:stretch>
        </p:blipFill>
        <p:spPr>
          <a:xfrm>
            <a:off x="8477804" y="1822954"/>
            <a:ext cx="990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628520" y="4723871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8 -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20" name="Triangle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47953E-B47B-FD4E-A947-0688344CDB4E}"/>
              </a:ext>
            </a:extLst>
          </p:cNvPr>
          <p:cNvSpPr/>
          <p:nvPr/>
        </p:nvSpPr>
        <p:spPr>
          <a:xfrm rot="16200000">
            <a:off x="10548647" y="6593577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67DF99-AEA0-F545-AA41-676C96381234}"/>
              </a:ext>
            </a:extLst>
          </p:cNvPr>
          <p:cNvSpPr/>
          <p:nvPr/>
        </p:nvSpPr>
        <p:spPr>
          <a:xfrm rot="5400000">
            <a:off x="11158249" y="6597694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EE101-5157-9A43-8950-1B9B9BE3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86" y="1730652"/>
            <a:ext cx="2681632" cy="25885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23E53-63F4-BF43-B978-34F2767E4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853289">
            <a:off x="6087861" y="2871554"/>
            <a:ext cx="381152" cy="537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26854D-CADF-F54F-A2E9-73DA3F2657D9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7C6EEF-E1FA-5044-A16A-8E9174D9D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818" y="1911581"/>
            <a:ext cx="2316186" cy="11133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41E21-2CA3-3A42-925A-BE129FCE5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520" y="5349422"/>
            <a:ext cx="3549122" cy="374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89199-4428-AE4B-8AF7-0D703491B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5586" y="5724206"/>
            <a:ext cx="2330447" cy="374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212EB-5705-7740-B0A1-F1809336C1B9}"/>
              </a:ext>
            </a:extLst>
          </p:cNvPr>
          <p:cNvSpPr txBox="1"/>
          <p:nvPr/>
        </p:nvSpPr>
        <p:spPr>
          <a:xfrm>
            <a:off x="3482349" y="776586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function is better represented on a 3D-space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8408E-B017-854F-AD1E-DDDBBD08C133}"/>
              </a:ext>
            </a:extLst>
          </p:cNvPr>
          <p:cNvSpPr txBox="1"/>
          <p:nvPr/>
        </p:nvSpPr>
        <p:spPr>
          <a:xfrm rot="21449300">
            <a:off x="6423899" y="2788759"/>
            <a:ext cx="3529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0.5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0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-0.5</a:t>
            </a:r>
          </a:p>
          <a:p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B0CDE-4619-B640-8797-E1AB99EAB762}"/>
              </a:ext>
            </a:extLst>
          </p:cNvPr>
          <p:cNvSpPr txBox="1"/>
          <p:nvPr/>
        </p:nvSpPr>
        <p:spPr>
          <a:xfrm rot="20815539">
            <a:off x="7374775" y="3850342"/>
            <a:ext cx="19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0</a:t>
            </a:r>
          </a:p>
          <a:p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C9039-9E4B-A94D-8ED8-93CCCD111FF3}"/>
              </a:ext>
            </a:extLst>
          </p:cNvPr>
          <p:cNvSpPr txBox="1"/>
          <p:nvPr/>
        </p:nvSpPr>
        <p:spPr>
          <a:xfrm rot="21449300">
            <a:off x="8382198" y="3658356"/>
            <a:ext cx="19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0</a:t>
            </a:r>
          </a:p>
          <a:p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F8041-116E-1D48-B0B7-81F98B9A9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4611" y="5007851"/>
            <a:ext cx="3985903" cy="181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BF93B3-1064-254E-85E2-EF7AF67DC6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8040" y="4129969"/>
            <a:ext cx="114300" cy="11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E1F6D8-D8CF-C240-A55E-9C0AA63080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1722" y="3720441"/>
            <a:ext cx="114300" cy="114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D3D449F-EF2B-C445-B5B9-53F36A45E925}"/>
              </a:ext>
            </a:extLst>
          </p:cNvPr>
          <p:cNvSpPr txBox="1"/>
          <p:nvPr/>
        </p:nvSpPr>
        <p:spPr>
          <a:xfrm rot="21449300">
            <a:off x="7770244" y="3840696"/>
            <a:ext cx="19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1</a:t>
            </a:r>
          </a:p>
          <a:p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3E1681-D7D3-2B47-A579-6D689590EFF3}"/>
              </a:ext>
            </a:extLst>
          </p:cNvPr>
          <p:cNvSpPr txBox="1"/>
          <p:nvPr/>
        </p:nvSpPr>
        <p:spPr>
          <a:xfrm rot="21449300">
            <a:off x="6971881" y="3853657"/>
            <a:ext cx="35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-1</a:t>
            </a:r>
          </a:p>
          <a:p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638E4E-41BB-1041-837B-360220622ABF}"/>
              </a:ext>
            </a:extLst>
          </p:cNvPr>
          <p:cNvSpPr txBox="1"/>
          <p:nvPr/>
        </p:nvSpPr>
        <p:spPr>
          <a:xfrm rot="21449300">
            <a:off x="8483750" y="3574594"/>
            <a:ext cx="29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1</a:t>
            </a:r>
          </a:p>
          <a:p>
            <a:endParaRPr 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4D7E0F-4F8F-DE4E-83C7-84889FF4AE24}"/>
              </a:ext>
            </a:extLst>
          </p:cNvPr>
          <p:cNvSpPr txBox="1"/>
          <p:nvPr/>
        </p:nvSpPr>
        <p:spPr>
          <a:xfrm rot="21449300">
            <a:off x="8260064" y="3713444"/>
            <a:ext cx="39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-1</a:t>
            </a:r>
          </a:p>
          <a:p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FFB09-B18D-F847-B353-85696CD61BFD}"/>
              </a:ext>
            </a:extLst>
          </p:cNvPr>
          <p:cNvSpPr txBox="1"/>
          <p:nvPr/>
        </p:nvSpPr>
        <p:spPr>
          <a:xfrm rot="16004568">
            <a:off x="5995992" y="3401897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Weight,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77E28-0901-B64F-BA8F-D044742263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8850" y="4186394"/>
            <a:ext cx="537457" cy="296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2F08F0-F1AD-2841-A732-3B09179A47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063237">
            <a:off x="8375913" y="3887695"/>
            <a:ext cx="553188" cy="3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8 -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20" name="Triangle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47953E-B47B-FD4E-A947-0688344CDB4E}"/>
              </a:ext>
            </a:extLst>
          </p:cNvPr>
          <p:cNvSpPr/>
          <p:nvPr/>
        </p:nvSpPr>
        <p:spPr>
          <a:xfrm rot="16200000">
            <a:off x="10548647" y="657972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67DF99-AEA0-F545-AA41-676C96381234}"/>
              </a:ext>
            </a:extLst>
          </p:cNvPr>
          <p:cNvSpPr/>
          <p:nvPr/>
        </p:nvSpPr>
        <p:spPr>
          <a:xfrm rot="5400000">
            <a:off x="11158249" y="658384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6418A-CB31-534C-BC7E-9ED6AD02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970" y="2466092"/>
            <a:ext cx="1783195" cy="82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107DB9-C926-814F-A94C-04E3C0264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75" y="3357281"/>
            <a:ext cx="1783195" cy="82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EF73F-7328-A142-BDB6-CF7481AE2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553" y="1723853"/>
            <a:ext cx="2514593" cy="712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FAC0B-E76D-064B-8FC7-B6C4885C2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965" y="1611351"/>
            <a:ext cx="118705" cy="118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03734-F4D0-1B4C-8F7A-5BC9E3C0D305}"/>
              </a:ext>
            </a:extLst>
          </p:cNvPr>
          <p:cNvSpPr txBox="1"/>
          <p:nvPr/>
        </p:nvSpPr>
        <p:spPr>
          <a:xfrm>
            <a:off x="2432656" y="1100380"/>
            <a:ext cx="724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Re-engineering the sigmoid function gives us a more generic formula.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67FB-A88D-534C-8724-01F0AFBD8F4A}"/>
              </a:ext>
            </a:extLst>
          </p:cNvPr>
          <p:cNvCxnSpPr/>
          <p:nvPr/>
        </p:nvCxnSpPr>
        <p:spPr>
          <a:xfrm>
            <a:off x="1628520" y="4830746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7BDE4-142A-F34A-B722-0193EAA2A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520" y="5456297"/>
            <a:ext cx="3549122" cy="3741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FF4064-F4E3-3846-AE67-1455406E1C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5586" y="5831081"/>
            <a:ext cx="2330447" cy="374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BA9CE1-561C-3646-BBD3-DF177A2E54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611" y="5114726"/>
            <a:ext cx="3985903" cy="181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A0A17-0F04-F444-98A1-F58610C74B73}"/>
              </a:ext>
            </a:extLst>
          </p:cNvPr>
          <p:cNvSpPr txBox="1"/>
          <p:nvPr/>
        </p:nvSpPr>
        <p:spPr>
          <a:xfrm>
            <a:off x="2051305" y="4288409"/>
            <a:ext cx="8202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This result is identical to the choice function illustrated by </a:t>
            </a:r>
            <a:r>
              <a:rPr lang="en-ZW" sz="2000" dirty="0"/>
              <a:t>McFadden, D. (1973)</a:t>
            </a:r>
            <a:r>
              <a:rPr lang="en-US" sz="2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D03C9-E52B-5541-BB41-45C30E5B89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6891" y="2077441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78DBB9-732D-8347-AB13-6DDC7F13913E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E2A7B-CF08-E04C-89B8-30361E726943}"/>
              </a:ext>
            </a:extLst>
          </p:cNvPr>
          <p:cNvSpPr txBox="1"/>
          <p:nvPr/>
        </p:nvSpPr>
        <p:spPr>
          <a:xfrm>
            <a:off x="10063371" y="423899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[9]</a:t>
            </a:r>
          </a:p>
        </p:txBody>
      </p:sp>
      <p:pic>
        <p:nvPicPr>
          <p:cNvPr id="10" name="Picture 9">
            <a:hlinkClick r:id="" action="ppaction://hlinkshowjump?jump=lastslide" tooltip="[9]McFadden, D. (1973) Conditional Logit Analysis of Qualitative Choice Behavior. In: Zarembka, P., Ed., Frontiers in Econometrics, Academic Press, 105-142.  "/>
            <a:extLst>
              <a:ext uri="{FF2B5EF4-FFF2-40B4-BE49-F238E27FC236}">
                <a16:creationId xmlns:a16="http://schemas.microsoft.com/office/drawing/2014/main" id="{61FB7E00-F494-7644-8A8B-3B774FDB08D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0"/>
          </a:blip>
          <a:stretch>
            <a:fillRect/>
          </a:stretch>
        </p:blipFill>
        <p:spPr>
          <a:xfrm>
            <a:off x="9569932" y="4117260"/>
            <a:ext cx="1130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839861" y="4257524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4 -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17" name="Triangle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363415-3117-034C-9F38-4DF42294C69F}"/>
              </a:ext>
            </a:extLst>
          </p:cNvPr>
          <p:cNvSpPr/>
          <p:nvPr/>
        </p:nvSpPr>
        <p:spPr>
          <a:xfrm rot="16200000">
            <a:off x="10548647" y="657972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8CEF0C-C3F4-CE49-8118-F8EFF39EFF88}"/>
              </a:ext>
            </a:extLst>
          </p:cNvPr>
          <p:cNvSpPr/>
          <p:nvPr/>
        </p:nvSpPr>
        <p:spPr>
          <a:xfrm rot="5400000">
            <a:off x="11158249" y="658383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F6304-E225-534C-B2C1-06363EDB61A8}"/>
              </a:ext>
            </a:extLst>
          </p:cNvPr>
          <p:cNvSpPr txBox="1"/>
          <p:nvPr/>
        </p:nvSpPr>
        <p:spPr>
          <a:xfrm>
            <a:off x="2519715" y="1231924"/>
            <a:ext cx="770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Value trader believes market prices revert to the asset’s intrinsic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BFBD-04FE-6346-8770-523B596C3D56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  <a:endParaRPr lang="en-US" sz="15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3C8BB-AED8-B345-8E19-CF9460019D3A}"/>
              </a:ext>
            </a:extLst>
          </p:cNvPr>
          <p:cNvSpPr txBox="1"/>
          <p:nvPr/>
        </p:nvSpPr>
        <p:spPr>
          <a:xfrm>
            <a:off x="6944810" y="3939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[11]</a:t>
            </a:r>
          </a:p>
        </p:txBody>
      </p:sp>
      <p:pic>
        <p:nvPicPr>
          <p:cNvPr id="7" name="Picture 6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48A1E2B3-691F-7F43-ABFD-8D199C68DB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6805390" y="538910"/>
            <a:ext cx="9398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CE37D-252D-4346-B3F8-3B13599D4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513" y="2601794"/>
            <a:ext cx="28829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77E6C-E26F-A64B-B2B8-4FFFC7BFB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394" y="4383027"/>
            <a:ext cx="7056912" cy="1539466"/>
          </a:xfrm>
          <a:prstGeom prst="rect">
            <a:avLst/>
          </a:prstGeom>
        </p:spPr>
      </p:pic>
      <p:pic>
        <p:nvPicPr>
          <p:cNvPr id="19" name="Picture 18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BDCA7628-5E3F-E04E-9450-0458D9C1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5279850" y="5025517"/>
            <a:ext cx="939800" cy="482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2B6F73-2CBF-DE43-82AA-607B8112BEF7}"/>
              </a:ext>
            </a:extLst>
          </p:cNvPr>
          <p:cNvSpPr txBox="1"/>
          <p:nvPr/>
        </p:nvSpPr>
        <p:spPr>
          <a:xfrm>
            <a:off x="5517323" y="5111639"/>
            <a:ext cx="479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[11]</a:t>
            </a:r>
          </a:p>
        </p:txBody>
      </p:sp>
      <p:pic>
        <p:nvPicPr>
          <p:cNvPr id="23" name="Picture 22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78AAD430-68E2-F645-AC36-491B7E11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6579613" y="2894"/>
            <a:ext cx="939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279BA-3C83-1842-AC1C-83036ACFF082}"/>
              </a:ext>
            </a:extLst>
          </p:cNvPr>
          <p:cNvSpPr txBox="1"/>
          <p:nvPr/>
        </p:nvSpPr>
        <p:spPr>
          <a:xfrm>
            <a:off x="1675633" y="1900580"/>
            <a:ext cx="862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W" dirty="0"/>
          </a:p>
          <a:p>
            <a:pPr lvl="0" algn="ctr"/>
            <a:r>
              <a:rPr lang="en-GB" dirty="0"/>
              <a:t>Index funds invest in a basket of stocks in order to match the performance of an index, such as the S&amp;P 500. </a:t>
            </a:r>
          </a:p>
          <a:p>
            <a:pPr lvl="0" algn="ctr"/>
            <a:endParaRPr lang="en-GB" dirty="0"/>
          </a:p>
          <a:p>
            <a:pPr lvl="0" algn="ctr"/>
            <a:endParaRPr lang="en-GB" dirty="0"/>
          </a:p>
          <a:p>
            <a:pPr lvl="0" algn="ctr"/>
            <a:r>
              <a:rPr lang="en-GB" dirty="0"/>
              <a:t>The resulting trading can move prices for reasons that have nothing to do with the fundamentals of the underlying stocks.</a:t>
            </a:r>
            <a:endParaRPr lang="en-ZW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3056-2EF7-B04B-B675-B3FBBF23952A}"/>
              </a:ext>
            </a:extLst>
          </p:cNvPr>
          <p:cNvSpPr txBox="1"/>
          <p:nvPr/>
        </p:nvSpPr>
        <p:spPr>
          <a:xfrm>
            <a:off x="812553" y="135482"/>
            <a:ext cx="103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do index funds need to be to destabilise markets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339B8-E5A7-1C4C-A33F-2A94FF50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" name="Tri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DB13AC-396C-F449-9C5F-427927DF481B}"/>
              </a:ext>
            </a:extLst>
          </p:cNvPr>
          <p:cNvSpPr/>
          <p:nvPr/>
        </p:nvSpPr>
        <p:spPr>
          <a:xfrm rot="16200000">
            <a:off x="10548647" y="659358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64BFDA-15DA-9743-8AF9-A93FB983CD2A}"/>
              </a:ext>
            </a:extLst>
          </p:cNvPr>
          <p:cNvSpPr/>
          <p:nvPr/>
        </p:nvSpPr>
        <p:spPr>
          <a:xfrm rot="5400000">
            <a:off x="11158249" y="659769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839861" y="4257524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4 -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17" name="Triangle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363415-3117-034C-9F38-4DF42294C69F}"/>
              </a:ext>
            </a:extLst>
          </p:cNvPr>
          <p:cNvSpPr/>
          <p:nvPr/>
        </p:nvSpPr>
        <p:spPr>
          <a:xfrm rot="16200000">
            <a:off x="10548647" y="657972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F6304-E225-534C-B2C1-06363EDB61A8}"/>
              </a:ext>
            </a:extLst>
          </p:cNvPr>
          <p:cNvSpPr txBox="1"/>
          <p:nvPr/>
        </p:nvSpPr>
        <p:spPr>
          <a:xfrm>
            <a:off x="3991819" y="1295771"/>
            <a:ext cx="378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Excess demand is then computed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F0EF1-DEF3-F147-BD5D-DB6F9147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66" y="2390721"/>
            <a:ext cx="4348595" cy="585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92428D-80B6-4147-9647-2D006B79B8D7}"/>
              </a:ext>
            </a:extLst>
          </p:cNvPr>
          <p:cNvSpPr txBox="1"/>
          <p:nvPr/>
        </p:nvSpPr>
        <p:spPr>
          <a:xfrm>
            <a:off x="4479205" y="71599"/>
            <a:ext cx="663108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Trader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C2833-84AA-D146-A968-31A82C700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480" y="4433112"/>
            <a:ext cx="5790064" cy="1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569852" y="3950593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6 -  This text is used for the template's hyperlinks – Don’t 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C9EF2-AA37-4041-8240-AFFF639A3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52" y="4107119"/>
            <a:ext cx="9753600" cy="15494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EFCBD-FF6D-5E46-B246-FBBE4F512B85}"/>
              </a:ext>
            </a:extLst>
          </p:cNvPr>
          <p:cNvSpPr txBox="1"/>
          <p:nvPr/>
        </p:nvSpPr>
        <p:spPr>
          <a:xfrm>
            <a:off x="3566915" y="234981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Signal,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DC042-75A7-1945-BED2-53B52E835607}"/>
              </a:ext>
            </a:extLst>
          </p:cNvPr>
          <p:cNvSpPr txBox="1"/>
          <p:nvPr/>
        </p:nvSpPr>
        <p:spPr>
          <a:xfrm>
            <a:off x="4135849" y="80073"/>
            <a:ext cx="6608351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Trader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5D6D7-1DB4-6343-9BFD-52CC96BC4D6D}"/>
              </a:ext>
            </a:extLst>
          </p:cNvPr>
          <p:cNvSpPr txBox="1"/>
          <p:nvPr/>
        </p:nvSpPr>
        <p:spPr>
          <a:xfrm>
            <a:off x="2447438" y="1029206"/>
            <a:ext cx="691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Everything is identical to the Value trader’s rules of operation </a:t>
            </a:r>
          </a:p>
          <a:p>
            <a:r>
              <a:rPr lang="en-US" sz="2000" dirty="0"/>
              <a:t>except for the function used to compute the signal of a risky asset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D750F-9C0C-6E42-8190-A13398CD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04" y="2309590"/>
            <a:ext cx="3563304" cy="535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A315C-D49C-0441-91B0-C412F5584F93}"/>
              </a:ext>
            </a:extLst>
          </p:cNvPr>
          <p:cNvSpPr txBox="1"/>
          <p:nvPr/>
        </p:nvSpPr>
        <p:spPr>
          <a:xfrm>
            <a:off x="7998108" y="215570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[11]</a:t>
            </a:r>
          </a:p>
        </p:txBody>
      </p:sp>
      <p:pic>
        <p:nvPicPr>
          <p:cNvPr id="7" name="Picture 6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A81F97E8-4B99-5A4F-B214-EFC048AD98E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7685467" y="2032314"/>
            <a:ext cx="11049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CB7EF-8BB2-454D-88C2-7195F3041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808" y="4075708"/>
            <a:ext cx="9396360" cy="8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2044156" y="4949502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FA64A51-1263-4052-B956-681E7EBEAC63}"/>
              </a:ext>
            </a:extLst>
          </p:cNvPr>
          <p:cNvSpPr txBox="1"/>
          <p:nvPr/>
        </p:nvSpPr>
        <p:spPr>
          <a:xfrm>
            <a:off x="1024128" y="50731"/>
            <a:ext cx="9062787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Follower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7 -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778EF-7780-EF48-9962-3D3EC29AE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455" y="4991277"/>
            <a:ext cx="26670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F3E96E-C487-7541-846F-792DFA180BD7}"/>
              </a:ext>
            </a:extLst>
          </p:cNvPr>
          <p:cNvSpPr txBox="1"/>
          <p:nvPr/>
        </p:nvSpPr>
        <p:spPr>
          <a:xfrm>
            <a:off x="3335422" y="2546583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Signal,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162DE-E542-CC42-8A0F-23FF8790ED34}"/>
              </a:ext>
            </a:extLst>
          </p:cNvPr>
          <p:cNvSpPr txBox="1"/>
          <p:nvPr/>
        </p:nvSpPr>
        <p:spPr>
          <a:xfrm>
            <a:off x="2447438" y="1029206"/>
            <a:ext cx="648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Everything is identical to the Value trader’s rules of operation </a:t>
            </a:r>
          </a:p>
          <a:p>
            <a:r>
              <a:rPr lang="en-US" sz="2000" dirty="0"/>
              <a:t>except for the function used to compute the signal of an asset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46A81-AB7F-114C-9C89-A42BED6BF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983" y="2504694"/>
            <a:ext cx="3437831" cy="505945"/>
          </a:xfrm>
          <a:prstGeom prst="rect">
            <a:avLst/>
          </a:prstGeom>
        </p:spPr>
      </p:pic>
      <p:pic>
        <p:nvPicPr>
          <p:cNvPr id="16" name="Picture 15">
            <a:hlinkClick r:id="" action="ppaction://hlinkshowjump?jump=lastslide" tooltip="[11]Scholl, Maarten &amp; Calinescu, Anisoara &amp; Farmer, J.. (2020). How Market Ecology Explains Market Malfunction.  "/>
            <a:extLst>
              <a:ext uri="{FF2B5EF4-FFF2-40B4-BE49-F238E27FC236}">
                <a16:creationId xmlns:a16="http://schemas.microsoft.com/office/drawing/2014/main" id="{A16579E8-C475-194C-A96C-E138FE4C289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7444598" y="2140687"/>
            <a:ext cx="1104900" cy="63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9F483-ADBA-5E46-99E5-B7AF785F53EA}"/>
              </a:ext>
            </a:extLst>
          </p:cNvPr>
          <p:cNvSpPr txBox="1"/>
          <p:nvPr/>
        </p:nvSpPr>
        <p:spPr>
          <a:xfrm>
            <a:off x="7757239" y="230958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36466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8 -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97632-7BB4-B748-9B54-62E9FAF0388F}"/>
              </a:ext>
            </a:extLst>
          </p:cNvPr>
          <p:cNvSpPr txBox="1"/>
          <p:nvPr/>
        </p:nvSpPr>
        <p:spPr>
          <a:xfrm>
            <a:off x="2189299" y="103367"/>
            <a:ext cx="71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15F5F-F150-AA48-8C8B-9CDEAE228E8B}"/>
              </a:ext>
            </a:extLst>
          </p:cNvPr>
          <p:cNvSpPr txBox="1"/>
          <p:nvPr/>
        </p:nvSpPr>
        <p:spPr>
          <a:xfrm>
            <a:off x="2140695" y="1595716"/>
            <a:ext cx="84823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market regulates communication in the ecology.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sends quotes (asset prices) to traders, receives orders and computes new</a:t>
            </a:r>
          </a:p>
          <a:p>
            <a:pPr algn="ctr"/>
            <a:r>
              <a:rPr lang="en-US" sz="2000" dirty="0"/>
              <a:t>asset prices depending on excess demand.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 use the Walrasian market clearing mechanism to determine new asset prices.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The algorithm searches for a price that minimizes the net excess demand.</a:t>
            </a:r>
          </a:p>
        </p:txBody>
      </p:sp>
    </p:spTree>
    <p:extLst>
      <p:ext uri="{BB962C8B-B14F-4D97-AF65-F5344CB8AC3E}">
        <p14:creationId xmlns:p14="http://schemas.microsoft.com/office/powerpoint/2010/main" val="2471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23 -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97632-7BB4-B748-9B54-62E9FAF0388F}"/>
              </a:ext>
            </a:extLst>
          </p:cNvPr>
          <p:cNvSpPr txBox="1"/>
          <p:nvPr/>
        </p:nvSpPr>
        <p:spPr>
          <a:xfrm>
            <a:off x="2189299" y="103367"/>
            <a:ext cx="71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15F5F-F150-AA48-8C8B-9CDEAE228E8B}"/>
              </a:ext>
            </a:extLst>
          </p:cNvPr>
          <p:cNvSpPr txBox="1"/>
          <p:nvPr/>
        </p:nvSpPr>
        <p:spPr>
          <a:xfrm>
            <a:off x="1488428" y="2331986"/>
            <a:ext cx="9698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assume that the Bond gives a constant interest rate of 2% on all wealth invested as Bonds</a:t>
            </a:r>
          </a:p>
          <a:p>
            <a:pPr algn="ctr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4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396FA-514D-2642-A7A2-4E920E0356AC}"/>
              </a:ext>
            </a:extLst>
          </p:cNvPr>
          <p:cNvSpPr/>
          <p:nvPr/>
        </p:nvSpPr>
        <p:spPr>
          <a:xfrm>
            <a:off x="266218" y="289367"/>
            <a:ext cx="1053296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References</a:t>
            </a:r>
          </a:p>
          <a:p>
            <a:endParaRPr lang="en-US" sz="1400" dirty="0"/>
          </a:p>
          <a:p>
            <a:r>
              <a:rPr lang="en-US" sz="1400" baseline="30000" dirty="0"/>
              <a:t>[1]</a:t>
            </a:r>
            <a:r>
              <a:rPr lang="en-US" sz="1400" dirty="0"/>
              <a:t>Barde, Sylvain. (2016). Direct comparison of agent-based models of herding in financial markets. Journal of Economic Dynamics and Control. 73. 10.1016/j.jedc.2016.10.005. </a:t>
            </a:r>
            <a:endParaRPr lang="en-ZW" sz="1400" dirty="0"/>
          </a:p>
          <a:p>
            <a:r>
              <a:rPr lang="en-US" sz="1400" dirty="0"/>
              <a:t> </a:t>
            </a:r>
            <a:endParaRPr lang="en-ZW" sz="1400" dirty="0"/>
          </a:p>
          <a:p>
            <a:r>
              <a:rPr lang="en-ZW" sz="1400" baseline="30000" dirty="0"/>
              <a:t>[2]</a:t>
            </a:r>
            <a:r>
              <a:rPr lang="en-ZW" sz="1400" dirty="0" err="1"/>
              <a:t>Dereniowski</a:t>
            </a:r>
            <a:r>
              <a:rPr lang="en-ZW" sz="1400" dirty="0"/>
              <a:t> D., </a:t>
            </a:r>
            <a:r>
              <a:rPr lang="en-ZW" sz="1400" dirty="0" err="1"/>
              <a:t>Kubale</a:t>
            </a:r>
            <a:r>
              <a:rPr lang="en-ZW" sz="1400" dirty="0"/>
              <a:t> M. (2004) Cholesky Factorization of Matrices in Parallel and Ranking of Graphs. In: </a:t>
            </a:r>
            <a:r>
              <a:rPr lang="en-ZW" sz="1400" dirty="0" err="1"/>
              <a:t>Wyrzykowski</a:t>
            </a:r>
            <a:r>
              <a:rPr lang="en-ZW" sz="1400" dirty="0"/>
              <a:t> R., </a:t>
            </a:r>
            <a:r>
              <a:rPr lang="en-ZW" sz="1400" dirty="0" err="1"/>
              <a:t>Dongarra</a:t>
            </a:r>
            <a:r>
              <a:rPr lang="en-ZW" sz="1400" dirty="0"/>
              <a:t> J., </a:t>
            </a:r>
            <a:r>
              <a:rPr lang="en-ZW" sz="1400" dirty="0" err="1"/>
              <a:t>Paprzycki</a:t>
            </a:r>
            <a:r>
              <a:rPr lang="en-ZW" sz="1400" dirty="0"/>
              <a:t> M., </a:t>
            </a:r>
            <a:r>
              <a:rPr lang="en-ZW" sz="1400" dirty="0" err="1"/>
              <a:t>Waśniewski</a:t>
            </a:r>
            <a:r>
              <a:rPr lang="en-ZW" sz="1400" dirty="0"/>
              <a:t> J. (eds) Parallel Processing and Applied Mathematics. PPAM 2003. Lecture Notes in Computer Science, vol 3019. Springer, Berlin, Heidelberg. </a:t>
            </a:r>
            <a:r>
              <a:rPr lang="en-ZW" sz="1400" u="sng" dirty="0">
                <a:hlinkClick r:id="rId2"/>
              </a:rPr>
              <a:t>https://doi.org/10.1007/978-3-540-24669-5_127</a:t>
            </a:r>
            <a:endParaRPr lang="en-ZW" sz="1400" dirty="0"/>
          </a:p>
          <a:p>
            <a:r>
              <a:rPr lang="en-ZW" sz="1400" dirty="0"/>
              <a:t> </a:t>
            </a:r>
          </a:p>
          <a:p>
            <a:r>
              <a:rPr lang="en-US" sz="1400" baseline="30000" dirty="0"/>
              <a:t>[3]</a:t>
            </a:r>
            <a:r>
              <a:rPr lang="en-US" sz="1400" dirty="0" err="1"/>
              <a:t>Ferri</a:t>
            </a:r>
            <a:r>
              <a:rPr lang="en-US" sz="1400" dirty="0"/>
              <a:t>, Richard A. All about Index Funds : The Easy Way to Get Started. 2nd ed. New York: McGraw-Hill, 2007. Print. "All About-- " Ser. (McGraw-Hill Companies).</a:t>
            </a:r>
            <a:endParaRPr lang="en-ZW" sz="1400" dirty="0"/>
          </a:p>
          <a:p>
            <a:r>
              <a:rPr lang="en-US" sz="1400" dirty="0"/>
              <a:t> </a:t>
            </a:r>
            <a:endParaRPr lang="en-ZW" sz="1400" dirty="0"/>
          </a:p>
          <a:p>
            <a:r>
              <a:rPr lang="en-ZW" sz="1400" baseline="30000" dirty="0"/>
              <a:t>[4]</a:t>
            </a:r>
            <a:r>
              <a:rPr lang="en-ZW" sz="1400" dirty="0"/>
              <a:t>Franke, R., </a:t>
            </a:r>
            <a:r>
              <a:rPr lang="en-ZW" sz="1400" dirty="0" err="1"/>
              <a:t>Westerhoff</a:t>
            </a:r>
            <a:r>
              <a:rPr lang="en-ZW" sz="1400" dirty="0"/>
              <a:t>, F. Estimation of a Structural Stochastic Volatility Model of Asset Pricing. </a:t>
            </a:r>
            <a:r>
              <a:rPr lang="en-ZW" sz="1400" i="1" dirty="0" err="1"/>
              <a:t>Comput</a:t>
            </a:r>
            <a:r>
              <a:rPr lang="en-ZW" sz="1400" i="1" dirty="0"/>
              <a:t> Econ</a:t>
            </a:r>
            <a:r>
              <a:rPr lang="en-ZW" sz="1400" dirty="0"/>
              <a:t> </a:t>
            </a:r>
            <a:r>
              <a:rPr lang="en-ZW" sz="1400" b="1" dirty="0"/>
              <a:t>38, </a:t>
            </a:r>
            <a:r>
              <a:rPr lang="en-ZW" sz="1400" dirty="0"/>
              <a:t>53–83 (2011). </a:t>
            </a:r>
            <a:r>
              <a:rPr lang="en-ZW" sz="1400" u="sng" dirty="0">
                <a:hlinkClick r:id="rId3"/>
              </a:rPr>
              <a:t>https://doi.org/10.1007/s10614-010-9238-7</a:t>
            </a:r>
            <a:endParaRPr lang="en-ZW" sz="1400" dirty="0"/>
          </a:p>
          <a:p>
            <a:r>
              <a:rPr lang="en-ZW" sz="1400" dirty="0"/>
              <a:t> </a:t>
            </a:r>
          </a:p>
          <a:p>
            <a:r>
              <a:rPr lang="en-US" sz="1400" baseline="30000" dirty="0"/>
              <a:t>[5]</a:t>
            </a:r>
            <a:r>
              <a:rPr lang="en-US" sz="1400" dirty="0" err="1"/>
              <a:t>Ghoulmié</a:t>
            </a:r>
            <a:r>
              <a:rPr lang="en-US" sz="1400" dirty="0"/>
              <a:t>, F. &amp; </a:t>
            </a:r>
            <a:r>
              <a:rPr lang="en-US" sz="1400" dirty="0" err="1"/>
              <a:t>Bartolozzi</a:t>
            </a:r>
            <a:r>
              <a:rPr lang="en-US" sz="1400" dirty="0"/>
              <a:t>, Marco &amp; </a:t>
            </a:r>
            <a:r>
              <a:rPr lang="en-US" sz="1400" dirty="0" err="1"/>
              <a:t>Mellen</a:t>
            </a:r>
            <a:r>
              <a:rPr lang="en-US" sz="1400" dirty="0"/>
              <a:t>, Christopher &amp; Di Matteo, </a:t>
            </a:r>
            <a:r>
              <a:rPr lang="en-US" sz="1400" dirty="0" err="1"/>
              <a:t>Tiziana</a:t>
            </a:r>
            <a:r>
              <a:rPr lang="en-US" sz="1400" dirty="0"/>
              <a:t>. (2007). Effects of diversification among assets in an agent-based market model - art. no. 68020D. Proceedings of SPIE - The International Society for Optical Engineering. 6802. 10.1117/12.758912. </a:t>
            </a:r>
            <a:endParaRPr lang="en-ZW" sz="1400" dirty="0"/>
          </a:p>
          <a:p>
            <a:r>
              <a:rPr lang="en-US" sz="1400" dirty="0"/>
              <a:t> </a:t>
            </a:r>
            <a:endParaRPr lang="en-ZW" sz="1400" dirty="0"/>
          </a:p>
          <a:p>
            <a:r>
              <a:rPr lang="en-ZW" sz="1400" baseline="30000" dirty="0"/>
              <a:t>[6]</a:t>
            </a:r>
            <a:r>
              <a:rPr lang="en-ZW" sz="1400" dirty="0"/>
              <a:t>J.-P. Nadal, D. Phan, M.B. Gordon, J. </a:t>
            </a:r>
            <a:r>
              <a:rPr lang="en-ZW" sz="1400" dirty="0" err="1"/>
              <a:t>Vannimenus</a:t>
            </a:r>
            <a:r>
              <a:rPr lang="en-ZW" sz="1400" dirty="0"/>
              <a:t>, “Multiple equilibria in a monopoly market with heterogeneous agents and externalities,” Quantitative Finance, 5, p. 557-568, 2005.</a:t>
            </a:r>
            <a:r>
              <a:rPr lang="en-US" sz="1400" dirty="0"/>
              <a:t>Journal of Probability and Statistics. 2010. 10.1155/2010/543065. </a:t>
            </a:r>
            <a:endParaRPr lang="en-ZW" sz="1400" dirty="0"/>
          </a:p>
          <a:p>
            <a:r>
              <a:rPr lang="en-ZW" sz="1400" dirty="0"/>
              <a:t> </a:t>
            </a:r>
          </a:p>
          <a:p>
            <a:r>
              <a:rPr lang="en-ZW" sz="1400" baseline="30000" dirty="0"/>
              <a:t>[7]</a:t>
            </a:r>
            <a:r>
              <a:rPr lang="en-ZW" sz="1400" dirty="0"/>
              <a:t>Kahl C., Günther M. (2008) Complete the Correlation Matrix. In: </a:t>
            </a:r>
            <a:r>
              <a:rPr lang="en-ZW" sz="1400" dirty="0" err="1"/>
              <a:t>Breitner</a:t>
            </a:r>
            <a:r>
              <a:rPr lang="en-ZW" sz="1400" dirty="0"/>
              <a:t> M.H., </a:t>
            </a:r>
            <a:r>
              <a:rPr lang="en-ZW" sz="1400" dirty="0" err="1"/>
              <a:t>Denk</a:t>
            </a:r>
            <a:r>
              <a:rPr lang="en-ZW" sz="1400" dirty="0"/>
              <a:t> G., </a:t>
            </a:r>
            <a:r>
              <a:rPr lang="en-ZW" sz="1400" dirty="0" err="1"/>
              <a:t>Rentrop</a:t>
            </a:r>
            <a:r>
              <a:rPr lang="en-ZW" sz="1400" dirty="0"/>
              <a:t> P. (eds) From Nano to Space. Springer, Berlin, Heidelberg. </a:t>
            </a:r>
            <a:r>
              <a:rPr lang="en-ZW" sz="1400" u="sng" dirty="0">
                <a:hlinkClick r:id="rId4"/>
              </a:rPr>
              <a:t>https://doi.org/10.1007/978-3-540-74238-8_17</a:t>
            </a:r>
            <a:endParaRPr lang="en-ZW" sz="1400" dirty="0"/>
          </a:p>
          <a:p>
            <a:r>
              <a:rPr lang="en-ZW" sz="1400" dirty="0"/>
              <a:t> </a:t>
            </a:r>
          </a:p>
          <a:p>
            <a:r>
              <a:rPr lang="en-ZW" sz="1400" baseline="30000" dirty="0"/>
              <a:t>[8]</a:t>
            </a:r>
            <a:r>
              <a:rPr lang="en-ZW" sz="1400" dirty="0"/>
              <a:t>Lintner, John. “Distribution of Incomes of Corporations Among Dividends, Retained Earnings, and Taxes.” </a:t>
            </a:r>
            <a:r>
              <a:rPr lang="en-ZW" sz="1400" i="1" dirty="0"/>
              <a:t>The American Economic Review</a:t>
            </a:r>
            <a:r>
              <a:rPr lang="en-ZW" sz="1400" dirty="0"/>
              <a:t>, vol. 46, no. 2, 1956, pp. 97–113. </a:t>
            </a:r>
            <a:r>
              <a:rPr lang="en-ZW" sz="1400" i="1" dirty="0"/>
              <a:t>JSTOR</a:t>
            </a:r>
            <a:r>
              <a:rPr lang="en-ZW" sz="1400" dirty="0"/>
              <a:t>, </a:t>
            </a:r>
            <a:r>
              <a:rPr lang="en-ZW" sz="1400" u="sng" dirty="0">
                <a:hlinkClick r:id="rId5"/>
              </a:rPr>
              <a:t>www.jstor.org/stable/1910664. Accessed 15 June 2021</a:t>
            </a:r>
            <a:r>
              <a:rPr lang="en-ZW" sz="1400" dirty="0"/>
              <a:t>.</a:t>
            </a:r>
          </a:p>
          <a:p>
            <a:r>
              <a:rPr lang="en-ZW" sz="1400" dirty="0"/>
              <a:t> </a:t>
            </a:r>
          </a:p>
          <a:p>
            <a:endParaRPr lang="en-ZW" sz="1400" dirty="0"/>
          </a:p>
          <a:p>
            <a:endParaRPr lang="en-ZW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4DFE9-EDA3-4F4A-9249-5295E0185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37961E-937D-3E42-A646-F6A2D111DE12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Freeform 79">
              <a:extLst>
                <a:ext uri="{FF2B5EF4-FFF2-40B4-BE49-F238E27FC236}">
                  <a16:creationId xmlns:a16="http://schemas.microsoft.com/office/drawing/2014/main" id="{04474EAF-335A-BF45-A647-E2F182DE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Freeform 80">
              <a:hlinkClick r:id="rId7" action="ppaction://hlinksldjump"/>
              <a:extLst>
                <a:ext uri="{FF2B5EF4-FFF2-40B4-BE49-F238E27FC236}">
                  <a16:creationId xmlns:a16="http://schemas.microsoft.com/office/drawing/2014/main" id="{DCB445FB-65C5-1142-B7B4-24C9BD7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8" name="Tri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F188A8-B039-F344-B32E-62722F98DD7B}"/>
              </a:ext>
            </a:extLst>
          </p:cNvPr>
          <p:cNvSpPr/>
          <p:nvPr/>
        </p:nvSpPr>
        <p:spPr>
          <a:xfrm rot="5400000">
            <a:off x="11158249" y="659769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0A18C-90E5-F247-98D1-44907F0BA1EB}"/>
              </a:ext>
            </a:extLst>
          </p:cNvPr>
          <p:cNvSpPr txBox="1"/>
          <p:nvPr/>
        </p:nvSpPr>
        <p:spPr>
          <a:xfrm>
            <a:off x="162047" y="92597"/>
            <a:ext cx="11000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baseline="30000" dirty="0"/>
              <a:t>[9]</a:t>
            </a:r>
            <a:r>
              <a:rPr lang="en-ZW" sz="1400" dirty="0"/>
              <a:t>McFadden, D. (1973) Conditional Logit Analysis of Qualitative Choice </a:t>
            </a:r>
            <a:r>
              <a:rPr lang="en-ZW" sz="1400" dirty="0" err="1"/>
              <a:t>Behavior</a:t>
            </a:r>
            <a:r>
              <a:rPr lang="en-ZW" sz="1400" dirty="0"/>
              <a:t>. In: </a:t>
            </a:r>
            <a:r>
              <a:rPr lang="en-ZW" sz="1400" dirty="0" err="1"/>
              <a:t>Zarembka</a:t>
            </a:r>
            <a:r>
              <a:rPr lang="en-ZW" sz="1400" dirty="0"/>
              <a:t>, P., Ed., Frontiers in Econometrics, Academic Press, 105-142.</a:t>
            </a:r>
          </a:p>
          <a:p>
            <a:endParaRPr lang="en-ZW" sz="1400" dirty="0"/>
          </a:p>
          <a:p>
            <a:r>
              <a:rPr lang="en-ZW" sz="1400" baseline="30000" dirty="0"/>
              <a:t>[10]</a:t>
            </a:r>
            <a:r>
              <a:rPr lang="en-ZW" sz="1400" dirty="0"/>
              <a:t>Meade, Nigel, and Gerald R. </a:t>
            </a:r>
            <a:r>
              <a:rPr lang="en-ZW" sz="1400" dirty="0" err="1"/>
              <a:t>Salkin</a:t>
            </a:r>
            <a:r>
              <a:rPr lang="en-ZW" sz="1400" dirty="0"/>
              <a:t>. “Index Funds-Construction and Performance Measurement.” </a:t>
            </a:r>
            <a:r>
              <a:rPr lang="en-ZW" sz="1400" i="1" dirty="0"/>
              <a:t>The Journal of the Operational Research Society</a:t>
            </a:r>
            <a:r>
              <a:rPr lang="en-ZW" sz="1400" dirty="0"/>
              <a:t>, vol. 40, no. 10, 1989, pp. 871–879. </a:t>
            </a:r>
            <a:r>
              <a:rPr lang="en-ZW" sz="1400" i="1" dirty="0"/>
              <a:t>JSTOR</a:t>
            </a:r>
            <a:r>
              <a:rPr lang="en-ZW" sz="1400" dirty="0"/>
              <a:t>, </a:t>
            </a:r>
            <a:r>
              <a:rPr lang="en-ZW" sz="1400" dirty="0" err="1"/>
              <a:t>www.jstor.org</a:t>
            </a:r>
            <a:r>
              <a:rPr lang="en-ZW" sz="1400" dirty="0"/>
              <a:t>/stable/2583396. Accessed 15 June 2021.</a:t>
            </a:r>
          </a:p>
          <a:p>
            <a:r>
              <a:rPr lang="en-ZW" sz="1400" dirty="0"/>
              <a:t> </a:t>
            </a:r>
          </a:p>
          <a:p>
            <a:r>
              <a:rPr lang="en-US" sz="1400" baseline="30000" dirty="0"/>
              <a:t>[11]</a:t>
            </a:r>
            <a:r>
              <a:rPr lang="en-US" sz="1400" dirty="0"/>
              <a:t>Scholl, Maarten &amp; </a:t>
            </a:r>
            <a:r>
              <a:rPr lang="en-US" sz="1400" dirty="0" err="1"/>
              <a:t>Calinescu</a:t>
            </a:r>
            <a:r>
              <a:rPr lang="en-US" sz="1400" dirty="0"/>
              <a:t>, </a:t>
            </a:r>
            <a:r>
              <a:rPr lang="en-US" sz="1400" dirty="0" err="1"/>
              <a:t>Anisoara</a:t>
            </a:r>
            <a:r>
              <a:rPr lang="en-US" sz="1400" dirty="0"/>
              <a:t> &amp; Farmer, J.. (2020). How Market Ecology Explains Market Malfunction.</a:t>
            </a:r>
            <a:endParaRPr lang="en-ZW" sz="1400" dirty="0"/>
          </a:p>
          <a:p>
            <a:r>
              <a:rPr lang="en-US" sz="1400" dirty="0"/>
              <a:t> </a:t>
            </a:r>
            <a:endParaRPr lang="en-ZW" sz="1400" dirty="0"/>
          </a:p>
          <a:p>
            <a:r>
              <a:rPr lang="en-ZW" sz="1400" baseline="30000" dirty="0"/>
              <a:t>[12]</a:t>
            </a:r>
            <a:r>
              <a:rPr lang="en-ZW" sz="1400" dirty="0"/>
              <a:t>Sircar, S. K. R., Papanicolaou, G., </a:t>
            </a:r>
            <a:r>
              <a:rPr lang="en-ZW" sz="1400" dirty="0" err="1"/>
              <a:t>Fouque</a:t>
            </a:r>
            <a:r>
              <a:rPr lang="en-ZW" sz="1400" dirty="0"/>
              <a:t>, P. J., Sircar, K. R., Gómez Valderrama, P., </a:t>
            </a:r>
            <a:r>
              <a:rPr lang="en-ZW" sz="1400" dirty="0" err="1"/>
              <a:t>Fouque</a:t>
            </a:r>
            <a:r>
              <a:rPr lang="en-ZW" sz="1400" dirty="0"/>
              <a:t>, J. (2000). Derivatives in Financial Markets with Stochastic Volatility. United Kingdom: Cambridge University Press. pp.177-190</a:t>
            </a:r>
          </a:p>
          <a:p>
            <a:r>
              <a:rPr lang="en-ZW" sz="1400" dirty="0"/>
              <a:t> </a:t>
            </a:r>
          </a:p>
          <a:p>
            <a:r>
              <a:rPr lang="en-ZW" sz="1400" baseline="30000" dirty="0"/>
              <a:t>[13]</a:t>
            </a:r>
            <a:r>
              <a:rPr lang="en-ZW" sz="1400" dirty="0"/>
              <a:t>Sullivan, Rodney N and </a:t>
            </a:r>
            <a:r>
              <a:rPr lang="en-ZW" sz="1400" dirty="0" err="1"/>
              <a:t>Xiong</a:t>
            </a:r>
            <a:r>
              <a:rPr lang="en-ZW" sz="1400" dirty="0"/>
              <a:t>, James X., How Index Trading Increases Market Vulnerability (September 26, 2011). Financial Analysts Journal, Forthcoming, Available at SSRN: </a:t>
            </a:r>
            <a:r>
              <a:rPr lang="en-ZW" sz="1400" u="sng" dirty="0">
                <a:hlinkClick r:id="rId2"/>
              </a:rPr>
              <a:t>https://ssrn.com/abstract=1908227</a:t>
            </a:r>
            <a:endParaRPr lang="en-ZW" sz="1400" dirty="0"/>
          </a:p>
          <a:p>
            <a:r>
              <a:rPr lang="en-ZW" sz="1400" dirty="0"/>
              <a:t> </a:t>
            </a:r>
          </a:p>
          <a:p>
            <a:r>
              <a:rPr lang="en-US" sz="1400" baseline="30000" dirty="0"/>
              <a:t>[14]</a:t>
            </a:r>
            <a:r>
              <a:rPr lang="en-US" sz="1400" dirty="0"/>
              <a:t>Takahashi, Hiroshi. (2010). An Analysis of the Influence of Fundamental Values' Estimation Accuracy on Financial Markets.</a:t>
            </a:r>
            <a:endParaRPr lang="en-ZW" sz="1400" dirty="0"/>
          </a:p>
          <a:p>
            <a:endParaRPr lang="en-ZW" sz="1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0BDE2-600F-CC4C-ACA3-73592AEB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E24F48E-166A-564E-B033-BD9E1ED16839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7D89E665-5BAC-CB45-BFE5-1CFEC047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80">
              <a:hlinkClick r:id="rId4" action="ppaction://hlinksldjump"/>
              <a:extLst>
                <a:ext uri="{FF2B5EF4-FFF2-40B4-BE49-F238E27FC236}">
                  <a16:creationId xmlns:a16="http://schemas.microsoft.com/office/drawing/2014/main" id="{AD85B132-14C5-4E40-A3D3-8029363B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B1213C-F2FA-B34C-9A18-B9AE906CCCDF}"/>
              </a:ext>
            </a:extLst>
          </p:cNvPr>
          <p:cNvSpPr txBox="1"/>
          <p:nvPr/>
        </p:nvSpPr>
        <p:spPr>
          <a:xfrm>
            <a:off x="4599463" y="4242522"/>
            <a:ext cx="212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003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0282-7DD2-E64F-AD39-B84A5D1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71" y="787531"/>
            <a:ext cx="9797856" cy="5020235"/>
          </a:xfrm>
          <a:prstGeom prst="rect">
            <a:avLst/>
          </a:prstGeom>
        </p:spPr>
      </p:pic>
      <p:sp>
        <p:nvSpPr>
          <p:cNvPr id="5" name="Tri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E27FEE-666F-9041-B780-EA4EFEACB8B4}"/>
              </a:ext>
            </a:extLst>
          </p:cNvPr>
          <p:cNvSpPr/>
          <p:nvPr/>
        </p:nvSpPr>
        <p:spPr>
          <a:xfrm rot="16200000">
            <a:off x="10548647" y="659358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F4BC74-55C0-6A4F-BA02-4004B3802084}"/>
              </a:ext>
            </a:extLst>
          </p:cNvPr>
          <p:cNvSpPr/>
          <p:nvPr/>
        </p:nvSpPr>
        <p:spPr>
          <a:xfrm rot="5400000">
            <a:off x="11158249" y="659769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9225E-B30C-4644-B337-72311C7B51F0}"/>
              </a:ext>
            </a:extLst>
          </p:cNvPr>
          <p:cNvSpPr txBox="1"/>
          <p:nvPr/>
        </p:nvSpPr>
        <p:spPr>
          <a:xfrm>
            <a:off x="3112274" y="317120"/>
            <a:ext cx="592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operations of a passively managed investment fund 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[3]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EF46E-D9C7-7A44-9E62-DFE7F2E7EF64}"/>
              </a:ext>
            </a:extLst>
          </p:cNvPr>
          <p:cNvCxnSpPr/>
          <p:nvPr/>
        </p:nvCxnSpPr>
        <p:spPr>
          <a:xfrm>
            <a:off x="1887084" y="5864292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hlinkClick r:id="rId3" action="ppaction://hlinksldjump" tooltip="[3]Ferri, Richard A. All about Index Funds : The Easy Way to Get Started. 2nd ed. New York: McGraw-Hill, 2007. Print. &quot;All About-- &quot; Ser. (McGraw-Hill Companies).  "/>
            <a:extLst>
              <a:ext uri="{FF2B5EF4-FFF2-40B4-BE49-F238E27FC236}">
                <a16:creationId xmlns:a16="http://schemas.microsoft.com/office/drawing/2014/main" id="{3883026B-B2E2-6C40-BDDB-509C473139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253554" y="203852"/>
            <a:ext cx="939800" cy="48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9ADF6-7F76-A84C-9246-708C2B3C7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oup 513"/>
          <p:cNvGrpSpPr/>
          <p:nvPr/>
        </p:nvGrpSpPr>
        <p:grpSpPr>
          <a:xfrm>
            <a:off x="3782495" y="1669848"/>
            <a:ext cx="5212167" cy="4584981"/>
            <a:chOff x="8382636" y="3816596"/>
            <a:chExt cx="7469614" cy="6570783"/>
          </a:xfrm>
          <a:solidFill>
            <a:schemeClr val="bg1">
              <a:lumMod val="75000"/>
              <a:alpha val="44000"/>
            </a:schemeClr>
          </a:solidFill>
          <a:effectLst/>
        </p:grpSpPr>
        <p:grpSp>
          <p:nvGrpSpPr>
            <p:cNvPr id="515" name="Group 514"/>
            <p:cNvGrpSpPr/>
            <p:nvPr/>
          </p:nvGrpSpPr>
          <p:grpSpPr>
            <a:xfrm>
              <a:off x="10379261" y="8889696"/>
              <a:ext cx="352824" cy="304653"/>
              <a:chOff x="5600120" y="5405324"/>
              <a:chExt cx="208529" cy="180011"/>
            </a:xfrm>
            <a:grpFill/>
          </p:grpSpPr>
          <p:sp>
            <p:nvSpPr>
              <p:cNvPr id="906" name="Rectangle 727"/>
              <p:cNvSpPr>
                <a:spLocks noChangeAspect="1"/>
              </p:cNvSpPr>
              <p:nvPr/>
            </p:nvSpPr>
            <p:spPr>
              <a:xfrm>
                <a:off x="5600120" y="540533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1" name="Rectangle 732"/>
              <p:cNvSpPr>
                <a:spLocks noChangeAspect="1"/>
              </p:cNvSpPr>
              <p:nvPr/>
            </p:nvSpPr>
            <p:spPr>
              <a:xfrm>
                <a:off x="5628649" y="540532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Group 516"/>
            <p:cNvGrpSpPr/>
            <p:nvPr/>
          </p:nvGrpSpPr>
          <p:grpSpPr>
            <a:xfrm>
              <a:off x="10275258" y="6886000"/>
              <a:ext cx="4385562" cy="3501379"/>
              <a:chOff x="5538647" y="4221407"/>
              <a:chExt cx="2591990" cy="2068873"/>
            </a:xfrm>
            <a:grpFill/>
          </p:grpSpPr>
          <p:sp>
            <p:nvSpPr>
              <p:cNvPr id="817" name="Rectangle 773"/>
              <p:cNvSpPr>
                <a:spLocks noChangeAspect="1"/>
              </p:cNvSpPr>
              <p:nvPr/>
            </p:nvSpPr>
            <p:spPr>
              <a:xfrm>
                <a:off x="604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774"/>
              <p:cNvSpPr>
                <a:spLocks noChangeAspect="1"/>
              </p:cNvSpPr>
              <p:nvPr/>
            </p:nvSpPr>
            <p:spPr>
              <a:xfrm>
                <a:off x="622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0" name="Rectangle 776"/>
              <p:cNvSpPr>
                <a:spLocks noChangeAspect="1"/>
              </p:cNvSpPr>
              <p:nvPr/>
            </p:nvSpPr>
            <p:spPr>
              <a:xfrm>
                <a:off x="5826576" y="522144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1" name="Rectangle 777"/>
              <p:cNvSpPr>
                <a:spLocks noChangeAspect="1"/>
              </p:cNvSpPr>
              <p:nvPr/>
            </p:nvSpPr>
            <p:spPr>
              <a:xfrm>
                <a:off x="6048407" y="519003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5" name="Rectangle 781"/>
              <p:cNvSpPr>
                <a:spLocks noChangeAspect="1"/>
              </p:cNvSpPr>
              <p:nvPr/>
            </p:nvSpPr>
            <p:spPr>
              <a:xfrm>
                <a:off x="7950637" y="538435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6" name="Rectangle 782"/>
              <p:cNvSpPr>
                <a:spLocks noChangeAspect="1"/>
              </p:cNvSpPr>
              <p:nvPr/>
            </p:nvSpPr>
            <p:spPr>
              <a:xfrm>
                <a:off x="5538647" y="566586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7" name="Rectangle 783"/>
              <p:cNvSpPr>
                <a:spLocks noChangeAspect="1"/>
              </p:cNvSpPr>
              <p:nvPr/>
            </p:nvSpPr>
            <p:spPr>
              <a:xfrm>
                <a:off x="5714533" y="527545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3" name="Rectangle 789"/>
              <p:cNvSpPr>
                <a:spLocks noChangeAspect="1"/>
              </p:cNvSpPr>
              <p:nvPr/>
            </p:nvSpPr>
            <p:spPr>
              <a:xfrm>
                <a:off x="5538647" y="549585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4" name="Rectangle 790"/>
              <p:cNvSpPr>
                <a:spLocks noChangeAspect="1"/>
              </p:cNvSpPr>
              <p:nvPr/>
            </p:nvSpPr>
            <p:spPr>
              <a:xfrm>
                <a:off x="5928507" y="522144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5" name="Rectangle 791"/>
              <p:cNvSpPr>
                <a:spLocks noChangeAspect="1"/>
              </p:cNvSpPr>
              <p:nvPr/>
            </p:nvSpPr>
            <p:spPr>
              <a:xfrm>
                <a:off x="5770056" y="607553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8" name="Rectangle 794"/>
              <p:cNvSpPr>
                <a:spLocks noChangeAspect="1"/>
              </p:cNvSpPr>
              <p:nvPr/>
            </p:nvSpPr>
            <p:spPr>
              <a:xfrm>
                <a:off x="7392726" y="584974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2" name="Rectangle 798"/>
              <p:cNvSpPr>
                <a:spLocks noChangeAspect="1"/>
              </p:cNvSpPr>
              <p:nvPr/>
            </p:nvSpPr>
            <p:spPr>
              <a:xfrm>
                <a:off x="5644478" y="590959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3" name="Rectangle 799"/>
              <p:cNvSpPr>
                <a:spLocks noChangeAspect="1"/>
              </p:cNvSpPr>
              <p:nvPr/>
            </p:nvSpPr>
            <p:spPr>
              <a:xfrm>
                <a:off x="6119056" y="606349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5" name="Rectangle 801"/>
              <p:cNvSpPr>
                <a:spLocks noChangeAspect="1"/>
              </p:cNvSpPr>
              <p:nvPr/>
            </p:nvSpPr>
            <p:spPr>
              <a:xfrm>
                <a:off x="5838508" y="529430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7" name="Rectangle 803"/>
              <p:cNvSpPr>
                <a:spLocks noChangeAspect="1"/>
              </p:cNvSpPr>
              <p:nvPr/>
            </p:nvSpPr>
            <p:spPr>
              <a:xfrm>
                <a:off x="7722838" y="575586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8" name="Rectangle 804"/>
              <p:cNvSpPr>
                <a:spLocks noChangeAspect="1"/>
              </p:cNvSpPr>
              <p:nvPr/>
            </p:nvSpPr>
            <p:spPr>
              <a:xfrm>
                <a:off x="7329728" y="577792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9" name="Rectangle 805"/>
              <p:cNvSpPr>
                <a:spLocks noChangeAspect="1"/>
              </p:cNvSpPr>
              <p:nvPr/>
            </p:nvSpPr>
            <p:spPr>
              <a:xfrm>
                <a:off x="5928507" y="611028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0" name="Rectangle 806"/>
              <p:cNvSpPr>
                <a:spLocks noChangeAspect="1"/>
              </p:cNvSpPr>
              <p:nvPr/>
            </p:nvSpPr>
            <p:spPr>
              <a:xfrm>
                <a:off x="5538647" y="584975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1" name="Rectangle 807"/>
              <p:cNvSpPr>
                <a:spLocks noChangeAspect="1"/>
              </p:cNvSpPr>
              <p:nvPr/>
            </p:nvSpPr>
            <p:spPr>
              <a:xfrm>
                <a:off x="7748137" y="4397065"/>
                <a:ext cx="130486" cy="130486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2" name="Rectangle 808"/>
              <p:cNvSpPr>
                <a:spLocks noChangeAspect="1"/>
              </p:cNvSpPr>
              <p:nvPr/>
            </p:nvSpPr>
            <p:spPr>
              <a:xfrm>
                <a:off x="7876279" y="566586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3" name="Rectangle 809"/>
              <p:cNvSpPr>
                <a:spLocks noChangeAspect="1"/>
              </p:cNvSpPr>
              <p:nvPr/>
            </p:nvSpPr>
            <p:spPr>
              <a:xfrm>
                <a:off x="7941965" y="546255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4" name="Rectangle 810"/>
              <p:cNvSpPr>
                <a:spLocks noChangeAspect="1"/>
              </p:cNvSpPr>
              <p:nvPr/>
            </p:nvSpPr>
            <p:spPr>
              <a:xfrm>
                <a:off x="6329762" y="531533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5" name="Rectangle 811"/>
              <p:cNvSpPr>
                <a:spLocks noChangeAspect="1"/>
              </p:cNvSpPr>
              <p:nvPr/>
            </p:nvSpPr>
            <p:spPr>
              <a:xfrm>
                <a:off x="6177082" y="527693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6" name="Rectangle 812"/>
              <p:cNvSpPr>
                <a:spLocks noChangeAspect="1"/>
              </p:cNvSpPr>
              <p:nvPr/>
            </p:nvSpPr>
            <p:spPr>
              <a:xfrm>
                <a:off x="7219808" y="583089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7" name="Rectangle 813"/>
              <p:cNvSpPr>
                <a:spLocks noChangeAspect="1"/>
              </p:cNvSpPr>
              <p:nvPr/>
            </p:nvSpPr>
            <p:spPr>
              <a:xfrm>
                <a:off x="7153841" y="57118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8" name="Rectangle 814"/>
              <p:cNvSpPr>
                <a:spLocks noChangeAspect="1"/>
              </p:cNvSpPr>
              <p:nvPr/>
            </p:nvSpPr>
            <p:spPr>
              <a:xfrm>
                <a:off x="6400056" y="54815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9" name="Rectangle 815"/>
              <p:cNvSpPr>
                <a:spLocks noChangeAspect="1"/>
              </p:cNvSpPr>
              <p:nvPr/>
            </p:nvSpPr>
            <p:spPr>
              <a:xfrm>
                <a:off x="5628648" y="602028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0" name="Rectangle 816"/>
              <p:cNvSpPr>
                <a:spLocks noChangeAspect="1"/>
              </p:cNvSpPr>
              <p:nvPr/>
            </p:nvSpPr>
            <p:spPr>
              <a:xfrm>
                <a:off x="7329728" y="575974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1" name="Rectangle 817"/>
              <p:cNvSpPr>
                <a:spLocks noChangeAspect="1"/>
              </p:cNvSpPr>
              <p:nvPr/>
            </p:nvSpPr>
            <p:spPr>
              <a:xfrm>
                <a:off x="6400056" y="56615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2" name="Rectangle 818"/>
              <p:cNvSpPr>
                <a:spLocks noChangeAspect="1"/>
              </p:cNvSpPr>
              <p:nvPr/>
            </p:nvSpPr>
            <p:spPr>
              <a:xfrm>
                <a:off x="6440035" y="552110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3" name="Rectangle 819"/>
              <p:cNvSpPr>
                <a:spLocks noChangeAspect="1"/>
              </p:cNvSpPr>
              <p:nvPr/>
            </p:nvSpPr>
            <p:spPr>
              <a:xfrm>
                <a:off x="6241386" y="602027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4" name="Rectangle 820"/>
              <p:cNvSpPr>
                <a:spLocks noChangeAspect="1"/>
              </p:cNvSpPr>
              <p:nvPr/>
            </p:nvSpPr>
            <p:spPr>
              <a:xfrm>
                <a:off x="6440035" y="575586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5" name="Rectangle 821"/>
              <p:cNvSpPr>
                <a:spLocks noChangeAspect="1"/>
              </p:cNvSpPr>
              <p:nvPr/>
            </p:nvSpPr>
            <p:spPr>
              <a:xfrm>
                <a:off x="7300056" y="54815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6" name="Rectangle 822"/>
              <p:cNvSpPr>
                <a:spLocks noChangeAspect="1"/>
              </p:cNvSpPr>
              <p:nvPr/>
            </p:nvSpPr>
            <p:spPr>
              <a:xfrm>
                <a:off x="7120056" y="56615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2" name="Rectangle 835"/>
            <p:cNvSpPr>
              <a:spLocks noChangeAspect="1"/>
            </p:cNvSpPr>
            <p:nvPr/>
          </p:nvSpPr>
          <p:spPr>
            <a:xfrm>
              <a:off x="8382636" y="4753330"/>
              <a:ext cx="304553" cy="304633"/>
            </a:xfrm>
            <a:prstGeom prst="star7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9" name="Group 518"/>
            <p:cNvGrpSpPr/>
            <p:nvPr/>
          </p:nvGrpSpPr>
          <p:grpSpPr>
            <a:xfrm>
              <a:off x="10819076" y="5972000"/>
              <a:ext cx="3766990" cy="3974460"/>
              <a:chOff x="5860056" y="3681347"/>
              <a:chExt cx="2226395" cy="2348405"/>
            </a:xfrm>
            <a:grpFill/>
          </p:grpSpPr>
          <p:sp>
            <p:nvSpPr>
              <p:cNvPr id="684" name="Rectangle 939"/>
              <p:cNvSpPr>
                <a:spLocks noChangeAspect="1"/>
              </p:cNvSpPr>
              <p:nvPr/>
            </p:nvSpPr>
            <p:spPr>
              <a:xfrm>
                <a:off x="7851961" y="505564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940"/>
              <p:cNvSpPr>
                <a:spLocks noChangeAspect="1"/>
              </p:cNvSpPr>
              <p:nvPr/>
            </p:nvSpPr>
            <p:spPr>
              <a:xfrm>
                <a:off x="7753415" y="500108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945"/>
              <p:cNvSpPr>
                <a:spLocks noChangeAspect="1"/>
              </p:cNvSpPr>
              <p:nvPr/>
            </p:nvSpPr>
            <p:spPr>
              <a:xfrm>
                <a:off x="7481242" y="584975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946"/>
              <p:cNvSpPr>
                <a:spLocks noChangeAspect="1"/>
              </p:cNvSpPr>
              <p:nvPr/>
            </p:nvSpPr>
            <p:spPr>
              <a:xfrm>
                <a:off x="7753416" y="584975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948"/>
              <p:cNvSpPr>
                <a:spLocks noChangeAspect="1"/>
              </p:cNvSpPr>
              <p:nvPr/>
            </p:nvSpPr>
            <p:spPr>
              <a:xfrm>
                <a:off x="6040056" y="36813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949"/>
              <p:cNvSpPr>
                <a:spLocks noChangeAspect="1"/>
              </p:cNvSpPr>
              <p:nvPr/>
            </p:nvSpPr>
            <p:spPr>
              <a:xfrm>
                <a:off x="6220056" y="36813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950"/>
              <p:cNvSpPr>
                <a:spLocks noChangeAspect="1"/>
              </p:cNvSpPr>
              <p:nvPr/>
            </p:nvSpPr>
            <p:spPr>
              <a:xfrm>
                <a:off x="6400056" y="36813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951"/>
              <p:cNvSpPr>
                <a:spLocks noChangeAspect="1"/>
              </p:cNvSpPr>
              <p:nvPr/>
            </p:nvSpPr>
            <p:spPr>
              <a:xfrm>
                <a:off x="6580056" y="36813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953"/>
              <p:cNvSpPr>
                <a:spLocks noChangeAspect="1"/>
              </p:cNvSpPr>
              <p:nvPr/>
            </p:nvSpPr>
            <p:spPr>
              <a:xfrm>
                <a:off x="7491267" y="584974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954"/>
              <p:cNvSpPr>
                <a:spLocks noChangeAspect="1"/>
              </p:cNvSpPr>
              <p:nvPr/>
            </p:nvSpPr>
            <p:spPr>
              <a:xfrm>
                <a:off x="7906451" y="518108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955"/>
              <p:cNvSpPr>
                <a:spLocks noChangeAspect="1"/>
              </p:cNvSpPr>
              <p:nvPr/>
            </p:nvSpPr>
            <p:spPr>
              <a:xfrm>
                <a:off x="586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956"/>
              <p:cNvSpPr>
                <a:spLocks noChangeAspect="1"/>
              </p:cNvSpPr>
              <p:nvPr/>
            </p:nvSpPr>
            <p:spPr>
              <a:xfrm>
                <a:off x="604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957"/>
              <p:cNvSpPr>
                <a:spLocks noChangeAspect="1"/>
              </p:cNvSpPr>
              <p:nvPr/>
            </p:nvSpPr>
            <p:spPr>
              <a:xfrm>
                <a:off x="640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958"/>
              <p:cNvSpPr>
                <a:spLocks noChangeAspect="1"/>
              </p:cNvSpPr>
              <p:nvPr/>
            </p:nvSpPr>
            <p:spPr>
              <a:xfrm>
                <a:off x="676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959"/>
              <p:cNvSpPr>
                <a:spLocks noChangeAspect="1"/>
              </p:cNvSpPr>
              <p:nvPr/>
            </p:nvSpPr>
            <p:spPr>
              <a:xfrm>
                <a:off x="658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Group 519"/>
            <p:cNvGrpSpPr/>
            <p:nvPr/>
          </p:nvGrpSpPr>
          <p:grpSpPr>
            <a:xfrm>
              <a:off x="11616548" y="3816596"/>
              <a:ext cx="4235702" cy="6282177"/>
              <a:chOff x="6331387" y="2407776"/>
              <a:chExt cx="2503419" cy="3711975"/>
            </a:xfrm>
            <a:grpFill/>
          </p:grpSpPr>
          <p:sp>
            <p:nvSpPr>
              <p:cNvPr id="521" name="Rectangle 967"/>
              <p:cNvSpPr>
                <a:spLocks noChangeAspect="1"/>
              </p:cNvSpPr>
              <p:nvPr/>
            </p:nvSpPr>
            <p:spPr>
              <a:xfrm>
                <a:off x="7571245" y="2966648"/>
                <a:ext cx="180001" cy="180001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968"/>
              <p:cNvSpPr>
                <a:spLocks noChangeAspect="1"/>
              </p:cNvSpPr>
              <p:nvPr/>
            </p:nvSpPr>
            <p:spPr>
              <a:xfrm>
                <a:off x="766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969"/>
              <p:cNvSpPr>
                <a:spLocks noChangeAspect="1"/>
              </p:cNvSpPr>
              <p:nvPr/>
            </p:nvSpPr>
            <p:spPr>
              <a:xfrm>
                <a:off x="784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970"/>
              <p:cNvSpPr>
                <a:spLocks noChangeAspect="1"/>
              </p:cNvSpPr>
              <p:nvPr/>
            </p:nvSpPr>
            <p:spPr>
              <a:xfrm>
                <a:off x="802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971"/>
              <p:cNvSpPr>
                <a:spLocks noChangeAspect="1"/>
              </p:cNvSpPr>
              <p:nvPr/>
            </p:nvSpPr>
            <p:spPr>
              <a:xfrm>
                <a:off x="820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972"/>
              <p:cNvSpPr>
                <a:spLocks noChangeAspect="1"/>
              </p:cNvSpPr>
              <p:nvPr/>
            </p:nvSpPr>
            <p:spPr>
              <a:xfrm>
                <a:off x="838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973"/>
              <p:cNvSpPr>
                <a:spLocks noChangeAspect="1"/>
              </p:cNvSpPr>
              <p:nvPr/>
            </p:nvSpPr>
            <p:spPr>
              <a:xfrm>
                <a:off x="8560056" y="29612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974"/>
              <p:cNvSpPr>
                <a:spLocks noChangeAspect="1"/>
              </p:cNvSpPr>
              <p:nvPr/>
            </p:nvSpPr>
            <p:spPr>
              <a:xfrm>
                <a:off x="8564806" y="290346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983"/>
              <p:cNvSpPr>
                <a:spLocks noChangeAspect="1"/>
              </p:cNvSpPr>
              <p:nvPr/>
            </p:nvSpPr>
            <p:spPr>
              <a:xfrm>
                <a:off x="7063841" y="557586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984"/>
              <p:cNvSpPr>
                <a:spLocks noChangeAspect="1"/>
              </p:cNvSpPr>
              <p:nvPr/>
            </p:nvSpPr>
            <p:spPr>
              <a:xfrm>
                <a:off x="7035053" y="527303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985"/>
              <p:cNvSpPr>
                <a:spLocks noChangeAspect="1"/>
              </p:cNvSpPr>
              <p:nvPr/>
            </p:nvSpPr>
            <p:spPr>
              <a:xfrm>
                <a:off x="7132410" y="508727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986"/>
              <p:cNvSpPr>
                <a:spLocks noChangeAspect="1"/>
              </p:cNvSpPr>
              <p:nvPr/>
            </p:nvSpPr>
            <p:spPr>
              <a:xfrm>
                <a:off x="7660056" y="31412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987"/>
              <p:cNvSpPr>
                <a:spLocks noChangeAspect="1"/>
              </p:cNvSpPr>
              <p:nvPr/>
            </p:nvSpPr>
            <p:spPr>
              <a:xfrm>
                <a:off x="7840056" y="31412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988"/>
              <p:cNvSpPr>
                <a:spLocks noChangeAspect="1"/>
              </p:cNvSpPr>
              <p:nvPr/>
            </p:nvSpPr>
            <p:spPr>
              <a:xfrm>
                <a:off x="8020056" y="31412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989"/>
              <p:cNvSpPr>
                <a:spLocks noChangeAspect="1"/>
              </p:cNvSpPr>
              <p:nvPr/>
            </p:nvSpPr>
            <p:spPr>
              <a:xfrm>
                <a:off x="8200056" y="31412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990"/>
              <p:cNvSpPr>
                <a:spLocks noChangeAspect="1"/>
              </p:cNvSpPr>
              <p:nvPr/>
            </p:nvSpPr>
            <p:spPr>
              <a:xfrm>
                <a:off x="8380056" y="31412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991"/>
              <p:cNvSpPr>
                <a:spLocks noChangeAspect="1"/>
              </p:cNvSpPr>
              <p:nvPr/>
            </p:nvSpPr>
            <p:spPr>
              <a:xfrm>
                <a:off x="8491330" y="306679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1002"/>
              <p:cNvSpPr>
                <a:spLocks noChangeAspect="1"/>
              </p:cNvSpPr>
              <p:nvPr/>
            </p:nvSpPr>
            <p:spPr>
              <a:xfrm>
                <a:off x="7589940" y="493026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1003"/>
              <p:cNvSpPr>
                <a:spLocks noChangeAspect="1"/>
              </p:cNvSpPr>
              <p:nvPr/>
            </p:nvSpPr>
            <p:spPr>
              <a:xfrm>
                <a:off x="7537491" y="265654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1004"/>
              <p:cNvSpPr>
                <a:spLocks noChangeAspect="1"/>
              </p:cNvSpPr>
              <p:nvPr/>
            </p:nvSpPr>
            <p:spPr>
              <a:xfrm>
                <a:off x="7753419" y="324436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1005"/>
              <p:cNvSpPr>
                <a:spLocks noChangeAspect="1"/>
              </p:cNvSpPr>
              <p:nvPr/>
            </p:nvSpPr>
            <p:spPr>
              <a:xfrm>
                <a:off x="7920183" y="328512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1006"/>
              <p:cNvSpPr>
                <a:spLocks noChangeAspect="1"/>
              </p:cNvSpPr>
              <p:nvPr/>
            </p:nvSpPr>
            <p:spPr>
              <a:xfrm>
                <a:off x="8040636" y="328512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1007"/>
              <p:cNvSpPr>
                <a:spLocks noChangeAspect="1"/>
              </p:cNvSpPr>
              <p:nvPr/>
            </p:nvSpPr>
            <p:spPr>
              <a:xfrm>
                <a:off x="8200056" y="33213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1008"/>
              <p:cNvSpPr>
                <a:spLocks noChangeAspect="1"/>
              </p:cNvSpPr>
              <p:nvPr/>
            </p:nvSpPr>
            <p:spPr>
              <a:xfrm>
                <a:off x="8294113" y="328512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1017"/>
              <p:cNvSpPr>
                <a:spLocks noChangeAspect="1"/>
              </p:cNvSpPr>
              <p:nvPr/>
            </p:nvSpPr>
            <p:spPr>
              <a:xfrm>
                <a:off x="7524100" y="280776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1018"/>
              <p:cNvSpPr>
                <a:spLocks noChangeAspect="1"/>
              </p:cNvSpPr>
              <p:nvPr/>
            </p:nvSpPr>
            <p:spPr>
              <a:xfrm>
                <a:off x="7753416" y="247263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1019"/>
              <p:cNvSpPr>
                <a:spLocks noChangeAspect="1"/>
              </p:cNvSpPr>
              <p:nvPr/>
            </p:nvSpPr>
            <p:spPr>
              <a:xfrm>
                <a:off x="7614100" y="268873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1022"/>
              <p:cNvSpPr>
                <a:spLocks noChangeAspect="1"/>
              </p:cNvSpPr>
              <p:nvPr/>
            </p:nvSpPr>
            <p:spPr>
              <a:xfrm>
                <a:off x="8626165" y="450933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1023"/>
              <p:cNvSpPr>
                <a:spLocks noChangeAspect="1"/>
              </p:cNvSpPr>
              <p:nvPr/>
            </p:nvSpPr>
            <p:spPr>
              <a:xfrm>
                <a:off x="8294113" y="474802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1025"/>
              <p:cNvSpPr>
                <a:spLocks noChangeAspect="1"/>
              </p:cNvSpPr>
              <p:nvPr/>
            </p:nvSpPr>
            <p:spPr>
              <a:xfrm>
                <a:off x="8626163" y="440342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1027"/>
              <p:cNvSpPr>
                <a:spLocks noChangeAspect="1"/>
              </p:cNvSpPr>
              <p:nvPr/>
            </p:nvSpPr>
            <p:spPr>
              <a:xfrm>
                <a:off x="7950634" y="526683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1032"/>
              <p:cNvSpPr>
                <a:spLocks noChangeAspect="1"/>
              </p:cNvSpPr>
              <p:nvPr/>
            </p:nvSpPr>
            <p:spPr>
              <a:xfrm>
                <a:off x="7672690" y="255168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1034"/>
              <p:cNvSpPr>
                <a:spLocks noChangeAspect="1"/>
              </p:cNvSpPr>
              <p:nvPr/>
            </p:nvSpPr>
            <p:spPr>
              <a:xfrm>
                <a:off x="8031965" y="388861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1035"/>
              <p:cNvSpPr>
                <a:spLocks noChangeAspect="1"/>
              </p:cNvSpPr>
              <p:nvPr/>
            </p:nvSpPr>
            <p:spPr>
              <a:xfrm>
                <a:off x="8401330" y="46805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1036"/>
              <p:cNvSpPr>
                <a:spLocks noChangeAspect="1"/>
              </p:cNvSpPr>
              <p:nvPr/>
            </p:nvSpPr>
            <p:spPr>
              <a:xfrm>
                <a:off x="8204112" y="383342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1037"/>
              <p:cNvSpPr>
                <a:spLocks noChangeAspect="1"/>
              </p:cNvSpPr>
              <p:nvPr/>
            </p:nvSpPr>
            <p:spPr>
              <a:xfrm>
                <a:off x="8294113" y="384052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1038"/>
              <p:cNvSpPr>
                <a:spLocks noChangeAspect="1"/>
              </p:cNvSpPr>
              <p:nvPr/>
            </p:nvSpPr>
            <p:spPr>
              <a:xfrm>
                <a:off x="7941964" y="471907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1039"/>
              <p:cNvSpPr>
                <a:spLocks noChangeAspect="1"/>
              </p:cNvSpPr>
              <p:nvPr/>
            </p:nvSpPr>
            <p:spPr>
              <a:xfrm>
                <a:off x="7873809" y="575975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1040"/>
              <p:cNvSpPr>
                <a:spLocks noChangeAspect="1"/>
              </p:cNvSpPr>
              <p:nvPr/>
            </p:nvSpPr>
            <p:spPr>
              <a:xfrm>
                <a:off x="7941961" y="556636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1044"/>
              <p:cNvSpPr>
                <a:spLocks noChangeAspect="1"/>
              </p:cNvSpPr>
              <p:nvPr/>
            </p:nvSpPr>
            <p:spPr>
              <a:xfrm>
                <a:off x="6331387" y="593974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1047"/>
              <p:cNvSpPr>
                <a:spLocks noChangeAspect="1"/>
              </p:cNvSpPr>
              <p:nvPr/>
            </p:nvSpPr>
            <p:spPr>
              <a:xfrm>
                <a:off x="7913172" y="396301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1048"/>
              <p:cNvSpPr>
                <a:spLocks noChangeAspect="1"/>
              </p:cNvSpPr>
              <p:nvPr/>
            </p:nvSpPr>
            <p:spPr>
              <a:xfrm>
                <a:off x="802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1049"/>
              <p:cNvSpPr>
                <a:spLocks noChangeAspect="1"/>
              </p:cNvSpPr>
              <p:nvPr/>
            </p:nvSpPr>
            <p:spPr>
              <a:xfrm>
                <a:off x="820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1050"/>
              <p:cNvSpPr>
                <a:spLocks noChangeAspect="1"/>
              </p:cNvSpPr>
              <p:nvPr/>
            </p:nvSpPr>
            <p:spPr>
              <a:xfrm>
                <a:off x="8380056" y="386136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1051"/>
              <p:cNvSpPr>
                <a:spLocks noChangeAspect="1"/>
              </p:cNvSpPr>
              <p:nvPr/>
            </p:nvSpPr>
            <p:spPr>
              <a:xfrm>
                <a:off x="8429054" y="393384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1052"/>
              <p:cNvSpPr>
                <a:spLocks noChangeAspect="1"/>
              </p:cNvSpPr>
              <p:nvPr/>
            </p:nvSpPr>
            <p:spPr>
              <a:xfrm>
                <a:off x="8491330" y="394307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1055"/>
              <p:cNvSpPr>
                <a:spLocks noChangeAspect="1"/>
              </p:cNvSpPr>
              <p:nvPr/>
            </p:nvSpPr>
            <p:spPr>
              <a:xfrm>
                <a:off x="7657662" y="584975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1056"/>
              <p:cNvSpPr>
                <a:spLocks noChangeAspect="1"/>
              </p:cNvSpPr>
              <p:nvPr/>
            </p:nvSpPr>
            <p:spPr>
              <a:xfrm>
                <a:off x="8132848" y="476021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1060"/>
              <p:cNvSpPr>
                <a:spLocks noChangeAspect="1"/>
              </p:cNvSpPr>
              <p:nvPr/>
            </p:nvSpPr>
            <p:spPr>
              <a:xfrm>
                <a:off x="784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1061"/>
              <p:cNvSpPr>
                <a:spLocks noChangeAspect="1"/>
              </p:cNvSpPr>
              <p:nvPr/>
            </p:nvSpPr>
            <p:spPr>
              <a:xfrm>
                <a:off x="802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1062"/>
              <p:cNvSpPr>
                <a:spLocks noChangeAspect="1"/>
              </p:cNvSpPr>
              <p:nvPr/>
            </p:nvSpPr>
            <p:spPr>
              <a:xfrm>
                <a:off x="820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1063"/>
              <p:cNvSpPr>
                <a:spLocks noChangeAspect="1"/>
              </p:cNvSpPr>
              <p:nvPr/>
            </p:nvSpPr>
            <p:spPr>
              <a:xfrm>
                <a:off x="838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1064"/>
              <p:cNvSpPr>
                <a:spLocks noChangeAspect="1"/>
              </p:cNvSpPr>
              <p:nvPr/>
            </p:nvSpPr>
            <p:spPr>
              <a:xfrm>
                <a:off x="8560056" y="40413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1065"/>
              <p:cNvSpPr>
                <a:spLocks noChangeAspect="1"/>
              </p:cNvSpPr>
              <p:nvPr/>
            </p:nvSpPr>
            <p:spPr>
              <a:xfrm>
                <a:off x="8619431" y="405004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1067"/>
              <p:cNvSpPr>
                <a:spLocks noChangeAspect="1"/>
              </p:cNvSpPr>
              <p:nvPr/>
            </p:nvSpPr>
            <p:spPr>
              <a:xfrm>
                <a:off x="7258654" y="5004840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1068"/>
              <p:cNvSpPr>
                <a:spLocks noChangeAspect="1"/>
              </p:cNvSpPr>
              <p:nvPr/>
            </p:nvSpPr>
            <p:spPr>
              <a:xfrm>
                <a:off x="7763928" y="447399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1070"/>
              <p:cNvSpPr>
                <a:spLocks noChangeAspect="1"/>
              </p:cNvSpPr>
              <p:nvPr/>
            </p:nvSpPr>
            <p:spPr>
              <a:xfrm>
                <a:off x="7753419" y="418871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1071"/>
              <p:cNvSpPr>
                <a:spLocks noChangeAspect="1"/>
              </p:cNvSpPr>
              <p:nvPr/>
            </p:nvSpPr>
            <p:spPr>
              <a:xfrm>
                <a:off x="784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1072"/>
              <p:cNvSpPr>
                <a:spLocks noChangeAspect="1"/>
              </p:cNvSpPr>
              <p:nvPr/>
            </p:nvSpPr>
            <p:spPr>
              <a:xfrm>
                <a:off x="802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1073"/>
              <p:cNvSpPr>
                <a:spLocks noChangeAspect="1"/>
              </p:cNvSpPr>
              <p:nvPr/>
            </p:nvSpPr>
            <p:spPr>
              <a:xfrm>
                <a:off x="820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1074"/>
              <p:cNvSpPr>
                <a:spLocks noChangeAspect="1"/>
              </p:cNvSpPr>
              <p:nvPr/>
            </p:nvSpPr>
            <p:spPr>
              <a:xfrm>
                <a:off x="838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1075"/>
              <p:cNvSpPr>
                <a:spLocks noChangeAspect="1"/>
              </p:cNvSpPr>
              <p:nvPr/>
            </p:nvSpPr>
            <p:spPr>
              <a:xfrm>
                <a:off x="8560056" y="422140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1076"/>
              <p:cNvSpPr>
                <a:spLocks noChangeAspect="1"/>
              </p:cNvSpPr>
              <p:nvPr/>
            </p:nvSpPr>
            <p:spPr>
              <a:xfrm>
                <a:off x="8626163" y="416307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1078"/>
              <p:cNvSpPr>
                <a:spLocks noChangeAspect="1"/>
              </p:cNvSpPr>
              <p:nvPr/>
            </p:nvSpPr>
            <p:spPr>
              <a:xfrm>
                <a:off x="7401271" y="5032223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1079"/>
              <p:cNvSpPr>
                <a:spLocks noChangeAspect="1"/>
              </p:cNvSpPr>
              <p:nvPr/>
            </p:nvSpPr>
            <p:spPr>
              <a:xfrm>
                <a:off x="7782458" y="5142658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1080"/>
              <p:cNvSpPr>
                <a:spLocks noChangeAspect="1"/>
              </p:cNvSpPr>
              <p:nvPr/>
            </p:nvSpPr>
            <p:spPr>
              <a:xfrm>
                <a:off x="7840056" y="44014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1081"/>
              <p:cNvSpPr>
                <a:spLocks noChangeAspect="1"/>
              </p:cNvSpPr>
              <p:nvPr/>
            </p:nvSpPr>
            <p:spPr>
              <a:xfrm>
                <a:off x="8020056" y="44014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1082"/>
              <p:cNvSpPr>
                <a:spLocks noChangeAspect="1"/>
              </p:cNvSpPr>
              <p:nvPr/>
            </p:nvSpPr>
            <p:spPr>
              <a:xfrm>
                <a:off x="8200056" y="44014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1083"/>
              <p:cNvSpPr>
                <a:spLocks noChangeAspect="1"/>
              </p:cNvSpPr>
              <p:nvPr/>
            </p:nvSpPr>
            <p:spPr>
              <a:xfrm>
                <a:off x="8380056" y="44014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1084"/>
              <p:cNvSpPr>
                <a:spLocks noChangeAspect="1"/>
              </p:cNvSpPr>
              <p:nvPr/>
            </p:nvSpPr>
            <p:spPr>
              <a:xfrm>
                <a:off x="8560056" y="44014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1085"/>
              <p:cNvSpPr>
                <a:spLocks noChangeAspect="1"/>
              </p:cNvSpPr>
              <p:nvPr/>
            </p:nvSpPr>
            <p:spPr>
              <a:xfrm>
                <a:off x="8654806" y="426782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1086"/>
              <p:cNvSpPr>
                <a:spLocks noChangeAspect="1"/>
              </p:cNvSpPr>
              <p:nvPr/>
            </p:nvSpPr>
            <p:spPr>
              <a:xfrm>
                <a:off x="7840056" y="45814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1087"/>
              <p:cNvSpPr>
                <a:spLocks noChangeAspect="1"/>
              </p:cNvSpPr>
              <p:nvPr/>
            </p:nvSpPr>
            <p:spPr>
              <a:xfrm>
                <a:off x="8020056" y="45814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1088"/>
              <p:cNvSpPr>
                <a:spLocks noChangeAspect="1"/>
              </p:cNvSpPr>
              <p:nvPr/>
            </p:nvSpPr>
            <p:spPr>
              <a:xfrm>
                <a:off x="8560056" y="45814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1089"/>
              <p:cNvSpPr>
                <a:spLocks noChangeAspect="1"/>
              </p:cNvSpPr>
              <p:nvPr/>
            </p:nvSpPr>
            <p:spPr>
              <a:xfrm>
                <a:off x="8536164" y="450933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1090"/>
              <p:cNvSpPr>
                <a:spLocks noChangeAspect="1"/>
              </p:cNvSpPr>
              <p:nvPr/>
            </p:nvSpPr>
            <p:spPr>
              <a:xfrm>
                <a:off x="8114113" y="476021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1091"/>
              <p:cNvSpPr>
                <a:spLocks noChangeAspect="1"/>
              </p:cNvSpPr>
              <p:nvPr/>
            </p:nvSpPr>
            <p:spPr>
              <a:xfrm>
                <a:off x="8564806" y="4629079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1094"/>
              <p:cNvSpPr>
                <a:spLocks noChangeAspect="1"/>
              </p:cNvSpPr>
              <p:nvPr/>
            </p:nvSpPr>
            <p:spPr>
              <a:xfrm>
                <a:off x="7660056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1095"/>
              <p:cNvSpPr>
                <a:spLocks noChangeAspect="1"/>
              </p:cNvSpPr>
              <p:nvPr/>
            </p:nvSpPr>
            <p:spPr>
              <a:xfrm>
                <a:off x="7840056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1096"/>
              <p:cNvSpPr>
                <a:spLocks noChangeAspect="1"/>
              </p:cNvSpPr>
              <p:nvPr/>
            </p:nvSpPr>
            <p:spPr>
              <a:xfrm>
                <a:off x="8020056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1097"/>
              <p:cNvSpPr>
                <a:spLocks noChangeAspect="1"/>
              </p:cNvSpPr>
              <p:nvPr/>
            </p:nvSpPr>
            <p:spPr>
              <a:xfrm>
                <a:off x="8200056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1098"/>
              <p:cNvSpPr>
                <a:spLocks noChangeAspect="1"/>
              </p:cNvSpPr>
              <p:nvPr/>
            </p:nvSpPr>
            <p:spPr>
              <a:xfrm>
                <a:off x="8380056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1099"/>
              <p:cNvSpPr>
                <a:spLocks noChangeAspect="1"/>
              </p:cNvSpPr>
              <p:nvPr/>
            </p:nvSpPr>
            <p:spPr>
              <a:xfrm>
                <a:off x="7874434" y="241314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1100"/>
              <p:cNvSpPr>
                <a:spLocks noChangeAspect="1"/>
              </p:cNvSpPr>
              <p:nvPr/>
            </p:nvSpPr>
            <p:spPr>
              <a:xfrm>
                <a:off x="8510027" y="2784705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1101"/>
              <p:cNvSpPr>
                <a:spLocks noChangeAspect="1"/>
              </p:cNvSpPr>
              <p:nvPr/>
            </p:nvSpPr>
            <p:spPr>
              <a:xfrm>
                <a:off x="8589942" y="278124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1167"/>
              <p:cNvSpPr>
                <a:spLocks noChangeAspect="1"/>
              </p:cNvSpPr>
              <p:nvPr/>
            </p:nvSpPr>
            <p:spPr>
              <a:xfrm>
                <a:off x="8401330" y="251245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1172"/>
              <p:cNvSpPr>
                <a:spLocks noChangeAspect="1"/>
              </p:cNvSpPr>
              <p:nvPr/>
            </p:nvSpPr>
            <p:spPr>
              <a:xfrm>
                <a:off x="7840056" y="26012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1173"/>
              <p:cNvSpPr>
                <a:spLocks noChangeAspect="1"/>
              </p:cNvSpPr>
              <p:nvPr/>
            </p:nvSpPr>
            <p:spPr>
              <a:xfrm>
                <a:off x="8020056" y="26012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1174"/>
              <p:cNvSpPr>
                <a:spLocks noChangeAspect="1"/>
              </p:cNvSpPr>
              <p:nvPr/>
            </p:nvSpPr>
            <p:spPr>
              <a:xfrm>
                <a:off x="8200056" y="26012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1175"/>
              <p:cNvSpPr>
                <a:spLocks noChangeAspect="1"/>
              </p:cNvSpPr>
              <p:nvPr/>
            </p:nvSpPr>
            <p:spPr>
              <a:xfrm>
                <a:off x="8380056" y="260122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1176"/>
              <p:cNvSpPr>
                <a:spLocks noChangeAspect="1"/>
              </p:cNvSpPr>
              <p:nvPr/>
            </p:nvSpPr>
            <p:spPr>
              <a:xfrm>
                <a:off x="8294113" y="2465087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1178"/>
              <p:cNvSpPr>
                <a:spLocks noChangeAspect="1"/>
              </p:cNvSpPr>
              <p:nvPr/>
            </p:nvSpPr>
            <p:spPr>
              <a:xfrm>
                <a:off x="8491330" y="2641934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1179"/>
              <p:cNvSpPr>
                <a:spLocks noChangeAspect="1"/>
              </p:cNvSpPr>
              <p:nvPr/>
            </p:nvSpPr>
            <p:spPr>
              <a:xfrm>
                <a:off x="8204112" y="2407776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1180"/>
              <p:cNvSpPr>
                <a:spLocks noChangeAspect="1"/>
              </p:cNvSpPr>
              <p:nvPr/>
            </p:nvSpPr>
            <p:spPr>
              <a:xfrm>
                <a:off x="8040636" y="2409012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1181"/>
              <p:cNvSpPr>
                <a:spLocks noChangeAspect="1"/>
              </p:cNvSpPr>
              <p:nvPr/>
            </p:nvSpPr>
            <p:spPr>
              <a:xfrm flipV="1">
                <a:off x="8031965" y="2421186"/>
                <a:ext cx="56069" cy="56068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1182"/>
              <p:cNvSpPr>
                <a:spLocks noChangeAspect="1"/>
              </p:cNvSpPr>
              <p:nvPr/>
            </p:nvSpPr>
            <p:spPr>
              <a:xfrm>
                <a:off x="6415728" y="5939751"/>
                <a:ext cx="180000" cy="180000"/>
              </a:xfrm>
              <a:prstGeom prst="star7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4" name="TextBox 413"/>
          <p:cNvSpPr txBox="1"/>
          <p:nvPr/>
        </p:nvSpPr>
        <p:spPr>
          <a:xfrm>
            <a:off x="2509933" y="92348"/>
            <a:ext cx="71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Multi-Asset Stock Market Ecology</a:t>
            </a:r>
          </a:p>
        </p:txBody>
      </p:sp>
      <p:sp>
        <p:nvSpPr>
          <p:cNvPr id="417" name="Oval 416">
            <a:hlinkClick r:id="rId2" action="ppaction://hlinksldjump"/>
          </p:cNvPr>
          <p:cNvSpPr/>
          <p:nvPr/>
        </p:nvSpPr>
        <p:spPr>
          <a:xfrm>
            <a:off x="5482600" y="2939615"/>
            <a:ext cx="1277407" cy="1277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</a:t>
            </a:r>
          </a:p>
        </p:txBody>
      </p:sp>
      <p:sp>
        <p:nvSpPr>
          <p:cNvPr id="427" name="Oval 426">
            <a:hlinkClick r:id="rId3" action="ppaction://hlinksldjump"/>
          </p:cNvPr>
          <p:cNvSpPr/>
          <p:nvPr/>
        </p:nvSpPr>
        <p:spPr>
          <a:xfrm>
            <a:off x="6982608" y="4791221"/>
            <a:ext cx="1064200" cy="1049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Trend Follower</a:t>
            </a:r>
          </a:p>
        </p:txBody>
      </p:sp>
      <p:sp>
        <p:nvSpPr>
          <p:cNvPr id="434" name="Oval 433">
            <a:hlinkClick r:id="rId4" action="ppaction://hlinksldjump"/>
          </p:cNvPr>
          <p:cNvSpPr/>
          <p:nvPr/>
        </p:nvSpPr>
        <p:spPr>
          <a:xfrm>
            <a:off x="2723805" y="2388082"/>
            <a:ext cx="669674" cy="669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div.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8" name="Straight Connector 437"/>
          <p:cNvCxnSpPr>
            <a:cxnSpLocks/>
            <a:endCxn id="961" idx="2"/>
          </p:cNvCxnSpPr>
          <p:nvPr/>
        </p:nvCxnSpPr>
        <p:spPr>
          <a:xfrm flipV="1">
            <a:off x="3415554" y="2493778"/>
            <a:ext cx="333172" cy="972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cxnSpLocks/>
            <a:stCxn id="434" idx="4"/>
            <a:endCxn id="965" idx="0"/>
          </p:cNvCxnSpPr>
          <p:nvPr/>
        </p:nvCxnSpPr>
        <p:spPr>
          <a:xfrm flipH="1">
            <a:off x="3048416" y="3057755"/>
            <a:ext cx="10226" cy="30407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cxnSpLocks/>
          </p:cNvCxnSpPr>
          <p:nvPr/>
        </p:nvCxnSpPr>
        <p:spPr>
          <a:xfrm>
            <a:off x="3388016" y="3877032"/>
            <a:ext cx="349129" cy="1420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cxnSpLocks/>
            <a:stCxn id="417" idx="0"/>
          </p:cNvCxnSpPr>
          <p:nvPr/>
        </p:nvCxnSpPr>
        <p:spPr>
          <a:xfrm flipH="1" flipV="1">
            <a:off x="5956822" y="1976054"/>
            <a:ext cx="164482" cy="9635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>
            <a:cxnSpLocks/>
            <a:stCxn id="417" idx="7"/>
          </p:cNvCxnSpPr>
          <p:nvPr/>
        </p:nvCxnSpPr>
        <p:spPr>
          <a:xfrm flipV="1">
            <a:off x="6572935" y="2542408"/>
            <a:ext cx="1086791" cy="58427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>
            <a:cxnSpLocks/>
          </p:cNvCxnSpPr>
          <p:nvPr/>
        </p:nvCxnSpPr>
        <p:spPr>
          <a:xfrm>
            <a:off x="6760007" y="3578319"/>
            <a:ext cx="1064200" cy="34170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cxnSpLocks/>
          </p:cNvCxnSpPr>
          <p:nvPr/>
        </p:nvCxnSpPr>
        <p:spPr>
          <a:xfrm>
            <a:off x="6524118" y="4066317"/>
            <a:ext cx="614338" cy="8786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cxnSpLocks/>
          </p:cNvCxnSpPr>
          <p:nvPr/>
        </p:nvCxnSpPr>
        <p:spPr>
          <a:xfrm flipH="1" flipV="1">
            <a:off x="4418400" y="2538748"/>
            <a:ext cx="1251272" cy="6029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BA61EAC0-503C-40B9-94B2-9B1366B9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Home -  This text is used for the template's hyperlinks – Don’t Delete</a:t>
            </a:r>
          </a:p>
        </p:txBody>
      </p: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3D01B0C6-BFB4-184B-AAE2-9339758340B7}"/>
              </a:ext>
            </a:extLst>
          </p:cNvPr>
          <p:cNvCxnSpPr>
            <a:cxnSpLocks/>
            <a:endCxn id="417" idx="2"/>
          </p:cNvCxnSpPr>
          <p:nvPr/>
        </p:nvCxnSpPr>
        <p:spPr>
          <a:xfrm flipV="1">
            <a:off x="4332013" y="3578319"/>
            <a:ext cx="1150587" cy="47072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0" name="Picture 959">
            <a:hlinkClick r:id="rId2" action="ppaction://hlinksldjump"/>
            <a:extLst>
              <a:ext uri="{FF2B5EF4-FFF2-40B4-BE49-F238E27FC236}">
                <a16:creationId xmlns:a16="http://schemas.microsoft.com/office/drawing/2014/main" id="{936DF29E-970C-0449-9083-119A3A9D7B1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06" y="3483349"/>
            <a:ext cx="319955" cy="328591"/>
          </a:xfrm>
          <a:prstGeom prst="rect">
            <a:avLst/>
          </a:prstGeom>
        </p:spPr>
      </p:pic>
      <p:sp>
        <p:nvSpPr>
          <p:cNvPr id="961" name="Oval 960">
            <a:hlinkClick r:id="rId4" action="ppaction://hlinksldjump"/>
            <a:extLst>
              <a:ext uri="{FF2B5EF4-FFF2-40B4-BE49-F238E27FC236}">
                <a16:creationId xmlns:a16="http://schemas.microsoft.com/office/drawing/2014/main" id="{B28C917E-BBB7-DD49-8946-8FAEBEEE703F}"/>
              </a:ext>
            </a:extLst>
          </p:cNvPr>
          <p:cNvSpPr/>
          <p:nvPr/>
        </p:nvSpPr>
        <p:spPr>
          <a:xfrm>
            <a:off x="3748726" y="2158941"/>
            <a:ext cx="669674" cy="66967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Risky Asset 1</a:t>
            </a:r>
          </a:p>
        </p:txBody>
      </p:sp>
      <p:sp>
        <p:nvSpPr>
          <p:cNvPr id="962" name="Oval 961">
            <a:hlinkClick r:id="rId4" action="ppaction://hlinksldjump"/>
            <a:extLst>
              <a:ext uri="{FF2B5EF4-FFF2-40B4-BE49-F238E27FC236}">
                <a16:creationId xmlns:a16="http://schemas.microsoft.com/office/drawing/2014/main" id="{AD9AA94A-81A9-FF4C-B705-817AD883A2B1}"/>
              </a:ext>
            </a:extLst>
          </p:cNvPr>
          <p:cNvSpPr/>
          <p:nvPr/>
        </p:nvSpPr>
        <p:spPr>
          <a:xfrm>
            <a:off x="3707165" y="3694549"/>
            <a:ext cx="669674" cy="66967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Risky Asset 2</a:t>
            </a:r>
          </a:p>
        </p:txBody>
      </p:sp>
      <p:sp>
        <p:nvSpPr>
          <p:cNvPr id="963" name="Oval 962">
            <a:hlinkClick r:id="rId7" action="ppaction://hlinksldjump"/>
            <a:extLst>
              <a:ext uri="{FF2B5EF4-FFF2-40B4-BE49-F238E27FC236}">
                <a16:creationId xmlns:a16="http://schemas.microsoft.com/office/drawing/2014/main" id="{3FF870E6-8CBE-C949-BDE4-BCD8ADBEB5B4}"/>
              </a:ext>
            </a:extLst>
          </p:cNvPr>
          <p:cNvSpPr/>
          <p:nvPr/>
        </p:nvSpPr>
        <p:spPr>
          <a:xfrm>
            <a:off x="5549327" y="1402691"/>
            <a:ext cx="669674" cy="66967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Bond </a:t>
            </a:r>
          </a:p>
        </p:txBody>
      </p:sp>
      <p:sp>
        <p:nvSpPr>
          <p:cNvPr id="965" name="Oval 964">
            <a:hlinkClick r:id="rId4" action="ppaction://hlinksldjump"/>
            <a:extLst>
              <a:ext uri="{FF2B5EF4-FFF2-40B4-BE49-F238E27FC236}">
                <a16:creationId xmlns:a16="http://schemas.microsoft.com/office/drawing/2014/main" id="{3637714C-1204-D745-8111-E0A694E9912E}"/>
              </a:ext>
            </a:extLst>
          </p:cNvPr>
          <p:cNvSpPr/>
          <p:nvPr/>
        </p:nvSpPr>
        <p:spPr>
          <a:xfrm>
            <a:off x="2708815" y="3361830"/>
            <a:ext cx="679201" cy="65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div.2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E901EB-5E78-FD4C-9BC4-F77B6808DB78}"/>
              </a:ext>
            </a:extLst>
          </p:cNvPr>
          <p:cNvCxnSpPr>
            <a:cxnSpLocks/>
          </p:cNvCxnSpPr>
          <p:nvPr/>
        </p:nvCxnSpPr>
        <p:spPr>
          <a:xfrm flipH="1">
            <a:off x="5837215" y="4187042"/>
            <a:ext cx="94999" cy="91809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Oval 986">
            <a:hlinkClick r:id="rId8" action="ppaction://hlinksldjump"/>
            <a:extLst>
              <a:ext uri="{FF2B5EF4-FFF2-40B4-BE49-F238E27FC236}">
                <a16:creationId xmlns:a16="http://schemas.microsoft.com/office/drawing/2014/main" id="{278A244C-4618-084C-BC8E-C4BE5E2956C1}"/>
              </a:ext>
            </a:extLst>
          </p:cNvPr>
          <p:cNvSpPr/>
          <p:nvPr/>
        </p:nvSpPr>
        <p:spPr>
          <a:xfrm>
            <a:off x="7824207" y="3504559"/>
            <a:ext cx="1064200" cy="1049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Value Trader</a:t>
            </a:r>
          </a:p>
        </p:txBody>
      </p:sp>
      <p:sp>
        <p:nvSpPr>
          <p:cNvPr id="988" name="Oval 987">
            <a:hlinkClick r:id="rId9" action="ppaction://hlinksldjump"/>
            <a:extLst>
              <a:ext uri="{FF2B5EF4-FFF2-40B4-BE49-F238E27FC236}">
                <a16:creationId xmlns:a16="http://schemas.microsoft.com/office/drawing/2014/main" id="{B14EE115-8608-6248-9424-8358954C5E05}"/>
              </a:ext>
            </a:extLst>
          </p:cNvPr>
          <p:cNvSpPr/>
          <p:nvPr/>
        </p:nvSpPr>
        <p:spPr>
          <a:xfrm>
            <a:off x="7631203" y="1750346"/>
            <a:ext cx="1064200" cy="1049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Passive Trader</a:t>
            </a:r>
          </a:p>
        </p:txBody>
      </p:sp>
      <p:sp>
        <p:nvSpPr>
          <p:cNvPr id="989" name="Oval 988">
            <a:hlinkClick r:id="rId10" action="ppaction://hlinksldjump"/>
            <a:extLst>
              <a:ext uri="{FF2B5EF4-FFF2-40B4-BE49-F238E27FC236}">
                <a16:creationId xmlns:a16="http://schemas.microsoft.com/office/drawing/2014/main" id="{9F72A356-367A-9E4F-B9A5-F09D76E1BBDA}"/>
              </a:ext>
            </a:extLst>
          </p:cNvPr>
          <p:cNvSpPr/>
          <p:nvPr/>
        </p:nvSpPr>
        <p:spPr>
          <a:xfrm>
            <a:off x="5209393" y="5098890"/>
            <a:ext cx="1064200" cy="1049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Noise Trader</a:t>
            </a:r>
          </a:p>
        </p:txBody>
      </p:sp>
      <p:pic>
        <p:nvPicPr>
          <p:cNvPr id="1003" name="Picture 1002">
            <a:extLst>
              <a:ext uri="{FF2B5EF4-FFF2-40B4-BE49-F238E27FC236}">
                <a16:creationId xmlns:a16="http://schemas.microsoft.com/office/drawing/2014/main" id="{13140C07-4E54-804E-813F-24C8ABE25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5000"/>
          </a:blip>
          <a:stretch>
            <a:fillRect/>
          </a:stretch>
        </p:blipFill>
        <p:spPr>
          <a:xfrm rot="10800000">
            <a:off x="2184544" y="2697845"/>
            <a:ext cx="465737" cy="928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322A55-6808-D946-B0DE-8911E74CC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57BD544D-D0E2-1746-8F32-D53DF0B5DB99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5000"/>
          </a:blip>
          <a:stretch>
            <a:fillRect/>
          </a:stretch>
        </p:blipFill>
        <p:spPr>
          <a:xfrm rot="10800000">
            <a:off x="2158814" y="3657765"/>
            <a:ext cx="465737" cy="92853"/>
          </a:xfrm>
          <a:prstGeom prst="rect">
            <a:avLst/>
          </a:prstGeom>
        </p:spPr>
      </p:pic>
      <p:sp>
        <p:nvSpPr>
          <p:cNvPr id="184" name="Triangle 18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685294-7046-B643-897E-E801B959FD1D}"/>
              </a:ext>
            </a:extLst>
          </p:cNvPr>
          <p:cNvSpPr/>
          <p:nvPr/>
        </p:nvSpPr>
        <p:spPr>
          <a:xfrm rot="16200000">
            <a:off x="10548647" y="6593582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2044156" y="4949502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5 -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D2DA1-5AD4-F140-91FB-C44C0257D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14" y="2009093"/>
            <a:ext cx="2883127" cy="50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50FA4-32E0-584E-9160-56FEF3000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123" y="5039636"/>
            <a:ext cx="8263753" cy="870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C5C64-96D4-D547-8ECD-06BC9983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301" y="1047309"/>
            <a:ext cx="6333725" cy="385926"/>
          </a:xfrm>
          <a:prstGeom prst="rect">
            <a:avLst/>
          </a:prstGeom>
        </p:spPr>
      </p:pic>
      <p:sp>
        <p:nvSpPr>
          <p:cNvPr id="19" name="Tri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41C262-9636-0E41-8AA7-599AD6051BD7}"/>
              </a:ext>
            </a:extLst>
          </p:cNvPr>
          <p:cNvSpPr/>
          <p:nvPr/>
        </p:nvSpPr>
        <p:spPr>
          <a:xfrm rot="5400000">
            <a:off x="11158249" y="6542274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22C6F-8DE7-B24D-9C23-3D6F057B1638}"/>
              </a:ext>
            </a:extLst>
          </p:cNvPr>
          <p:cNvSpPr txBox="1"/>
          <p:nvPr/>
        </p:nvSpPr>
        <p:spPr>
          <a:xfrm>
            <a:off x="4135849" y="80073"/>
            <a:ext cx="6243185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Trader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1D1E9-CF47-9145-8976-C5959E177A2A}"/>
              </a:ext>
            </a:extLst>
          </p:cNvPr>
          <p:cNvSpPr txBox="1"/>
          <p:nvPr/>
        </p:nvSpPr>
        <p:spPr>
          <a:xfrm>
            <a:off x="1824322" y="3546206"/>
            <a:ext cx="892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number of shares that the fund targets to end up holding minus what it currently holds</a:t>
            </a:r>
          </a:p>
        </p:txBody>
      </p:sp>
    </p:spTree>
    <p:extLst>
      <p:ext uri="{BB962C8B-B14F-4D97-AF65-F5344CB8AC3E}">
        <p14:creationId xmlns:p14="http://schemas.microsoft.com/office/powerpoint/2010/main" val="21896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A116AD-AD8E-4B09-A5CC-C223AC202963}"/>
              </a:ext>
            </a:extLst>
          </p:cNvPr>
          <p:cNvCxnSpPr/>
          <p:nvPr/>
        </p:nvCxnSpPr>
        <p:spPr>
          <a:xfrm>
            <a:off x="1887084" y="3584083"/>
            <a:ext cx="9243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FA64A51-1263-4052-B956-681E7EBEAC63}"/>
              </a:ext>
            </a:extLst>
          </p:cNvPr>
          <p:cNvSpPr txBox="1"/>
          <p:nvPr/>
        </p:nvSpPr>
        <p:spPr>
          <a:xfrm>
            <a:off x="4135850" y="80073"/>
            <a:ext cx="6848826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Trader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5 -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83D1C-2FAD-8C4D-AD18-75C3E02F8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075" y="3733718"/>
            <a:ext cx="5782963" cy="2642283"/>
          </a:xfrm>
          <a:prstGeom prst="rect">
            <a:avLst/>
          </a:prstGeom>
        </p:spPr>
      </p:pic>
      <p:sp>
        <p:nvSpPr>
          <p:cNvPr id="17" name="Triangle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0596D9-4C65-A945-B7D0-FDC78ED1A0CB}"/>
              </a:ext>
            </a:extLst>
          </p:cNvPr>
          <p:cNvSpPr/>
          <p:nvPr/>
        </p:nvSpPr>
        <p:spPr>
          <a:xfrm rot="16200000">
            <a:off x="10548647" y="6538157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1C7394-A908-4544-8BEC-1819196EAFBB}"/>
              </a:ext>
            </a:extLst>
          </p:cNvPr>
          <p:cNvSpPr/>
          <p:nvPr/>
        </p:nvSpPr>
        <p:spPr>
          <a:xfrm rot="5400000">
            <a:off x="11158249" y="6542274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DEEC9-D970-F745-AE33-A842E3D22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603" y="2040805"/>
            <a:ext cx="4474046" cy="744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55DD8-88EF-5448-8461-DF6D69211191}"/>
              </a:ext>
            </a:extLst>
          </p:cNvPr>
          <p:cNvSpPr txBox="1"/>
          <p:nvPr/>
        </p:nvSpPr>
        <p:spPr>
          <a:xfrm>
            <a:off x="1024128" y="1000869"/>
            <a:ext cx="1054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targeted holdings,          , are a function of current wealth and the market capitalization ratio of the stock in </a:t>
            </a:r>
          </a:p>
          <a:p>
            <a:r>
              <a:rPr lang="en-US" dirty="0"/>
              <a:t>							the overall stock market 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[3]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813B5-3F9D-9843-A8A3-F17B9579A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728" y="1029684"/>
            <a:ext cx="569127" cy="328342"/>
          </a:xfrm>
          <a:prstGeom prst="rect">
            <a:avLst/>
          </a:prstGeom>
        </p:spPr>
      </p:pic>
      <p:pic>
        <p:nvPicPr>
          <p:cNvPr id="5" name="Picture 4">
            <a:hlinkClick r:id="rId7" action="ppaction://hlinksldjump" tooltip="[3]Ferri, Richard A. All about Index Funds : The Easy Way to Get Started. 2nd ed. New York: McGraw-Hill, 2007. Print. &quot;All About-- &quot; Ser. (McGraw-Hill Companies).  "/>
            <a:extLst>
              <a:ext uri="{FF2B5EF4-FFF2-40B4-BE49-F238E27FC236}">
                <a16:creationId xmlns:a16="http://schemas.microsoft.com/office/drawing/2014/main" id="{317F278F-76FB-5043-B03C-1FBF5D7A48E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0"/>
          </a:blip>
          <a:stretch>
            <a:fillRect/>
          </a:stretch>
        </p:blipFill>
        <p:spPr>
          <a:xfrm>
            <a:off x="6096000" y="1314234"/>
            <a:ext cx="939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5 -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FE27DB-4B55-2E49-A39B-A3726B8D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72" y="2053760"/>
            <a:ext cx="6218148" cy="3981609"/>
          </a:xfrm>
          <a:prstGeom prst="rect">
            <a:avLst/>
          </a:prstGeom>
        </p:spPr>
      </p:pic>
      <p:sp>
        <p:nvSpPr>
          <p:cNvPr id="15" name="Triangl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F08F9C-900C-B24B-A6FF-05C543FF2C9C}"/>
              </a:ext>
            </a:extLst>
          </p:cNvPr>
          <p:cNvSpPr/>
          <p:nvPr/>
        </p:nvSpPr>
        <p:spPr>
          <a:xfrm rot="16200000">
            <a:off x="10548647" y="6593573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DE414A-474B-384F-929E-CBA752213223}"/>
              </a:ext>
            </a:extLst>
          </p:cNvPr>
          <p:cNvSpPr/>
          <p:nvPr/>
        </p:nvSpPr>
        <p:spPr>
          <a:xfrm rot="5400000">
            <a:off x="11158249" y="6597690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B64B9-F1F0-C140-8ADE-F3943432B4A2}"/>
              </a:ext>
            </a:extLst>
          </p:cNvPr>
          <p:cNvSpPr txBox="1"/>
          <p:nvPr/>
        </p:nvSpPr>
        <p:spPr>
          <a:xfrm>
            <a:off x="4135850" y="80073"/>
            <a:ext cx="6789450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Trader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2BBBE-8229-BC47-8021-55CB98B8B2BD}"/>
              </a:ext>
            </a:extLst>
          </p:cNvPr>
          <p:cNvSpPr txBox="1"/>
          <p:nvPr/>
        </p:nvSpPr>
        <p:spPr>
          <a:xfrm>
            <a:off x="482795" y="772202"/>
            <a:ext cx="10956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Assessment of how well the algorithm’s portfolio tracks the S&amp;P 500 index on Bloomberg data.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We use the Vanguard 500 Fund as a benchmark for the algorithm’s performance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5 -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9E78C-22DF-5340-BD87-03342521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59" y="1434658"/>
            <a:ext cx="8389681" cy="3988684"/>
          </a:xfrm>
          <a:prstGeom prst="rect">
            <a:avLst/>
          </a:prstGeom>
        </p:spPr>
      </p:pic>
      <p:sp>
        <p:nvSpPr>
          <p:cNvPr id="12" name="Tri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E2EFF0-A953-FB49-9EE7-B3EA5A0E5968}"/>
              </a:ext>
            </a:extLst>
          </p:cNvPr>
          <p:cNvSpPr/>
          <p:nvPr/>
        </p:nvSpPr>
        <p:spPr>
          <a:xfrm rot="16200000">
            <a:off x="10548647" y="6552014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B383BE-A89E-AF48-8412-80EFEBCFB104}"/>
              </a:ext>
            </a:extLst>
          </p:cNvPr>
          <p:cNvSpPr/>
          <p:nvPr/>
        </p:nvSpPr>
        <p:spPr>
          <a:xfrm rot="5400000">
            <a:off x="11158249" y="6556131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CC909-B48E-354C-B6D8-AA7EF0DD5EDC}"/>
              </a:ext>
            </a:extLst>
          </p:cNvPr>
          <p:cNvSpPr txBox="1"/>
          <p:nvPr/>
        </p:nvSpPr>
        <p:spPr>
          <a:xfrm>
            <a:off x="4135850" y="80073"/>
            <a:ext cx="6741948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Trader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1E396-958C-A742-B351-A2345C0D3867}"/>
              </a:ext>
            </a:extLst>
          </p:cNvPr>
          <p:cNvSpPr txBox="1"/>
          <p:nvPr/>
        </p:nvSpPr>
        <p:spPr>
          <a:xfrm>
            <a:off x="1418250" y="900325"/>
            <a:ext cx="9868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Assessment of the returns from the algorithm’s portfolio compared to the S&amp;P 500 index returns</a:t>
            </a:r>
          </a:p>
        </p:txBody>
      </p:sp>
    </p:spTree>
    <p:extLst>
      <p:ext uri="{BB962C8B-B14F-4D97-AF65-F5344CB8AC3E}">
        <p14:creationId xmlns:p14="http://schemas.microsoft.com/office/powerpoint/2010/main" val="35446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A2A63C-E676-437B-A2B9-6152DC1669D6}"/>
              </a:ext>
            </a:extLst>
          </p:cNvPr>
          <p:cNvGrpSpPr/>
          <p:nvPr/>
        </p:nvGrpSpPr>
        <p:grpSpPr>
          <a:xfrm>
            <a:off x="421869" y="6299567"/>
            <a:ext cx="477439" cy="447530"/>
            <a:chOff x="1787388" y="5874371"/>
            <a:chExt cx="684213" cy="6413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B26B2CAE-F5CA-4304-9DC5-3F53F011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388" y="5874371"/>
              <a:ext cx="684213" cy="327025"/>
            </a:xfrm>
            <a:custGeom>
              <a:avLst/>
              <a:gdLst>
                <a:gd name="T0" fmla="*/ 277 w 283"/>
                <a:gd name="T1" fmla="*/ 114 h 135"/>
                <a:gd name="T2" fmla="*/ 149 w 283"/>
                <a:gd name="T3" fmla="*/ 3 h 135"/>
                <a:gd name="T4" fmla="*/ 134 w 283"/>
                <a:gd name="T5" fmla="*/ 3 h 135"/>
                <a:gd name="T6" fmla="*/ 6 w 283"/>
                <a:gd name="T7" fmla="*/ 114 h 135"/>
                <a:gd name="T8" fmla="*/ 4 w 283"/>
                <a:gd name="T9" fmla="*/ 130 h 135"/>
                <a:gd name="T10" fmla="*/ 20 w 283"/>
                <a:gd name="T11" fmla="*/ 131 h 135"/>
                <a:gd name="T12" fmla="*/ 132 w 283"/>
                <a:gd name="T13" fmla="*/ 35 h 135"/>
                <a:gd name="T14" fmla="*/ 151 w 283"/>
                <a:gd name="T15" fmla="*/ 35 h 135"/>
                <a:gd name="T16" fmla="*/ 262 w 283"/>
                <a:gd name="T17" fmla="*/ 131 h 135"/>
                <a:gd name="T18" fmla="*/ 270 w 283"/>
                <a:gd name="T19" fmla="*/ 134 h 135"/>
                <a:gd name="T20" fmla="*/ 279 w 283"/>
                <a:gd name="T21" fmla="*/ 130 h 135"/>
                <a:gd name="T22" fmla="*/ 277 w 283"/>
                <a:gd name="T23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135">
                  <a:moveTo>
                    <a:pt x="277" y="114"/>
                  </a:moveTo>
                  <a:cubicBezTo>
                    <a:pt x="149" y="3"/>
                    <a:pt x="149" y="3"/>
                    <a:pt x="149" y="3"/>
                  </a:cubicBezTo>
                  <a:cubicBezTo>
                    <a:pt x="145" y="0"/>
                    <a:pt x="138" y="0"/>
                    <a:pt x="134" y="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1" y="118"/>
                    <a:pt x="0" y="125"/>
                    <a:pt x="4" y="130"/>
                  </a:cubicBezTo>
                  <a:cubicBezTo>
                    <a:pt x="8" y="135"/>
                    <a:pt x="16" y="135"/>
                    <a:pt x="20" y="131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7" y="31"/>
                    <a:pt x="146" y="31"/>
                    <a:pt x="151" y="35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5" y="133"/>
                    <a:pt x="267" y="134"/>
                    <a:pt x="270" y="134"/>
                  </a:cubicBezTo>
                  <a:cubicBezTo>
                    <a:pt x="273" y="134"/>
                    <a:pt x="276" y="132"/>
                    <a:pt x="279" y="130"/>
                  </a:cubicBezTo>
                  <a:cubicBezTo>
                    <a:pt x="283" y="125"/>
                    <a:pt x="282" y="118"/>
                    <a:pt x="27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Freeform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1818D519-F4CE-4838-B70E-7B3FA8F0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00" y="5983908"/>
              <a:ext cx="509588" cy="531813"/>
            </a:xfrm>
            <a:custGeom>
              <a:avLst/>
              <a:gdLst>
                <a:gd name="T0" fmla="*/ 113 w 211"/>
                <a:gd name="T1" fmla="*/ 4 h 220"/>
                <a:gd name="T2" fmla="*/ 98 w 211"/>
                <a:gd name="T3" fmla="*/ 4 h 220"/>
                <a:gd name="T4" fmla="*/ 5 w 211"/>
                <a:gd name="T5" fmla="*/ 82 h 220"/>
                <a:gd name="T6" fmla="*/ 0 w 211"/>
                <a:gd name="T7" fmla="*/ 92 h 220"/>
                <a:gd name="T8" fmla="*/ 10 w 211"/>
                <a:gd name="T9" fmla="*/ 209 h 220"/>
                <a:gd name="T10" fmla="*/ 21 w 211"/>
                <a:gd name="T11" fmla="*/ 220 h 220"/>
                <a:gd name="T12" fmla="*/ 65 w 211"/>
                <a:gd name="T13" fmla="*/ 220 h 220"/>
                <a:gd name="T14" fmla="*/ 77 w 211"/>
                <a:gd name="T15" fmla="*/ 208 h 220"/>
                <a:gd name="T16" fmla="*/ 77 w 211"/>
                <a:gd name="T17" fmla="*/ 130 h 220"/>
                <a:gd name="T18" fmla="*/ 88 w 211"/>
                <a:gd name="T19" fmla="*/ 118 h 220"/>
                <a:gd name="T20" fmla="*/ 123 w 211"/>
                <a:gd name="T21" fmla="*/ 118 h 220"/>
                <a:gd name="T22" fmla="*/ 134 w 211"/>
                <a:gd name="T23" fmla="*/ 130 h 220"/>
                <a:gd name="T24" fmla="*/ 134 w 211"/>
                <a:gd name="T25" fmla="*/ 208 h 220"/>
                <a:gd name="T26" fmla="*/ 146 w 211"/>
                <a:gd name="T27" fmla="*/ 220 h 220"/>
                <a:gd name="T28" fmla="*/ 189 w 211"/>
                <a:gd name="T29" fmla="*/ 220 h 220"/>
                <a:gd name="T30" fmla="*/ 201 w 211"/>
                <a:gd name="T31" fmla="*/ 209 h 220"/>
                <a:gd name="T32" fmla="*/ 210 w 211"/>
                <a:gd name="T33" fmla="*/ 92 h 220"/>
                <a:gd name="T34" fmla="*/ 206 w 211"/>
                <a:gd name="T35" fmla="*/ 82 h 220"/>
                <a:gd name="T36" fmla="*/ 113 w 211"/>
                <a:gd name="T37" fmla="*/ 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20">
                  <a:moveTo>
                    <a:pt x="113" y="4"/>
                  </a:moveTo>
                  <a:cubicBezTo>
                    <a:pt x="109" y="0"/>
                    <a:pt x="102" y="0"/>
                    <a:pt x="98" y="4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2" y="85"/>
                    <a:pt x="0" y="88"/>
                    <a:pt x="0" y="92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10" y="215"/>
                    <a:pt x="15" y="220"/>
                    <a:pt x="21" y="22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71" y="220"/>
                    <a:pt x="77" y="214"/>
                    <a:pt x="77" y="208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3"/>
                    <a:pt x="82" y="118"/>
                    <a:pt x="88" y="11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9" y="118"/>
                    <a:pt x="134" y="123"/>
                    <a:pt x="134" y="130"/>
                  </a:cubicBezTo>
                  <a:cubicBezTo>
                    <a:pt x="134" y="208"/>
                    <a:pt x="134" y="208"/>
                    <a:pt x="134" y="208"/>
                  </a:cubicBezTo>
                  <a:cubicBezTo>
                    <a:pt x="134" y="214"/>
                    <a:pt x="139" y="220"/>
                    <a:pt x="146" y="220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195" y="220"/>
                    <a:pt x="200" y="215"/>
                    <a:pt x="201" y="209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1" y="88"/>
                    <a:pt x="209" y="85"/>
                    <a:pt x="206" y="82"/>
                  </a:cubicBezTo>
                  <a:lnTo>
                    <a:pt x="11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6" name="Title 75">
            <a:extLst>
              <a:ext uri="{FF2B5EF4-FFF2-40B4-BE49-F238E27FC236}">
                <a16:creationId xmlns:a16="http://schemas.microsoft.com/office/drawing/2014/main" id="{12035AAC-BBDD-4D0E-8CFB-9783FEB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5 -  This text is used for the template's hyperlinks – Don’t Delete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BE8E09C-27AC-FA48-8489-DB875366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A7154-6BE6-9447-8E96-97360F803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00" y="2400871"/>
            <a:ext cx="5546460" cy="20562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18D3E-F9CE-884C-A73C-60B7A4DF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862" y="2634016"/>
            <a:ext cx="4048632" cy="2213181"/>
          </a:xfrm>
          <a:prstGeom prst="rect">
            <a:avLst/>
          </a:prstGeom>
        </p:spPr>
      </p:pic>
      <p:sp>
        <p:nvSpPr>
          <p:cNvPr id="13" name="Triangle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0E626B-EAE7-A445-9089-C0011E3EAC79}"/>
              </a:ext>
            </a:extLst>
          </p:cNvPr>
          <p:cNvSpPr/>
          <p:nvPr/>
        </p:nvSpPr>
        <p:spPr>
          <a:xfrm rot="16200000">
            <a:off x="10548647" y="6510449"/>
            <a:ext cx="256817" cy="1837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9555-E0D6-334A-B5A6-E777FB7AE75E}"/>
              </a:ext>
            </a:extLst>
          </p:cNvPr>
          <p:cNvSpPr txBox="1"/>
          <p:nvPr/>
        </p:nvSpPr>
        <p:spPr>
          <a:xfrm>
            <a:off x="4135850" y="80073"/>
            <a:ext cx="6777574" cy="551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 anchorCtr="0">
            <a:normAutofit fontScale="92500"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Trader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6E1A4-1EAF-A244-AF5C-99830DBBAA76}"/>
              </a:ext>
            </a:extLst>
          </p:cNvPr>
          <p:cNvSpPr txBox="1"/>
          <p:nvPr/>
        </p:nvSpPr>
        <p:spPr>
          <a:xfrm>
            <a:off x="4859373" y="731048"/>
            <a:ext cx="161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Tracking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35FD-D809-894E-B5A6-169C9E8B1311}"/>
              </a:ext>
            </a:extLst>
          </p:cNvPr>
          <p:cNvSpPr txBox="1"/>
          <p:nvPr/>
        </p:nvSpPr>
        <p:spPr>
          <a:xfrm>
            <a:off x="2278000" y="1641471"/>
            <a:ext cx="2525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Absolute tracking error</a:t>
            </a:r>
          </a:p>
        </p:txBody>
      </p:sp>
      <p:sp>
        <p:nvSpPr>
          <p:cNvPr id="6" name="TextBox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F59784-F925-5F46-812D-72C514EB45D8}"/>
              </a:ext>
            </a:extLst>
          </p:cNvPr>
          <p:cNvSpPr txBox="1"/>
          <p:nvPr/>
        </p:nvSpPr>
        <p:spPr>
          <a:xfrm>
            <a:off x="6791862" y="1641471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Standard deviation </a:t>
            </a:r>
            <a:r>
              <a:rPr lang="en-US" sz="2000" baseline="30000" dirty="0">
                <a:solidFill>
                  <a:srgbClr val="1744B6"/>
                </a:solidFill>
              </a:rPr>
              <a:t>[10]</a:t>
            </a:r>
            <a:endParaRPr lang="en-US" sz="2000" dirty="0">
              <a:solidFill>
                <a:srgbClr val="1744B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4B47C-2A8C-0441-8A5D-FF46C72FA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885" y="2400871"/>
            <a:ext cx="2333355" cy="865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DF4FD-7722-C749-9E13-E7B8599855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899" y="2389148"/>
            <a:ext cx="2201334" cy="877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A65B8-1054-554E-AD58-B96A8E844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300" y="2389148"/>
            <a:ext cx="2019300" cy="749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455CE-0C7C-1240-870C-10A101108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4258" y="2736737"/>
            <a:ext cx="2273826" cy="74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C0485-AED2-0A41-9B09-0DF5D8ABC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853" y="2763798"/>
            <a:ext cx="405147" cy="434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19FFF-8AF5-C849-ACE7-87F824987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3824" y="2812648"/>
            <a:ext cx="402859" cy="4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ssemble2">
      <a:dk1>
        <a:sysClr val="windowText" lastClr="000000"/>
      </a:dk1>
      <a:lt1>
        <a:srgbClr val="FFFFFF"/>
      </a:lt1>
      <a:dk2>
        <a:srgbClr val="44546A"/>
      </a:dk2>
      <a:lt2>
        <a:srgbClr val="DFD8CC"/>
      </a:lt2>
      <a:accent1>
        <a:srgbClr val="EC2375"/>
      </a:accent1>
      <a:accent2>
        <a:srgbClr val="0079C5"/>
      </a:accent2>
      <a:accent3>
        <a:srgbClr val="13DCDA"/>
      </a:accent3>
      <a:accent4>
        <a:srgbClr val="FF9A00"/>
      </a:accent4>
      <a:accent5>
        <a:srgbClr val="7ABC32"/>
      </a:accent5>
      <a:accent6>
        <a:srgbClr val="D61E42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19687</TotalTime>
  <Words>1652</Words>
  <Application>Microsoft Macintosh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Connection Home -  This text is used for the template's hyperlinks – Don’t Delete</vt:lpstr>
      <vt:lpstr>Connection 5 -  This text is used for the template's hyperlinks – Don’t Delete</vt:lpstr>
      <vt:lpstr>Connection 5 -  This text is used for the template's hyperlinks – Don’t Delete</vt:lpstr>
      <vt:lpstr>Connection 5 -  This text is used for the template's hyperlinks – Don’t Delete</vt:lpstr>
      <vt:lpstr>Connection 5 -  This text is used for the template's hyperlinks – Don’t Delete</vt:lpstr>
      <vt:lpstr>Connection 5 -  This text is used for the template's hyperlinks – Don’t Delete</vt:lpstr>
      <vt:lpstr>Connection 12 -  This text is used for the template's hyperlinks – Don’t Delete</vt:lpstr>
      <vt:lpstr>Connection 12 -  This text is used for the template's hyperlinks – Don’t Delete</vt:lpstr>
      <vt:lpstr>Connection 12 -  This text is used for the template's hyperlinks – Don’t Delete</vt:lpstr>
      <vt:lpstr>Connection 12 -  This text is used for the template's hyperlinks – Don’t Delete</vt:lpstr>
      <vt:lpstr>Connection 12 -  This text is used for the template's hyperlinks – Don’t Delete</vt:lpstr>
      <vt:lpstr>Connection 8 -  This text is used for the template's hyperlinks – Don’t Delete</vt:lpstr>
      <vt:lpstr>Connection 8 -  This text is used for the template's hyperlinks – Don’t Delete</vt:lpstr>
      <vt:lpstr>Connection 8 -  This text is used for the template's hyperlinks – Don’t Delete</vt:lpstr>
      <vt:lpstr>Connection 8 -  This text is used for the template's hyperlinks – Don’t Delete</vt:lpstr>
      <vt:lpstr>Connection 4 -  This text is used for the template's hyperlinks – Don’t Delete</vt:lpstr>
      <vt:lpstr>Connection 4 -  This text is used for the template's hyperlinks – Don’t Delete</vt:lpstr>
      <vt:lpstr>Connection 6 -  This text is used for the template's hyperlinks – Don’t Delete</vt:lpstr>
      <vt:lpstr>Connection 7 -  This text is used for the template's hyperlinks – Don’t Delete</vt:lpstr>
      <vt:lpstr>Connection 8 -  This text is used for the template's hyperlinks – Don’t Delete</vt:lpstr>
      <vt:lpstr>Connection 23 -  This text is used for the template's hyperlinks – Don’t Delete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Maloney</dc:creator>
  <cp:lastModifiedBy>Cephas Svosve</cp:lastModifiedBy>
  <cp:revision>159</cp:revision>
  <dcterms:created xsi:type="dcterms:W3CDTF">2020-03-09T20:31:03Z</dcterms:created>
  <dcterms:modified xsi:type="dcterms:W3CDTF">2021-06-23T13:35:21Z</dcterms:modified>
</cp:coreProperties>
</file>