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2"/>
  </p:notesMasterIdLst>
  <p:sldIdLst>
    <p:sldId id="261" r:id="rId3"/>
    <p:sldId id="296" r:id="rId4"/>
    <p:sldId id="294" r:id="rId5"/>
    <p:sldId id="264" r:id="rId6"/>
    <p:sldId id="284" r:id="rId7"/>
    <p:sldId id="286" r:id="rId8"/>
    <p:sldId id="287" r:id="rId9"/>
    <p:sldId id="288" r:id="rId10"/>
    <p:sldId id="297" r:id="rId11"/>
    <p:sldId id="302" r:id="rId12"/>
    <p:sldId id="301" r:id="rId13"/>
    <p:sldId id="289" r:id="rId14"/>
    <p:sldId id="291" r:id="rId15"/>
    <p:sldId id="290" r:id="rId16"/>
    <p:sldId id="292" r:id="rId17"/>
    <p:sldId id="293" r:id="rId18"/>
    <p:sldId id="299" r:id="rId19"/>
    <p:sldId id="298" r:id="rId20"/>
    <p:sldId id="30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BE9D3DB0-7BC2-4FD2-8719-97579F658E68}">
          <p14:sldIdLst>
            <p14:sldId id="261"/>
            <p14:sldId id="296"/>
            <p14:sldId id="294"/>
            <p14:sldId id="264"/>
            <p14:sldId id="284"/>
            <p14:sldId id="286"/>
            <p14:sldId id="287"/>
            <p14:sldId id="288"/>
            <p14:sldId id="297"/>
            <p14:sldId id="302"/>
            <p14:sldId id="301"/>
          </p14:sldIdLst>
        </p14:section>
        <p14:section name="Appendix" id="{03FFE87E-84FF-4621-BDDE-42281D10ED6C}">
          <p14:sldIdLst>
            <p14:sldId id="289"/>
            <p14:sldId id="291"/>
            <p14:sldId id="290"/>
            <p14:sldId id="292"/>
            <p14:sldId id="293"/>
            <p14:sldId id="299"/>
            <p14:sldId id="298"/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38" autoAdjust="0"/>
    <p:restoredTop sz="92982" autoAdjust="0"/>
  </p:normalViewPr>
  <p:slideViewPr>
    <p:cSldViewPr snapToGrid="0">
      <p:cViewPr varScale="1">
        <p:scale>
          <a:sx n="106" d="100"/>
          <a:sy n="106" d="100"/>
        </p:scale>
        <p:origin x="10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5AF6C7-833D-4BFA-B71B-24B22693671D}" type="doc">
      <dgm:prSet loTypeId="urn:microsoft.com/office/officeart/2011/layout/CircleProcess" loCatId="process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SG"/>
        </a:p>
      </dgm:t>
    </dgm:pt>
    <dgm:pt modelId="{5AAE1A89-E982-40CA-9585-FC4B1F67F994}">
      <dgm:prSet phldrT="[Text]"/>
      <dgm:spPr>
        <a:ln>
          <a:solidFill>
            <a:srgbClr val="0070C0"/>
          </a:solidFill>
        </a:ln>
      </dgm:spPr>
      <dgm:t>
        <a:bodyPr/>
        <a:lstStyle/>
        <a:p>
          <a:r>
            <a:rPr lang="en-SG" dirty="0"/>
            <a:t>Normalization of features</a:t>
          </a:r>
        </a:p>
      </dgm:t>
    </dgm:pt>
    <dgm:pt modelId="{48ECB211-F36A-4A02-B033-74BA4EE50ABC}" type="parTrans" cxnId="{744E9C2D-F709-4D6E-A682-9C7241F65A2E}">
      <dgm:prSet/>
      <dgm:spPr/>
      <dgm:t>
        <a:bodyPr/>
        <a:lstStyle/>
        <a:p>
          <a:endParaRPr lang="en-SG"/>
        </a:p>
      </dgm:t>
    </dgm:pt>
    <dgm:pt modelId="{65C56185-48AA-409A-A456-FEE2F6DF0F7F}" type="sibTrans" cxnId="{744E9C2D-F709-4D6E-A682-9C7241F65A2E}">
      <dgm:prSet/>
      <dgm:spPr/>
      <dgm:t>
        <a:bodyPr/>
        <a:lstStyle/>
        <a:p>
          <a:endParaRPr lang="en-SG"/>
        </a:p>
      </dgm:t>
    </dgm:pt>
    <dgm:pt modelId="{F8B0F3FF-DBF4-409A-AC76-4CC5FCE581E0}">
      <dgm:prSet phldrT="[Text]"/>
      <dgm:spPr>
        <a:ln>
          <a:solidFill>
            <a:srgbClr val="0070C0"/>
          </a:solidFill>
        </a:ln>
      </dgm:spPr>
      <dgm:t>
        <a:bodyPr/>
        <a:lstStyle/>
        <a:p>
          <a:r>
            <a:rPr lang="en-SG" dirty="0"/>
            <a:t>Hyperparameter Tuning</a:t>
          </a:r>
        </a:p>
      </dgm:t>
    </dgm:pt>
    <dgm:pt modelId="{7E78A63E-D702-43BE-8BF8-019730B10DDF}" type="parTrans" cxnId="{FBCE3CCB-4E87-4FFB-ADF1-F79532DB7472}">
      <dgm:prSet/>
      <dgm:spPr/>
      <dgm:t>
        <a:bodyPr/>
        <a:lstStyle/>
        <a:p>
          <a:endParaRPr lang="en-SG"/>
        </a:p>
      </dgm:t>
    </dgm:pt>
    <dgm:pt modelId="{7FDBAE2B-7156-4BD6-8E12-5403D535CD74}" type="sibTrans" cxnId="{FBCE3CCB-4E87-4FFB-ADF1-F79532DB7472}">
      <dgm:prSet/>
      <dgm:spPr/>
      <dgm:t>
        <a:bodyPr/>
        <a:lstStyle/>
        <a:p>
          <a:endParaRPr lang="en-SG"/>
        </a:p>
      </dgm:t>
    </dgm:pt>
    <dgm:pt modelId="{7ACEEE53-04E7-4F4E-A8B1-6799EE1CAEBA}">
      <dgm:prSet phldrT="[Text]"/>
      <dgm:spPr>
        <a:ln>
          <a:solidFill>
            <a:srgbClr val="0070C0"/>
          </a:solidFill>
        </a:ln>
      </dgm:spPr>
      <dgm:t>
        <a:bodyPr/>
        <a:lstStyle/>
        <a:p>
          <a:r>
            <a:rPr lang="en-SG" dirty="0"/>
            <a:t>Base model build and tuner build</a:t>
          </a:r>
        </a:p>
      </dgm:t>
    </dgm:pt>
    <dgm:pt modelId="{60820C10-2A93-4067-BAAB-036E09478BC7}" type="sibTrans" cxnId="{736060A0-1352-48D2-8D23-FE0C96639DD9}">
      <dgm:prSet/>
      <dgm:spPr/>
      <dgm:t>
        <a:bodyPr/>
        <a:lstStyle/>
        <a:p>
          <a:endParaRPr lang="en-SG"/>
        </a:p>
      </dgm:t>
    </dgm:pt>
    <dgm:pt modelId="{A63A755B-3940-40BA-8728-70525F371700}" type="parTrans" cxnId="{736060A0-1352-48D2-8D23-FE0C96639DD9}">
      <dgm:prSet/>
      <dgm:spPr/>
      <dgm:t>
        <a:bodyPr/>
        <a:lstStyle/>
        <a:p>
          <a:endParaRPr lang="en-SG"/>
        </a:p>
      </dgm:t>
    </dgm:pt>
    <dgm:pt modelId="{2F259D39-38ED-400D-9A84-A2B75FB9E6A0}">
      <dgm:prSet phldrT="[Text]"/>
      <dgm:spPr>
        <a:ln>
          <a:solidFill>
            <a:srgbClr val="0070C0"/>
          </a:solidFill>
        </a:ln>
      </dgm:spPr>
      <dgm:t>
        <a:bodyPr/>
        <a:lstStyle/>
        <a:p>
          <a:r>
            <a:rPr lang="en-SG" dirty="0"/>
            <a:t>Building and training the model</a:t>
          </a:r>
        </a:p>
      </dgm:t>
    </dgm:pt>
    <dgm:pt modelId="{5841EE28-31A0-402A-9F41-CAF410C71B61}" type="parTrans" cxnId="{167FE1F4-E086-4C1B-82A4-9F792D8B53D9}">
      <dgm:prSet/>
      <dgm:spPr/>
      <dgm:t>
        <a:bodyPr/>
        <a:lstStyle/>
        <a:p>
          <a:endParaRPr lang="en-SG"/>
        </a:p>
      </dgm:t>
    </dgm:pt>
    <dgm:pt modelId="{668B08E0-AD29-45DD-916C-5F2828A04E36}" type="sibTrans" cxnId="{167FE1F4-E086-4C1B-82A4-9F792D8B53D9}">
      <dgm:prSet/>
      <dgm:spPr/>
      <dgm:t>
        <a:bodyPr/>
        <a:lstStyle/>
        <a:p>
          <a:endParaRPr lang="en-SG"/>
        </a:p>
      </dgm:t>
    </dgm:pt>
    <dgm:pt modelId="{25407302-F82B-4871-A426-AA567C884B8F}">
      <dgm:prSet phldrT="[Text]"/>
      <dgm:spPr>
        <a:ln>
          <a:solidFill>
            <a:srgbClr val="0070C0"/>
          </a:solidFill>
        </a:ln>
      </dgm:spPr>
      <dgm:t>
        <a:bodyPr/>
        <a:lstStyle/>
        <a:p>
          <a:r>
            <a:rPr lang="en-SG" dirty="0"/>
            <a:t>Prediction and feature importance</a:t>
          </a:r>
        </a:p>
      </dgm:t>
    </dgm:pt>
    <dgm:pt modelId="{92FC8ACB-234F-4ED8-8EFC-8A9B4F3238DF}" type="parTrans" cxnId="{0ED15727-EA21-439E-9B0E-28A21691ED62}">
      <dgm:prSet/>
      <dgm:spPr/>
      <dgm:t>
        <a:bodyPr/>
        <a:lstStyle/>
        <a:p>
          <a:endParaRPr lang="en-SG"/>
        </a:p>
      </dgm:t>
    </dgm:pt>
    <dgm:pt modelId="{DC895952-1F5C-4B7E-9786-EA3264A9140A}" type="sibTrans" cxnId="{0ED15727-EA21-439E-9B0E-28A21691ED62}">
      <dgm:prSet/>
      <dgm:spPr/>
      <dgm:t>
        <a:bodyPr/>
        <a:lstStyle/>
        <a:p>
          <a:endParaRPr lang="en-SG"/>
        </a:p>
      </dgm:t>
    </dgm:pt>
    <dgm:pt modelId="{9CE5D745-02B0-4618-937E-7FC97D195C83}" type="pres">
      <dgm:prSet presAssocID="{1C5AF6C7-833D-4BFA-B71B-24B22693671D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D57C0543-42F8-4C5B-9EE9-0F2D8EC09212}" type="pres">
      <dgm:prSet presAssocID="{25407302-F82B-4871-A426-AA567C884B8F}" presName="Accent5" presStyleCnt="0"/>
      <dgm:spPr/>
    </dgm:pt>
    <dgm:pt modelId="{2DD7B5F1-2B4E-4C53-9CCF-5D977E743BE0}" type="pres">
      <dgm:prSet presAssocID="{25407302-F82B-4871-A426-AA567C884B8F}" presName="Accent" presStyleLbl="node1" presStyleIdx="0" presStyleCnt="5"/>
      <dgm:spPr>
        <a:solidFill>
          <a:srgbClr val="0070C0"/>
        </a:solidFill>
      </dgm:spPr>
    </dgm:pt>
    <dgm:pt modelId="{891CE2F2-1B11-4D3F-911F-99EE8B3E1745}" type="pres">
      <dgm:prSet presAssocID="{25407302-F82B-4871-A426-AA567C884B8F}" presName="ParentBackground5" presStyleCnt="0"/>
      <dgm:spPr/>
    </dgm:pt>
    <dgm:pt modelId="{8B918D6D-FE15-4BBB-9494-C359D05E0335}" type="pres">
      <dgm:prSet presAssocID="{25407302-F82B-4871-A426-AA567C884B8F}" presName="ParentBackground" presStyleLbl="fgAcc1" presStyleIdx="0" presStyleCnt="5"/>
      <dgm:spPr/>
    </dgm:pt>
    <dgm:pt modelId="{15B7C312-4AC8-4545-87F7-AB8A96AEDE54}" type="pres">
      <dgm:prSet presAssocID="{25407302-F82B-4871-A426-AA567C884B8F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EAA02A2A-46BE-40E1-B23A-73A9F689BDDC}" type="pres">
      <dgm:prSet presAssocID="{2F259D39-38ED-400D-9A84-A2B75FB9E6A0}" presName="Accent4" presStyleCnt="0"/>
      <dgm:spPr/>
    </dgm:pt>
    <dgm:pt modelId="{BB871FBA-3FEF-4E47-B364-D6DB3286E5E0}" type="pres">
      <dgm:prSet presAssocID="{2F259D39-38ED-400D-9A84-A2B75FB9E6A0}" presName="Accent" presStyleLbl="node1" presStyleIdx="1" presStyleCnt="5"/>
      <dgm:spPr>
        <a:solidFill>
          <a:srgbClr val="0070C0"/>
        </a:solidFill>
      </dgm:spPr>
    </dgm:pt>
    <dgm:pt modelId="{E64BBE86-B983-4ADF-93DA-0B8B0DAD971D}" type="pres">
      <dgm:prSet presAssocID="{2F259D39-38ED-400D-9A84-A2B75FB9E6A0}" presName="ParentBackground4" presStyleCnt="0"/>
      <dgm:spPr/>
    </dgm:pt>
    <dgm:pt modelId="{49F0CBBC-83B9-499D-8CB0-B5D18862B062}" type="pres">
      <dgm:prSet presAssocID="{2F259D39-38ED-400D-9A84-A2B75FB9E6A0}" presName="ParentBackground" presStyleLbl="fgAcc1" presStyleIdx="1" presStyleCnt="5"/>
      <dgm:spPr/>
    </dgm:pt>
    <dgm:pt modelId="{70CBE1A8-1489-46C2-9F8E-C253344BD372}" type="pres">
      <dgm:prSet presAssocID="{2F259D39-38ED-400D-9A84-A2B75FB9E6A0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C231056C-99E2-4E67-8293-896C96FF7262}" type="pres">
      <dgm:prSet presAssocID="{F8B0F3FF-DBF4-409A-AC76-4CC5FCE581E0}" presName="Accent3" presStyleCnt="0"/>
      <dgm:spPr/>
    </dgm:pt>
    <dgm:pt modelId="{14691132-DCE1-4AA8-88EA-B8120CA3D830}" type="pres">
      <dgm:prSet presAssocID="{F8B0F3FF-DBF4-409A-AC76-4CC5FCE581E0}" presName="Accent" presStyleLbl="node1" presStyleIdx="2" presStyleCnt="5"/>
      <dgm:spPr>
        <a:solidFill>
          <a:srgbClr val="0070C0"/>
        </a:solidFill>
      </dgm:spPr>
    </dgm:pt>
    <dgm:pt modelId="{F245E6D3-9F64-4DE5-B279-25EA99B2DA74}" type="pres">
      <dgm:prSet presAssocID="{F8B0F3FF-DBF4-409A-AC76-4CC5FCE581E0}" presName="ParentBackground3" presStyleCnt="0"/>
      <dgm:spPr/>
    </dgm:pt>
    <dgm:pt modelId="{94D74B05-DA09-4A2C-A315-3C81100BF3E6}" type="pres">
      <dgm:prSet presAssocID="{F8B0F3FF-DBF4-409A-AC76-4CC5FCE581E0}" presName="ParentBackground" presStyleLbl="fgAcc1" presStyleIdx="2" presStyleCnt="5"/>
      <dgm:spPr/>
    </dgm:pt>
    <dgm:pt modelId="{BEC4FB22-3DD7-4520-BFB2-3CDBCB5097AB}" type="pres">
      <dgm:prSet presAssocID="{F8B0F3FF-DBF4-409A-AC76-4CC5FCE581E0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A433E616-5634-4BB7-B67C-7D8794D2EB6E}" type="pres">
      <dgm:prSet presAssocID="{7ACEEE53-04E7-4F4E-A8B1-6799EE1CAEBA}" presName="Accent2" presStyleCnt="0"/>
      <dgm:spPr/>
    </dgm:pt>
    <dgm:pt modelId="{84D6B4D0-F190-4AE4-A693-B21D917814C3}" type="pres">
      <dgm:prSet presAssocID="{7ACEEE53-04E7-4F4E-A8B1-6799EE1CAEBA}" presName="Accent" presStyleLbl="node1" presStyleIdx="3" presStyleCnt="5"/>
      <dgm:spPr>
        <a:solidFill>
          <a:srgbClr val="0070C0"/>
        </a:solidFill>
      </dgm:spPr>
    </dgm:pt>
    <dgm:pt modelId="{AFC9EB58-2499-4BA8-A889-FCC55665BBAE}" type="pres">
      <dgm:prSet presAssocID="{7ACEEE53-04E7-4F4E-A8B1-6799EE1CAEBA}" presName="ParentBackground2" presStyleCnt="0"/>
      <dgm:spPr/>
    </dgm:pt>
    <dgm:pt modelId="{45364B52-AF3E-40DB-9A7A-94488E1F6A88}" type="pres">
      <dgm:prSet presAssocID="{7ACEEE53-04E7-4F4E-A8B1-6799EE1CAEBA}" presName="ParentBackground" presStyleLbl="fgAcc1" presStyleIdx="3" presStyleCnt="5"/>
      <dgm:spPr/>
    </dgm:pt>
    <dgm:pt modelId="{BDAD3CD4-6050-4C1C-944D-7CFA1A8533C0}" type="pres">
      <dgm:prSet presAssocID="{7ACEEE53-04E7-4F4E-A8B1-6799EE1CAEBA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60278D91-1994-4A16-966C-406EB2310BD3}" type="pres">
      <dgm:prSet presAssocID="{5AAE1A89-E982-40CA-9585-FC4B1F67F994}" presName="Accent1" presStyleCnt="0"/>
      <dgm:spPr/>
    </dgm:pt>
    <dgm:pt modelId="{5574D527-4C44-4966-B701-2E823284EAF7}" type="pres">
      <dgm:prSet presAssocID="{5AAE1A89-E982-40CA-9585-FC4B1F67F994}" presName="Accent" presStyleLbl="node1" presStyleIdx="4" presStyleCnt="5"/>
      <dgm:spPr>
        <a:solidFill>
          <a:srgbClr val="0070C0"/>
        </a:solidFill>
      </dgm:spPr>
    </dgm:pt>
    <dgm:pt modelId="{DED5595E-181D-4150-8770-1797255521D5}" type="pres">
      <dgm:prSet presAssocID="{5AAE1A89-E982-40CA-9585-FC4B1F67F994}" presName="ParentBackground1" presStyleCnt="0"/>
      <dgm:spPr/>
    </dgm:pt>
    <dgm:pt modelId="{8D2B1C44-26D7-4964-AE0F-7B7577111D1E}" type="pres">
      <dgm:prSet presAssocID="{5AAE1A89-E982-40CA-9585-FC4B1F67F994}" presName="ParentBackground" presStyleLbl="fgAcc1" presStyleIdx="4" presStyleCnt="5"/>
      <dgm:spPr/>
    </dgm:pt>
    <dgm:pt modelId="{AF470D75-466F-4DB9-A0B6-5D8EE5253E6E}" type="pres">
      <dgm:prSet presAssocID="{5AAE1A89-E982-40CA-9585-FC4B1F67F994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A99CCA0B-FF5E-4B3F-BA76-9A0097BCF491}" type="presOf" srcId="{5AAE1A89-E982-40CA-9585-FC4B1F67F994}" destId="{AF470D75-466F-4DB9-A0B6-5D8EE5253E6E}" srcOrd="1" destOrd="0" presId="urn:microsoft.com/office/officeart/2011/layout/CircleProcess"/>
    <dgm:cxn modelId="{0ED15727-EA21-439E-9B0E-28A21691ED62}" srcId="{1C5AF6C7-833D-4BFA-B71B-24B22693671D}" destId="{25407302-F82B-4871-A426-AA567C884B8F}" srcOrd="4" destOrd="0" parTransId="{92FC8ACB-234F-4ED8-8EFC-8A9B4F3238DF}" sibTransId="{DC895952-1F5C-4B7E-9786-EA3264A9140A}"/>
    <dgm:cxn modelId="{744E9C2D-F709-4D6E-A682-9C7241F65A2E}" srcId="{1C5AF6C7-833D-4BFA-B71B-24B22693671D}" destId="{5AAE1A89-E982-40CA-9585-FC4B1F67F994}" srcOrd="0" destOrd="0" parTransId="{48ECB211-F36A-4A02-B033-74BA4EE50ABC}" sibTransId="{65C56185-48AA-409A-A456-FEE2F6DF0F7F}"/>
    <dgm:cxn modelId="{51CDE462-5925-4797-B9EA-C6A1F630B886}" type="presOf" srcId="{7ACEEE53-04E7-4F4E-A8B1-6799EE1CAEBA}" destId="{45364B52-AF3E-40DB-9A7A-94488E1F6A88}" srcOrd="0" destOrd="0" presId="urn:microsoft.com/office/officeart/2011/layout/CircleProcess"/>
    <dgm:cxn modelId="{27547A48-E7B2-44D8-A600-78914DF8861A}" type="presOf" srcId="{1C5AF6C7-833D-4BFA-B71B-24B22693671D}" destId="{9CE5D745-02B0-4618-937E-7FC97D195C83}" srcOrd="0" destOrd="0" presId="urn:microsoft.com/office/officeart/2011/layout/CircleProcess"/>
    <dgm:cxn modelId="{1F166F6E-9D7E-463C-9DAD-36746AB38AED}" type="presOf" srcId="{25407302-F82B-4871-A426-AA567C884B8F}" destId="{8B918D6D-FE15-4BBB-9494-C359D05E0335}" srcOrd="0" destOrd="0" presId="urn:microsoft.com/office/officeart/2011/layout/CircleProcess"/>
    <dgm:cxn modelId="{48E72B78-8FE8-4227-AEF4-E50BD6DE17D5}" type="presOf" srcId="{F8B0F3FF-DBF4-409A-AC76-4CC5FCE581E0}" destId="{94D74B05-DA09-4A2C-A315-3C81100BF3E6}" srcOrd="0" destOrd="0" presId="urn:microsoft.com/office/officeart/2011/layout/CircleProcess"/>
    <dgm:cxn modelId="{93EC6E85-92E7-491A-9DE1-7128A94C758D}" type="presOf" srcId="{25407302-F82B-4871-A426-AA567C884B8F}" destId="{15B7C312-4AC8-4545-87F7-AB8A96AEDE54}" srcOrd="1" destOrd="0" presId="urn:microsoft.com/office/officeart/2011/layout/CircleProcess"/>
    <dgm:cxn modelId="{DAF8678E-0FD6-49AC-84D3-623400669FAC}" type="presOf" srcId="{2F259D39-38ED-400D-9A84-A2B75FB9E6A0}" destId="{70CBE1A8-1489-46C2-9F8E-C253344BD372}" srcOrd="1" destOrd="0" presId="urn:microsoft.com/office/officeart/2011/layout/CircleProcess"/>
    <dgm:cxn modelId="{0D7EA793-1AFA-4A70-B9F4-7DF0178B06C4}" type="presOf" srcId="{7ACEEE53-04E7-4F4E-A8B1-6799EE1CAEBA}" destId="{BDAD3CD4-6050-4C1C-944D-7CFA1A8533C0}" srcOrd="1" destOrd="0" presId="urn:microsoft.com/office/officeart/2011/layout/CircleProcess"/>
    <dgm:cxn modelId="{A6FCF59B-6BDC-4150-8BAD-000F6DD9A057}" type="presOf" srcId="{5AAE1A89-E982-40CA-9585-FC4B1F67F994}" destId="{8D2B1C44-26D7-4964-AE0F-7B7577111D1E}" srcOrd="0" destOrd="0" presId="urn:microsoft.com/office/officeart/2011/layout/CircleProcess"/>
    <dgm:cxn modelId="{736060A0-1352-48D2-8D23-FE0C96639DD9}" srcId="{1C5AF6C7-833D-4BFA-B71B-24B22693671D}" destId="{7ACEEE53-04E7-4F4E-A8B1-6799EE1CAEBA}" srcOrd="1" destOrd="0" parTransId="{A63A755B-3940-40BA-8728-70525F371700}" sibTransId="{60820C10-2A93-4067-BAAB-036E09478BC7}"/>
    <dgm:cxn modelId="{858CA6A6-90D6-4006-A6E6-6A6CBA4C0228}" type="presOf" srcId="{2F259D39-38ED-400D-9A84-A2B75FB9E6A0}" destId="{49F0CBBC-83B9-499D-8CB0-B5D18862B062}" srcOrd="0" destOrd="0" presId="urn:microsoft.com/office/officeart/2011/layout/CircleProcess"/>
    <dgm:cxn modelId="{492F4EA7-00CA-4E7B-A532-8149CDA53C8A}" type="presOf" srcId="{F8B0F3FF-DBF4-409A-AC76-4CC5FCE581E0}" destId="{BEC4FB22-3DD7-4520-BFB2-3CDBCB5097AB}" srcOrd="1" destOrd="0" presId="urn:microsoft.com/office/officeart/2011/layout/CircleProcess"/>
    <dgm:cxn modelId="{FBCE3CCB-4E87-4FFB-ADF1-F79532DB7472}" srcId="{1C5AF6C7-833D-4BFA-B71B-24B22693671D}" destId="{F8B0F3FF-DBF4-409A-AC76-4CC5FCE581E0}" srcOrd="2" destOrd="0" parTransId="{7E78A63E-D702-43BE-8BF8-019730B10DDF}" sibTransId="{7FDBAE2B-7156-4BD6-8E12-5403D535CD74}"/>
    <dgm:cxn modelId="{167FE1F4-E086-4C1B-82A4-9F792D8B53D9}" srcId="{1C5AF6C7-833D-4BFA-B71B-24B22693671D}" destId="{2F259D39-38ED-400D-9A84-A2B75FB9E6A0}" srcOrd="3" destOrd="0" parTransId="{5841EE28-31A0-402A-9F41-CAF410C71B61}" sibTransId="{668B08E0-AD29-45DD-916C-5F2828A04E36}"/>
    <dgm:cxn modelId="{50A29C88-D3E8-4A25-8810-CF057375FE5A}" type="presParOf" srcId="{9CE5D745-02B0-4618-937E-7FC97D195C83}" destId="{D57C0543-42F8-4C5B-9EE9-0F2D8EC09212}" srcOrd="0" destOrd="0" presId="urn:microsoft.com/office/officeart/2011/layout/CircleProcess"/>
    <dgm:cxn modelId="{F9A8E802-9E2F-4099-80A2-B3B5DD660794}" type="presParOf" srcId="{D57C0543-42F8-4C5B-9EE9-0F2D8EC09212}" destId="{2DD7B5F1-2B4E-4C53-9CCF-5D977E743BE0}" srcOrd="0" destOrd="0" presId="urn:microsoft.com/office/officeart/2011/layout/CircleProcess"/>
    <dgm:cxn modelId="{60C05E39-92B9-4629-BF7B-00C9DAB86536}" type="presParOf" srcId="{9CE5D745-02B0-4618-937E-7FC97D195C83}" destId="{891CE2F2-1B11-4D3F-911F-99EE8B3E1745}" srcOrd="1" destOrd="0" presId="urn:microsoft.com/office/officeart/2011/layout/CircleProcess"/>
    <dgm:cxn modelId="{B91AC230-9B4F-4D13-9048-D600C39CFD67}" type="presParOf" srcId="{891CE2F2-1B11-4D3F-911F-99EE8B3E1745}" destId="{8B918D6D-FE15-4BBB-9494-C359D05E0335}" srcOrd="0" destOrd="0" presId="urn:microsoft.com/office/officeart/2011/layout/CircleProcess"/>
    <dgm:cxn modelId="{191D4C3F-6BDF-47D7-9A17-DA3D0BA4A4A5}" type="presParOf" srcId="{9CE5D745-02B0-4618-937E-7FC97D195C83}" destId="{15B7C312-4AC8-4545-87F7-AB8A96AEDE54}" srcOrd="2" destOrd="0" presId="urn:microsoft.com/office/officeart/2011/layout/CircleProcess"/>
    <dgm:cxn modelId="{A5E4EBB3-5A55-4DA4-9995-FA04D1B81BC7}" type="presParOf" srcId="{9CE5D745-02B0-4618-937E-7FC97D195C83}" destId="{EAA02A2A-46BE-40E1-B23A-73A9F689BDDC}" srcOrd="3" destOrd="0" presId="urn:microsoft.com/office/officeart/2011/layout/CircleProcess"/>
    <dgm:cxn modelId="{453F217D-C993-4603-BDEF-F7E0534C442D}" type="presParOf" srcId="{EAA02A2A-46BE-40E1-B23A-73A9F689BDDC}" destId="{BB871FBA-3FEF-4E47-B364-D6DB3286E5E0}" srcOrd="0" destOrd="0" presId="urn:microsoft.com/office/officeart/2011/layout/CircleProcess"/>
    <dgm:cxn modelId="{6FEC67EB-4DAD-4D3D-932E-40878588D9A1}" type="presParOf" srcId="{9CE5D745-02B0-4618-937E-7FC97D195C83}" destId="{E64BBE86-B983-4ADF-93DA-0B8B0DAD971D}" srcOrd="4" destOrd="0" presId="urn:microsoft.com/office/officeart/2011/layout/CircleProcess"/>
    <dgm:cxn modelId="{C887E1A3-85E3-4887-8D5E-B3ADC5B3FF04}" type="presParOf" srcId="{E64BBE86-B983-4ADF-93DA-0B8B0DAD971D}" destId="{49F0CBBC-83B9-499D-8CB0-B5D18862B062}" srcOrd="0" destOrd="0" presId="urn:microsoft.com/office/officeart/2011/layout/CircleProcess"/>
    <dgm:cxn modelId="{CDFF20DA-2559-4924-8FA8-2C6CD184AD8D}" type="presParOf" srcId="{9CE5D745-02B0-4618-937E-7FC97D195C83}" destId="{70CBE1A8-1489-46C2-9F8E-C253344BD372}" srcOrd="5" destOrd="0" presId="urn:microsoft.com/office/officeart/2011/layout/CircleProcess"/>
    <dgm:cxn modelId="{D481E105-64D9-4E65-9519-1FFC05E3CE43}" type="presParOf" srcId="{9CE5D745-02B0-4618-937E-7FC97D195C83}" destId="{C231056C-99E2-4E67-8293-896C96FF7262}" srcOrd="6" destOrd="0" presId="urn:microsoft.com/office/officeart/2011/layout/CircleProcess"/>
    <dgm:cxn modelId="{D9E8EE30-484F-4B12-BFD3-7DDE9B95D45D}" type="presParOf" srcId="{C231056C-99E2-4E67-8293-896C96FF7262}" destId="{14691132-DCE1-4AA8-88EA-B8120CA3D830}" srcOrd="0" destOrd="0" presId="urn:microsoft.com/office/officeart/2011/layout/CircleProcess"/>
    <dgm:cxn modelId="{D6850390-349A-4E9D-85E0-3C2ACA377ED7}" type="presParOf" srcId="{9CE5D745-02B0-4618-937E-7FC97D195C83}" destId="{F245E6D3-9F64-4DE5-B279-25EA99B2DA74}" srcOrd="7" destOrd="0" presId="urn:microsoft.com/office/officeart/2011/layout/CircleProcess"/>
    <dgm:cxn modelId="{D5B53FB4-F874-4E22-B8F8-FD27F23A2DA3}" type="presParOf" srcId="{F245E6D3-9F64-4DE5-B279-25EA99B2DA74}" destId="{94D74B05-DA09-4A2C-A315-3C81100BF3E6}" srcOrd="0" destOrd="0" presId="urn:microsoft.com/office/officeart/2011/layout/CircleProcess"/>
    <dgm:cxn modelId="{88C8B240-23A6-437A-9B49-A19782310075}" type="presParOf" srcId="{9CE5D745-02B0-4618-937E-7FC97D195C83}" destId="{BEC4FB22-3DD7-4520-BFB2-3CDBCB5097AB}" srcOrd="8" destOrd="0" presId="urn:microsoft.com/office/officeart/2011/layout/CircleProcess"/>
    <dgm:cxn modelId="{80BCB2A9-83CD-4975-9E85-2F6651D2A48A}" type="presParOf" srcId="{9CE5D745-02B0-4618-937E-7FC97D195C83}" destId="{A433E616-5634-4BB7-B67C-7D8794D2EB6E}" srcOrd="9" destOrd="0" presId="urn:microsoft.com/office/officeart/2011/layout/CircleProcess"/>
    <dgm:cxn modelId="{4879C809-30B6-41C9-AFB1-A1C8A9A8BE78}" type="presParOf" srcId="{A433E616-5634-4BB7-B67C-7D8794D2EB6E}" destId="{84D6B4D0-F190-4AE4-A693-B21D917814C3}" srcOrd="0" destOrd="0" presId="urn:microsoft.com/office/officeart/2011/layout/CircleProcess"/>
    <dgm:cxn modelId="{35805442-23CC-466A-9BB2-EF86AB5977B5}" type="presParOf" srcId="{9CE5D745-02B0-4618-937E-7FC97D195C83}" destId="{AFC9EB58-2499-4BA8-A889-FCC55665BBAE}" srcOrd="10" destOrd="0" presId="urn:microsoft.com/office/officeart/2011/layout/CircleProcess"/>
    <dgm:cxn modelId="{22E95D82-8043-4839-A9B8-A2D77935E960}" type="presParOf" srcId="{AFC9EB58-2499-4BA8-A889-FCC55665BBAE}" destId="{45364B52-AF3E-40DB-9A7A-94488E1F6A88}" srcOrd="0" destOrd="0" presId="urn:microsoft.com/office/officeart/2011/layout/CircleProcess"/>
    <dgm:cxn modelId="{AD78D5E2-5026-45B2-86FD-BD50867B586B}" type="presParOf" srcId="{9CE5D745-02B0-4618-937E-7FC97D195C83}" destId="{BDAD3CD4-6050-4C1C-944D-7CFA1A8533C0}" srcOrd="11" destOrd="0" presId="urn:microsoft.com/office/officeart/2011/layout/CircleProcess"/>
    <dgm:cxn modelId="{5F74A25D-2F57-4373-A237-137A450F92FD}" type="presParOf" srcId="{9CE5D745-02B0-4618-937E-7FC97D195C83}" destId="{60278D91-1994-4A16-966C-406EB2310BD3}" srcOrd="12" destOrd="0" presId="urn:microsoft.com/office/officeart/2011/layout/CircleProcess"/>
    <dgm:cxn modelId="{F887CCA3-C45A-4294-BB8A-310C84168EFD}" type="presParOf" srcId="{60278D91-1994-4A16-966C-406EB2310BD3}" destId="{5574D527-4C44-4966-B701-2E823284EAF7}" srcOrd="0" destOrd="0" presId="urn:microsoft.com/office/officeart/2011/layout/CircleProcess"/>
    <dgm:cxn modelId="{3F86190A-4D50-4C99-BD23-7FB4AC27D1F9}" type="presParOf" srcId="{9CE5D745-02B0-4618-937E-7FC97D195C83}" destId="{DED5595E-181D-4150-8770-1797255521D5}" srcOrd="13" destOrd="0" presId="urn:microsoft.com/office/officeart/2011/layout/CircleProcess"/>
    <dgm:cxn modelId="{30088C05-3BC0-49F0-AEE6-EE6A5CA4AAF5}" type="presParOf" srcId="{DED5595E-181D-4150-8770-1797255521D5}" destId="{8D2B1C44-26D7-4964-AE0F-7B7577111D1E}" srcOrd="0" destOrd="0" presId="urn:microsoft.com/office/officeart/2011/layout/CircleProcess"/>
    <dgm:cxn modelId="{205A136B-976B-480F-8008-100FA343A634}" type="presParOf" srcId="{9CE5D745-02B0-4618-937E-7FC97D195C83}" destId="{AF470D75-466F-4DB9-A0B6-5D8EE5253E6E}" srcOrd="14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D7B5F1-2B4E-4C53-9CCF-5D977E743BE0}">
      <dsp:nvSpPr>
        <dsp:cNvPr id="0" name=""/>
        <dsp:cNvSpPr/>
      </dsp:nvSpPr>
      <dsp:spPr>
        <a:xfrm>
          <a:off x="7146589" y="603712"/>
          <a:ext cx="1599252" cy="1599514"/>
        </a:xfrm>
        <a:prstGeom prst="ellipse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918D6D-FE15-4BBB-9494-C359D05E0335}">
      <dsp:nvSpPr>
        <dsp:cNvPr id="0" name=""/>
        <dsp:cNvSpPr/>
      </dsp:nvSpPr>
      <dsp:spPr>
        <a:xfrm>
          <a:off x="7199358" y="657038"/>
          <a:ext cx="1492862" cy="149286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100" kern="1200" dirty="0"/>
            <a:t>Prediction and feature importance</a:t>
          </a:r>
        </a:p>
      </dsp:txBody>
      <dsp:txXfrm>
        <a:off x="7412989" y="870344"/>
        <a:ext cx="1066452" cy="1066249"/>
      </dsp:txXfrm>
    </dsp:sp>
    <dsp:sp modelId="{BB871FBA-3FEF-4E47-B364-D6DB3286E5E0}">
      <dsp:nvSpPr>
        <dsp:cNvPr id="0" name=""/>
        <dsp:cNvSpPr/>
      </dsp:nvSpPr>
      <dsp:spPr>
        <a:xfrm rot="2700000">
          <a:off x="5492957" y="603795"/>
          <a:ext cx="1599067" cy="1599067"/>
        </a:xfrm>
        <a:prstGeom prst="teardrop">
          <a:avLst>
            <a:gd name="adj" fmla="val 10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F0CBBC-83B9-499D-8CB0-B5D18862B062}">
      <dsp:nvSpPr>
        <dsp:cNvPr id="0" name=""/>
        <dsp:cNvSpPr/>
      </dsp:nvSpPr>
      <dsp:spPr>
        <a:xfrm>
          <a:off x="5547336" y="657038"/>
          <a:ext cx="1492862" cy="149286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100" kern="1200" dirty="0"/>
            <a:t>Building and training the model</a:t>
          </a:r>
        </a:p>
      </dsp:txBody>
      <dsp:txXfrm>
        <a:off x="5760116" y="870344"/>
        <a:ext cx="1066452" cy="1066249"/>
      </dsp:txXfrm>
    </dsp:sp>
    <dsp:sp modelId="{14691132-DCE1-4AA8-88EA-B8120CA3D830}">
      <dsp:nvSpPr>
        <dsp:cNvPr id="0" name=""/>
        <dsp:cNvSpPr/>
      </dsp:nvSpPr>
      <dsp:spPr>
        <a:xfrm rot="2700000">
          <a:off x="3840935" y="603795"/>
          <a:ext cx="1599067" cy="1599067"/>
        </a:xfrm>
        <a:prstGeom prst="teardrop">
          <a:avLst>
            <a:gd name="adj" fmla="val 10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D74B05-DA09-4A2C-A315-3C81100BF3E6}">
      <dsp:nvSpPr>
        <dsp:cNvPr id="0" name=""/>
        <dsp:cNvSpPr/>
      </dsp:nvSpPr>
      <dsp:spPr>
        <a:xfrm>
          <a:off x="3894463" y="657038"/>
          <a:ext cx="1492862" cy="149286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100" kern="1200" dirty="0"/>
            <a:t>Hyperparameter Tuning</a:t>
          </a:r>
        </a:p>
      </dsp:txBody>
      <dsp:txXfrm>
        <a:off x="4107243" y="870344"/>
        <a:ext cx="1066452" cy="1066249"/>
      </dsp:txXfrm>
    </dsp:sp>
    <dsp:sp modelId="{84D6B4D0-F190-4AE4-A693-B21D917814C3}">
      <dsp:nvSpPr>
        <dsp:cNvPr id="0" name=""/>
        <dsp:cNvSpPr/>
      </dsp:nvSpPr>
      <dsp:spPr>
        <a:xfrm rot="2700000">
          <a:off x="2188062" y="603795"/>
          <a:ext cx="1599067" cy="1599067"/>
        </a:xfrm>
        <a:prstGeom prst="teardrop">
          <a:avLst>
            <a:gd name="adj" fmla="val 10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364B52-AF3E-40DB-9A7A-94488E1F6A88}">
      <dsp:nvSpPr>
        <dsp:cNvPr id="0" name=""/>
        <dsp:cNvSpPr/>
      </dsp:nvSpPr>
      <dsp:spPr>
        <a:xfrm>
          <a:off x="2241590" y="657038"/>
          <a:ext cx="1492862" cy="149286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100" kern="1200" dirty="0"/>
            <a:t>Base model build and tuner build</a:t>
          </a:r>
        </a:p>
      </dsp:txBody>
      <dsp:txXfrm>
        <a:off x="2455221" y="870344"/>
        <a:ext cx="1066452" cy="1066249"/>
      </dsp:txXfrm>
    </dsp:sp>
    <dsp:sp modelId="{5574D527-4C44-4966-B701-2E823284EAF7}">
      <dsp:nvSpPr>
        <dsp:cNvPr id="0" name=""/>
        <dsp:cNvSpPr/>
      </dsp:nvSpPr>
      <dsp:spPr>
        <a:xfrm rot="2700000">
          <a:off x="535188" y="603795"/>
          <a:ext cx="1599067" cy="1599067"/>
        </a:xfrm>
        <a:prstGeom prst="teardrop">
          <a:avLst>
            <a:gd name="adj" fmla="val 10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2B1C44-26D7-4964-AE0F-7B7577111D1E}">
      <dsp:nvSpPr>
        <dsp:cNvPr id="0" name=""/>
        <dsp:cNvSpPr/>
      </dsp:nvSpPr>
      <dsp:spPr>
        <a:xfrm>
          <a:off x="588716" y="657038"/>
          <a:ext cx="1492862" cy="149286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100" kern="1200" dirty="0"/>
            <a:t>Normalization of features</a:t>
          </a:r>
        </a:p>
      </dsp:txBody>
      <dsp:txXfrm>
        <a:off x="802347" y="870344"/>
        <a:ext cx="1066452" cy="10662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F33F6A-81CB-4F40-BDE8-A9D0CADABA0E}" type="datetimeFigureOut">
              <a:rPr lang="en-SG" smtClean="0"/>
              <a:t>9/9/2021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B11038-8EFE-4EF4-9C94-A937BF0F7F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2316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7840acf42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7840acf42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53179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7840acf42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7840acf42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97192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7840acf42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7840acf42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83909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7840acf42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7840acf42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19897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7840acf42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7840acf42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73894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7840acf42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7840acf42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73378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7840acf42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7840acf42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62219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7840acf42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7840acf42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06445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7840acf42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7840acf42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417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7840acf42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7840acf42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8596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g8729d97241_0_9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9" name="Google Shape;1319;g8729d97241_0_9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g8729d97241_0_9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9" name="Google Shape;1319;g8729d97241_0_9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SG" dirty="0"/>
              <a:t>Decision to remove year from the features set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SG" dirty="0"/>
              <a:t>Also decided to leave flat type to be categorical data </a:t>
            </a:r>
            <a:r>
              <a:rPr lang="en-SG" dirty="0">
                <a:sym typeface="Wingdings" panose="05000000000000000000" pitchFamily="2" charset="2"/>
              </a:rPr>
              <a:t> could potentially consider using </a:t>
            </a:r>
            <a:r>
              <a:rPr lang="en-SG" dirty="0" err="1">
                <a:sym typeface="Wingdings" panose="05000000000000000000" pitchFamily="2" charset="2"/>
              </a:rPr>
              <a:t>flat_type</a:t>
            </a:r>
            <a:r>
              <a:rPr lang="en-SG" dirty="0">
                <a:sym typeface="Wingdings" panose="05000000000000000000" pitchFamily="2" charset="2"/>
              </a:rPr>
              <a:t> premium as well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1514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g8729d97241_0_9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9" name="Google Shape;1319;g8729d97241_0_9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SG" dirty="0"/>
              <a:t>Decision to remove year from the features set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SG" dirty="0"/>
              <a:t>Also decided to leave flat type to be categorical data </a:t>
            </a:r>
            <a:r>
              <a:rPr lang="en-SG" dirty="0">
                <a:sym typeface="Wingdings" panose="05000000000000000000" pitchFamily="2" charset="2"/>
              </a:rPr>
              <a:t> could potentially consider using </a:t>
            </a:r>
            <a:r>
              <a:rPr lang="en-SG" dirty="0" err="1">
                <a:sym typeface="Wingdings" panose="05000000000000000000" pitchFamily="2" charset="2"/>
              </a:rPr>
              <a:t>flat_type</a:t>
            </a:r>
            <a:r>
              <a:rPr lang="en-SG" dirty="0">
                <a:sym typeface="Wingdings" panose="05000000000000000000" pitchFamily="2" charset="2"/>
              </a:rPr>
              <a:t> premium as well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9597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g8729d97241_0_9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9" name="Google Shape;1319;g8729d97241_0_9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1550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g8729d97241_0_9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9" name="Google Shape;1319;g8729d97241_0_9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8978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g8729d97241_0_9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9" name="Google Shape;1319;g8729d97241_0_9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8868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g8729d97241_0_9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9" name="Google Shape;1319;g8729d97241_0_9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3892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D52A4-261D-438C-9C79-C48EFDBF7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D59136-699D-4F11-BE17-C32D39B853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33E52-C23C-41D7-A58C-E7A0CF7CA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D448A-441B-49F4-82F4-361D61218A91}" type="datetimeFigureOut">
              <a:rPr lang="en-SG" smtClean="0"/>
              <a:t>9/9/2021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23BDC-2D20-41BD-98EE-1CE27E08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6F611-019A-4984-A964-59E6303EE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4C70-309A-422E-B208-2A48C857513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1888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B3C6F-BAC0-4A70-AEAD-189209798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7FB559-C340-4508-957C-5761E7286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F8D41-E379-4D42-8C6D-4908793D5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D448A-441B-49F4-82F4-361D61218A91}" type="datetimeFigureOut">
              <a:rPr lang="en-SG" smtClean="0"/>
              <a:t>9/9/2021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CF88B-4DB8-40FE-A4A2-5A3EA4830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D1A5A-7E24-4CB1-AA92-62D1D566E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4C70-309A-422E-B208-2A48C857513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3590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7A059-CAD1-4FA0-9DF4-F49542A98C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92A213-BD38-42C0-8D83-1E549BDDB9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E9C98-7218-41C8-9892-61F6BAEE0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D448A-441B-49F4-82F4-361D61218A91}" type="datetimeFigureOut">
              <a:rPr lang="en-SG" smtClean="0"/>
              <a:t>9/9/2021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89B5C-A994-4C8F-AF29-65C219C75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951F3-FFDF-4860-8EC2-F02A98A36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4C70-309A-422E-B208-2A48C857513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9074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665486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90204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947033" y="715533"/>
            <a:ext cx="10298000" cy="6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947033" y="1536633"/>
            <a:ext cx="10298000" cy="4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88819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947033" y="715533"/>
            <a:ext cx="10298000" cy="6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202787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947033" y="715533"/>
            <a:ext cx="10298000" cy="6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94373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94152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140878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53231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D692D-AC8F-40BD-9853-0B6EAA6B1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9C449-46F1-43BB-8E99-AE93CB083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13323-1EAA-4FE4-954D-A0391CB0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D448A-441B-49F4-82F4-361D61218A91}" type="datetimeFigureOut">
              <a:rPr lang="en-SG" smtClean="0"/>
              <a:t>9/9/2021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612BA-3F87-42DA-9D12-5609C39A7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25D5C-0FD6-4F6A-A3EB-06A1FB93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4C70-309A-422E-B208-2A48C857513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995943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713936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078428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36096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71EE5-209A-487E-8CFC-127BFE7E6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CEA71-4736-4083-A56F-619767E23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7F1C3-2128-4B52-A347-988D76B74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D448A-441B-49F4-82F4-361D61218A91}" type="datetimeFigureOut">
              <a:rPr lang="en-SG" smtClean="0"/>
              <a:t>9/9/2021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F1BA1-6AD2-4CE2-A97C-86C3D2C66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289E5-CFED-49C5-9E7D-26AB8C3C2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4C70-309A-422E-B208-2A48C857513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22305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10FA1-330B-4429-B3F3-C156E4D3F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B67B1-9E30-49F9-861B-9234386BA8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F5F228-A092-40C4-8F56-44A337A5D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1BDBE3-6C5E-42B7-B34D-4692D82BB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D448A-441B-49F4-82F4-361D61218A91}" type="datetimeFigureOut">
              <a:rPr lang="en-SG" smtClean="0"/>
              <a:t>9/9/2021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C1FAD-CEDE-4DF3-9965-1B026A42B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D2A600-117E-4FEC-B013-6782A4EC2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4C70-309A-422E-B208-2A48C857513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337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71427-5C84-4499-AAF2-CADC210CB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C2699-F7A7-47AD-8468-F834B2FEB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349BCD-2A88-4B7B-B418-6EB911AC9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D48727-AF93-4BC8-A930-A681DA014A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C6D9E8-153E-4BDA-90AC-99E1715CDB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2D664F-1C78-48ED-87A1-8F8AEF1C9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D448A-441B-49F4-82F4-361D61218A91}" type="datetimeFigureOut">
              <a:rPr lang="en-SG" smtClean="0"/>
              <a:t>9/9/2021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AE7D0A-9E88-4B9B-B347-3ED69A7C8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7B30FC-D816-4C06-B22B-13FB4CDB2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4C70-309A-422E-B208-2A48C857513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5460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75C0C-48F4-41C6-8201-D8CB17E99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FD45ED-9AE8-4CD5-B8D1-A92BE3837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D448A-441B-49F4-82F4-361D61218A91}" type="datetimeFigureOut">
              <a:rPr lang="en-SG" smtClean="0"/>
              <a:t>9/9/2021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10158C-DDDC-4004-97F0-C012DF9E3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71F5FD-E4B8-4C50-98C6-B9D724DF4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4C70-309A-422E-B208-2A48C857513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6401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E387AF-5FBA-4EEB-959A-7FDF92F1B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D448A-441B-49F4-82F4-361D61218A91}" type="datetimeFigureOut">
              <a:rPr lang="en-SG" smtClean="0"/>
              <a:t>9/9/2021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85F1D1-27BA-4923-93D5-1C3014699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534BD5-E46E-4FE5-A9D5-A473802BC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4C70-309A-422E-B208-2A48C857513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0886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02F62-A07E-4FEC-A5DE-84C2C2F10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606C0-8C51-4F72-A18C-D40401B33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F0819-C3D4-43C1-B152-3F72D3316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64F513-F9BA-4A9A-BFD5-DAB1317F5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D448A-441B-49F4-82F4-361D61218A91}" type="datetimeFigureOut">
              <a:rPr lang="en-SG" smtClean="0"/>
              <a:t>9/9/2021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AEEF9-422E-4F2A-A1A3-55103EACC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4F8316-040E-486D-ABEE-99B76A690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4C70-309A-422E-B208-2A48C857513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4578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6255B-7ACA-45A7-BEFE-76B749882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9F130D-1C03-4A43-83EA-E5023E0F9E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BA14E8-B7E6-463E-8065-56B99F96D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9FDBF9-460E-4A32-A34D-1B00BD22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D448A-441B-49F4-82F4-361D61218A91}" type="datetimeFigureOut">
              <a:rPr lang="en-SG" smtClean="0"/>
              <a:t>9/9/2021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0B11F7-04D5-4929-9587-CEA141491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07CC1-1C8C-422D-AAC6-454F19083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4C70-309A-422E-B208-2A48C857513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5393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AC6F22-3C68-487E-91DD-14CB7F30E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A8F95-0EC8-4168-9977-13C5077FA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149E7-CBA2-4545-8B6D-7A701FBEB4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D448A-441B-49F4-82F4-361D61218A91}" type="datetimeFigureOut">
              <a:rPr lang="en-SG" smtClean="0"/>
              <a:t>9/9/2021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1542E-A1A3-4452-B978-D23D53E8F8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E0343-D73F-4294-A672-1967C901A2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04C70-309A-422E-B208-2A48C857513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5292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47033" y="715533"/>
            <a:ext cx="10298000" cy="6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47033" y="1536633"/>
            <a:ext cx="10298000" cy="4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  <a:defRPr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7699307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47">
          <p15:clr>
            <a:srgbClr val="EA4335"/>
          </p15:clr>
        </p15:guide>
        <p15:guide id="4" pos="5313">
          <p15:clr>
            <a:srgbClr val="EA4335"/>
          </p15:clr>
        </p15:guide>
        <p15:guide id="5" orient="horz" pos="338">
          <p15:clr>
            <a:srgbClr val="EA4335"/>
          </p15:clr>
        </p15:guide>
        <p15:guide id="6" orient="horz" pos="2902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9.png"/><Relationship Id="rId5" Type="http://schemas.openxmlformats.org/officeDocument/2006/relationships/image" Target="../media/image8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alaryLim/Mall-Coordinates-Web-Scraper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Relationship Id="rId4" Type="http://schemas.openxmlformats.org/officeDocument/2006/relationships/hyperlink" Target="https://towardsdatascience.com/data-driven-approach-to-understanding-hdb-resale-prices-in-singapore-31c3beecfd97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rom Slums to Sky Gardens – Singapore&amp;#39;s Public Housing Success – The Field">
            <a:extLst>
              <a:ext uri="{FF2B5EF4-FFF2-40B4-BE49-F238E27FC236}">
                <a16:creationId xmlns:a16="http://schemas.microsoft.com/office/drawing/2014/main" id="{B5BCD8AC-7546-4CAB-9A17-305823934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67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74ED13-1493-44FE-BFBC-415E1DAB5D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54260"/>
            <a:ext cx="9144000" cy="1963025"/>
          </a:xfrm>
        </p:spPr>
        <p:txBody>
          <a:bodyPr/>
          <a:lstStyle/>
          <a:p>
            <a:pPr algn="l"/>
            <a:r>
              <a:rPr lang="en-SG" dirty="0">
                <a:solidFill>
                  <a:schemeClr val="bg1"/>
                </a:solidFill>
              </a:rPr>
              <a:t>Resale Flat Price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034567-4C57-4AA9-A309-7A64E1EA0B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53513"/>
            <a:ext cx="9144000" cy="417351"/>
          </a:xfrm>
        </p:spPr>
        <p:txBody>
          <a:bodyPr>
            <a:normAutofit lnSpcReduction="10000"/>
          </a:bodyPr>
          <a:lstStyle/>
          <a:p>
            <a:pPr algn="l"/>
            <a:r>
              <a:rPr lang="en-SG" dirty="0">
                <a:solidFill>
                  <a:schemeClr val="bg1"/>
                </a:solidFill>
              </a:rPr>
              <a:t>Prepared by: Cephas Lim</a:t>
            </a:r>
          </a:p>
        </p:txBody>
      </p:sp>
    </p:spTree>
    <p:extLst>
      <p:ext uri="{BB962C8B-B14F-4D97-AF65-F5344CB8AC3E}">
        <p14:creationId xmlns:p14="http://schemas.microsoft.com/office/powerpoint/2010/main" val="3303186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6C83005-27A6-447C-99B4-AB576E5A36A2}"/>
              </a:ext>
            </a:extLst>
          </p:cNvPr>
          <p:cNvGrpSpPr/>
          <p:nvPr/>
        </p:nvGrpSpPr>
        <p:grpSpPr>
          <a:xfrm>
            <a:off x="5201398" y="1259893"/>
            <a:ext cx="6441364" cy="5244456"/>
            <a:chOff x="5201398" y="1259893"/>
            <a:chExt cx="6441364" cy="5244456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C1B3EB0-9D75-423B-9C27-88352D8704C2}"/>
                </a:ext>
              </a:extLst>
            </p:cNvPr>
            <p:cNvGrpSpPr/>
            <p:nvPr/>
          </p:nvGrpSpPr>
          <p:grpSpPr>
            <a:xfrm>
              <a:off x="5201398" y="1259893"/>
              <a:ext cx="6441364" cy="5244456"/>
              <a:chOff x="5201398" y="1259893"/>
              <a:chExt cx="6441364" cy="5244456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A58012AE-7DD8-4895-8FBA-344867F6C0A1}"/>
                  </a:ext>
                </a:extLst>
              </p:cNvPr>
              <p:cNvGrpSpPr/>
              <p:nvPr/>
            </p:nvGrpSpPr>
            <p:grpSpPr>
              <a:xfrm>
                <a:off x="5201398" y="1259893"/>
                <a:ext cx="6441364" cy="5244456"/>
                <a:chOff x="5581638" y="1259893"/>
                <a:chExt cx="6441364" cy="5244456"/>
              </a:xfrm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5720239D-8907-4AA0-9B82-CF8DE7402F32}"/>
                    </a:ext>
                  </a:extLst>
                </p:cNvPr>
                <p:cNvGrpSpPr/>
                <p:nvPr/>
              </p:nvGrpSpPr>
              <p:grpSpPr>
                <a:xfrm>
                  <a:off x="5581638" y="1259893"/>
                  <a:ext cx="6441364" cy="5244456"/>
                  <a:chOff x="6741116" y="1670584"/>
                  <a:chExt cx="6441364" cy="5244456"/>
                </a:xfrm>
              </p:grpSpPr>
              <p:grpSp>
                <p:nvGrpSpPr>
                  <p:cNvPr id="19" name="Group 18">
                    <a:extLst>
                      <a:ext uri="{FF2B5EF4-FFF2-40B4-BE49-F238E27FC236}">
                        <a16:creationId xmlns:a16="http://schemas.microsoft.com/office/drawing/2014/main" id="{CDA4FF79-9857-48CF-8333-5227C75CC542}"/>
                      </a:ext>
                    </a:extLst>
                  </p:cNvPr>
                  <p:cNvGrpSpPr/>
                  <p:nvPr/>
                </p:nvGrpSpPr>
                <p:grpSpPr>
                  <a:xfrm>
                    <a:off x="6741116" y="1670584"/>
                    <a:ext cx="6441364" cy="5244456"/>
                    <a:chOff x="8262889" y="4748237"/>
                    <a:chExt cx="6441364" cy="5244456"/>
                  </a:xfrm>
                </p:grpSpPr>
                <p:sp>
                  <p:nvSpPr>
                    <p:cNvPr id="23" name="Rectangle: Rounded Corners 22">
                      <a:extLst>
                        <a:ext uri="{FF2B5EF4-FFF2-40B4-BE49-F238E27FC236}">
                          <a16:creationId xmlns:a16="http://schemas.microsoft.com/office/drawing/2014/main" id="{E96E34D2-D2AB-4E8C-B3C1-02ED375A62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62889" y="4748237"/>
                      <a:ext cx="6441364" cy="5244456"/>
                    </a:xfrm>
                    <a:prstGeom prst="roundRect">
                      <a:avLst>
                        <a:gd name="adj" fmla="val 11237"/>
                      </a:avLst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SG" dirty="0"/>
                    </a:p>
                  </p:txBody>
                </p:sp>
                <p:sp>
                  <p:nvSpPr>
                    <p:cNvPr id="22" name="Rectangle: Rounded Corners 21">
                      <a:extLst>
                        <a:ext uri="{FF2B5EF4-FFF2-40B4-BE49-F238E27FC236}">
                          <a16:creationId xmlns:a16="http://schemas.microsoft.com/office/drawing/2014/main" id="{4B23D654-3610-4051-98EE-EE74209E32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80136" y="5016983"/>
                      <a:ext cx="3490466" cy="533360"/>
                    </a:xfrm>
                    <a:prstGeom prst="roundRect">
                      <a:avLst/>
                    </a:prstGeom>
                    <a:ln w="1905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 anchorCtr="0"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SG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Neural Network (Sequential)</a:t>
                      </a:r>
                    </a:p>
                  </p:txBody>
                </p:sp>
              </p:grpSp>
              <p:pic>
                <p:nvPicPr>
                  <p:cNvPr id="32" name="Picture 31">
                    <a:extLst>
                      <a:ext uri="{FF2B5EF4-FFF2-40B4-BE49-F238E27FC236}">
                        <a16:creationId xmlns:a16="http://schemas.microsoft.com/office/drawing/2014/main" id="{3552110A-D820-4773-ADE9-5FB223BA29D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7030038" y="1949082"/>
                    <a:ext cx="500520" cy="50052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37" name="Picture 36">
                  <a:extLst>
                    <a:ext uri="{FF2B5EF4-FFF2-40B4-BE49-F238E27FC236}">
                      <a16:creationId xmlns:a16="http://schemas.microsoft.com/office/drawing/2014/main" id="{799BADE1-2227-4634-B88A-05076E6CE17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876760" y="4436950"/>
                  <a:ext cx="2825247" cy="1818995"/>
                </a:xfrm>
                <a:prstGeom prst="rect">
                  <a:avLst/>
                </a:prstGeom>
              </p:spPr>
            </p:pic>
            <p:pic>
              <p:nvPicPr>
                <p:cNvPr id="39" name="Picture 38">
                  <a:extLst>
                    <a:ext uri="{FF2B5EF4-FFF2-40B4-BE49-F238E27FC236}">
                      <a16:creationId xmlns:a16="http://schemas.microsoft.com/office/drawing/2014/main" id="{02EB4FFC-CF97-448E-81B4-BF1F9F0EEA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878725" y="4436950"/>
                  <a:ext cx="2825248" cy="1818995"/>
                </a:xfrm>
                <a:prstGeom prst="rect">
                  <a:avLst/>
                </a:prstGeom>
              </p:spPr>
            </p:pic>
          </p:grpSp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81C42EC7-31B4-4FB7-8470-098B0A96C2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16821" y="4320900"/>
                <a:ext cx="363328" cy="363328"/>
              </a:xfrm>
              <a:prstGeom prst="rect">
                <a:avLst/>
              </a:prstGeom>
            </p:spPr>
          </p:pic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6B38B22-29CA-4B6F-BBEC-2B36093FB594}"/>
                </a:ext>
              </a:extLst>
            </p:cNvPr>
            <p:cNvSpPr txBox="1"/>
            <p:nvPr/>
          </p:nvSpPr>
          <p:spPr>
            <a:xfrm>
              <a:off x="8616889" y="4364064"/>
              <a:ext cx="8765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Overfitting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B04DAFC-9D38-4AAB-A886-1544F15F56EC}"/>
              </a:ext>
            </a:extLst>
          </p:cNvPr>
          <p:cNvGrpSpPr/>
          <p:nvPr/>
        </p:nvGrpSpPr>
        <p:grpSpPr>
          <a:xfrm>
            <a:off x="187100" y="1074184"/>
            <a:ext cx="4837580" cy="4263407"/>
            <a:chOff x="187100" y="1074184"/>
            <a:chExt cx="4837580" cy="426340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7C96F64-70B8-43B5-8AC3-1C8677A50438}"/>
                </a:ext>
              </a:extLst>
            </p:cNvPr>
            <p:cNvGrpSpPr/>
            <p:nvPr/>
          </p:nvGrpSpPr>
          <p:grpSpPr>
            <a:xfrm>
              <a:off x="381085" y="1259893"/>
              <a:ext cx="4643595" cy="4077698"/>
              <a:chOff x="8068903" y="4748237"/>
              <a:chExt cx="4643595" cy="4077698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8E5D3594-2ABC-4801-882A-03F5CE7732DF}"/>
                  </a:ext>
                </a:extLst>
              </p:cNvPr>
              <p:cNvGrpSpPr/>
              <p:nvPr/>
            </p:nvGrpSpPr>
            <p:grpSpPr>
              <a:xfrm>
                <a:off x="8068903" y="4748237"/>
                <a:ext cx="4643595" cy="4077698"/>
                <a:chOff x="8068903" y="4748237"/>
                <a:chExt cx="4643595" cy="4077698"/>
              </a:xfrm>
            </p:grpSpPr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FCF82382-9DA3-4123-9236-E51DD625A12B}"/>
                    </a:ext>
                  </a:extLst>
                </p:cNvPr>
                <p:cNvSpPr/>
                <p:nvPr/>
              </p:nvSpPr>
              <p:spPr>
                <a:xfrm>
                  <a:off x="8068903" y="4748237"/>
                  <a:ext cx="4643595" cy="4077698"/>
                </a:xfrm>
                <a:prstGeom prst="roundRect">
                  <a:avLst>
                    <a:gd name="adj" fmla="val 10694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pic>
              <p:nvPicPr>
                <p:cNvPr id="8" name="Picture 7">
                  <a:extLst>
                    <a:ext uri="{FF2B5EF4-FFF2-40B4-BE49-F238E27FC236}">
                      <a16:creationId xmlns:a16="http://schemas.microsoft.com/office/drawing/2014/main" id="{7D51BB52-2640-4A8D-BF26-F114F5FE85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350409" y="5032430"/>
                  <a:ext cx="500520" cy="500520"/>
                </a:xfrm>
                <a:prstGeom prst="rect">
                  <a:avLst/>
                </a:prstGeom>
              </p:spPr>
            </p:pic>
          </p:grp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56B907D2-CE12-428B-A525-242AD498B3CA}"/>
                  </a:ext>
                </a:extLst>
              </p:cNvPr>
              <p:cNvSpPr/>
              <p:nvPr/>
            </p:nvSpPr>
            <p:spPr>
              <a:xfrm>
                <a:off x="8991430" y="5026735"/>
                <a:ext cx="3449464" cy="533360"/>
              </a:xfrm>
              <a:prstGeom prst="round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 anchorCtr="0"/>
              <a:lstStyle/>
              <a:p>
                <a:pPr>
                  <a:spcAft>
                    <a:spcPts val="600"/>
                  </a:spcAft>
                </a:pPr>
                <a:r>
                  <a:rPr lang="en-SG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Random Forest Regressor</a:t>
                </a:r>
              </a:p>
            </p:txBody>
          </p:sp>
        </p:grp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3C3B231F-AE68-493B-B6DC-175C351A9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87100" y="1074184"/>
              <a:ext cx="529809" cy="529809"/>
            </a:xfrm>
            <a:prstGeom prst="rect">
              <a:avLst/>
            </a:prstGeom>
          </p:spPr>
        </p:pic>
      </p:grpSp>
      <p:sp>
        <p:nvSpPr>
          <p:cNvPr id="70" name="Google Shape;277;p20">
            <a:extLst>
              <a:ext uri="{FF2B5EF4-FFF2-40B4-BE49-F238E27FC236}">
                <a16:creationId xmlns:a16="http://schemas.microsoft.com/office/drawing/2014/main" id="{0E8E2F66-DE7B-45D6-BD2F-235C2B1D376A}"/>
              </a:ext>
            </a:extLst>
          </p:cNvPr>
          <p:cNvSpPr txBox="1">
            <a:spLocks/>
          </p:cNvSpPr>
          <p:nvPr/>
        </p:nvSpPr>
        <p:spPr>
          <a:xfrm>
            <a:off x="955310" y="417022"/>
            <a:ext cx="10298000" cy="641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40" tIns="45720" rIns="91440" bIns="45720" rtlCol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SG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Insights</a:t>
            </a:r>
            <a:r>
              <a:rPr lang="en-SG" sz="1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SG" sz="1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Comparison between best performing models</a:t>
            </a:r>
            <a:endParaRPr lang="en-SG" sz="3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5" name="Table 21">
            <a:extLst>
              <a:ext uri="{FF2B5EF4-FFF2-40B4-BE49-F238E27FC236}">
                <a16:creationId xmlns:a16="http://schemas.microsoft.com/office/drawing/2014/main" id="{AD709A1C-7E1A-4354-A314-F47F51BB48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310796"/>
              </p:ext>
            </p:extLst>
          </p:nvPr>
        </p:nvGraphicFramePr>
        <p:xfrm>
          <a:off x="626374" y="2248211"/>
          <a:ext cx="4126702" cy="2522346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736587">
                  <a:extLst>
                    <a:ext uri="{9D8B030D-6E8A-4147-A177-3AD203B41FA5}">
                      <a16:colId xmlns:a16="http://schemas.microsoft.com/office/drawing/2014/main" val="2112569185"/>
                    </a:ext>
                  </a:extLst>
                </a:gridCol>
                <a:gridCol w="2390115">
                  <a:extLst>
                    <a:ext uri="{9D8B030D-6E8A-4147-A177-3AD203B41FA5}">
                      <a16:colId xmlns:a16="http://schemas.microsoft.com/office/drawing/2014/main" val="2341826701"/>
                    </a:ext>
                  </a:extLst>
                </a:gridCol>
              </a:tblGrid>
              <a:tr h="312546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Score &amp; Top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619009"/>
                  </a:ext>
                </a:extLst>
              </a:tr>
              <a:tr h="683604"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Predicting Resale Prices within same time period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00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SG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R-squared: 96.83%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SG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CPI: 69.72%, Lease: 7.16%, Distance from CBD: 6.45%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endParaRPr lang="en-SG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8821"/>
                  </a:ext>
                </a:extLst>
              </a:tr>
              <a:tr h="683604"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Future Price 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00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SG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 R-squared: 96.30%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SG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Predict R-squared: 83.54%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SG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CPI: 71.76%, </a:t>
                      </a:r>
                      <a:r>
                        <a:rPr lang="en-SG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Dist</a:t>
                      </a:r>
                      <a:r>
                        <a:rPr lang="en-SG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from CBD: 6.22%, </a:t>
                      </a:r>
                      <a:r>
                        <a:rPr lang="en-SG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Dist</a:t>
                      </a:r>
                      <a:r>
                        <a:rPr lang="en-SG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from mall: 6.14%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endParaRPr lang="en-SG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101344"/>
                  </a:ext>
                </a:extLst>
              </a:tr>
            </a:tbl>
          </a:graphicData>
        </a:graphic>
      </p:graphicFrame>
      <p:graphicFrame>
        <p:nvGraphicFramePr>
          <p:cNvPr id="36" name="Table 21">
            <a:extLst>
              <a:ext uri="{FF2B5EF4-FFF2-40B4-BE49-F238E27FC236}">
                <a16:creationId xmlns:a16="http://schemas.microsoft.com/office/drawing/2014/main" id="{11BF51B0-57BF-40E6-8AA4-54A716EEB5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248533"/>
              </p:ext>
            </p:extLst>
          </p:nvPr>
        </p:nvGraphicFramePr>
        <p:xfrm>
          <a:off x="5496521" y="2249603"/>
          <a:ext cx="5851118" cy="2004186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462251">
                  <a:extLst>
                    <a:ext uri="{9D8B030D-6E8A-4147-A177-3AD203B41FA5}">
                      <a16:colId xmlns:a16="http://schemas.microsoft.com/office/drawing/2014/main" val="2112569185"/>
                    </a:ext>
                  </a:extLst>
                </a:gridCol>
                <a:gridCol w="3388867">
                  <a:extLst>
                    <a:ext uri="{9D8B030D-6E8A-4147-A177-3AD203B41FA5}">
                      <a16:colId xmlns:a16="http://schemas.microsoft.com/office/drawing/2014/main" val="2341826701"/>
                    </a:ext>
                  </a:extLst>
                </a:gridCol>
              </a:tblGrid>
              <a:tr h="312546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Score &amp; Top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619009"/>
                  </a:ext>
                </a:extLst>
              </a:tr>
              <a:tr h="683604"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Predicting Resale Prices within same time period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00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SG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R-squared: 96.66%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SG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CPI: 53.32%, Lease: 13.53%, Distance from CBD: 11.08%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8821"/>
                  </a:ext>
                </a:extLst>
              </a:tr>
              <a:tr h="683604"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Future Price 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00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SG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 R-squared: 96.41%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SG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Predict R-squared: </a:t>
                      </a:r>
                      <a:r>
                        <a:rPr lang="en-SG" sz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-114.81%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SG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CPI: 49.72%, </a:t>
                      </a:r>
                      <a:r>
                        <a:rPr lang="en-SG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Dist</a:t>
                      </a:r>
                      <a:r>
                        <a:rPr lang="en-SG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from mall: 10.73%, </a:t>
                      </a:r>
                      <a:r>
                        <a:rPr lang="en-SG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Dist</a:t>
                      </a:r>
                      <a:r>
                        <a:rPr lang="en-SG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from CBD: 9.26%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101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267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277;p20">
            <a:extLst>
              <a:ext uri="{FF2B5EF4-FFF2-40B4-BE49-F238E27FC236}">
                <a16:creationId xmlns:a16="http://schemas.microsoft.com/office/drawing/2014/main" id="{0E8E2F66-DE7B-45D6-BD2F-235C2B1D376A}"/>
              </a:ext>
            </a:extLst>
          </p:cNvPr>
          <p:cNvSpPr txBox="1">
            <a:spLocks/>
          </p:cNvSpPr>
          <p:nvPr/>
        </p:nvSpPr>
        <p:spPr>
          <a:xfrm>
            <a:off x="955310" y="353651"/>
            <a:ext cx="10298000" cy="641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40" tIns="45720" rIns="91440" bIns="45720" rtlCol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SG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 Case Recommendations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161EBED-33A1-4B05-BB6B-5DB707852BE3}"/>
              </a:ext>
            </a:extLst>
          </p:cNvPr>
          <p:cNvGrpSpPr/>
          <p:nvPr/>
        </p:nvGrpSpPr>
        <p:grpSpPr>
          <a:xfrm>
            <a:off x="1235967" y="1599026"/>
            <a:ext cx="2788674" cy="1069483"/>
            <a:chOff x="8262889" y="4748237"/>
            <a:chExt cx="2788674" cy="106948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D488E8A-6733-4E2B-8D86-B40E215A9E33}"/>
                </a:ext>
              </a:extLst>
            </p:cNvPr>
            <p:cNvGrpSpPr/>
            <p:nvPr/>
          </p:nvGrpSpPr>
          <p:grpSpPr>
            <a:xfrm>
              <a:off x="8262889" y="4748237"/>
              <a:ext cx="2788674" cy="1069483"/>
              <a:chOff x="8262889" y="4748237"/>
              <a:chExt cx="2788674" cy="1069483"/>
            </a:xfrm>
          </p:grpSpPr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B7D165D1-57D4-4224-880A-FB745BCC29B0}"/>
                  </a:ext>
                </a:extLst>
              </p:cNvPr>
              <p:cNvSpPr/>
              <p:nvPr/>
            </p:nvSpPr>
            <p:spPr>
              <a:xfrm>
                <a:off x="8262889" y="4748237"/>
                <a:ext cx="2788674" cy="1069483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F3D02D7B-3D46-44CB-AF91-60564EC938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04727" y="5032430"/>
                <a:ext cx="500520" cy="500520"/>
              </a:xfrm>
              <a:prstGeom prst="rect">
                <a:avLst/>
              </a:prstGeom>
            </p:spPr>
          </p:pic>
        </p:grp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3CC3BE62-0EE5-4AF0-B391-CA1857106467}"/>
                </a:ext>
              </a:extLst>
            </p:cNvPr>
            <p:cNvSpPr/>
            <p:nvPr/>
          </p:nvSpPr>
          <p:spPr>
            <a:xfrm>
              <a:off x="9081965" y="5016010"/>
              <a:ext cx="1792879" cy="533360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>
                <a:spcAft>
                  <a:spcPts val="600"/>
                </a:spcAft>
              </a:pPr>
              <a:r>
                <a:rPr lang="en-SG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Training Set: 1990 to 2018 4-Room Flats</a:t>
              </a: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DF49E51F-B051-42A5-877E-E4FB655C3A82}"/>
              </a:ext>
            </a:extLst>
          </p:cNvPr>
          <p:cNvSpPr txBox="1"/>
          <p:nvPr/>
        </p:nvSpPr>
        <p:spPr>
          <a:xfrm>
            <a:off x="1235967" y="1229117"/>
            <a:ext cx="2539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Future price prediction:</a:t>
            </a:r>
          </a:p>
        </p:txBody>
      </p:sp>
      <p:sp>
        <p:nvSpPr>
          <p:cNvPr id="87" name="Arrow: Right 86">
            <a:extLst>
              <a:ext uri="{FF2B5EF4-FFF2-40B4-BE49-F238E27FC236}">
                <a16:creationId xmlns:a16="http://schemas.microsoft.com/office/drawing/2014/main" id="{B32350EB-85D3-40FD-9418-AD6360DC7734}"/>
              </a:ext>
            </a:extLst>
          </p:cNvPr>
          <p:cNvSpPr/>
          <p:nvPr/>
        </p:nvSpPr>
        <p:spPr>
          <a:xfrm>
            <a:off x="4183888" y="1826688"/>
            <a:ext cx="2397981" cy="61242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CCAF902-EA7A-46EA-B96F-E7E839960943}"/>
              </a:ext>
            </a:extLst>
          </p:cNvPr>
          <p:cNvGrpSpPr/>
          <p:nvPr/>
        </p:nvGrpSpPr>
        <p:grpSpPr>
          <a:xfrm>
            <a:off x="6741116" y="1598159"/>
            <a:ext cx="2788674" cy="1069483"/>
            <a:chOff x="5942260" y="1779518"/>
            <a:chExt cx="2788674" cy="1069483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69FD213F-FF81-4DCC-9C0D-BF9D94651A8C}"/>
                </a:ext>
              </a:extLst>
            </p:cNvPr>
            <p:cNvGrpSpPr/>
            <p:nvPr/>
          </p:nvGrpSpPr>
          <p:grpSpPr>
            <a:xfrm>
              <a:off x="5942260" y="1779518"/>
              <a:ext cx="2788674" cy="1069483"/>
              <a:chOff x="8262889" y="4748237"/>
              <a:chExt cx="2788674" cy="1069483"/>
            </a:xfrm>
          </p:grpSpPr>
          <p:sp>
            <p:nvSpPr>
              <p:cNvPr id="85" name="Rectangle: Rounded Corners 84">
                <a:extLst>
                  <a:ext uri="{FF2B5EF4-FFF2-40B4-BE49-F238E27FC236}">
                    <a16:creationId xmlns:a16="http://schemas.microsoft.com/office/drawing/2014/main" id="{E6B19A44-41C1-4414-9004-477A002239FA}"/>
                  </a:ext>
                </a:extLst>
              </p:cNvPr>
              <p:cNvSpPr/>
              <p:nvPr/>
            </p:nvSpPr>
            <p:spPr>
              <a:xfrm>
                <a:off x="8262889" y="4748237"/>
                <a:ext cx="2788674" cy="1069483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4" name="Rectangle: Rounded Corners 83">
                <a:extLst>
                  <a:ext uri="{FF2B5EF4-FFF2-40B4-BE49-F238E27FC236}">
                    <a16:creationId xmlns:a16="http://schemas.microsoft.com/office/drawing/2014/main" id="{8B36049B-2876-4695-928B-2CE3D4CC3ED7}"/>
                  </a:ext>
                </a:extLst>
              </p:cNvPr>
              <p:cNvSpPr/>
              <p:nvPr/>
            </p:nvSpPr>
            <p:spPr>
              <a:xfrm>
                <a:off x="9081965" y="5016010"/>
                <a:ext cx="1792879" cy="533360"/>
              </a:xfrm>
              <a:prstGeom prst="round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 anchorCtr="0"/>
              <a:lstStyle/>
              <a:p>
                <a:pPr>
                  <a:spcAft>
                    <a:spcPts val="600"/>
                  </a:spcAft>
                </a:pPr>
                <a:r>
                  <a:rPr lang="en-SG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Future Set: 2019 to 2021 4-Room Flats</a:t>
                </a:r>
              </a:p>
            </p:txBody>
          </p:sp>
        </p:grp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CD6A826-C126-483E-9391-0D56DF49E6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04310" y="2063710"/>
              <a:ext cx="500520" cy="500520"/>
            </a:xfrm>
            <a:prstGeom prst="rect">
              <a:avLst/>
            </a:prstGeom>
          </p:spPr>
        </p:pic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2AF8AF77-909D-4ABC-80FC-B4914CFD4635}"/>
              </a:ext>
            </a:extLst>
          </p:cNvPr>
          <p:cNvSpPr/>
          <p:nvPr/>
        </p:nvSpPr>
        <p:spPr>
          <a:xfrm>
            <a:off x="1235967" y="2952702"/>
            <a:ext cx="8293823" cy="3448098"/>
          </a:xfrm>
          <a:prstGeom prst="rect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108000" rtlCol="0" anchor="t" anchorCtr="0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SG" sz="1600" dirty="0">
                <a:latin typeface="Calibri" panose="020F0502020204030204" pitchFamily="34" charset="0"/>
                <a:cs typeface="Calibri" panose="020F0502020204030204" pitchFamily="34" charset="0"/>
              </a:rPr>
              <a:t>R-squared value: </a:t>
            </a:r>
            <a:r>
              <a:rPr lang="en-SG" sz="20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83.54%</a:t>
            </a:r>
            <a:endParaRPr lang="en-SG" sz="1600" b="1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8" name="Table 21">
            <a:extLst>
              <a:ext uri="{FF2B5EF4-FFF2-40B4-BE49-F238E27FC236}">
                <a16:creationId xmlns:a16="http://schemas.microsoft.com/office/drawing/2014/main" id="{3726AE9A-AE65-4A92-8319-693123E87C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728924"/>
              </p:ext>
            </p:extLst>
          </p:nvPr>
        </p:nvGraphicFramePr>
        <p:xfrm>
          <a:off x="2055043" y="3487762"/>
          <a:ext cx="6673962" cy="27432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336981">
                  <a:extLst>
                    <a:ext uri="{9D8B030D-6E8A-4147-A177-3AD203B41FA5}">
                      <a16:colId xmlns:a16="http://schemas.microsoft.com/office/drawing/2014/main" val="2112569185"/>
                    </a:ext>
                  </a:extLst>
                </a:gridCol>
                <a:gridCol w="3336981">
                  <a:extLst>
                    <a:ext uri="{9D8B030D-6E8A-4147-A177-3AD203B41FA5}">
                      <a16:colId xmlns:a16="http://schemas.microsoft.com/office/drawing/2014/main" val="2341826701"/>
                    </a:ext>
                  </a:extLst>
                </a:gridCol>
              </a:tblGrid>
              <a:tr h="227883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Weightage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619009"/>
                  </a:ext>
                </a:extLst>
              </a:tr>
              <a:tr h="227883"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Floor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3.16%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8821"/>
                  </a:ext>
                </a:extLst>
              </a:tr>
              <a:tr h="227883"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Remaining Lease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5.84%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101344"/>
                  </a:ext>
                </a:extLst>
              </a:tr>
              <a:tr h="227883"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Storey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1.52%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471436"/>
                  </a:ext>
                </a:extLst>
              </a:tr>
              <a:tr h="227883"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Distance from nearest MRT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1.53%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70402"/>
                  </a:ext>
                </a:extLst>
              </a:tr>
              <a:tr h="227883"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Distance from CBD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6.22%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801799"/>
                  </a:ext>
                </a:extLst>
              </a:tr>
              <a:tr h="227883"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Distance from nearest 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6.14%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65417"/>
                  </a:ext>
                </a:extLst>
              </a:tr>
              <a:tr h="227883"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71.76%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375760"/>
                  </a:ext>
                </a:extLst>
              </a:tr>
              <a:tr h="227883"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Town Premium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2.48%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544239"/>
                  </a:ext>
                </a:extLst>
              </a:tr>
              <a:tr h="227883"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Model Premium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1.36%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823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2544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0"/>
          <p:cNvSpPr txBox="1">
            <a:spLocks noGrp="1"/>
          </p:cNvSpPr>
          <p:nvPr>
            <p:ph type="title"/>
          </p:nvPr>
        </p:nvSpPr>
        <p:spPr>
          <a:xfrm>
            <a:off x="955310" y="353651"/>
            <a:ext cx="10298000" cy="641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Appendix: Raw Data</a:t>
            </a:r>
            <a:endParaRPr sz="3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B4489E-7D9C-47F0-BFE0-1FE3B8161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41" y="1466661"/>
            <a:ext cx="10808538" cy="360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489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0"/>
          <p:cNvSpPr txBox="1">
            <a:spLocks noGrp="1"/>
          </p:cNvSpPr>
          <p:nvPr>
            <p:ph type="title"/>
          </p:nvPr>
        </p:nvSpPr>
        <p:spPr>
          <a:xfrm>
            <a:off x="955310" y="353651"/>
            <a:ext cx="10298000" cy="641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Appendix: Location &amp; Distance Calculation</a:t>
            </a:r>
            <a:endParaRPr sz="3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3A87F8-2523-4B5A-8F4A-DEE50967A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971" y="1702051"/>
            <a:ext cx="1491558" cy="14915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E9CF36-9DD0-43A9-857A-CA4DDF07C7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6670" y="1702050"/>
            <a:ext cx="1491559" cy="14915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92F740-8BAA-459B-B3EB-D53C585535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969" y="4536918"/>
            <a:ext cx="1491560" cy="149155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34FB699-E626-416A-9621-725F9BC6E21F}"/>
              </a:ext>
            </a:extLst>
          </p:cNvPr>
          <p:cNvSpPr/>
          <p:nvPr/>
        </p:nvSpPr>
        <p:spPr>
          <a:xfrm>
            <a:off x="2852026" y="2094745"/>
            <a:ext cx="2836506" cy="706170"/>
          </a:xfrm>
          <a:prstGeom prst="rect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108000" rtlCol="0" anchor="t" anchorCtr="0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SG" sz="1600" dirty="0">
                <a:latin typeface="Calibri" panose="020F0502020204030204" pitchFamily="34" charset="0"/>
                <a:cs typeface="Calibri" panose="020F0502020204030204" pitchFamily="34" charset="0"/>
              </a:rPr>
              <a:t>Latitude and longitude of downtown core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F678BB-DD53-4098-BBCB-514420426B8F}"/>
              </a:ext>
            </a:extLst>
          </p:cNvPr>
          <p:cNvSpPr/>
          <p:nvPr/>
        </p:nvSpPr>
        <p:spPr>
          <a:xfrm>
            <a:off x="2852026" y="4576527"/>
            <a:ext cx="2836506" cy="1208638"/>
          </a:xfrm>
          <a:prstGeom prst="rect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108000" rtlCol="0" anchor="t" anchorCtr="0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SG" sz="1600" dirty="0">
                <a:latin typeface="Calibri" panose="020F0502020204030204" pitchFamily="34" charset="0"/>
                <a:cs typeface="Calibri" panose="020F0502020204030204" pitchFamily="34" charset="0"/>
              </a:rPr>
              <a:t>Latitude and longitude of all MRT stations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SG" sz="1600" dirty="0">
                <a:latin typeface="Calibri" panose="020F0502020204030204" pitchFamily="34" charset="0"/>
                <a:cs typeface="Calibri" panose="020F0502020204030204" pitchFamily="34" charset="0"/>
              </a:rPr>
              <a:t>Latitude and longitude of all malls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SG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CB2DCC7-8839-4C1A-BEC5-87F8FA3CCA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6670" y="4536917"/>
            <a:ext cx="1491559" cy="149155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970EF1F-9FDD-4588-A3B9-F35E302F01C1}"/>
              </a:ext>
            </a:extLst>
          </p:cNvPr>
          <p:cNvSpPr/>
          <p:nvPr/>
        </p:nvSpPr>
        <p:spPr>
          <a:xfrm>
            <a:off x="8476367" y="1942532"/>
            <a:ext cx="2836506" cy="1010594"/>
          </a:xfrm>
          <a:prstGeom prst="rect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108000" rtlCol="0" anchor="t" anchorCtr="0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SG" sz="1600" dirty="0">
                <a:latin typeface="Calibri" panose="020F0502020204030204" pitchFamily="34" charset="0"/>
                <a:cs typeface="Calibri" panose="020F0502020204030204" pitchFamily="34" charset="0"/>
              </a:rPr>
              <a:t>Calculation of distance between amenities and flat addresses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B202AD-DFC7-4EED-A9E6-1844466EE2A4}"/>
              </a:ext>
            </a:extLst>
          </p:cNvPr>
          <p:cNvSpPr/>
          <p:nvPr/>
        </p:nvSpPr>
        <p:spPr>
          <a:xfrm>
            <a:off x="8476367" y="4675549"/>
            <a:ext cx="2836506" cy="1010594"/>
          </a:xfrm>
          <a:prstGeom prst="rect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108000" rtlCol="0" anchor="t" anchorCtr="0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SG" sz="1600" dirty="0">
                <a:latin typeface="Calibri" panose="020F0502020204030204" pitchFamily="34" charset="0"/>
                <a:cs typeface="Calibri" panose="020F0502020204030204" pitchFamily="34" charset="0"/>
              </a:rPr>
              <a:t>Group by and aggregate to find minimum distance between flat and amenities</a:t>
            </a:r>
          </a:p>
        </p:txBody>
      </p:sp>
    </p:spTree>
    <p:extLst>
      <p:ext uri="{BB962C8B-B14F-4D97-AF65-F5344CB8AC3E}">
        <p14:creationId xmlns:p14="http://schemas.microsoft.com/office/powerpoint/2010/main" val="53919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0"/>
          <p:cNvSpPr txBox="1">
            <a:spLocks noGrp="1"/>
          </p:cNvSpPr>
          <p:nvPr>
            <p:ph type="title"/>
          </p:nvPr>
        </p:nvSpPr>
        <p:spPr>
          <a:xfrm>
            <a:off x="955310" y="353651"/>
            <a:ext cx="10298000" cy="641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Appendix: Final Data Set</a:t>
            </a:r>
            <a:endParaRPr sz="3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9B13EEC-D871-4B3E-A726-308F2100DFDB}"/>
              </a:ext>
            </a:extLst>
          </p:cNvPr>
          <p:cNvGrpSpPr/>
          <p:nvPr/>
        </p:nvGrpSpPr>
        <p:grpSpPr>
          <a:xfrm>
            <a:off x="694299" y="1740388"/>
            <a:ext cx="10820022" cy="2200275"/>
            <a:chOff x="277640" y="2328862"/>
            <a:chExt cx="12153900" cy="220027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7FC870E-891C-414F-8E9D-B4AEAF6825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7640" y="2328862"/>
              <a:ext cx="8620125" cy="220027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141B676-091E-4E34-A5EC-9C4942C9A2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97765" y="2338387"/>
              <a:ext cx="3533775" cy="2190750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642D499C-CEC0-4D6C-A039-8CC5E7055E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299" y="4679327"/>
            <a:ext cx="7943850" cy="15811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B6D6FAE-A99B-4609-816F-9E281AED3024}"/>
              </a:ext>
            </a:extLst>
          </p:cNvPr>
          <p:cNvSpPr txBox="1"/>
          <p:nvPr/>
        </p:nvSpPr>
        <p:spPr>
          <a:xfrm>
            <a:off x="694299" y="1371056"/>
            <a:ext cx="216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Overall data: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ADEBE9-1529-415D-B313-07F4122A1EA0}"/>
              </a:ext>
            </a:extLst>
          </p:cNvPr>
          <p:cNvSpPr txBox="1"/>
          <p:nvPr/>
        </p:nvSpPr>
        <p:spPr>
          <a:xfrm>
            <a:off x="694298" y="4309995"/>
            <a:ext cx="216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Features list:</a:t>
            </a:r>
          </a:p>
        </p:txBody>
      </p:sp>
    </p:spTree>
    <p:extLst>
      <p:ext uri="{BB962C8B-B14F-4D97-AF65-F5344CB8AC3E}">
        <p14:creationId xmlns:p14="http://schemas.microsoft.com/office/powerpoint/2010/main" val="1346205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0"/>
          <p:cNvSpPr txBox="1">
            <a:spLocks noGrp="1"/>
          </p:cNvSpPr>
          <p:nvPr>
            <p:ph type="title"/>
          </p:nvPr>
        </p:nvSpPr>
        <p:spPr>
          <a:xfrm>
            <a:off x="955310" y="353651"/>
            <a:ext cx="10298000" cy="641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Appendix: Further Data Exploration</a:t>
            </a:r>
            <a:endParaRPr sz="3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6D6FAE-A99B-4609-816F-9E281AED3024}"/>
              </a:ext>
            </a:extLst>
          </p:cNvPr>
          <p:cNvSpPr txBox="1"/>
          <p:nvPr/>
        </p:nvSpPr>
        <p:spPr>
          <a:xfrm>
            <a:off x="1798822" y="1195366"/>
            <a:ext cx="16052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latin typeface="Calibri" panose="020F0502020204030204" pitchFamily="34" charset="0"/>
                <a:cs typeface="Calibri" panose="020F0502020204030204" pitchFamily="34" charset="0"/>
              </a:rPr>
              <a:t>Resale price against distance from mall: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9153C0-37B0-4649-98FE-EB94B79EC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4103" y="1201007"/>
            <a:ext cx="5624701" cy="26819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66FD342-0151-4BE3-8DF8-C7E889110E50}"/>
              </a:ext>
            </a:extLst>
          </p:cNvPr>
          <p:cNvSpPr txBox="1"/>
          <p:nvPr/>
        </p:nvSpPr>
        <p:spPr>
          <a:xfrm>
            <a:off x="1798822" y="3877357"/>
            <a:ext cx="16052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latin typeface="Calibri" panose="020F0502020204030204" pitchFamily="34" charset="0"/>
                <a:cs typeface="Calibri" panose="020F0502020204030204" pitchFamily="34" charset="0"/>
              </a:rPr>
              <a:t>Cpi against year &amp; resale price against year: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0AD1D3-AF14-4F1A-90D4-A1B9BD7B84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4102" y="3888639"/>
            <a:ext cx="5624701" cy="268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401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0"/>
          <p:cNvSpPr txBox="1">
            <a:spLocks noGrp="1"/>
          </p:cNvSpPr>
          <p:nvPr>
            <p:ph type="title"/>
          </p:nvPr>
        </p:nvSpPr>
        <p:spPr>
          <a:xfrm>
            <a:off x="955310" y="353651"/>
            <a:ext cx="10298000" cy="641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Appendix: Sequential Model Procedure</a:t>
            </a:r>
            <a:endParaRPr sz="3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C7D1FD6-8770-4A27-AF4F-913D0735D8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6156745"/>
              </p:ext>
            </p:extLst>
          </p:nvPr>
        </p:nvGraphicFramePr>
        <p:xfrm>
          <a:off x="1621073" y="2025671"/>
          <a:ext cx="8949853" cy="2806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85626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0"/>
          <p:cNvSpPr txBox="1">
            <a:spLocks noGrp="1"/>
          </p:cNvSpPr>
          <p:nvPr>
            <p:ph type="title"/>
          </p:nvPr>
        </p:nvSpPr>
        <p:spPr>
          <a:xfrm>
            <a:off x="955310" y="353651"/>
            <a:ext cx="10298000" cy="641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Appendix: Additional ML Techniques &amp; Data Sets Considered</a:t>
            </a:r>
            <a:endParaRPr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5BE89A-434C-4ECB-9BD0-CE7AD5961DA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SG" sz="2400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ML Techniques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SG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Principle Component Analysis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SG" sz="24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Neural </a:t>
            </a:r>
            <a:r>
              <a:rPr lang="en-SG" sz="2400" dirty="0">
                <a:latin typeface="+mj-lt"/>
                <a:ea typeface="+mj-ea"/>
                <a:cs typeface="+mj-cs"/>
              </a:rPr>
              <a:t>N</a:t>
            </a:r>
            <a:r>
              <a:rPr kumimoji="0" lang="en-SG" sz="24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etworks</a:t>
            </a:r>
            <a:r>
              <a:rPr kumimoji="0" lang="en-SG" sz="24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– </a:t>
            </a:r>
            <a:r>
              <a:rPr kumimoji="0" lang="en-SG" sz="24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KerasRegressor</a:t>
            </a:r>
            <a:endParaRPr kumimoji="0" lang="en-SG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SG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SG" sz="2400" u="sng" dirty="0">
                <a:latin typeface="+mj-lt"/>
                <a:ea typeface="+mj-ea"/>
                <a:cs typeface="+mj-cs"/>
              </a:rPr>
              <a:t>Data Sets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SG" sz="24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Flat Type Premium used in modelling</a:t>
            </a:r>
            <a:endParaRPr kumimoji="0" lang="en-SG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SG" sz="2400" u="sng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8189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0"/>
          <p:cNvSpPr txBox="1">
            <a:spLocks noGrp="1"/>
          </p:cNvSpPr>
          <p:nvPr>
            <p:ph type="title"/>
          </p:nvPr>
        </p:nvSpPr>
        <p:spPr>
          <a:xfrm>
            <a:off x="955310" y="353651"/>
            <a:ext cx="10298000" cy="641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Appendix: Data Sources</a:t>
            </a:r>
            <a:endParaRPr sz="3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5BE89A-434C-4ECB-9BD0-CE7AD5961DA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Mall coordinates data:</a:t>
            </a:r>
            <a:r>
              <a:rPr kumimoji="0" lang="en-SG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 https://github.com/ValaryLim/Mall-Coordinates-Web-Scraper</a:t>
            </a:r>
            <a:endParaRPr lang="en" sz="2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defRPr/>
            </a:pPr>
            <a:r>
              <a:rPr lang="en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MRT coordinates data:</a:t>
            </a:r>
            <a:r>
              <a:rPr lang="en-SG" sz="2400" dirty="0">
                <a:solidFill>
                  <a:sysClr val="windowText" lastClr="000000"/>
                </a:solidFill>
                <a:latin typeface="Calibri" panose="020F0502020204030204"/>
              </a:rPr>
              <a:t> </a:t>
            </a:r>
            <a:r>
              <a:rPr kumimoji="0" lang="en-SG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https://towardsdatascience.com/data-driven-approach-to-understanding-hdb-resale-prices-in-singapore-31c3beecfd97</a:t>
            </a:r>
            <a:endParaRPr kumimoji="0" lang="en-SG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SG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9825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ADCB386-103B-4EA8-9525-8B7F12D7653E}"/>
              </a:ext>
            </a:extLst>
          </p:cNvPr>
          <p:cNvSpPr/>
          <p:nvPr/>
        </p:nvSpPr>
        <p:spPr>
          <a:xfrm>
            <a:off x="955310" y="3494113"/>
            <a:ext cx="3046322" cy="10694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02E08C7-C37B-427F-9B49-6C6606AF544B}"/>
              </a:ext>
            </a:extLst>
          </p:cNvPr>
          <p:cNvSpPr/>
          <p:nvPr/>
        </p:nvSpPr>
        <p:spPr>
          <a:xfrm>
            <a:off x="1938679" y="3811148"/>
            <a:ext cx="1792879" cy="434837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>
              <a:spcAft>
                <a:spcPts val="600"/>
              </a:spcAft>
            </a:pPr>
            <a:r>
              <a:rPr lang="en-SG" sz="1400" dirty="0">
                <a:latin typeface="Calibri" panose="020F0502020204030204" pitchFamily="34" charset="0"/>
                <a:cs typeface="Calibri" panose="020F0502020204030204" pitchFamily="34" charset="0"/>
              </a:rPr>
              <a:t>Models Summary</a:t>
            </a:r>
          </a:p>
        </p:txBody>
      </p:sp>
      <p:sp>
        <p:nvSpPr>
          <p:cNvPr id="277" name="Google Shape;277;p20"/>
          <p:cNvSpPr txBox="1">
            <a:spLocks noGrp="1"/>
          </p:cNvSpPr>
          <p:nvPr>
            <p:ph type="title"/>
          </p:nvPr>
        </p:nvSpPr>
        <p:spPr>
          <a:xfrm>
            <a:off x="955310" y="353651"/>
            <a:ext cx="10298000" cy="641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Appendix: Model, Scores and Feature Importance</a:t>
            </a:r>
            <a:endParaRPr sz="3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83A58ED-C94D-43B9-A326-C090A18A17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831569"/>
              </p:ext>
            </p:extLst>
          </p:nvPr>
        </p:nvGraphicFramePr>
        <p:xfrm>
          <a:off x="956785" y="1655629"/>
          <a:ext cx="10296525" cy="1178106"/>
        </p:xfrm>
        <a:graphic>
          <a:graphicData uri="http://schemas.openxmlformats.org/drawingml/2006/table">
            <a:tbl>
              <a:tblPr/>
              <a:tblGrid>
                <a:gridCol w="1110441">
                  <a:extLst>
                    <a:ext uri="{9D8B030D-6E8A-4147-A177-3AD203B41FA5}">
                      <a16:colId xmlns:a16="http://schemas.microsoft.com/office/drawing/2014/main" val="1211594144"/>
                    </a:ext>
                  </a:extLst>
                </a:gridCol>
                <a:gridCol w="1397408">
                  <a:extLst>
                    <a:ext uri="{9D8B030D-6E8A-4147-A177-3AD203B41FA5}">
                      <a16:colId xmlns:a16="http://schemas.microsoft.com/office/drawing/2014/main" val="3862717960"/>
                    </a:ext>
                  </a:extLst>
                </a:gridCol>
                <a:gridCol w="1210255">
                  <a:extLst>
                    <a:ext uri="{9D8B030D-6E8A-4147-A177-3AD203B41FA5}">
                      <a16:colId xmlns:a16="http://schemas.microsoft.com/office/drawing/2014/main" val="1786164538"/>
                    </a:ext>
                  </a:extLst>
                </a:gridCol>
                <a:gridCol w="1322547">
                  <a:extLst>
                    <a:ext uri="{9D8B030D-6E8A-4147-A177-3AD203B41FA5}">
                      <a16:colId xmlns:a16="http://schemas.microsoft.com/office/drawing/2014/main" val="2550325114"/>
                    </a:ext>
                  </a:extLst>
                </a:gridCol>
                <a:gridCol w="2981968">
                  <a:extLst>
                    <a:ext uri="{9D8B030D-6E8A-4147-A177-3AD203B41FA5}">
                      <a16:colId xmlns:a16="http://schemas.microsoft.com/office/drawing/2014/main" val="3958508280"/>
                    </a:ext>
                  </a:extLst>
                </a:gridCol>
                <a:gridCol w="1263281">
                  <a:extLst>
                    <a:ext uri="{9D8B030D-6E8A-4147-A177-3AD203B41FA5}">
                      <a16:colId xmlns:a16="http://schemas.microsoft.com/office/drawing/2014/main" val="2899870020"/>
                    </a:ext>
                  </a:extLst>
                </a:gridCol>
                <a:gridCol w="1010625">
                  <a:extLst>
                    <a:ext uri="{9D8B030D-6E8A-4147-A177-3AD203B41FA5}">
                      <a16:colId xmlns:a16="http://schemas.microsoft.com/office/drawing/2014/main" val="2479235280"/>
                    </a:ext>
                  </a:extLst>
                </a:gridCol>
              </a:tblGrid>
              <a:tr h="517203"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Model</a:t>
                      </a:r>
                    </a:p>
                  </a:txBody>
                  <a:tcPr marL="9360" marR="9360" marT="936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Python Library/Module</a:t>
                      </a:r>
                    </a:p>
                  </a:txBody>
                  <a:tcPr marL="9360" marR="9360" marT="936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Training Set</a:t>
                      </a:r>
                    </a:p>
                  </a:txBody>
                  <a:tcPr marL="9360" marR="9360" marT="936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Test/Prediction Set</a:t>
                      </a:r>
                    </a:p>
                  </a:txBody>
                  <a:tcPr marL="9360" marR="9360" marT="936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Feature Importance</a:t>
                      </a:r>
                    </a:p>
                  </a:txBody>
                  <a:tcPr marL="9360" marR="9360" marT="936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R^2 Score</a:t>
                      </a:r>
                    </a:p>
                  </a:txBody>
                  <a:tcPr marL="9360" marR="9360" marT="936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MSE Score</a:t>
                      </a:r>
                    </a:p>
                  </a:txBody>
                  <a:tcPr marL="9360" marR="9360" marT="936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344051"/>
                  </a:ext>
                </a:extLst>
              </a:tr>
              <a:tr h="660903">
                <a:tc>
                  <a:txBody>
                    <a:bodyPr/>
                    <a:lstStyle/>
                    <a:p>
                      <a:pPr algn="l" fontAlgn="t"/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0" marR="9360" marT="93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0" marR="9360" marT="93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0" marR="9360" marT="93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0" marR="9360" marT="93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0" marR="9360" marT="93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0" marR="9360" marT="93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0" marR="9360" marT="93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7588832"/>
                  </a:ext>
                </a:extLst>
              </a:tr>
            </a:tbl>
          </a:graphicData>
        </a:graphic>
      </p:graphicFrame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1D205ACB-FDC9-4F6A-ACCE-700E1F0746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9814179"/>
              </p:ext>
            </p:extLst>
          </p:nvPr>
        </p:nvGraphicFramePr>
        <p:xfrm>
          <a:off x="1024279" y="3740956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3" imgW="914400" imgH="771525" progId="Excel.Sheet.12">
                  <p:embed/>
                </p:oleObj>
              </mc:Choice>
              <mc:Fallback>
                <p:oleObj name="Worksheet" showAsIcon="1" r:id="rId3" imgW="914400" imgH="77152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4279" y="3740956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9028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91AEF-6D94-4DFD-B3E9-7AAC0F109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7032" y="1536633"/>
            <a:ext cx="10306277" cy="4606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SG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provide insights into the drivers of prices of houses in the resale market</a:t>
            </a:r>
          </a:p>
          <a:p>
            <a:pPr>
              <a:buFont typeface="Wingdings" panose="05000000000000000000" pitchFamily="2" charset="2"/>
              <a:buChar char="q"/>
            </a:pPr>
            <a:endParaRPr lang="en-SG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SG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train a working predictive model and provide use case recommendations</a:t>
            </a:r>
          </a:p>
        </p:txBody>
      </p:sp>
      <p:sp>
        <p:nvSpPr>
          <p:cNvPr id="4" name="Google Shape;277;p20">
            <a:extLst>
              <a:ext uri="{FF2B5EF4-FFF2-40B4-BE49-F238E27FC236}">
                <a16:creationId xmlns:a16="http://schemas.microsoft.com/office/drawing/2014/main" id="{A7B6DD03-E15F-41D6-819D-BF1716B037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5310" y="353651"/>
            <a:ext cx="10298000" cy="641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 Statement</a:t>
            </a:r>
            <a:endParaRPr sz="3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52249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oogle Shape;253;p20"/>
          <p:cNvGrpSpPr/>
          <p:nvPr/>
        </p:nvGrpSpPr>
        <p:grpSpPr>
          <a:xfrm>
            <a:off x="8305485" y="2760752"/>
            <a:ext cx="2700823" cy="3091048"/>
            <a:chOff x="6229113" y="2070564"/>
            <a:chExt cx="2025617" cy="2318286"/>
          </a:xfrm>
        </p:grpSpPr>
        <p:grpSp>
          <p:nvGrpSpPr>
            <p:cNvPr id="254" name="Google Shape;254;p20"/>
            <p:cNvGrpSpPr/>
            <p:nvPr/>
          </p:nvGrpSpPr>
          <p:grpSpPr>
            <a:xfrm>
              <a:off x="6955069" y="2543104"/>
              <a:ext cx="433078" cy="467150"/>
              <a:chOff x="6955069" y="2543104"/>
              <a:chExt cx="433078" cy="467150"/>
            </a:xfrm>
          </p:grpSpPr>
          <p:sp>
            <p:nvSpPr>
              <p:cNvPr id="255" name="Google Shape;255;p20"/>
              <p:cNvSpPr/>
              <p:nvPr/>
            </p:nvSpPr>
            <p:spPr>
              <a:xfrm>
                <a:off x="7024558" y="2612565"/>
                <a:ext cx="293105" cy="397690"/>
              </a:xfrm>
              <a:custGeom>
                <a:avLst/>
                <a:gdLst/>
                <a:ahLst/>
                <a:cxnLst/>
                <a:rect l="l" t="t" r="r" b="b"/>
                <a:pathLst>
                  <a:path w="10347" h="14039" extrusionOk="0">
                    <a:moveTo>
                      <a:pt x="5191" y="608"/>
                    </a:moveTo>
                    <a:cubicBezTo>
                      <a:pt x="7715" y="608"/>
                      <a:pt x="9763" y="2668"/>
                      <a:pt x="9763" y="5192"/>
                    </a:cubicBezTo>
                    <a:cubicBezTo>
                      <a:pt x="9763" y="7180"/>
                      <a:pt x="8477" y="8931"/>
                      <a:pt x="6596" y="9550"/>
                    </a:cubicBezTo>
                    <a:cubicBezTo>
                      <a:pt x="6465" y="9597"/>
                      <a:pt x="6358" y="9705"/>
                      <a:pt x="6358" y="9835"/>
                    </a:cubicBezTo>
                    <a:lnTo>
                      <a:pt x="6358" y="10455"/>
                    </a:lnTo>
                    <a:lnTo>
                      <a:pt x="3977" y="10455"/>
                    </a:lnTo>
                    <a:lnTo>
                      <a:pt x="3977" y="9835"/>
                    </a:lnTo>
                    <a:cubicBezTo>
                      <a:pt x="3977" y="9705"/>
                      <a:pt x="3881" y="9597"/>
                      <a:pt x="3762" y="9550"/>
                    </a:cubicBezTo>
                    <a:cubicBezTo>
                      <a:pt x="1869" y="8931"/>
                      <a:pt x="607" y="7180"/>
                      <a:pt x="607" y="5192"/>
                    </a:cubicBezTo>
                    <a:cubicBezTo>
                      <a:pt x="607" y="2668"/>
                      <a:pt x="2655" y="608"/>
                      <a:pt x="5191" y="608"/>
                    </a:cubicBezTo>
                    <a:close/>
                    <a:moveTo>
                      <a:pt x="6358" y="11050"/>
                    </a:moveTo>
                    <a:lnTo>
                      <a:pt x="6358" y="12538"/>
                    </a:lnTo>
                    <a:lnTo>
                      <a:pt x="6108" y="12538"/>
                    </a:lnTo>
                    <a:cubicBezTo>
                      <a:pt x="5929" y="12538"/>
                      <a:pt x="5763" y="12669"/>
                      <a:pt x="5763" y="12836"/>
                    </a:cubicBezTo>
                    <a:lnTo>
                      <a:pt x="5763" y="13431"/>
                    </a:lnTo>
                    <a:lnTo>
                      <a:pt x="4572" y="13431"/>
                    </a:lnTo>
                    <a:lnTo>
                      <a:pt x="4572" y="12836"/>
                    </a:lnTo>
                    <a:cubicBezTo>
                      <a:pt x="4572" y="12669"/>
                      <a:pt x="4441" y="12538"/>
                      <a:pt x="4274" y="12538"/>
                    </a:cubicBezTo>
                    <a:lnTo>
                      <a:pt x="3977" y="12538"/>
                    </a:lnTo>
                    <a:lnTo>
                      <a:pt x="3977" y="11050"/>
                    </a:lnTo>
                    <a:close/>
                    <a:moveTo>
                      <a:pt x="5191" y="1"/>
                    </a:moveTo>
                    <a:cubicBezTo>
                      <a:pt x="2322" y="1"/>
                      <a:pt x="0" y="2335"/>
                      <a:pt x="0" y="5192"/>
                    </a:cubicBezTo>
                    <a:cubicBezTo>
                      <a:pt x="0" y="7371"/>
                      <a:pt x="1298" y="9300"/>
                      <a:pt x="3381" y="10062"/>
                    </a:cubicBezTo>
                    <a:lnTo>
                      <a:pt x="3381" y="12836"/>
                    </a:lnTo>
                    <a:cubicBezTo>
                      <a:pt x="3381" y="13014"/>
                      <a:pt x="3489" y="13145"/>
                      <a:pt x="3655" y="13145"/>
                    </a:cubicBezTo>
                    <a:lnTo>
                      <a:pt x="3977" y="13145"/>
                    </a:lnTo>
                    <a:lnTo>
                      <a:pt x="3977" y="13753"/>
                    </a:lnTo>
                    <a:cubicBezTo>
                      <a:pt x="3977" y="13931"/>
                      <a:pt x="4096" y="14038"/>
                      <a:pt x="4274" y="14038"/>
                    </a:cubicBezTo>
                    <a:lnTo>
                      <a:pt x="6108" y="14038"/>
                    </a:lnTo>
                    <a:cubicBezTo>
                      <a:pt x="6275" y="14038"/>
                      <a:pt x="6358" y="13931"/>
                      <a:pt x="6358" y="13753"/>
                    </a:cubicBezTo>
                    <a:lnTo>
                      <a:pt x="6358" y="13134"/>
                    </a:lnTo>
                    <a:lnTo>
                      <a:pt x="6715" y="13134"/>
                    </a:lnTo>
                    <a:cubicBezTo>
                      <a:pt x="6882" y="13134"/>
                      <a:pt x="6953" y="13014"/>
                      <a:pt x="6953" y="12836"/>
                    </a:cubicBezTo>
                    <a:lnTo>
                      <a:pt x="6953" y="10062"/>
                    </a:lnTo>
                    <a:cubicBezTo>
                      <a:pt x="9037" y="9300"/>
                      <a:pt x="10347" y="7371"/>
                      <a:pt x="10347" y="5192"/>
                    </a:cubicBezTo>
                    <a:cubicBezTo>
                      <a:pt x="10347" y="2335"/>
                      <a:pt x="8049" y="1"/>
                      <a:pt x="519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20"/>
              <p:cNvSpPr/>
              <p:nvPr/>
            </p:nvSpPr>
            <p:spPr>
              <a:xfrm>
                <a:off x="7162487" y="2543104"/>
                <a:ext cx="16883" cy="51953"/>
              </a:xfrm>
              <a:custGeom>
                <a:avLst/>
                <a:gdLst/>
                <a:ahLst/>
                <a:cxnLst/>
                <a:rect l="l" t="t" r="r" b="b"/>
                <a:pathLst>
                  <a:path w="596" h="1834" extrusionOk="0">
                    <a:moveTo>
                      <a:pt x="298" y="0"/>
                    </a:moveTo>
                    <a:cubicBezTo>
                      <a:pt x="132" y="0"/>
                      <a:pt x="1" y="143"/>
                      <a:pt x="1" y="310"/>
                    </a:cubicBezTo>
                    <a:lnTo>
                      <a:pt x="1" y="1536"/>
                    </a:lnTo>
                    <a:cubicBezTo>
                      <a:pt x="1" y="1703"/>
                      <a:pt x="132" y="1834"/>
                      <a:pt x="298" y="1834"/>
                    </a:cubicBezTo>
                    <a:cubicBezTo>
                      <a:pt x="465" y="1834"/>
                      <a:pt x="596" y="1703"/>
                      <a:pt x="596" y="1536"/>
                    </a:cubicBezTo>
                    <a:lnTo>
                      <a:pt x="596" y="310"/>
                    </a:lnTo>
                    <a:cubicBezTo>
                      <a:pt x="596" y="143"/>
                      <a:pt x="465" y="0"/>
                      <a:pt x="29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20"/>
              <p:cNvSpPr/>
              <p:nvPr/>
            </p:nvSpPr>
            <p:spPr>
              <a:xfrm>
                <a:off x="7336195" y="2752873"/>
                <a:ext cx="51953" cy="16912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597" extrusionOk="0">
                    <a:moveTo>
                      <a:pt x="298" y="1"/>
                    </a:moveTo>
                    <a:cubicBezTo>
                      <a:pt x="131" y="1"/>
                      <a:pt x="0" y="132"/>
                      <a:pt x="0" y="299"/>
                    </a:cubicBezTo>
                    <a:cubicBezTo>
                      <a:pt x="0" y="465"/>
                      <a:pt x="131" y="596"/>
                      <a:pt x="298" y="596"/>
                    </a:cubicBezTo>
                    <a:lnTo>
                      <a:pt x="1524" y="596"/>
                    </a:lnTo>
                    <a:cubicBezTo>
                      <a:pt x="1691" y="596"/>
                      <a:pt x="1834" y="465"/>
                      <a:pt x="1834" y="299"/>
                    </a:cubicBezTo>
                    <a:cubicBezTo>
                      <a:pt x="1834" y="132"/>
                      <a:pt x="1691" y="1"/>
                      <a:pt x="152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20"/>
              <p:cNvSpPr/>
              <p:nvPr/>
            </p:nvSpPr>
            <p:spPr>
              <a:xfrm>
                <a:off x="6955069" y="2752873"/>
                <a:ext cx="51953" cy="16912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597" extrusionOk="0">
                    <a:moveTo>
                      <a:pt x="298" y="1"/>
                    </a:moveTo>
                    <a:cubicBezTo>
                      <a:pt x="131" y="1"/>
                      <a:pt x="0" y="132"/>
                      <a:pt x="0" y="299"/>
                    </a:cubicBezTo>
                    <a:cubicBezTo>
                      <a:pt x="0" y="465"/>
                      <a:pt x="131" y="596"/>
                      <a:pt x="298" y="596"/>
                    </a:cubicBezTo>
                    <a:lnTo>
                      <a:pt x="1524" y="596"/>
                    </a:lnTo>
                    <a:cubicBezTo>
                      <a:pt x="1691" y="596"/>
                      <a:pt x="1834" y="465"/>
                      <a:pt x="1834" y="299"/>
                    </a:cubicBezTo>
                    <a:cubicBezTo>
                      <a:pt x="1834" y="132"/>
                      <a:pt x="1691" y="1"/>
                      <a:pt x="152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20"/>
              <p:cNvSpPr/>
              <p:nvPr/>
            </p:nvSpPr>
            <p:spPr>
              <a:xfrm>
                <a:off x="7284581" y="2603981"/>
                <a:ext cx="43539" cy="42010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483" extrusionOk="0">
                    <a:moveTo>
                      <a:pt x="1197" y="0"/>
                    </a:moveTo>
                    <a:cubicBezTo>
                      <a:pt x="1117" y="0"/>
                      <a:pt x="1037" y="30"/>
                      <a:pt x="977" y="90"/>
                    </a:cubicBezTo>
                    <a:lnTo>
                      <a:pt x="120" y="959"/>
                    </a:lnTo>
                    <a:cubicBezTo>
                      <a:pt x="1" y="1078"/>
                      <a:pt x="1" y="1268"/>
                      <a:pt x="120" y="1387"/>
                    </a:cubicBezTo>
                    <a:cubicBezTo>
                      <a:pt x="179" y="1447"/>
                      <a:pt x="251" y="1483"/>
                      <a:pt x="334" y="1483"/>
                    </a:cubicBezTo>
                    <a:cubicBezTo>
                      <a:pt x="406" y="1483"/>
                      <a:pt x="489" y="1447"/>
                      <a:pt x="548" y="1387"/>
                    </a:cubicBezTo>
                    <a:lnTo>
                      <a:pt x="1418" y="530"/>
                    </a:lnTo>
                    <a:cubicBezTo>
                      <a:pt x="1537" y="411"/>
                      <a:pt x="1537" y="209"/>
                      <a:pt x="1418" y="90"/>
                    </a:cubicBezTo>
                    <a:cubicBezTo>
                      <a:pt x="1358" y="30"/>
                      <a:pt x="1278" y="0"/>
                      <a:pt x="119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20"/>
              <p:cNvSpPr/>
              <p:nvPr/>
            </p:nvSpPr>
            <p:spPr>
              <a:xfrm>
                <a:off x="7015096" y="2873466"/>
                <a:ext cx="43539" cy="42010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483" extrusionOk="0">
                    <a:moveTo>
                      <a:pt x="1193" y="0"/>
                    </a:moveTo>
                    <a:cubicBezTo>
                      <a:pt x="1114" y="0"/>
                      <a:pt x="1036" y="30"/>
                      <a:pt x="977" y="90"/>
                    </a:cubicBezTo>
                    <a:lnTo>
                      <a:pt x="120" y="959"/>
                    </a:lnTo>
                    <a:cubicBezTo>
                      <a:pt x="1" y="1078"/>
                      <a:pt x="1" y="1268"/>
                      <a:pt x="120" y="1387"/>
                    </a:cubicBezTo>
                    <a:cubicBezTo>
                      <a:pt x="179" y="1447"/>
                      <a:pt x="251" y="1483"/>
                      <a:pt x="334" y="1483"/>
                    </a:cubicBezTo>
                    <a:cubicBezTo>
                      <a:pt x="405" y="1483"/>
                      <a:pt x="489" y="1447"/>
                      <a:pt x="548" y="1387"/>
                    </a:cubicBezTo>
                    <a:lnTo>
                      <a:pt x="1417" y="530"/>
                    </a:lnTo>
                    <a:cubicBezTo>
                      <a:pt x="1537" y="411"/>
                      <a:pt x="1537" y="221"/>
                      <a:pt x="1417" y="90"/>
                    </a:cubicBezTo>
                    <a:cubicBezTo>
                      <a:pt x="1352" y="30"/>
                      <a:pt x="1272" y="0"/>
                      <a:pt x="11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20"/>
              <p:cNvSpPr/>
              <p:nvPr/>
            </p:nvSpPr>
            <p:spPr>
              <a:xfrm>
                <a:off x="7284581" y="2873466"/>
                <a:ext cx="43539" cy="42010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483" extrusionOk="0">
                    <a:moveTo>
                      <a:pt x="334" y="0"/>
                    </a:moveTo>
                    <a:cubicBezTo>
                      <a:pt x="257" y="0"/>
                      <a:pt x="179" y="30"/>
                      <a:pt x="120" y="90"/>
                    </a:cubicBezTo>
                    <a:cubicBezTo>
                      <a:pt x="1" y="221"/>
                      <a:pt x="1" y="411"/>
                      <a:pt x="120" y="530"/>
                    </a:cubicBezTo>
                    <a:lnTo>
                      <a:pt x="977" y="1387"/>
                    </a:lnTo>
                    <a:cubicBezTo>
                      <a:pt x="1037" y="1447"/>
                      <a:pt x="1120" y="1483"/>
                      <a:pt x="1191" y="1483"/>
                    </a:cubicBezTo>
                    <a:cubicBezTo>
                      <a:pt x="1275" y="1483"/>
                      <a:pt x="1358" y="1447"/>
                      <a:pt x="1418" y="1387"/>
                    </a:cubicBezTo>
                    <a:cubicBezTo>
                      <a:pt x="1537" y="1268"/>
                      <a:pt x="1537" y="1078"/>
                      <a:pt x="1418" y="959"/>
                    </a:cubicBezTo>
                    <a:lnTo>
                      <a:pt x="548" y="90"/>
                    </a:lnTo>
                    <a:cubicBezTo>
                      <a:pt x="489" y="30"/>
                      <a:pt x="411" y="0"/>
                      <a:pt x="33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20"/>
              <p:cNvSpPr/>
              <p:nvPr/>
            </p:nvSpPr>
            <p:spPr>
              <a:xfrm>
                <a:off x="7015096" y="2603981"/>
                <a:ext cx="43539" cy="42010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483" extrusionOk="0">
                    <a:moveTo>
                      <a:pt x="334" y="0"/>
                    </a:moveTo>
                    <a:cubicBezTo>
                      <a:pt x="257" y="0"/>
                      <a:pt x="179" y="30"/>
                      <a:pt x="120" y="90"/>
                    </a:cubicBezTo>
                    <a:cubicBezTo>
                      <a:pt x="1" y="209"/>
                      <a:pt x="1" y="411"/>
                      <a:pt x="120" y="530"/>
                    </a:cubicBezTo>
                    <a:lnTo>
                      <a:pt x="977" y="1387"/>
                    </a:lnTo>
                    <a:cubicBezTo>
                      <a:pt x="1036" y="1447"/>
                      <a:pt x="1120" y="1483"/>
                      <a:pt x="1191" y="1483"/>
                    </a:cubicBezTo>
                    <a:cubicBezTo>
                      <a:pt x="1275" y="1483"/>
                      <a:pt x="1358" y="1447"/>
                      <a:pt x="1417" y="1387"/>
                    </a:cubicBezTo>
                    <a:cubicBezTo>
                      <a:pt x="1537" y="1268"/>
                      <a:pt x="1537" y="1078"/>
                      <a:pt x="1417" y="959"/>
                    </a:cubicBezTo>
                    <a:lnTo>
                      <a:pt x="548" y="90"/>
                    </a:lnTo>
                    <a:cubicBezTo>
                      <a:pt x="489" y="30"/>
                      <a:pt x="411" y="0"/>
                      <a:pt x="33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63" name="Google Shape;263;p20"/>
            <p:cNvSpPr/>
            <p:nvPr/>
          </p:nvSpPr>
          <p:spPr>
            <a:xfrm>
              <a:off x="6459282" y="2070564"/>
              <a:ext cx="1424335" cy="1424335"/>
            </a:xfrm>
            <a:custGeom>
              <a:avLst/>
              <a:gdLst/>
              <a:ahLst/>
              <a:cxnLst/>
              <a:rect l="l" t="t" r="r" b="b"/>
              <a:pathLst>
                <a:path w="50281" h="50281" extrusionOk="0">
                  <a:moveTo>
                    <a:pt x="25146" y="4430"/>
                  </a:moveTo>
                  <a:cubicBezTo>
                    <a:pt x="36552" y="4430"/>
                    <a:pt x="45851" y="13717"/>
                    <a:pt x="45851" y="25135"/>
                  </a:cubicBezTo>
                  <a:cubicBezTo>
                    <a:pt x="45851" y="36553"/>
                    <a:pt x="36552" y="45840"/>
                    <a:pt x="25146" y="45840"/>
                  </a:cubicBezTo>
                  <a:cubicBezTo>
                    <a:pt x="13728" y="45840"/>
                    <a:pt x="4441" y="36553"/>
                    <a:pt x="4441" y="25135"/>
                  </a:cubicBezTo>
                  <a:cubicBezTo>
                    <a:pt x="4441" y="13717"/>
                    <a:pt x="13728" y="4430"/>
                    <a:pt x="25146" y="4430"/>
                  </a:cubicBezTo>
                  <a:close/>
                  <a:moveTo>
                    <a:pt x="25146" y="1"/>
                  </a:moveTo>
                  <a:cubicBezTo>
                    <a:pt x="11263" y="1"/>
                    <a:pt x="0" y="11252"/>
                    <a:pt x="0" y="25135"/>
                  </a:cubicBezTo>
                  <a:cubicBezTo>
                    <a:pt x="0" y="39017"/>
                    <a:pt x="11263" y="50281"/>
                    <a:pt x="25146" y="50281"/>
                  </a:cubicBezTo>
                  <a:cubicBezTo>
                    <a:pt x="39029" y="50281"/>
                    <a:pt x="50280" y="39017"/>
                    <a:pt x="50280" y="25135"/>
                  </a:cubicBezTo>
                  <a:cubicBezTo>
                    <a:pt x="50280" y="11252"/>
                    <a:pt x="39029" y="1"/>
                    <a:pt x="251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0"/>
            <p:cNvSpPr/>
            <p:nvPr/>
          </p:nvSpPr>
          <p:spPr>
            <a:xfrm>
              <a:off x="6459272" y="2070564"/>
              <a:ext cx="1424335" cy="724164"/>
            </a:xfrm>
            <a:custGeom>
              <a:avLst/>
              <a:gdLst/>
              <a:ahLst/>
              <a:cxnLst/>
              <a:rect l="l" t="t" r="r" b="b"/>
              <a:pathLst>
                <a:path w="50281" h="25564" extrusionOk="0">
                  <a:moveTo>
                    <a:pt x="25146" y="1"/>
                  </a:moveTo>
                  <a:cubicBezTo>
                    <a:pt x="11263" y="1"/>
                    <a:pt x="0" y="11252"/>
                    <a:pt x="0" y="25135"/>
                  </a:cubicBezTo>
                  <a:cubicBezTo>
                    <a:pt x="0" y="25278"/>
                    <a:pt x="12" y="25420"/>
                    <a:pt x="12" y="25563"/>
                  </a:cubicBezTo>
                  <a:lnTo>
                    <a:pt x="4453" y="25563"/>
                  </a:lnTo>
                  <a:cubicBezTo>
                    <a:pt x="4441" y="25420"/>
                    <a:pt x="4441" y="25278"/>
                    <a:pt x="4441" y="25135"/>
                  </a:cubicBezTo>
                  <a:cubicBezTo>
                    <a:pt x="4441" y="13717"/>
                    <a:pt x="13728" y="4430"/>
                    <a:pt x="25146" y="4430"/>
                  </a:cubicBezTo>
                  <a:cubicBezTo>
                    <a:pt x="36552" y="4430"/>
                    <a:pt x="45851" y="13717"/>
                    <a:pt x="45851" y="25135"/>
                  </a:cubicBezTo>
                  <a:cubicBezTo>
                    <a:pt x="45851" y="25278"/>
                    <a:pt x="45839" y="25420"/>
                    <a:pt x="45839" y="25563"/>
                  </a:cubicBezTo>
                  <a:lnTo>
                    <a:pt x="50268" y="25563"/>
                  </a:lnTo>
                  <a:cubicBezTo>
                    <a:pt x="50268" y="25420"/>
                    <a:pt x="50280" y="25278"/>
                    <a:pt x="50280" y="25135"/>
                  </a:cubicBezTo>
                  <a:cubicBezTo>
                    <a:pt x="50280" y="11252"/>
                    <a:pt x="39029" y="1"/>
                    <a:pt x="25146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0"/>
            <p:cNvSpPr/>
            <p:nvPr/>
          </p:nvSpPr>
          <p:spPr>
            <a:xfrm>
              <a:off x="7694034" y="2662819"/>
              <a:ext cx="263786" cy="263786"/>
            </a:xfrm>
            <a:custGeom>
              <a:avLst/>
              <a:gdLst/>
              <a:ahLst/>
              <a:cxnLst/>
              <a:rect l="l" t="t" r="r" b="b"/>
              <a:pathLst>
                <a:path w="9312" h="9312" extrusionOk="0">
                  <a:moveTo>
                    <a:pt x="4656" y="1"/>
                  </a:moveTo>
                  <a:cubicBezTo>
                    <a:pt x="2085" y="1"/>
                    <a:pt x="1" y="2085"/>
                    <a:pt x="1" y="4656"/>
                  </a:cubicBezTo>
                  <a:cubicBezTo>
                    <a:pt x="1" y="7228"/>
                    <a:pt x="2085" y="9312"/>
                    <a:pt x="4656" y="9312"/>
                  </a:cubicBezTo>
                  <a:cubicBezTo>
                    <a:pt x="7228" y="9312"/>
                    <a:pt x="9312" y="7228"/>
                    <a:pt x="9312" y="4656"/>
                  </a:cubicBezTo>
                  <a:cubicBezTo>
                    <a:pt x="9312" y="2085"/>
                    <a:pt x="7228" y="1"/>
                    <a:pt x="4656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0"/>
            <p:cNvSpPr/>
            <p:nvPr/>
          </p:nvSpPr>
          <p:spPr>
            <a:xfrm>
              <a:off x="7750039" y="2718823"/>
              <a:ext cx="151467" cy="151467"/>
            </a:xfrm>
            <a:custGeom>
              <a:avLst/>
              <a:gdLst/>
              <a:ahLst/>
              <a:cxnLst/>
              <a:rect l="l" t="t" r="r" b="b"/>
              <a:pathLst>
                <a:path w="5347" h="5347" extrusionOk="0">
                  <a:moveTo>
                    <a:pt x="2679" y="0"/>
                  </a:moveTo>
                  <a:cubicBezTo>
                    <a:pt x="1203" y="0"/>
                    <a:pt x="0" y="1191"/>
                    <a:pt x="0" y="2679"/>
                  </a:cubicBezTo>
                  <a:cubicBezTo>
                    <a:pt x="0" y="4156"/>
                    <a:pt x="1203" y="5346"/>
                    <a:pt x="2679" y="5346"/>
                  </a:cubicBezTo>
                  <a:cubicBezTo>
                    <a:pt x="4156" y="5346"/>
                    <a:pt x="5346" y="4156"/>
                    <a:pt x="5346" y="2679"/>
                  </a:cubicBezTo>
                  <a:cubicBezTo>
                    <a:pt x="5346" y="1191"/>
                    <a:pt x="4156" y="0"/>
                    <a:pt x="26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0"/>
            <p:cNvSpPr txBox="1"/>
            <p:nvPr/>
          </p:nvSpPr>
          <p:spPr>
            <a:xfrm>
              <a:off x="6229113" y="3537838"/>
              <a:ext cx="2025617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kern="0" dirty="0">
                  <a:latin typeface="Calibri" panose="020F0502020204030204" pitchFamily="34" charset="0"/>
                  <a:ea typeface="Fira Sans Extra Condensed Medium"/>
                  <a:cs typeface="Calibri" panose="020F0502020204030204" pitchFamily="34" charset="0"/>
                  <a:sym typeface="Fira Sans Extra Condensed Medium"/>
                </a:rPr>
                <a:t>Insights &amp; Recommendations</a:t>
              </a:r>
              <a:endParaRPr kern="0" dirty="0">
                <a:latin typeface="Calibri" panose="020F0502020204030204" pitchFamily="34" charset="0"/>
                <a:ea typeface="Fira Sans Extra Condensed Medium"/>
                <a:cs typeface="Calibri" panose="020F0502020204030204" pitchFamily="34" charset="0"/>
                <a:sym typeface="Fira Sans Extra Condensed Medium"/>
              </a:endParaRPr>
            </a:p>
          </p:txBody>
        </p:sp>
        <p:sp>
          <p:nvSpPr>
            <p:cNvPr id="268" name="Google Shape;268;p20"/>
            <p:cNvSpPr txBox="1"/>
            <p:nvPr/>
          </p:nvSpPr>
          <p:spPr>
            <a:xfrm>
              <a:off x="6229150" y="3853950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600" kern="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9" name="Google Shape;269;p20"/>
          <p:cNvGrpSpPr/>
          <p:nvPr/>
        </p:nvGrpSpPr>
        <p:grpSpPr>
          <a:xfrm>
            <a:off x="6574151" y="2071886"/>
            <a:ext cx="2512800" cy="2587997"/>
            <a:chOff x="4930613" y="1553915"/>
            <a:chExt cx="1884600" cy="1940998"/>
          </a:xfrm>
        </p:grpSpPr>
        <p:sp>
          <p:nvSpPr>
            <p:cNvPr id="271" name="Google Shape;271;p20"/>
            <p:cNvSpPr/>
            <p:nvPr/>
          </p:nvSpPr>
          <p:spPr>
            <a:xfrm>
              <a:off x="5160743" y="2070564"/>
              <a:ext cx="1424335" cy="1424335"/>
            </a:xfrm>
            <a:custGeom>
              <a:avLst/>
              <a:gdLst/>
              <a:ahLst/>
              <a:cxnLst/>
              <a:rect l="l" t="t" r="r" b="b"/>
              <a:pathLst>
                <a:path w="50281" h="50281" extrusionOk="0">
                  <a:moveTo>
                    <a:pt x="25134" y="4430"/>
                  </a:moveTo>
                  <a:cubicBezTo>
                    <a:pt x="36552" y="4430"/>
                    <a:pt x="45839" y="13717"/>
                    <a:pt x="45839" y="25135"/>
                  </a:cubicBezTo>
                  <a:cubicBezTo>
                    <a:pt x="45839" y="36553"/>
                    <a:pt x="36552" y="45840"/>
                    <a:pt x="25134" y="45840"/>
                  </a:cubicBezTo>
                  <a:cubicBezTo>
                    <a:pt x="13716" y="45840"/>
                    <a:pt x="4429" y="36553"/>
                    <a:pt x="4429" y="25135"/>
                  </a:cubicBezTo>
                  <a:cubicBezTo>
                    <a:pt x="4429" y="13717"/>
                    <a:pt x="13716" y="4430"/>
                    <a:pt x="25134" y="4430"/>
                  </a:cubicBezTo>
                  <a:close/>
                  <a:moveTo>
                    <a:pt x="25134" y="1"/>
                  </a:moveTo>
                  <a:cubicBezTo>
                    <a:pt x="11251" y="1"/>
                    <a:pt x="0" y="11252"/>
                    <a:pt x="0" y="25135"/>
                  </a:cubicBezTo>
                  <a:cubicBezTo>
                    <a:pt x="0" y="39017"/>
                    <a:pt x="11251" y="50281"/>
                    <a:pt x="25134" y="50281"/>
                  </a:cubicBezTo>
                  <a:cubicBezTo>
                    <a:pt x="39017" y="50281"/>
                    <a:pt x="50280" y="39017"/>
                    <a:pt x="50280" y="25135"/>
                  </a:cubicBezTo>
                  <a:cubicBezTo>
                    <a:pt x="50280" y="11252"/>
                    <a:pt x="39017" y="1"/>
                    <a:pt x="25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0"/>
            <p:cNvSpPr/>
            <p:nvPr/>
          </p:nvSpPr>
          <p:spPr>
            <a:xfrm>
              <a:off x="5161054" y="2794714"/>
              <a:ext cx="1423683" cy="700199"/>
            </a:xfrm>
            <a:custGeom>
              <a:avLst/>
              <a:gdLst/>
              <a:ahLst/>
              <a:cxnLst/>
              <a:rect l="l" t="t" r="r" b="b"/>
              <a:pathLst>
                <a:path w="50258" h="24718" extrusionOk="0">
                  <a:moveTo>
                    <a:pt x="1" y="0"/>
                  </a:moveTo>
                  <a:cubicBezTo>
                    <a:pt x="227" y="13681"/>
                    <a:pt x="11383" y="24718"/>
                    <a:pt x="25123" y="24718"/>
                  </a:cubicBezTo>
                  <a:cubicBezTo>
                    <a:pt x="38875" y="24718"/>
                    <a:pt x="50031" y="13681"/>
                    <a:pt x="50257" y="0"/>
                  </a:cubicBezTo>
                  <a:lnTo>
                    <a:pt x="45816" y="0"/>
                  </a:lnTo>
                  <a:cubicBezTo>
                    <a:pt x="45590" y="11216"/>
                    <a:pt x="36398" y="20277"/>
                    <a:pt x="25123" y="20277"/>
                  </a:cubicBezTo>
                  <a:cubicBezTo>
                    <a:pt x="13848" y="20277"/>
                    <a:pt x="4656" y="11216"/>
                    <a:pt x="4430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0"/>
            <p:cNvSpPr txBox="1"/>
            <p:nvPr/>
          </p:nvSpPr>
          <p:spPr>
            <a:xfrm>
              <a:off x="4930613" y="155391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2000" kern="0" dirty="0">
                  <a:latin typeface="Calibri" panose="020F0502020204030204" pitchFamily="34" charset="0"/>
                  <a:ea typeface="Fira Sans Extra Condensed Medium"/>
                  <a:cs typeface="Calibri" panose="020F0502020204030204" pitchFamily="34" charset="0"/>
                  <a:sym typeface="Fira Sans Extra Condensed Medium"/>
                </a:rPr>
                <a:t>Modelling</a:t>
              </a:r>
              <a:endParaRPr sz="2000" kern="0" dirty="0">
                <a:latin typeface="Calibri" panose="020F0502020204030204" pitchFamily="34" charset="0"/>
                <a:ea typeface="Fira Sans Extra Condensed Medium"/>
                <a:cs typeface="Calibri" panose="020F0502020204030204" pitchFamily="34" charset="0"/>
                <a:sym typeface="Fira Sans Extra Condensed Medium"/>
              </a:endParaRPr>
            </a:p>
          </p:txBody>
        </p:sp>
        <p:sp>
          <p:nvSpPr>
            <p:cNvPr id="275" name="Google Shape;275;p20"/>
            <p:cNvSpPr/>
            <p:nvPr/>
          </p:nvSpPr>
          <p:spPr>
            <a:xfrm>
              <a:off x="6392814" y="2662819"/>
              <a:ext cx="263786" cy="263786"/>
            </a:xfrm>
            <a:custGeom>
              <a:avLst/>
              <a:gdLst/>
              <a:ahLst/>
              <a:cxnLst/>
              <a:rect l="l" t="t" r="r" b="b"/>
              <a:pathLst>
                <a:path w="9312" h="9312" extrusionOk="0">
                  <a:moveTo>
                    <a:pt x="4656" y="1"/>
                  </a:moveTo>
                  <a:cubicBezTo>
                    <a:pt x="2084" y="1"/>
                    <a:pt x="1" y="2085"/>
                    <a:pt x="1" y="4656"/>
                  </a:cubicBezTo>
                  <a:cubicBezTo>
                    <a:pt x="1" y="7228"/>
                    <a:pt x="2084" y="9312"/>
                    <a:pt x="4656" y="9312"/>
                  </a:cubicBezTo>
                  <a:cubicBezTo>
                    <a:pt x="7228" y="9312"/>
                    <a:pt x="9311" y="7228"/>
                    <a:pt x="9311" y="4656"/>
                  </a:cubicBezTo>
                  <a:cubicBezTo>
                    <a:pt x="9311" y="2085"/>
                    <a:pt x="7228" y="1"/>
                    <a:pt x="4656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0"/>
            <p:cNvSpPr/>
            <p:nvPr/>
          </p:nvSpPr>
          <p:spPr>
            <a:xfrm>
              <a:off x="6449130" y="2718823"/>
              <a:ext cx="151467" cy="151467"/>
            </a:xfrm>
            <a:custGeom>
              <a:avLst/>
              <a:gdLst/>
              <a:ahLst/>
              <a:cxnLst/>
              <a:rect l="l" t="t" r="r" b="b"/>
              <a:pathLst>
                <a:path w="5347" h="5347" extrusionOk="0">
                  <a:moveTo>
                    <a:pt x="2668" y="0"/>
                  </a:moveTo>
                  <a:cubicBezTo>
                    <a:pt x="1192" y="0"/>
                    <a:pt x="1" y="1191"/>
                    <a:pt x="1" y="2679"/>
                  </a:cubicBezTo>
                  <a:cubicBezTo>
                    <a:pt x="1" y="4156"/>
                    <a:pt x="1192" y="5346"/>
                    <a:pt x="2668" y="5346"/>
                  </a:cubicBezTo>
                  <a:cubicBezTo>
                    <a:pt x="4144" y="5346"/>
                    <a:pt x="5347" y="4156"/>
                    <a:pt x="5347" y="2679"/>
                  </a:cubicBezTo>
                  <a:cubicBezTo>
                    <a:pt x="5347" y="1191"/>
                    <a:pt x="4144" y="0"/>
                    <a:pt x="26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77" name="Google Shape;277;p20"/>
          <p:cNvSpPr txBox="1">
            <a:spLocks noGrp="1"/>
          </p:cNvSpPr>
          <p:nvPr>
            <p:ph type="title"/>
          </p:nvPr>
        </p:nvSpPr>
        <p:spPr>
          <a:xfrm>
            <a:off x="955310" y="353651"/>
            <a:ext cx="10298000" cy="641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Analysis Process</a:t>
            </a:r>
            <a:endParaRPr sz="3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78" name="Google Shape;278;p20"/>
          <p:cNvGrpSpPr/>
          <p:nvPr/>
        </p:nvGrpSpPr>
        <p:grpSpPr>
          <a:xfrm>
            <a:off x="4839617" y="2760752"/>
            <a:ext cx="2512800" cy="3099196"/>
            <a:chOff x="3629713" y="2070564"/>
            <a:chExt cx="1884600" cy="2324397"/>
          </a:xfrm>
        </p:grpSpPr>
        <p:sp>
          <p:nvSpPr>
            <p:cNvPr id="293" name="Google Shape;293;p20"/>
            <p:cNvSpPr/>
            <p:nvPr/>
          </p:nvSpPr>
          <p:spPr>
            <a:xfrm>
              <a:off x="3860514" y="2070564"/>
              <a:ext cx="1424335" cy="1424335"/>
            </a:xfrm>
            <a:custGeom>
              <a:avLst/>
              <a:gdLst/>
              <a:ahLst/>
              <a:cxnLst/>
              <a:rect l="l" t="t" r="r" b="b"/>
              <a:pathLst>
                <a:path w="50281" h="50281" extrusionOk="0">
                  <a:moveTo>
                    <a:pt x="25146" y="4430"/>
                  </a:moveTo>
                  <a:cubicBezTo>
                    <a:pt x="36565" y="4430"/>
                    <a:pt x="45851" y="13717"/>
                    <a:pt x="45851" y="25135"/>
                  </a:cubicBezTo>
                  <a:cubicBezTo>
                    <a:pt x="45851" y="36553"/>
                    <a:pt x="36565" y="45840"/>
                    <a:pt x="25146" y="45840"/>
                  </a:cubicBezTo>
                  <a:cubicBezTo>
                    <a:pt x="13728" y="45840"/>
                    <a:pt x="4442" y="36553"/>
                    <a:pt x="4442" y="25135"/>
                  </a:cubicBezTo>
                  <a:cubicBezTo>
                    <a:pt x="4442" y="13717"/>
                    <a:pt x="13728" y="4430"/>
                    <a:pt x="25146" y="4430"/>
                  </a:cubicBezTo>
                  <a:close/>
                  <a:moveTo>
                    <a:pt x="25146" y="1"/>
                  </a:moveTo>
                  <a:cubicBezTo>
                    <a:pt x="11264" y="1"/>
                    <a:pt x="0" y="11252"/>
                    <a:pt x="0" y="25135"/>
                  </a:cubicBezTo>
                  <a:cubicBezTo>
                    <a:pt x="0" y="39017"/>
                    <a:pt x="11264" y="50281"/>
                    <a:pt x="25146" y="50281"/>
                  </a:cubicBezTo>
                  <a:cubicBezTo>
                    <a:pt x="39029" y="50281"/>
                    <a:pt x="50281" y="39017"/>
                    <a:pt x="50281" y="25135"/>
                  </a:cubicBezTo>
                  <a:cubicBezTo>
                    <a:pt x="50281" y="11252"/>
                    <a:pt x="39029" y="1"/>
                    <a:pt x="251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20"/>
            <p:cNvSpPr/>
            <p:nvPr/>
          </p:nvSpPr>
          <p:spPr>
            <a:xfrm>
              <a:off x="3860514" y="2070564"/>
              <a:ext cx="1424335" cy="724164"/>
            </a:xfrm>
            <a:custGeom>
              <a:avLst/>
              <a:gdLst/>
              <a:ahLst/>
              <a:cxnLst/>
              <a:rect l="l" t="t" r="r" b="b"/>
              <a:pathLst>
                <a:path w="50281" h="25564" extrusionOk="0">
                  <a:moveTo>
                    <a:pt x="25146" y="1"/>
                  </a:moveTo>
                  <a:cubicBezTo>
                    <a:pt x="11264" y="1"/>
                    <a:pt x="0" y="11252"/>
                    <a:pt x="0" y="25135"/>
                  </a:cubicBezTo>
                  <a:cubicBezTo>
                    <a:pt x="0" y="25278"/>
                    <a:pt x="12" y="25420"/>
                    <a:pt x="12" y="25563"/>
                  </a:cubicBezTo>
                  <a:lnTo>
                    <a:pt x="4453" y="25563"/>
                  </a:lnTo>
                  <a:cubicBezTo>
                    <a:pt x="4453" y="25420"/>
                    <a:pt x="4442" y="25278"/>
                    <a:pt x="4442" y="25135"/>
                  </a:cubicBezTo>
                  <a:cubicBezTo>
                    <a:pt x="4442" y="13717"/>
                    <a:pt x="13728" y="4430"/>
                    <a:pt x="25146" y="4430"/>
                  </a:cubicBezTo>
                  <a:cubicBezTo>
                    <a:pt x="36565" y="4430"/>
                    <a:pt x="45851" y="13717"/>
                    <a:pt x="45851" y="25135"/>
                  </a:cubicBezTo>
                  <a:cubicBezTo>
                    <a:pt x="45851" y="25278"/>
                    <a:pt x="45840" y="25420"/>
                    <a:pt x="45840" y="25563"/>
                  </a:cubicBezTo>
                  <a:lnTo>
                    <a:pt x="50269" y="25563"/>
                  </a:lnTo>
                  <a:cubicBezTo>
                    <a:pt x="50281" y="25420"/>
                    <a:pt x="50281" y="25278"/>
                    <a:pt x="50281" y="25135"/>
                  </a:cubicBezTo>
                  <a:cubicBezTo>
                    <a:pt x="50281" y="11252"/>
                    <a:pt x="39029" y="1"/>
                    <a:pt x="25146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0"/>
            <p:cNvSpPr txBox="1"/>
            <p:nvPr/>
          </p:nvSpPr>
          <p:spPr>
            <a:xfrm>
              <a:off x="3629713" y="3570788"/>
              <a:ext cx="1884600" cy="3740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2000" kern="0" dirty="0">
                  <a:latin typeface="Calibri" panose="020F0502020204030204" pitchFamily="34" charset="0"/>
                  <a:ea typeface="Fira Sans Extra Condensed Medium"/>
                  <a:cs typeface="Calibri" panose="020F0502020204030204" pitchFamily="34" charset="0"/>
                  <a:sym typeface="Fira Sans Extra Condensed Medium"/>
                </a:rPr>
                <a:t>Data Exploration</a:t>
              </a:r>
              <a:endParaRPr sz="2000" kern="0" dirty="0">
                <a:latin typeface="Calibri" panose="020F0502020204030204" pitchFamily="34" charset="0"/>
                <a:ea typeface="Fira Sans Extra Condensed Medium"/>
                <a:cs typeface="Calibri" panose="020F0502020204030204" pitchFamily="34" charset="0"/>
                <a:sym typeface="Fira Sans Extra Condensed Medium"/>
              </a:endParaRPr>
            </a:p>
          </p:txBody>
        </p:sp>
        <p:sp>
          <p:nvSpPr>
            <p:cNvPr id="296" name="Google Shape;296;p20"/>
            <p:cNvSpPr txBox="1"/>
            <p:nvPr/>
          </p:nvSpPr>
          <p:spPr>
            <a:xfrm>
              <a:off x="3629713" y="4030886"/>
              <a:ext cx="1884600" cy="3640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600" kern="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7" name="Google Shape;297;p20"/>
            <p:cNvSpPr/>
            <p:nvPr/>
          </p:nvSpPr>
          <p:spPr>
            <a:xfrm>
              <a:off x="5091934" y="2662819"/>
              <a:ext cx="263757" cy="263786"/>
            </a:xfrm>
            <a:custGeom>
              <a:avLst/>
              <a:gdLst/>
              <a:ahLst/>
              <a:cxnLst/>
              <a:rect l="l" t="t" r="r" b="b"/>
              <a:pathLst>
                <a:path w="9311" h="9312" extrusionOk="0">
                  <a:moveTo>
                    <a:pt x="4656" y="1"/>
                  </a:moveTo>
                  <a:cubicBezTo>
                    <a:pt x="2084" y="1"/>
                    <a:pt x="0" y="2085"/>
                    <a:pt x="0" y="4656"/>
                  </a:cubicBezTo>
                  <a:cubicBezTo>
                    <a:pt x="0" y="7228"/>
                    <a:pt x="2084" y="9312"/>
                    <a:pt x="4656" y="9312"/>
                  </a:cubicBezTo>
                  <a:cubicBezTo>
                    <a:pt x="7227" y="9312"/>
                    <a:pt x="9311" y="7228"/>
                    <a:pt x="9311" y="4656"/>
                  </a:cubicBezTo>
                  <a:cubicBezTo>
                    <a:pt x="9311" y="2085"/>
                    <a:pt x="7227" y="1"/>
                    <a:pt x="4656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20"/>
            <p:cNvSpPr/>
            <p:nvPr/>
          </p:nvSpPr>
          <p:spPr>
            <a:xfrm>
              <a:off x="5147910" y="2718823"/>
              <a:ext cx="151807" cy="151467"/>
            </a:xfrm>
            <a:custGeom>
              <a:avLst/>
              <a:gdLst/>
              <a:ahLst/>
              <a:cxnLst/>
              <a:rect l="l" t="t" r="r" b="b"/>
              <a:pathLst>
                <a:path w="5359" h="5347" extrusionOk="0">
                  <a:moveTo>
                    <a:pt x="2680" y="0"/>
                  </a:moveTo>
                  <a:cubicBezTo>
                    <a:pt x="1203" y="0"/>
                    <a:pt x="1" y="1191"/>
                    <a:pt x="1" y="2679"/>
                  </a:cubicBezTo>
                  <a:cubicBezTo>
                    <a:pt x="1" y="4156"/>
                    <a:pt x="1203" y="5346"/>
                    <a:pt x="2680" y="5346"/>
                  </a:cubicBezTo>
                  <a:cubicBezTo>
                    <a:pt x="4156" y="5346"/>
                    <a:pt x="5358" y="4156"/>
                    <a:pt x="5358" y="2679"/>
                  </a:cubicBezTo>
                  <a:cubicBezTo>
                    <a:pt x="5358" y="1191"/>
                    <a:pt x="4156" y="0"/>
                    <a:pt x="26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99" name="Google Shape;299;p20"/>
          <p:cNvGrpSpPr/>
          <p:nvPr/>
        </p:nvGrpSpPr>
        <p:grpSpPr>
          <a:xfrm>
            <a:off x="3157936" y="2071886"/>
            <a:ext cx="2512800" cy="2587997"/>
            <a:chOff x="2368452" y="1553915"/>
            <a:chExt cx="1884600" cy="1940998"/>
          </a:xfrm>
        </p:grpSpPr>
        <p:sp>
          <p:nvSpPr>
            <p:cNvPr id="304" name="Google Shape;304;p20"/>
            <p:cNvSpPr/>
            <p:nvPr/>
          </p:nvSpPr>
          <p:spPr>
            <a:xfrm>
              <a:off x="2559294" y="2070564"/>
              <a:ext cx="1424335" cy="1424335"/>
            </a:xfrm>
            <a:custGeom>
              <a:avLst/>
              <a:gdLst/>
              <a:ahLst/>
              <a:cxnLst/>
              <a:rect l="l" t="t" r="r" b="b"/>
              <a:pathLst>
                <a:path w="50281" h="50281" extrusionOk="0">
                  <a:moveTo>
                    <a:pt x="25134" y="4430"/>
                  </a:moveTo>
                  <a:cubicBezTo>
                    <a:pt x="36552" y="4430"/>
                    <a:pt x="45839" y="13717"/>
                    <a:pt x="45839" y="25135"/>
                  </a:cubicBezTo>
                  <a:cubicBezTo>
                    <a:pt x="45839" y="36553"/>
                    <a:pt x="36552" y="45840"/>
                    <a:pt x="25134" y="45840"/>
                  </a:cubicBezTo>
                  <a:cubicBezTo>
                    <a:pt x="13716" y="45840"/>
                    <a:pt x="4429" y="36553"/>
                    <a:pt x="4429" y="25135"/>
                  </a:cubicBezTo>
                  <a:cubicBezTo>
                    <a:pt x="4429" y="13717"/>
                    <a:pt x="13716" y="4430"/>
                    <a:pt x="25134" y="4430"/>
                  </a:cubicBezTo>
                  <a:close/>
                  <a:moveTo>
                    <a:pt x="25134" y="1"/>
                  </a:moveTo>
                  <a:cubicBezTo>
                    <a:pt x="11252" y="1"/>
                    <a:pt x="0" y="11252"/>
                    <a:pt x="0" y="25135"/>
                  </a:cubicBezTo>
                  <a:cubicBezTo>
                    <a:pt x="0" y="39017"/>
                    <a:pt x="11252" y="50281"/>
                    <a:pt x="25134" y="50281"/>
                  </a:cubicBezTo>
                  <a:cubicBezTo>
                    <a:pt x="39017" y="50281"/>
                    <a:pt x="50280" y="39017"/>
                    <a:pt x="50280" y="25135"/>
                  </a:cubicBezTo>
                  <a:cubicBezTo>
                    <a:pt x="50280" y="11252"/>
                    <a:pt x="39017" y="1"/>
                    <a:pt x="25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20"/>
            <p:cNvSpPr/>
            <p:nvPr/>
          </p:nvSpPr>
          <p:spPr>
            <a:xfrm>
              <a:off x="2559634" y="2794714"/>
              <a:ext cx="1423655" cy="700199"/>
            </a:xfrm>
            <a:custGeom>
              <a:avLst/>
              <a:gdLst/>
              <a:ahLst/>
              <a:cxnLst/>
              <a:rect l="l" t="t" r="r" b="b"/>
              <a:pathLst>
                <a:path w="50257" h="24718" extrusionOk="0">
                  <a:moveTo>
                    <a:pt x="0" y="0"/>
                  </a:moveTo>
                  <a:cubicBezTo>
                    <a:pt x="226" y="13681"/>
                    <a:pt x="11382" y="24718"/>
                    <a:pt x="25122" y="24718"/>
                  </a:cubicBezTo>
                  <a:cubicBezTo>
                    <a:pt x="38862" y="24718"/>
                    <a:pt x="50030" y="13681"/>
                    <a:pt x="50256" y="0"/>
                  </a:cubicBezTo>
                  <a:lnTo>
                    <a:pt x="45815" y="0"/>
                  </a:lnTo>
                  <a:cubicBezTo>
                    <a:pt x="45589" y="11216"/>
                    <a:pt x="36397" y="20277"/>
                    <a:pt x="25122" y="20277"/>
                  </a:cubicBezTo>
                  <a:cubicBezTo>
                    <a:pt x="13847" y="20277"/>
                    <a:pt x="4655" y="11216"/>
                    <a:pt x="4429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0"/>
            <p:cNvSpPr/>
            <p:nvPr/>
          </p:nvSpPr>
          <p:spPr>
            <a:xfrm>
              <a:off x="3791025" y="2662819"/>
              <a:ext cx="263786" cy="263786"/>
            </a:xfrm>
            <a:custGeom>
              <a:avLst/>
              <a:gdLst/>
              <a:ahLst/>
              <a:cxnLst/>
              <a:rect l="l" t="t" r="r" b="b"/>
              <a:pathLst>
                <a:path w="9312" h="9312" extrusionOk="0">
                  <a:moveTo>
                    <a:pt x="4656" y="1"/>
                  </a:moveTo>
                  <a:cubicBezTo>
                    <a:pt x="2084" y="1"/>
                    <a:pt x="1" y="2085"/>
                    <a:pt x="1" y="4656"/>
                  </a:cubicBezTo>
                  <a:cubicBezTo>
                    <a:pt x="1" y="7228"/>
                    <a:pt x="2084" y="9312"/>
                    <a:pt x="4656" y="9312"/>
                  </a:cubicBezTo>
                  <a:cubicBezTo>
                    <a:pt x="7228" y="9312"/>
                    <a:pt x="9311" y="7228"/>
                    <a:pt x="9311" y="4656"/>
                  </a:cubicBezTo>
                  <a:cubicBezTo>
                    <a:pt x="9311" y="2085"/>
                    <a:pt x="7228" y="1"/>
                    <a:pt x="4656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3847030" y="2718823"/>
              <a:ext cx="151467" cy="151467"/>
            </a:xfrm>
            <a:custGeom>
              <a:avLst/>
              <a:gdLst/>
              <a:ahLst/>
              <a:cxnLst/>
              <a:rect l="l" t="t" r="r" b="b"/>
              <a:pathLst>
                <a:path w="5347" h="5347" extrusionOk="0">
                  <a:moveTo>
                    <a:pt x="2679" y="0"/>
                  </a:moveTo>
                  <a:cubicBezTo>
                    <a:pt x="1191" y="0"/>
                    <a:pt x="0" y="1191"/>
                    <a:pt x="0" y="2679"/>
                  </a:cubicBezTo>
                  <a:cubicBezTo>
                    <a:pt x="0" y="4156"/>
                    <a:pt x="1191" y="5346"/>
                    <a:pt x="2679" y="5346"/>
                  </a:cubicBezTo>
                  <a:cubicBezTo>
                    <a:pt x="4156" y="5346"/>
                    <a:pt x="5346" y="4156"/>
                    <a:pt x="5346" y="2679"/>
                  </a:cubicBezTo>
                  <a:cubicBezTo>
                    <a:pt x="5346" y="1191"/>
                    <a:pt x="4156" y="0"/>
                    <a:pt x="26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20"/>
            <p:cNvSpPr txBox="1"/>
            <p:nvPr/>
          </p:nvSpPr>
          <p:spPr>
            <a:xfrm>
              <a:off x="2368452" y="155391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2000" kern="0" dirty="0">
                  <a:latin typeface="Calibri" panose="020F0502020204030204" pitchFamily="34" charset="0"/>
                  <a:ea typeface="Fira Sans Extra Condensed Medium"/>
                  <a:cs typeface="Calibri" panose="020F0502020204030204" pitchFamily="34" charset="0"/>
                  <a:sym typeface="Fira Sans Extra Condensed Medium"/>
                </a:rPr>
                <a:t>Data Wrangling</a:t>
              </a:r>
              <a:endParaRPr sz="2000" kern="0" dirty="0">
                <a:latin typeface="Calibri" panose="020F0502020204030204" pitchFamily="34" charset="0"/>
                <a:ea typeface="Fira Sans Extra Condensed Medium"/>
                <a:cs typeface="Calibri" panose="020F0502020204030204" pitchFamily="34" charset="0"/>
                <a:sym typeface="Fira Sans Extra Condensed Medium"/>
              </a:endParaRPr>
            </a:p>
          </p:txBody>
        </p:sp>
      </p:grpSp>
      <p:grpSp>
        <p:nvGrpSpPr>
          <p:cNvPr id="310" name="Google Shape;310;p20"/>
          <p:cNvGrpSpPr/>
          <p:nvPr/>
        </p:nvGrpSpPr>
        <p:grpSpPr>
          <a:xfrm>
            <a:off x="1373717" y="2760753"/>
            <a:ext cx="2512800" cy="3100564"/>
            <a:chOff x="1030288" y="2070564"/>
            <a:chExt cx="1884600" cy="2325423"/>
          </a:xfrm>
        </p:grpSpPr>
        <p:sp>
          <p:nvSpPr>
            <p:cNvPr id="314" name="Google Shape;314;p20"/>
            <p:cNvSpPr/>
            <p:nvPr/>
          </p:nvSpPr>
          <p:spPr>
            <a:xfrm>
              <a:off x="1260425" y="2070564"/>
              <a:ext cx="1424335" cy="1424335"/>
            </a:xfrm>
            <a:custGeom>
              <a:avLst/>
              <a:gdLst/>
              <a:ahLst/>
              <a:cxnLst/>
              <a:rect l="l" t="t" r="r" b="b"/>
              <a:pathLst>
                <a:path w="50281" h="50281" extrusionOk="0">
                  <a:moveTo>
                    <a:pt x="25146" y="4430"/>
                  </a:moveTo>
                  <a:cubicBezTo>
                    <a:pt x="36564" y="4430"/>
                    <a:pt x="45851" y="13717"/>
                    <a:pt x="45851" y="25135"/>
                  </a:cubicBezTo>
                  <a:cubicBezTo>
                    <a:pt x="45851" y="36553"/>
                    <a:pt x="36564" y="45840"/>
                    <a:pt x="25146" y="45840"/>
                  </a:cubicBezTo>
                  <a:cubicBezTo>
                    <a:pt x="13728" y="45840"/>
                    <a:pt x="4441" y="36553"/>
                    <a:pt x="4441" y="25135"/>
                  </a:cubicBezTo>
                  <a:cubicBezTo>
                    <a:pt x="4441" y="13717"/>
                    <a:pt x="13728" y="4430"/>
                    <a:pt x="25146" y="4430"/>
                  </a:cubicBezTo>
                  <a:close/>
                  <a:moveTo>
                    <a:pt x="25146" y="1"/>
                  </a:moveTo>
                  <a:cubicBezTo>
                    <a:pt x="11264" y="1"/>
                    <a:pt x="0" y="11252"/>
                    <a:pt x="0" y="25135"/>
                  </a:cubicBezTo>
                  <a:cubicBezTo>
                    <a:pt x="0" y="39017"/>
                    <a:pt x="11264" y="50281"/>
                    <a:pt x="25146" y="50281"/>
                  </a:cubicBezTo>
                  <a:cubicBezTo>
                    <a:pt x="39029" y="50281"/>
                    <a:pt x="50280" y="39017"/>
                    <a:pt x="50280" y="25135"/>
                  </a:cubicBezTo>
                  <a:cubicBezTo>
                    <a:pt x="50280" y="11252"/>
                    <a:pt x="39029" y="1"/>
                    <a:pt x="251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0"/>
            <p:cNvSpPr/>
            <p:nvPr/>
          </p:nvSpPr>
          <p:spPr>
            <a:xfrm>
              <a:off x="1260425" y="2070564"/>
              <a:ext cx="1424335" cy="724164"/>
            </a:xfrm>
            <a:custGeom>
              <a:avLst/>
              <a:gdLst/>
              <a:ahLst/>
              <a:cxnLst/>
              <a:rect l="l" t="t" r="r" b="b"/>
              <a:pathLst>
                <a:path w="50281" h="25564" extrusionOk="0">
                  <a:moveTo>
                    <a:pt x="25146" y="1"/>
                  </a:moveTo>
                  <a:cubicBezTo>
                    <a:pt x="11264" y="1"/>
                    <a:pt x="0" y="11252"/>
                    <a:pt x="0" y="25135"/>
                  </a:cubicBezTo>
                  <a:cubicBezTo>
                    <a:pt x="0" y="25278"/>
                    <a:pt x="12" y="25420"/>
                    <a:pt x="12" y="25563"/>
                  </a:cubicBezTo>
                  <a:lnTo>
                    <a:pt x="4453" y="25563"/>
                  </a:lnTo>
                  <a:cubicBezTo>
                    <a:pt x="4453" y="25420"/>
                    <a:pt x="4441" y="25278"/>
                    <a:pt x="4441" y="25135"/>
                  </a:cubicBezTo>
                  <a:cubicBezTo>
                    <a:pt x="4441" y="13717"/>
                    <a:pt x="13728" y="4430"/>
                    <a:pt x="25146" y="4430"/>
                  </a:cubicBezTo>
                  <a:cubicBezTo>
                    <a:pt x="36564" y="4430"/>
                    <a:pt x="45851" y="13717"/>
                    <a:pt x="45851" y="25135"/>
                  </a:cubicBezTo>
                  <a:cubicBezTo>
                    <a:pt x="45851" y="25278"/>
                    <a:pt x="45839" y="25420"/>
                    <a:pt x="45839" y="25563"/>
                  </a:cubicBezTo>
                  <a:lnTo>
                    <a:pt x="50268" y="25563"/>
                  </a:lnTo>
                  <a:cubicBezTo>
                    <a:pt x="50280" y="25420"/>
                    <a:pt x="50280" y="25278"/>
                    <a:pt x="50280" y="25135"/>
                  </a:cubicBezTo>
                  <a:cubicBezTo>
                    <a:pt x="50280" y="11252"/>
                    <a:pt x="39029" y="1"/>
                    <a:pt x="25146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20"/>
            <p:cNvSpPr/>
            <p:nvPr/>
          </p:nvSpPr>
          <p:spPr>
            <a:xfrm>
              <a:off x="2489805" y="2662819"/>
              <a:ext cx="263786" cy="263786"/>
            </a:xfrm>
            <a:custGeom>
              <a:avLst/>
              <a:gdLst/>
              <a:ahLst/>
              <a:cxnLst/>
              <a:rect l="l" t="t" r="r" b="b"/>
              <a:pathLst>
                <a:path w="9312" h="9312" extrusionOk="0">
                  <a:moveTo>
                    <a:pt x="4656" y="1"/>
                  </a:moveTo>
                  <a:cubicBezTo>
                    <a:pt x="2084" y="1"/>
                    <a:pt x="0" y="2085"/>
                    <a:pt x="0" y="4656"/>
                  </a:cubicBezTo>
                  <a:cubicBezTo>
                    <a:pt x="0" y="7228"/>
                    <a:pt x="2084" y="9312"/>
                    <a:pt x="4656" y="9312"/>
                  </a:cubicBezTo>
                  <a:cubicBezTo>
                    <a:pt x="7228" y="9312"/>
                    <a:pt x="9311" y="7228"/>
                    <a:pt x="9311" y="4656"/>
                  </a:cubicBezTo>
                  <a:cubicBezTo>
                    <a:pt x="9311" y="2085"/>
                    <a:pt x="7228" y="1"/>
                    <a:pt x="4656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0"/>
            <p:cNvSpPr/>
            <p:nvPr/>
          </p:nvSpPr>
          <p:spPr>
            <a:xfrm>
              <a:off x="2546121" y="2718823"/>
              <a:ext cx="151467" cy="151467"/>
            </a:xfrm>
            <a:custGeom>
              <a:avLst/>
              <a:gdLst/>
              <a:ahLst/>
              <a:cxnLst/>
              <a:rect l="l" t="t" r="r" b="b"/>
              <a:pathLst>
                <a:path w="5347" h="5347" extrusionOk="0">
                  <a:moveTo>
                    <a:pt x="2668" y="0"/>
                  </a:moveTo>
                  <a:cubicBezTo>
                    <a:pt x="1191" y="0"/>
                    <a:pt x="1" y="1191"/>
                    <a:pt x="1" y="2679"/>
                  </a:cubicBezTo>
                  <a:cubicBezTo>
                    <a:pt x="1" y="4156"/>
                    <a:pt x="1191" y="5346"/>
                    <a:pt x="2668" y="5346"/>
                  </a:cubicBezTo>
                  <a:cubicBezTo>
                    <a:pt x="4144" y="5346"/>
                    <a:pt x="5347" y="4156"/>
                    <a:pt x="5347" y="2679"/>
                  </a:cubicBezTo>
                  <a:cubicBezTo>
                    <a:pt x="5347" y="1191"/>
                    <a:pt x="4144" y="0"/>
                    <a:pt x="26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0"/>
            <p:cNvSpPr txBox="1"/>
            <p:nvPr/>
          </p:nvSpPr>
          <p:spPr>
            <a:xfrm>
              <a:off x="1030288" y="3861087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600" kern="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9" name="Google Shape;319;p20"/>
            <p:cNvSpPr txBox="1"/>
            <p:nvPr/>
          </p:nvSpPr>
          <p:spPr>
            <a:xfrm>
              <a:off x="1030288" y="3514238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2000" kern="0" dirty="0">
                  <a:latin typeface="Calibri" panose="020F0502020204030204" pitchFamily="34" charset="0"/>
                  <a:ea typeface="Fira Sans Extra Condensed Medium"/>
                  <a:cs typeface="Calibri" panose="020F0502020204030204" pitchFamily="34" charset="0"/>
                  <a:sym typeface="Fira Sans Extra Condensed Medium"/>
                </a:rPr>
                <a:t>Data Collection</a:t>
              </a:r>
              <a:endParaRPr sz="2000" kern="0" dirty="0">
                <a:latin typeface="Calibri" panose="020F0502020204030204" pitchFamily="34" charset="0"/>
                <a:ea typeface="Fira Sans Extra Condensed Medium"/>
                <a:cs typeface="Calibri" panose="020F0502020204030204" pitchFamily="34" charset="0"/>
                <a:sym typeface="Fira Sans Extra Condensed Medium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7F51892-1CD9-44B5-A4AD-922D25B7A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0410" y="3332267"/>
            <a:ext cx="837818" cy="7861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BB40CB-0AE8-4299-BC99-13803EDD63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9375" y="3281721"/>
            <a:ext cx="876300" cy="800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C9BFD2-4F2F-4956-BB1E-D6BC032E2C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1662" y="3296008"/>
            <a:ext cx="828675" cy="771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F10AC8-7D6A-40A6-938B-252337549E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7412" y="3320338"/>
            <a:ext cx="83820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195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0"/>
          <p:cNvSpPr txBox="1">
            <a:spLocks noGrp="1"/>
          </p:cNvSpPr>
          <p:nvPr>
            <p:ph type="title"/>
          </p:nvPr>
        </p:nvSpPr>
        <p:spPr>
          <a:xfrm>
            <a:off x="955310" y="353651"/>
            <a:ext cx="10298000" cy="641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Collection</a:t>
            </a:r>
            <a:endParaRPr sz="3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6FB1C1B-E90F-4929-80D0-22B844338AC8}"/>
              </a:ext>
            </a:extLst>
          </p:cNvPr>
          <p:cNvSpPr/>
          <p:nvPr/>
        </p:nvSpPr>
        <p:spPr>
          <a:xfrm>
            <a:off x="1160582" y="1828801"/>
            <a:ext cx="2011825" cy="2827176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1600" dirty="0">
                <a:latin typeface="Calibri" panose="020F0502020204030204" pitchFamily="34" charset="0"/>
                <a:cs typeface="Calibri" panose="020F0502020204030204" pitchFamily="34" charset="0"/>
              </a:rPr>
              <a:t>Month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1600" dirty="0">
                <a:latin typeface="Calibri" panose="020F0502020204030204" pitchFamily="34" charset="0"/>
                <a:cs typeface="Calibri" panose="020F0502020204030204" pitchFamily="34" charset="0"/>
              </a:rPr>
              <a:t>Town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1600" dirty="0">
                <a:latin typeface="Calibri" panose="020F0502020204030204" pitchFamily="34" charset="0"/>
                <a:cs typeface="Calibri" panose="020F0502020204030204" pitchFamily="34" charset="0"/>
              </a:rPr>
              <a:t>Flat Type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1600" dirty="0">
                <a:latin typeface="Calibri" panose="020F0502020204030204" pitchFamily="34" charset="0"/>
                <a:cs typeface="Calibri" panose="020F0502020204030204" pitchFamily="34" charset="0"/>
              </a:rPr>
              <a:t>Storey Range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1600" dirty="0">
                <a:latin typeface="Calibri" panose="020F0502020204030204" pitchFamily="34" charset="0"/>
                <a:cs typeface="Calibri" panose="020F0502020204030204" pitchFamily="34" charset="0"/>
              </a:rPr>
              <a:t>Floor Area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1600" dirty="0">
                <a:latin typeface="Calibri" panose="020F0502020204030204" pitchFamily="34" charset="0"/>
                <a:cs typeface="Calibri" panose="020F0502020204030204" pitchFamily="34" charset="0"/>
              </a:rPr>
              <a:t>Flat Model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1600" dirty="0">
                <a:latin typeface="Calibri" panose="020F0502020204030204" pitchFamily="34" charset="0"/>
                <a:cs typeface="Calibri" panose="020F0502020204030204" pitchFamily="34" charset="0"/>
              </a:rPr>
              <a:t>Remaining Lease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B7C27F-BCFF-4C00-AA37-C068E58D9A27}"/>
              </a:ext>
            </a:extLst>
          </p:cNvPr>
          <p:cNvSpPr txBox="1"/>
          <p:nvPr/>
        </p:nvSpPr>
        <p:spPr>
          <a:xfrm>
            <a:off x="1160583" y="1459468"/>
            <a:ext cx="1660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Initial Factors: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E82B955-779D-4341-B270-53B9E4A32F1F}"/>
              </a:ext>
            </a:extLst>
          </p:cNvPr>
          <p:cNvSpPr/>
          <p:nvPr/>
        </p:nvSpPr>
        <p:spPr>
          <a:xfrm>
            <a:off x="3312367" y="2688398"/>
            <a:ext cx="4562670" cy="61242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D589138A-67AD-4233-B3CF-958F5DE27628}"/>
              </a:ext>
            </a:extLst>
          </p:cNvPr>
          <p:cNvSpPr/>
          <p:nvPr/>
        </p:nvSpPr>
        <p:spPr>
          <a:xfrm>
            <a:off x="8060349" y="1828800"/>
            <a:ext cx="2270993" cy="3779415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1600" dirty="0">
                <a:latin typeface="Calibri" panose="020F0502020204030204" pitchFamily="34" charset="0"/>
                <a:cs typeface="Calibri" panose="020F0502020204030204" pitchFamily="34" charset="0"/>
              </a:rPr>
              <a:t>Month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1600" dirty="0">
                <a:latin typeface="Calibri" panose="020F0502020204030204" pitchFamily="34" charset="0"/>
                <a:cs typeface="Calibri" panose="020F0502020204030204" pitchFamily="34" charset="0"/>
              </a:rPr>
              <a:t>Town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1600" dirty="0">
                <a:latin typeface="Calibri" panose="020F0502020204030204" pitchFamily="34" charset="0"/>
                <a:cs typeface="Calibri" panose="020F0502020204030204" pitchFamily="34" charset="0"/>
              </a:rPr>
              <a:t>Flat Type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1600" dirty="0">
                <a:latin typeface="Calibri" panose="020F0502020204030204" pitchFamily="34" charset="0"/>
                <a:cs typeface="Calibri" panose="020F0502020204030204" pitchFamily="34" charset="0"/>
              </a:rPr>
              <a:t>Storey Range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1600" dirty="0">
                <a:latin typeface="Calibri" panose="020F0502020204030204" pitchFamily="34" charset="0"/>
                <a:cs typeface="Calibri" panose="020F0502020204030204" pitchFamily="34" charset="0"/>
              </a:rPr>
              <a:t>Floor Area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1600" dirty="0">
                <a:latin typeface="Calibri" panose="020F0502020204030204" pitchFamily="34" charset="0"/>
                <a:cs typeface="Calibri" panose="020F0502020204030204" pitchFamily="34" charset="0"/>
              </a:rPr>
              <a:t>Flat Model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1600" dirty="0">
                <a:latin typeface="Calibri" panose="020F0502020204030204" pitchFamily="34" charset="0"/>
                <a:cs typeface="Calibri" panose="020F0502020204030204" pitchFamily="34" charset="0"/>
              </a:rPr>
              <a:t>Remaining Lease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1600" dirty="0">
                <a:latin typeface="Calibri" panose="020F0502020204030204" pitchFamily="34" charset="0"/>
                <a:cs typeface="Calibri" panose="020F0502020204030204" pitchFamily="34" charset="0"/>
              </a:rPr>
              <a:t>Distance to MRT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1600" dirty="0">
                <a:latin typeface="Calibri" panose="020F0502020204030204" pitchFamily="34" charset="0"/>
                <a:cs typeface="Calibri" panose="020F0502020204030204" pitchFamily="34" charset="0"/>
              </a:rPr>
              <a:t>Distance to CBD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1600" dirty="0">
                <a:latin typeface="Calibri" panose="020F0502020204030204" pitchFamily="34" charset="0"/>
                <a:cs typeface="Calibri" panose="020F0502020204030204" pitchFamily="34" charset="0"/>
              </a:rPr>
              <a:t>Distance to mall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1600" dirty="0">
                <a:latin typeface="Calibri" panose="020F0502020204030204" pitchFamily="34" charset="0"/>
                <a:cs typeface="Calibri" panose="020F0502020204030204" pitchFamily="34" charset="0"/>
              </a:rPr>
              <a:t>CPI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B8F21FE-947F-478E-8CB6-71F12BE89B17}"/>
              </a:ext>
            </a:extLst>
          </p:cNvPr>
          <p:cNvSpPr txBox="1"/>
          <p:nvPr/>
        </p:nvSpPr>
        <p:spPr>
          <a:xfrm>
            <a:off x="8060349" y="1459468"/>
            <a:ext cx="2560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After data collection: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CA86B7C-0694-42E1-8DC8-96030252F74E}"/>
              </a:ext>
            </a:extLst>
          </p:cNvPr>
          <p:cNvGrpSpPr/>
          <p:nvPr/>
        </p:nvGrpSpPr>
        <p:grpSpPr>
          <a:xfrm>
            <a:off x="4450583" y="1873540"/>
            <a:ext cx="2331590" cy="2286000"/>
            <a:chOff x="6760672" y="1619142"/>
            <a:chExt cx="3340359" cy="3275045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F964A7E1-6AD1-4F82-9D15-49BBD06A2705}"/>
                </a:ext>
              </a:extLst>
            </p:cNvPr>
            <p:cNvSpPr/>
            <p:nvPr/>
          </p:nvSpPr>
          <p:spPr>
            <a:xfrm>
              <a:off x="6760672" y="1619142"/>
              <a:ext cx="3340359" cy="327504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89D4784-9033-4A13-98E2-9EB3F6D10214}"/>
                </a:ext>
              </a:extLst>
            </p:cNvPr>
            <p:cNvGrpSpPr/>
            <p:nvPr/>
          </p:nvGrpSpPr>
          <p:grpSpPr>
            <a:xfrm>
              <a:off x="7249885" y="2201895"/>
              <a:ext cx="2473055" cy="2045570"/>
              <a:chOff x="7679017" y="2295201"/>
              <a:chExt cx="2473055" cy="2045570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57EB8A85-4115-49AB-AF94-62D77A3471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02758" y="2295201"/>
                <a:ext cx="1314450" cy="733425"/>
              </a:xfrm>
              <a:prstGeom prst="rect">
                <a:avLst/>
              </a:prstGeom>
            </p:spPr>
          </p:pic>
          <p:pic>
            <p:nvPicPr>
              <p:cNvPr id="3074" name="Picture 2" descr="geopy · GitHub">
                <a:extLst>
                  <a:ext uri="{FF2B5EF4-FFF2-40B4-BE49-F238E27FC236}">
                    <a16:creationId xmlns:a16="http://schemas.microsoft.com/office/drawing/2014/main" id="{EF4F2DF9-B2E1-4ECA-9A16-4E5DD453C4F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79017" y="3293289"/>
                <a:ext cx="1047482" cy="10474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D3D55F1F-2970-4425-AA0B-B15332608A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04590" y="3268894"/>
                <a:ext cx="1047482" cy="104748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157797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277;p20">
            <a:extLst>
              <a:ext uri="{FF2B5EF4-FFF2-40B4-BE49-F238E27FC236}">
                <a16:creationId xmlns:a16="http://schemas.microsoft.com/office/drawing/2014/main" id="{0E8E2F66-DE7B-45D6-BD2F-235C2B1D376A}"/>
              </a:ext>
            </a:extLst>
          </p:cNvPr>
          <p:cNvSpPr txBox="1">
            <a:spLocks/>
          </p:cNvSpPr>
          <p:nvPr/>
        </p:nvSpPr>
        <p:spPr>
          <a:xfrm>
            <a:off x="955310" y="353651"/>
            <a:ext cx="10298000" cy="641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40" tIns="45720" rIns="91440" bIns="45720" rtlCol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SG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Wrangling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386EAAD-7D86-4687-AA68-9DB34544CA78}"/>
              </a:ext>
            </a:extLst>
          </p:cNvPr>
          <p:cNvSpPr txBox="1"/>
          <p:nvPr/>
        </p:nvSpPr>
        <p:spPr>
          <a:xfrm>
            <a:off x="1160583" y="1459468"/>
            <a:ext cx="189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Before wrangling:</a:t>
            </a:r>
          </a:p>
        </p:txBody>
      </p:sp>
      <p:sp>
        <p:nvSpPr>
          <p:cNvPr id="78" name="Arrow: Right 77">
            <a:extLst>
              <a:ext uri="{FF2B5EF4-FFF2-40B4-BE49-F238E27FC236}">
                <a16:creationId xmlns:a16="http://schemas.microsoft.com/office/drawing/2014/main" id="{993E0A4F-FE96-43A0-A315-5CA20F493B53}"/>
              </a:ext>
            </a:extLst>
          </p:cNvPr>
          <p:cNvSpPr/>
          <p:nvPr/>
        </p:nvSpPr>
        <p:spPr>
          <a:xfrm>
            <a:off x="3369852" y="3341541"/>
            <a:ext cx="4383887" cy="61242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80774608-C585-4805-AEE4-2D55C5E5155D}"/>
              </a:ext>
            </a:extLst>
          </p:cNvPr>
          <p:cNvSpPr/>
          <p:nvPr/>
        </p:nvSpPr>
        <p:spPr>
          <a:xfrm>
            <a:off x="7953468" y="1828800"/>
            <a:ext cx="2468820" cy="3779415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1600" dirty="0">
                <a:latin typeface="Calibri" panose="020F0502020204030204" pitchFamily="34" charset="0"/>
                <a:cs typeface="Calibri" panose="020F0502020204030204" pitchFamily="34" charset="0"/>
              </a:rPr>
              <a:t>Year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1600" dirty="0">
                <a:latin typeface="Calibri" panose="020F0502020204030204" pitchFamily="34" charset="0"/>
                <a:cs typeface="Calibri" panose="020F0502020204030204" pitchFamily="34" charset="0"/>
              </a:rPr>
              <a:t>Town premium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1600" dirty="0">
                <a:latin typeface="Calibri" panose="020F0502020204030204" pitchFamily="34" charset="0"/>
                <a:cs typeface="Calibri" panose="020F0502020204030204" pitchFamily="34" charset="0"/>
              </a:rPr>
              <a:t>Flat Type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1600" dirty="0">
                <a:latin typeface="Calibri" panose="020F0502020204030204" pitchFamily="34" charset="0"/>
                <a:cs typeface="Calibri" panose="020F0502020204030204" pitchFamily="34" charset="0"/>
              </a:rPr>
              <a:t>Storey Level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1600" dirty="0">
                <a:latin typeface="Calibri" panose="020F0502020204030204" pitchFamily="34" charset="0"/>
                <a:cs typeface="Calibri" panose="020F0502020204030204" pitchFamily="34" charset="0"/>
              </a:rPr>
              <a:t>Floor Area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1600" dirty="0">
                <a:latin typeface="Calibri" panose="020F0502020204030204" pitchFamily="34" charset="0"/>
                <a:cs typeface="Calibri" panose="020F0502020204030204" pitchFamily="34" charset="0"/>
              </a:rPr>
              <a:t>Flat Model premium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1600" dirty="0">
                <a:latin typeface="Calibri" panose="020F0502020204030204" pitchFamily="34" charset="0"/>
                <a:cs typeface="Calibri" panose="020F0502020204030204" pitchFamily="34" charset="0"/>
              </a:rPr>
              <a:t>Remaining Lease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1600" dirty="0">
                <a:latin typeface="Calibri" panose="020F0502020204030204" pitchFamily="34" charset="0"/>
                <a:cs typeface="Calibri" panose="020F0502020204030204" pitchFamily="34" charset="0"/>
              </a:rPr>
              <a:t>Distance to MRT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1600" dirty="0">
                <a:latin typeface="Calibri" panose="020F0502020204030204" pitchFamily="34" charset="0"/>
                <a:cs typeface="Calibri" panose="020F0502020204030204" pitchFamily="34" charset="0"/>
              </a:rPr>
              <a:t>Distance to CBD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1600" dirty="0">
                <a:latin typeface="Calibri" panose="020F0502020204030204" pitchFamily="34" charset="0"/>
                <a:cs typeface="Calibri" panose="020F0502020204030204" pitchFamily="34" charset="0"/>
              </a:rPr>
              <a:t>Distance to mall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1600" dirty="0">
                <a:latin typeface="Calibri" panose="020F0502020204030204" pitchFamily="34" charset="0"/>
                <a:cs typeface="Calibri" panose="020F0502020204030204" pitchFamily="34" charset="0"/>
              </a:rPr>
              <a:t>CPI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49D89B1-1BBE-413C-A92F-9B2BEE2FDCD1}"/>
              </a:ext>
            </a:extLst>
          </p:cNvPr>
          <p:cNvSpPr txBox="1"/>
          <p:nvPr/>
        </p:nvSpPr>
        <p:spPr>
          <a:xfrm>
            <a:off x="7953468" y="1459468"/>
            <a:ext cx="2270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After wrangling: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F88995D2-34C0-4837-B046-2B9FA137FCB0}"/>
              </a:ext>
            </a:extLst>
          </p:cNvPr>
          <p:cNvSpPr/>
          <p:nvPr/>
        </p:nvSpPr>
        <p:spPr>
          <a:xfrm>
            <a:off x="955310" y="1857974"/>
            <a:ext cx="2270993" cy="3779415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1600" dirty="0">
                <a:latin typeface="Calibri" panose="020F0502020204030204" pitchFamily="34" charset="0"/>
                <a:cs typeface="Calibri" panose="020F0502020204030204" pitchFamily="34" charset="0"/>
              </a:rPr>
              <a:t>Month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1600" dirty="0">
                <a:latin typeface="Calibri" panose="020F0502020204030204" pitchFamily="34" charset="0"/>
                <a:cs typeface="Calibri" panose="020F0502020204030204" pitchFamily="34" charset="0"/>
              </a:rPr>
              <a:t>Town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1600" dirty="0">
                <a:latin typeface="Calibri" panose="020F0502020204030204" pitchFamily="34" charset="0"/>
                <a:cs typeface="Calibri" panose="020F0502020204030204" pitchFamily="34" charset="0"/>
              </a:rPr>
              <a:t>Flat Type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1600" dirty="0">
                <a:latin typeface="Calibri" panose="020F0502020204030204" pitchFamily="34" charset="0"/>
                <a:cs typeface="Calibri" panose="020F0502020204030204" pitchFamily="34" charset="0"/>
              </a:rPr>
              <a:t>Storey Range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1600" dirty="0">
                <a:latin typeface="Calibri" panose="020F0502020204030204" pitchFamily="34" charset="0"/>
                <a:cs typeface="Calibri" panose="020F0502020204030204" pitchFamily="34" charset="0"/>
              </a:rPr>
              <a:t>Floor Area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1600" dirty="0">
                <a:latin typeface="Calibri" panose="020F0502020204030204" pitchFamily="34" charset="0"/>
                <a:cs typeface="Calibri" panose="020F0502020204030204" pitchFamily="34" charset="0"/>
              </a:rPr>
              <a:t>Flat Model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1600" dirty="0">
                <a:latin typeface="Calibri" panose="020F0502020204030204" pitchFamily="34" charset="0"/>
                <a:cs typeface="Calibri" panose="020F0502020204030204" pitchFamily="34" charset="0"/>
              </a:rPr>
              <a:t>Remaining Lease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1600" dirty="0">
                <a:latin typeface="Calibri" panose="020F0502020204030204" pitchFamily="34" charset="0"/>
                <a:cs typeface="Calibri" panose="020F0502020204030204" pitchFamily="34" charset="0"/>
              </a:rPr>
              <a:t>Distance to MRT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1600" dirty="0">
                <a:latin typeface="Calibri" panose="020F0502020204030204" pitchFamily="34" charset="0"/>
                <a:cs typeface="Calibri" panose="020F0502020204030204" pitchFamily="34" charset="0"/>
              </a:rPr>
              <a:t>Distance to CBD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1600" dirty="0">
                <a:latin typeface="Calibri" panose="020F0502020204030204" pitchFamily="34" charset="0"/>
                <a:cs typeface="Calibri" panose="020F0502020204030204" pitchFamily="34" charset="0"/>
              </a:rPr>
              <a:t>Distance to mall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1600" dirty="0">
                <a:latin typeface="Calibri" panose="020F0502020204030204" pitchFamily="34" charset="0"/>
                <a:cs typeface="Calibri" panose="020F0502020204030204" pitchFamily="34" charset="0"/>
              </a:rPr>
              <a:t>CPI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153555-2204-4F6E-B114-660CABFD97E6}"/>
              </a:ext>
            </a:extLst>
          </p:cNvPr>
          <p:cNvGrpSpPr/>
          <p:nvPr/>
        </p:nvGrpSpPr>
        <p:grpSpPr>
          <a:xfrm>
            <a:off x="4672556" y="2834245"/>
            <a:ext cx="1659466" cy="1627017"/>
            <a:chOff x="4672556" y="2834245"/>
            <a:chExt cx="1659466" cy="162701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74038E1-FDA8-4614-8E6A-54986CB0A35A}"/>
                </a:ext>
              </a:extLst>
            </p:cNvPr>
            <p:cNvGrpSpPr/>
            <p:nvPr/>
          </p:nvGrpSpPr>
          <p:grpSpPr>
            <a:xfrm>
              <a:off x="4672556" y="2834245"/>
              <a:ext cx="1659466" cy="1627017"/>
              <a:chOff x="4704011" y="2675973"/>
              <a:chExt cx="1943357" cy="1905358"/>
            </a:xfrm>
          </p:grpSpPr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F0D6F83B-D8F2-4053-AC15-B157872B4688}"/>
                  </a:ext>
                </a:extLst>
              </p:cNvPr>
              <p:cNvSpPr/>
              <p:nvPr/>
            </p:nvSpPr>
            <p:spPr>
              <a:xfrm>
                <a:off x="4704011" y="2675973"/>
                <a:ext cx="1943357" cy="190535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1FD295B1-A05D-4250-BF5D-D58FAA6070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98219" y="2941248"/>
                <a:ext cx="1154942" cy="862454"/>
              </a:xfrm>
              <a:prstGeom prst="rect">
                <a:avLst/>
              </a:prstGeom>
            </p:spPr>
          </p:pic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C87F0A2-F6C4-441C-AFD4-6225394C5A67}"/>
                </a:ext>
              </a:extLst>
            </p:cNvPr>
            <p:cNvSpPr txBox="1"/>
            <p:nvPr/>
          </p:nvSpPr>
          <p:spPr>
            <a:xfrm flipH="1">
              <a:off x="4876604" y="3816395"/>
              <a:ext cx="12513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Median price premium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277;p20">
            <a:extLst>
              <a:ext uri="{FF2B5EF4-FFF2-40B4-BE49-F238E27FC236}">
                <a16:creationId xmlns:a16="http://schemas.microsoft.com/office/drawing/2014/main" id="{0E8E2F66-DE7B-45D6-BD2F-235C2B1D376A}"/>
              </a:ext>
            </a:extLst>
          </p:cNvPr>
          <p:cNvSpPr txBox="1">
            <a:spLocks/>
          </p:cNvSpPr>
          <p:nvPr/>
        </p:nvSpPr>
        <p:spPr>
          <a:xfrm>
            <a:off x="955310" y="353651"/>
            <a:ext cx="10298000" cy="641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40" tIns="45720" rIns="91440" bIns="45720" rtlCol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SG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Exploration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9803F3-B73D-424B-83AA-3C630ED4A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878" y="1093424"/>
            <a:ext cx="6403910" cy="28575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0CBFE8-A6F9-4761-B254-B419F365F2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878" y="3871639"/>
            <a:ext cx="6403910" cy="285757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B902FDE-5616-47DF-B750-62280F35EC43}"/>
              </a:ext>
            </a:extLst>
          </p:cNvPr>
          <p:cNvSpPr/>
          <p:nvPr/>
        </p:nvSpPr>
        <p:spPr>
          <a:xfrm>
            <a:off x="7931020" y="1258432"/>
            <a:ext cx="2836506" cy="3303272"/>
          </a:xfrm>
          <a:prstGeom prst="rect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108000" rtlCol="0" anchor="t" anchorCtr="0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SG" sz="1600" dirty="0">
                <a:latin typeface="Calibri" panose="020F0502020204030204" pitchFamily="34" charset="0"/>
                <a:cs typeface="Calibri" panose="020F0502020204030204" pitchFamily="34" charset="0"/>
              </a:rPr>
              <a:t>Selection of 4 Room flat type for a quick overview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SG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SG" sz="1600" dirty="0">
                <a:latin typeface="Calibri" panose="020F0502020204030204" pitchFamily="34" charset="0"/>
                <a:cs typeface="Calibri" panose="020F0502020204030204" pitchFamily="34" charset="0"/>
              </a:rPr>
              <a:t>Performed preliminary data exploration on bivariate data analysis of resale price against a single feature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SG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SG" sz="1600" dirty="0">
                <a:latin typeface="Calibri" panose="020F0502020204030204" pitchFamily="34" charset="0"/>
                <a:cs typeface="Calibri" panose="020F0502020204030204" pitchFamily="34" charset="0"/>
              </a:rPr>
              <a:t>Verified visually/ graphically that correlation exists between resale prices and features</a:t>
            </a:r>
          </a:p>
        </p:txBody>
      </p:sp>
    </p:spTree>
    <p:extLst>
      <p:ext uri="{BB962C8B-B14F-4D97-AF65-F5344CB8AC3E}">
        <p14:creationId xmlns:p14="http://schemas.microsoft.com/office/powerpoint/2010/main" val="535794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277;p20">
            <a:extLst>
              <a:ext uri="{FF2B5EF4-FFF2-40B4-BE49-F238E27FC236}">
                <a16:creationId xmlns:a16="http://schemas.microsoft.com/office/drawing/2014/main" id="{0E8E2F66-DE7B-45D6-BD2F-235C2B1D376A}"/>
              </a:ext>
            </a:extLst>
          </p:cNvPr>
          <p:cNvSpPr txBox="1">
            <a:spLocks/>
          </p:cNvSpPr>
          <p:nvPr/>
        </p:nvSpPr>
        <p:spPr>
          <a:xfrm>
            <a:off x="955310" y="353651"/>
            <a:ext cx="10298000" cy="641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40" tIns="45720" rIns="91440" bIns="45720" rtlCol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SG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Exploration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4E13FD-2A1B-4110-AC5C-7B1C2D38BF28}"/>
              </a:ext>
            </a:extLst>
          </p:cNvPr>
          <p:cNvSpPr/>
          <p:nvPr/>
        </p:nvSpPr>
        <p:spPr>
          <a:xfrm>
            <a:off x="7931020" y="1258432"/>
            <a:ext cx="2836506" cy="3793402"/>
          </a:xfrm>
          <a:prstGeom prst="rect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108000" rtlCol="0" anchor="t" anchorCtr="0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SG" sz="1600" dirty="0">
                <a:latin typeface="Calibri" panose="020F0502020204030204" pitchFamily="34" charset="0"/>
                <a:cs typeface="Calibri" panose="020F0502020204030204" pitchFamily="34" charset="0"/>
              </a:rPr>
              <a:t>Correlation and feature importance can be checked using </a:t>
            </a:r>
            <a:r>
              <a:rPr lang="en-SG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corr</a:t>
            </a:r>
            <a:r>
              <a:rPr lang="en-SG" sz="1600" dirty="0">
                <a:latin typeface="Calibri" panose="020F0502020204030204" pitchFamily="34" charset="0"/>
                <a:cs typeface="Calibri" panose="020F0502020204030204" pitchFamily="34" charset="0"/>
              </a:rPr>
              <a:t>() method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SG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SG" sz="1600" dirty="0">
                <a:latin typeface="Calibri" panose="020F0502020204030204" pitchFamily="34" charset="0"/>
                <a:cs typeface="Calibri" panose="020F0502020204030204" pitchFamily="34" charset="0"/>
              </a:rPr>
              <a:t>From either the first column or first row, it can be seen that all of the features have slight to high correlation with the resale price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SG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SG" sz="1600" dirty="0">
                <a:latin typeface="Calibri" panose="020F0502020204030204" pitchFamily="34" charset="0"/>
                <a:cs typeface="Calibri" panose="020F0502020204030204" pitchFamily="34" charset="0"/>
              </a:rPr>
              <a:t>One exception is the distance from MRT which though is small is a non-zero value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22E93C-4B95-4D84-ABAE-FCB245DA1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456" y="1144695"/>
            <a:ext cx="5614875" cy="535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944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277;p20">
            <a:extLst>
              <a:ext uri="{FF2B5EF4-FFF2-40B4-BE49-F238E27FC236}">
                <a16:creationId xmlns:a16="http://schemas.microsoft.com/office/drawing/2014/main" id="{0E8E2F66-DE7B-45D6-BD2F-235C2B1D376A}"/>
              </a:ext>
            </a:extLst>
          </p:cNvPr>
          <p:cNvSpPr txBox="1">
            <a:spLocks/>
          </p:cNvSpPr>
          <p:nvPr/>
        </p:nvSpPr>
        <p:spPr>
          <a:xfrm>
            <a:off x="955310" y="353651"/>
            <a:ext cx="10298000" cy="641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40" tIns="45720" rIns="91440" bIns="45720" rtlCol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SG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Modelling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8AD2C52-1EF1-41BE-AAB7-C371ED39F316}"/>
              </a:ext>
            </a:extLst>
          </p:cNvPr>
          <p:cNvGrpSpPr/>
          <p:nvPr/>
        </p:nvGrpSpPr>
        <p:grpSpPr>
          <a:xfrm>
            <a:off x="1140437" y="1350829"/>
            <a:ext cx="9911126" cy="5024425"/>
            <a:chOff x="871436" y="1341776"/>
            <a:chExt cx="9911126" cy="502442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84A4F6D-2791-4A14-9E1D-F845340493D1}"/>
                </a:ext>
              </a:extLst>
            </p:cNvPr>
            <p:cNvGrpSpPr/>
            <p:nvPr/>
          </p:nvGrpSpPr>
          <p:grpSpPr>
            <a:xfrm>
              <a:off x="6319112" y="2018994"/>
              <a:ext cx="2788674" cy="1627017"/>
              <a:chOff x="6319112" y="2136686"/>
              <a:chExt cx="2788674" cy="1627017"/>
            </a:xfrm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20FFDB0D-CFEA-4556-A7A9-7E5A51F425D0}"/>
                  </a:ext>
                </a:extLst>
              </p:cNvPr>
              <p:cNvSpPr/>
              <p:nvPr/>
            </p:nvSpPr>
            <p:spPr>
              <a:xfrm>
                <a:off x="6319112" y="2136686"/>
                <a:ext cx="2788674" cy="162701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417FE96B-0409-4CB9-8556-BC83DCCB97EC}"/>
                  </a:ext>
                </a:extLst>
              </p:cNvPr>
              <p:cNvGrpSpPr/>
              <p:nvPr/>
            </p:nvGrpSpPr>
            <p:grpSpPr>
              <a:xfrm>
                <a:off x="6543625" y="2453721"/>
                <a:ext cx="2352561" cy="434837"/>
                <a:chOff x="6673745" y="3429000"/>
                <a:chExt cx="2352561" cy="434837"/>
              </a:xfrm>
            </p:grpSpPr>
            <p:sp>
              <p:nvSpPr>
                <p:cNvPr id="14" name="Rectangle: Rounded Corners 13">
                  <a:extLst>
                    <a:ext uri="{FF2B5EF4-FFF2-40B4-BE49-F238E27FC236}">
                      <a16:creationId xmlns:a16="http://schemas.microsoft.com/office/drawing/2014/main" id="{0770EEB4-E10C-4EC6-98D1-975F6486003D}"/>
                    </a:ext>
                  </a:extLst>
                </p:cNvPr>
                <p:cNvSpPr/>
                <p:nvPr/>
              </p:nvSpPr>
              <p:spPr>
                <a:xfrm>
                  <a:off x="6673745" y="3429000"/>
                  <a:ext cx="2352561" cy="434837"/>
                </a:xfrm>
                <a:prstGeom prst="roundRect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 anchorCtr="0"/>
                <a:lstStyle/>
                <a:p>
                  <a:pPr>
                    <a:spcAft>
                      <a:spcPts val="600"/>
                    </a:spcAft>
                  </a:pPr>
                  <a:r>
                    <a:rPr lang="en-SG" sz="16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     Predicted Resale Price</a:t>
                  </a:r>
                </a:p>
              </p:txBody>
            </p:sp>
            <p:pic>
              <p:nvPicPr>
                <p:cNvPr id="4098" name="Picture 2" descr="134675192">
                  <a:extLst>
                    <a:ext uri="{FF2B5EF4-FFF2-40B4-BE49-F238E27FC236}">
                      <a16:creationId xmlns:a16="http://schemas.microsoft.com/office/drawing/2014/main" id="{C67AF58D-B8AE-43AC-8169-BC632F1351B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8570" y="3484649"/>
                  <a:ext cx="323537" cy="32353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3F1BA5C7-A4DE-4C42-9D35-65544A38D996}"/>
                  </a:ext>
                </a:extLst>
              </p:cNvPr>
              <p:cNvGrpSpPr/>
              <p:nvPr/>
            </p:nvGrpSpPr>
            <p:grpSpPr>
              <a:xfrm>
                <a:off x="6543624" y="3056780"/>
                <a:ext cx="2352561" cy="434837"/>
                <a:chOff x="4919719" y="5077717"/>
                <a:chExt cx="2352561" cy="434837"/>
              </a:xfrm>
            </p:grpSpPr>
            <p:sp>
              <p:nvSpPr>
                <p:cNvPr id="21" name="Rectangle: Rounded Corners 20">
                  <a:extLst>
                    <a:ext uri="{FF2B5EF4-FFF2-40B4-BE49-F238E27FC236}">
                      <a16:creationId xmlns:a16="http://schemas.microsoft.com/office/drawing/2014/main" id="{B9EB1B26-AAE4-463C-A121-48B72EBA0725}"/>
                    </a:ext>
                  </a:extLst>
                </p:cNvPr>
                <p:cNvSpPr/>
                <p:nvPr/>
              </p:nvSpPr>
              <p:spPr>
                <a:xfrm>
                  <a:off x="4919719" y="5077717"/>
                  <a:ext cx="2352561" cy="434837"/>
                </a:xfrm>
                <a:prstGeom prst="roundRect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 anchorCtr="0"/>
                <a:lstStyle/>
                <a:p>
                  <a:pPr>
                    <a:spcAft>
                      <a:spcPts val="600"/>
                    </a:spcAft>
                  </a:pPr>
                  <a:r>
                    <a:rPr lang="en-SG" sz="16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     Actual Resale Price</a:t>
                  </a:r>
                </a:p>
              </p:txBody>
            </p:sp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96663FFA-A524-472D-AEEF-49CAABC0AB8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955614" y="5133366"/>
                  <a:ext cx="323537" cy="323537"/>
                </a:xfrm>
                <a:prstGeom prst="rect">
                  <a:avLst/>
                </a:prstGeom>
              </p:spPr>
            </p:pic>
          </p:grp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386EAAD-7D86-4687-AA68-9DB34544CA78}"/>
                </a:ext>
              </a:extLst>
            </p:cNvPr>
            <p:cNvSpPr txBox="1"/>
            <p:nvPr/>
          </p:nvSpPr>
          <p:spPr>
            <a:xfrm>
              <a:off x="1025645" y="1341776"/>
              <a:ext cx="2164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latin typeface="Calibri" panose="020F0502020204030204" pitchFamily="34" charset="0"/>
                  <a:cs typeface="Calibri" panose="020F0502020204030204" pitchFamily="34" charset="0"/>
                </a:rPr>
                <a:t>Features (4 Room):</a:t>
              </a:r>
            </a:p>
          </p:txBody>
        </p:sp>
        <p:sp>
          <p:nvSpPr>
            <p:cNvPr id="78" name="Arrow: Right 77">
              <a:extLst>
                <a:ext uri="{FF2B5EF4-FFF2-40B4-BE49-F238E27FC236}">
                  <a16:creationId xmlns:a16="http://schemas.microsoft.com/office/drawing/2014/main" id="{993E0A4F-FE96-43A0-A315-5CA20F493B53}"/>
                </a:ext>
              </a:extLst>
            </p:cNvPr>
            <p:cNvSpPr/>
            <p:nvPr/>
          </p:nvSpPr>
          <p:spPr>
            <a:xfrm>
              <a:off x="3536794" y="2220076"/>
              <a:ext cx="2936434" cy="61242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80774608-C585-4805-AEE4-2D55C5E5155D}"/>
                </a:ext>
              </a:extLst>
            </p:cNvPr>
            <p:cNvSpPr/>
            <p:nvPr/>
          </p:nvSpPr>
          <p:spPr>
            <a:xfrm>
              <a:off x="871436" y="1711109"/>
              <a:ext cx="2468820" cy="3462336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SG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Year</a:t>
              </a: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SG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Town premium</a:t>
              </a: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SG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Storey Level</a:t>
              </a: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SG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Floor Area</a:t>
              </a: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SG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Flat Model premium</a:t>
              </a: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SG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Remaining Lease</a:t>
              </a: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SG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Distance to MRT</a:t>
              </a: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SG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Distance to CBD</a:t>
              </a: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SG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Distance to mall</a:t>
              </a: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SG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CPI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7B48B1F-DBF5-43B1-890B-DF8AA84DA5C0}"/>
                </a:ext>
              </a:extLst>
            </p:cNvPr>
            <p:cNvGrpSpPr/>
            <p:nvPr/>
          </p:nvGrpSpPr>
          <p:grpSpPr>
            <a:xfrm>
              <a:off x="3925098" y="1711108"/>
              <a:ext cx="1659466" cy="2014976"/>
              <a:chOff x="3839637" y="2832573"/>
              <a:chExt cx="1659466" cy="2014976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6F232044-753A-480D-B2A9-04EA5591FFAD}"/>
                  </a:ext>
                </a:extLst>
              </p:cNvPr>
              <p:cNvGrpSpPr/>
              <p:nvPr/>
            </p:nvGrpSpPr>
            <p:grpSpPr>
              <a:xfrm>
                <a:off x="3839637" y="2832573"/>
                <a:ext cx="1659466" cy="2014976"/>
                <a:chOff x="4672556" y="2805413"/>
                <a:chExt cx="1659466" cy="2014976"/>
              </a:xfrm>
            </p:grpSpPr>
            <p:sp>
              <p:nvSpPr>
                <p:cNvPr id="82" name="Rectangle: Rounded Corners 81">
                  <a:extLst>
                    <a:ext uri="{FF2B5EF4-FFF2-40B4-BE49-F238E27FC236}">
                      <a16:creationId xmlns:a16="http://schemas.microsoft.com/office/drawing/2014/main" id="{F0D6F83B-D8F2-4053-AC15-B157872B4688}"/>
                    </a:ext>
                  </a:extLst>
                </p:cNvPr>
                <p:cNvSpPr/>
                <p:nvPr/>
              </p:nvSpPr>
              <p:spPr>
                <a:xfrm>
                  <a:off x="4672556" y="2805413"/>
                  <a:ext cx="1659466" cy="201497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pic>
              <p:nvPicPr>
                <p:cNvPr id="3" name="Picture 2">
                  <a:extLst>
                    <a:ext uri="{FF2B5EF4-FFF2-40B4-BE49-F238E27FC236}">
                      <a16:creationId xmlns:a16="http://schemas.microsoft.com/office/drawing/2014/main" id="{A33BBDAB-202A-46F9-AD9A-B810A0473D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032663" y="2984235"/>
                  <a:ext cx="939252" cy="939252"/>
                </a:xfrm>
                <a:prstGeom prst="rect">
                  <a:avLst/>
                </a:prstGeom>
              </p:spPr>
            </p:pic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6F6E94-98B0-4CEA-99CF-03CBCE303EAB}"/>
                  </a:ext>
                </a:extLst>
              </p:cNvPr>
              <p:cNvSpPr txBox="1"/>
              <p:nvPr/>
            </p:nvSpPr>
            <p:spPr>
              <a:xfrm flipH="1">
                <a:off x="3882561" y="3958008"/>
                <a:ext cx="156456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Linear Regression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Grad-Boosting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Random Forest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Neural Network</a:t>
                </a:r>
              </a:p>
            </p:txBody>
          </p:sp>
        </p:grpSp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C401002F-F424-4523-A7C8-F128F64B4181}"/>
                </a:ext>
              </a:extLst>
            </p:cNvPr>
            <p:cNvSpPr/>
            <p:nvPr/>
          </p:nvSpPr>
          <p:spPr>
            <a:xfrm rot="7516217">
              <a:off x="6770197" y="3972551"/>
              <a:ext cx="914949" cy="469281"/>
            </a:xfrm>
            <a:prstGeom prst="rightArrow">
              <a:avLst>
                <a:gd name="adj1" fmla="val 53608"/>
                <a:gd name="adj2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3D090A6-CC6E-4B27-9D68-3DFE7A57104D}"/>
                </a:ext>
              </a:extLst>
            </p:cNvPr>
            <p:cNvGrpSpPr/>
            <p:nvPr/>
          </p:nvGrpSpPr>
          <p:grpSpPr>
            <a:xfrm>
              <a:off x="4626384" y="4739184"/>
              <a:ext cx="2788674" cy="1627017"/>
              <a:chOff x="6703021" y="4692550"/>
              <a:chExt cx="2788674" cy="1627017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613664EB-BBB6-46DB-9023-4E4225FA8D5C}"/>
                  </a:ext>
                </a:extLst>
              </p:cNvPr>
              <p:cNvGrpSpPr/>
              <p:nvPr/>
            </p:nvGrpSpPr>
            <p:grpSpPr>
              <a:xfrm>
                <a:off x="6703021" y="4692550"/>
                <a:ext cx="2788674" cy="1627017"/>
                <a:chOff x="6319112" y="2136686"/>
                <a:chExt cx="2788674" cy="1627017"/>
              </a:xfrm>
            </p:grpSpPr>
            <p:sp>
              <p:nvSpPr>
                <p:cNvPr id="38" name="Rectangle: Rounded Corners 37">
                  <a:extLst>
                    <a:ext uri="{FF2B5EF4-FFF2-40B4-BE49-F238E27FC236}">
                      <a16:creationId xmlns:a16="http://schemas.microsoft.com/office/drawing/2014/main" id="{367341D7-9292-4475-B2A1-F25DCF41E97B}"/>
                    </a:ext>
                  </a:extLst>
                </p:cNvPr>
                <p:cNvSpPr/>
                <p:nvPr/>
              </p:nvSpPr>
              <p:spPr>
                <a:xfrm>
                  <a:off x="6319112" y="2136686"/>
                  <a:ext cx="2788674" cy="1627017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43" name="Rectangle: Rounded Corners 42">
                  <a:extLst>
                    <a:ext uri="{FF2B5EF4-FFF2-40B4-BE49-F238E27FC236}">
                      <a16:creationId xmlns:a16="http://schemas.microsoft.com/office/drawing/2014/main" id="{4B152F04-C4F1-4E47-94C3-0BAE011D437C}"/>
                    </a:ext>
                  </a:extLst>
                </p:cNvPr>
                <p:cNvSpPr/>
                <p:nvPr/>
              </p:nvSpPr>
              <p:spPr>
                <a:xfrm>
                  <a:off x="7103307" y="2453721"/>
                  <a:ext cx="1792879" cy="434837"/>
                </a:xfrm>
                <a:prstGeom prst="roundRect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 anchorCtr="0"/>
                <a:lstStyle/>
                <a:p>
                  <a:pPr>
                    <a:spcAft>
                      <a:spcPts val="600"/>
                    </a:spcAft>
                  </a:pPr>
                  <a:r>
                    <a:rPr lang="en-SG" sz="1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R-squared Value</a:t>
                  </a:r>
                </a:p>
              </p:txBody>
            </p:sp>
            <p:sp>
              <p:nvSpPr>
                <p:cNvPr id="41" name="Rectangle: Rounded Corners 40">
                  <a:extLst>
                    <a:ext uri="{FF2B5EF4-FFF2-40B4-BE49-F238E27FC236}">
                      <a16:creationId xmlns:a16="http://schemas.microsoft.com/office/drawing/2014/main" id="{6FFFAFB8-8ACE-4939-8A2C-12498EEE5314}"/>
                    </a:ext>
                  </a:extLst>
                </p:cNvPr>
                <p:cNvSpPr/>
                <p:nvPr/>
              </p:nvSpPr>
              <p:spPr>
                <a:xfrm>
                  <a:off x="7103305" y="3056780"/>
                  <a:ext cx="1792880" cy="434837"/>
                </a:xfrm>
                <a:prstGeom prst="roundRect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 anchorCtr="0"/>
                <a:lstStyle/>
                <a:p>
                  <a:pPr>
                    <a:spcAft>
                      <a:spcPts val="600"/>
                    </a:spcAft>
                  </a:pPr>
                  <a:r>
                    <a:rPr lang="en-SG" sz="1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Mean Squared Error</a:t>
                  </a:r>
                </a:p>
              </p:txBody>
            </p:sp>
          </p:grp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0C5F5545-2F16-4977-9060-0E8252E120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77505" y="5126810"/>
                <a:ext cx="635223" cy="635223"/>
              </a:xfrm>
              <a:prstGeom prst="rect">
                <a:avLst/>
              </a:prstGeom>
            </p:spPr>
          </p:pic>
        </p:grpSp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D050EA44-DD76-4FC7-BF1D-084671317877}"/>
                </a:ext>
              </a:extLst>
            </p:cNvPr>
            <p:cNvSpPr/>
            <p:nvPr/>
          </p:nvSpPr>
          <p:spPr>
            <a:xfrm rot="3283116">
              <a:off x="7718207" y="4000419"/>
              <a:ext cx="914949" cy="469281"/>
            </a:xfrm>
            <a:prstGeom prst="rightArrow">
              <a:avLst>
                <a:gd name="adj1" fmla="val 53608"/>
                <a:gd name="adj2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2051F2B-2CFC-499F-AA91-D62AE8DB87EA}"/>
                </a:ext>
              </a:extLst>
            </p:cNvPr>
            <p:cNvGrpSpPr/>
            <p:nvPr/>
          </p:nvGrpSpPr>
          <p:grpSpPr>
            <a:xfrm>
              <a:off x="7993888" y="4739184"/>
              <a:ext cx="2788674" cy="1069483"/>
              <a:chOff x="7993888" y="4739184"/>
              <a:chExt cx="2788674" cy="1069483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ACB512D4-83D1-475C-BB57-896F0C6E63E4}"/>
                  </a:ext>
                </a:extLst>
              </p:cNvPr>
              <p:cNvGrpSpPr/>
              <p:nvPr/>
            </p:nvGrpSpPr>
            <p:grpSpPr>
              <a:xfrm>
                <a:off x="7993888" y="4739184"/>
                <a:ext cx="2788674" cy="1069483"/>
                <a:chOff x="6319112" y="2136686"/>
                <a:chExt cx="2788674" cy="1069483"/>
              </a:xfrm>
            </p:grpSpPr>
            <p:sp>
              <p:nvSpPr>
                <p:cNvPr id="50" name="Rectangle: Rounded Corners 49">
                  <a:extLst>
                    <a:ext uri="{FF2B5EF4-FFF2-40B4-BE49-F238E27FC236}">
                      <a16:creationId xmlns:a16="http://schemas.microsoft.com/office/drawing/2014/main" id="{EB0FE89E-28E6-4B5D-BA6B-C94ACED484E2}"/>
                    </a:ext>
                  </a:extLst>
                </p:cNvPr>
                <p:cNvSpPr/>
                <p:nvPr/>
              </p:nvSpPr>
              <p:spPr>
                <a:xfrm>
                  <a:off x="6319112" y="2136686"/>
                  <a:ext cx="2788674" cy="106948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51" name="Rectangle: Rounded Corners 50">
                  <a:extLst>
                    <a:ext uri="{FF2B5EF4-FFF2-40B4-BE49-F238E27FC236}">
                      <a16:creationId xmlns:a16="http://schemas.microsoft.com/office/drawing/2014/main" id="{5E1B741F-409D-4EAA-BEFE-C3716C508114}"/>
                    </a:ext>
                  </a:extLst>
                </p:cNvPr>
                <p:cNvSpPr/>
                <p:nvPr/>
              </p:nvSpPr>
              <p:spPr>
                <a:xfrm>
                  <a:off x="7103307" y="2453721"/>
                  <a:ext cx="1792879" cy="434837"/>
                </a:xfrm>
                <a:prstGeom prst="roundRect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 anchorCtr="0"/>
                <a:lstStyle/>
                <a:p>
                  <a:pPr>
                    <a:spcAft>
                      <a:spcPts val="600"/>
                    </a:spcAft>
                  </a:pPr>
                  <a:r>
                    <a:rPr lang="en-SG" sz="1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Feature Importance</a:t>
                  </a:r>
                </a:p>
              </p:txBody>
            </p:sp>
          </p:grp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AD89BD20-7108-4E76-AB97-72F858FE4F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40571" y="5023377"/>
                <a:ext cx="500520" cy="50052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437288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A3F13214-9021-4368-93BB-D64CB49DC061}"/>
              </a:ext>
            </a:extLst>
          </p:cNvPr>
          <p:cNvSpPr/>
          <p:nvPr/>
        </p:nvSpPr>
        <p:spPr>
          <a:xfrm>
            <a:off x="5368875" y="1566357"/>
            <a:ext cx="5884435" cy="4892727"/>
          </a:xfrm>
          <a:prstGeom prst="roundRect">
            <a:avLst>
              <a:gd name="adj" fmla="val 8927"/>
            </a:avLst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108000" rtlCol="0" anchor="t" anchorCtr="0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SG" sz="1600" dirty="0">
                <a:latin typeface="Calibri" panose="020F0502020204030204" pitchFamily="34" charset="0"/>
                <a:cs typeface="Calibri" panose="020F0502020204030204" pitchFamily="34" charset="0"/>
              </a:rPr>
              <a:t>Each time period data sets was taken to be trained and tested within the same data set</a:t>
            </a:r>
          </a:p>
        </p:txBody>
      </p:sp>
      <p:sp>
        <p:nvSpPr>
          <p:cNvPr id="20" name="Google Shape;277;p20">
            <a:extLst>
              <a:ext uri="{FF2B5EF4-FFF2-40B4-BE49-F238E27FC236}">
                <a16:creationId xmlns:a16="http://schemas.microsoft.com/office/drawing/2014/main" id="{C5A93485-440C-4F2B-8C85-96671355E969}"/>
              </a:ext>
            </a:extLst>
          </p:cNvPr>
          <p:cNvSpPr txBox="1">
            <a:spLocks/>
          </p:cNvSpPr>
          <p:nvPr/>
        </p:nvSpPr>
        <p:spPr>
          <a:xfrm>
            <a:off x="955310" y="417022"/>
            <a:ext cx="10298000" cy="641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40" tIns="45720" rIns="91440" bIns="45720" rtlCol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SG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Insights</a:t>
            </a:r>
            <a:r>
              <a:rPr lang="en-SG" sz="1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SG" sz="1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Comparison and predictors for different time periods</a:t>
            </a:r>
            <a:endParaRPr lang="en-SG" sz="3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1275988-8EF1-4F09-A00D-3BCE4011D33D}"/>
              </a:ext>
            </a:extLst>
          </p:cNvPr>
          <p:cNvGrpSpPr/>
          <p:nvPr/>
        </p:nvGrpSpPr>
        <p:grpSpPr>
          <a:xfrm>
            <a:off x="955310" y="1566357"/>
            <a:ext cx="4029072" cy="4293634"/>
            <a:chOff x="1235967" y="1535601"/>
            <a:chExt cx="3689118" cy="3931358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6D319C4-36EC-4BF4-845C-A540DD95B000}"/>
                </a:ext>
              </a:extLst>
            </p:cNvPr>
            <p:cNvGrpSpPr/>
            <p:nvPr/>
          </p:nvGrpSpPr>
          <p:grpSpPr>
            <a:xfrm>
              <a:off x="1235967" y="1535601"/>
              <a:ext cx="3689118" cy="3931358"/>
              <a:chOff x="1235967" y="1229117"/>
              <a:chExt cx="3689118" cy="3931358"/>
            </a:xfrm>
          </p:grpSpPr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DF49E51F-B051-42A5-877E-E4FB655C3A82}"/>
                  </a:ext>
                </a:extLst>
              </p:cNvPr>
              <p:cNvSpPr txBox="1"/>
              <p:nvPr/>
            </p:nvSpPr>
            <p:spPr>
              <a:xfrm>
                <a:off x="1235967" y="1229117"/>
                <a:ext cx="36891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Price predictors (time periods):</a:t>
                </a:r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F6E18BBA-AAA4-4805-A150-001FB1425D40}"/>
                  </a:ext>
                </a:extLst>
              </p:cNvPr>
              <p:cNvGrpSpPr/>
              <p:nvPr/>
            </p:nvGrpSpPr>
            <p:grpSpPr>
              <a:xfrm>
                <a:off x="1235967" y="1598449"/>
                <a:ext cx="3517272" cy="3562026"/>
                <a:chOff x="1235967" y="1598449"/>
                <a:chExt cx="3517272" cy="3562026"/>
              </a:xfrm>
            </p:grpSpPr>
            <p:pic>
              <p:nvPicPr>
                <p:cNvPr id="89" name="Picture 88">
                  <a:extLst>
                    <a:ext uri="{FF2B5EF4-FFF2-40B4-BE49-F238E27FC236}">
                      <a16:creationId xmlns:a16="http://schemas.microsoft.com/office/drawing/2014/main" id="{510EF319-EBE5-4D3C-BFE4-77435B4143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r="52917"/>
                <a:stretch/>
              </p:blipFill>
              <p:spPr>
                <a:xfrm>
                  <a:off x="1235967" y="1598449"/>
                  <a:ext cx="3517272" cy="3562026"/>
                </a:xfrm>
                <a:prstGeom prst="rect">
                  <a:avLst/>
                </a:prstGeom>
              </p:spPr>
            </p:pic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BC28885C-986C-4742-805C-FF60928FCECB}"/>
                    </a:ext>
                  </a:extLst>
                </p:cNvPr>
                <p:cNvSpPr/>
                <p:nvPr/>
              </p:nvSpPr>
              <p:spPr>
                <a:xfrm>
                  <a:off x="1883120" y="3739081"/>
                  <a:ext cx="715225" cy="896293"/>
                </a:xfrm>
                <a:prstGeom prst="rect">
                  <a:avLst/>
                </a:prstGeom>
                <a:noFill/>
                <a:ln w="190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40840A72-3066-48D0-89F2-79D5A8AD1A17}"/>
                    </a:ext>
                  </a:extLst>
                </p:cNvPr>
                <p:cNvSpPr/>
                <p:nvPr/>
              </p:nvSpPr>
              <p:spPr>
                <a:xfrm>
                  <a:off x="2607230" y="3358836"/>
                  <a:ext cx="805926" cy="541200"/>
                </a:xfrm>
                <a:prstGeom prst="rect">
                  <a:avLst/>
                </a:prstGeom>
                <a:noFill/>
                <a:ln w="190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AAA0B207-D0E3-49B9-94D6-730E9BE47A18}"/>
                    </a:ext>
                  </a:extLst>
                </p:cNvPr>
                <p:cNvSpPr/>
                <p:nvPr/>
              </p:nvSpPr>
              <p:spPr>
                <a:xfrm>
                  <a:off x="3413157" y="1967781"/>
                  <a:ext cx="615636" cy="1661655"/>
                </a:xfrm>
                <a:prstGeom prst="rect">
                  <a:avLst/>
                </a:prstGeom>
                <a:noFill/>
                <a:ln w="190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4B265B2E-857A-4883-A35A-539EA8AE7B8C}"/>
                    </a:ext>
                  </a:extLst>
                </p:cNvPr>
                <p:cNvSpPr/>
                <p:nvPr/>
              </p:nvSpPr>
              <p:spPr>
                <a:xfrm>
                  <a:off x="4028793" y="1623230"/>
                  <a:ext cx="724446" cy="541200"/>
                </a:xfrm>
                <a:prstGeom prst="rect">
                  <a:avLst/>
                </a:prstGeom>
                <a:noFill/>
                <a:ln w="190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D135F565-1F0B-4EDA-B2E3-B094373387D2}"/>
                    </a:ext>
                  </a:extLst>
                </p:cNvPr>
                <p:cNvSpPr txBox="1"/>
                <p:nvPr/>
              </p:nvSpPr>
              <p:spPr>
                <a:xfrm>
                  <a:off x="1942137" y="4391756"/>
                  <a:ext cx="77541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12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1990-97</a:t>
                  </a:r>
                </a:p>
              </p:txBody>
            </p:sp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F412B3A4-1BA1-4C4E-876D-9BB5EC03EDF8}"/>
                    </a:ext>
                  </a:extLst>
                </p:cNvPr>
                <p:cNvSpPr txBox="1"/>
                <p:nvPr/>
              </p:nvSpPr>
              <p:spPr>
                <a:xfrm>
                  <a:off x="2562130" y="3352437"/>
                  <a:ext cx="87818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12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1998-06</a:t>
                  </a:r>
                </a:p>
              </p:txBody>
            </p:sp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DAAABDA5-B95E-408D-A578-1537605647F1}"/>
                    </a:ext>
                  </a:extLst>
                </p:cNvPr>
                <p:cNvSpPr txBox="1"/>
                <p:nvPr/>
              </p:nvSpPr>
              <p:spPr>
                <a:xfrm>
                  <a:off x="3412988" y="3352436"/>
                  <a:ext cx="72444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12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2007-13</a:t>
                  </a:r>
                </a:p>
              </p:txBody>
            </p: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9124BD34-DD06-43A5-83D8-9618046C46BA}"/>
                    </a:ext>
                  </a:extLst>
                </p:cNvPr>
                <p:cNvSpPr txBox="1"/>
                <p:nvPr/>
              </p:nvSpPr>
              <p:spPr>
                <a:xfrm>
                  <a:off x="4028793" y="1628811"/>
                  <a:ext cx="72444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12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2014-20</a:t>
                  </a:r>
                </a:p>
              </p:txBody>
            </p:sp>
          </p:grp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ECA72B68-A0FD-48E6-B8B0-B08DC6ACFFCF}"/>
                  </a:ext>
                </a:extLst>
              </p:cNvPr>
              <p:cNvSpPr/>
              <p:nvPr/>
            </p:nvSpPr>
            <p:spPr>
              <a:xfrm>
                <a:off x="4073056" y="1856421"/>
                <a:ext cx="263554" cy="277000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000" bIns="36000" rtlCol="0" anchor="ctr" anchorCtr="0"/>
              <a:lstStyle/>
              <a:p>
                <a:pPr algn="ctr"/>
                <a:r>
                  <a:rPr lang="en-SG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4</a:t>
                </a:r>
              </a:p>
            </p:txBody>
          </p:sp>
        </p:grp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87643A0-CD42-4560-BAFF-4D396A2B323F}"/>
                </a:ext>
              </a:extLst>
            </p:cNvPr>
            <p:cNvSpPr/>
            <p:nvPr/>
          </p:nvSpPr>
          <p:spPr>
            <a:xfrm>
              <a:off x="3457421" y="2332414"/>
              <a:ext cx="263554" cy="277000"/>
            </a:xfrm>
            <a:prstGeom prst="ellipse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000" bIns="36000" rtlCol="0" anchor="ctr" anchorCtr="0"/>
            <a:lstStyle/>
            <a:p>
              <a:pPr algn="ctr"/>
              <a:r>
                <a:rPr lang="en-SG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B4CF2C2-5EB9-4320-90D6-A0C854092CD3}"/>
                </a:ext>
              </a:extLst>
            </p:cNvPr>
            <p:cNvSpPr/>
            <p:nvPr/>
          </p:nvSpPr>
          <p:spPr>
            <a:xfrm>
              <a:off x="2654007" y="3901580"/>
              <a:ext cx="263554" cy="277000"/>
            </a:xfrm>
            <a:prstGeom prst="ellipse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000" bIns="36000" rtlCol="0" anchor="ctr" anchorCtr="0"/>
            <a:lstStyle/>
            <a:p>
              <a:pPr algn="ctr"/>
              <a:r>
                <a:rPr lang="en-SG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CBD9C5E-3DBB-4D95-80FB-48F4A7EFF443}"/>
                </a:ext>
              </a:extLst>
            </p:cNvPr>
            <p:cNvSpPr/>
            <p:nvPr/>
          </p:nvSpPr>
          <p:spPr>
            <a:xfrm>
              <a:off x="1942137" y="4098074"/>
              <a:ext cx="263554" cy="277000"/>
            </a:xfrm>
            <a:prstGeom prst="ellipse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000" bIns="36000" rtlCol="0" anchor="ctr" anchorCtr="0"/>
            <a:lstStyle/>
            <a:p>
              <a:pPr algn="ctr"/>
              <a:r>
                <a:rPr lang="en-SG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</p:grpSp>
      <p:graphicFrame>
        <p:nvGraphicFramePr>
          <p:cNvPr id="28" name="Table 21">
            <a:extLst>
              <a:ext uri="{FF2B5EF4-FFF2-40B4-BE49-F238E27FC236}">
                <a16:creationId xmlns:a16="http://schemas.microsoft.com/office/drawing/2014/main" id="{78FF3A17-DDE9-4638-8A0E-270DC8992B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771526"/>
              </p:ext>
            </p:extLst>
          </p:nvPr>
        </p:nvGraphicFramePr>
        <p:xfrm>
          <a:off x="5785261" y="2455504"/>
          <a:ext cx="5051662" cy="375014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238640">
                  <a:extLst>
                    <a:ext uri="{9D8B030D-6E8A-4147-A177-3AD203B41FA5}">
                      <a16:colId xmlns:a16="http://schemas.microsoft.com/office/drawing/2014/main" val="2112569185"/>
                    </a:ext>
                  </a:extLst>
                </a:gridCol>
                <a:gridCol w="3813022">
                  <a:extLst>
                    <a:ext uri="{9D8B030D-6E8A-4147-A177-3AD203B41FA5}">
                      <a16:colId xmlns:a16="http://schemas.microsoft.com/office/drawing/2014/main" val="2341826701"/>
                    </a:ext>
                  </a:extLst>
                </a:gridCol>
              </a:tblGrid>
              <a:tr h="330277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 Periods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Score &amp; Top 5 Features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2619009"/>
                  </a:ext>
                </a:extLst>
              </a:tr>
              <a:tr h="722386"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00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SG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R-squared: 91.64%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SG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CPI: 81.98%, Model Premium: 4.34%, Town Premium: 3.32%, </a:t>
                      </a:r>
                      <a:r>
                        <a:rPr lang="en-SG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Dist</a:t>
                      </a:r>
                      <a:r>
                        <a:rPr lang="en-SG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from mall: 2.61%, </a:t>
                      </a:r>
                      <a:r>
                        <a:rPr lang="en-SG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Dist</a:t>
                      </a:r>
                      <a:r>
                        <a:rPr lang="en-SG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from CBD: 2.42%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8821"/>
                  </a:ext>
                </a:extLst>
              </a:tr>
              <a:tr h="722386"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00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SG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R-squared: 86.30%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SG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Floor area: 18.94%, Remaining Lease: 16.85%, </a:t>
                      </a:r>
                      <a:r>
                        <a:rPr lang="en-SG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Dist</a:t>
                      </a:r>
                      <a:r>
                        <a:rPr lang="en-SG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from CBD: 14.33%, </a:t>
                      </a:r>
                      <a:r>
                        <a:rPr lang="en-SG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Dist</a:t>
                      </a:r>
                      <a:r>
                        <a:rPr lang="en-SG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from mall: 14.07%, Town Premium: 12.73%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101344"/>
                  </a:ext>
                </a:extLst>
              </a:tr>
              <a:tr h="722386"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00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SG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R-squared: 94.53%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SG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CPI: 52.56%, Remaining Lease: 10.73%,  </a:t>
                      </a:r>
                      <a:r>
                        <a:rPr lang="en-SG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Dist</a:t>
                      </a:r>
                      <a:r>
                        <a:rPr lang="en-SG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from CBD: 10.63%, </a:t>
                      </a:r>
                      <a:r>
                        <a:rPr lang="en-SG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Dist</a:t>
                      </a:r>
                      <a:r>
                        <a:rPr lang="en-SG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from mall: 10.52%, Model Premium: 3.77%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415899"/>
                  </a:ext>
                </a:extLst>
              </a:tr>
              <a:tr h="722386"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00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SG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R-squared: 95.16%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SG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Remaining Lease: 25.15%,  </a:t>
                      </a:r>
                      <a:r>
                        <a:rPr lang="en-SG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Dist</a:t>
                      </a:r>
                      <a:r>
                        <a:rPr lang="en-SG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from CBD: 22.94%, </a:t>
                      </a:r>
                      <a:r>
                        <a:rPr lang="en-SG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Dist</a:t>
                      </a:r>
                      <a:r>
                        <a:rPr lang="en-SG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from mall: 22.19%, Town Premium: 8.59%, </a:t>
                      </a:r>
                      <a:r>
                        <a:rPr lang="en-SG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Dist</a:t>
                      </a:r>
                      <a:r>
                        <a:rPr lang="en-SG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from MRT: 5.07%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493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124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rocess Diagram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5EB2FC"/>
      </a:accent1>
      <a:accent2>
        <a:srgbClr val="69E781"/>
      </a:accent2>
      <a:accent3>
        <a:srgbClr val="869FB2"/>
      </a:accent3>
      <a:accent4>
        <a:srgbClr val="4949E7"/>
      </a:accent4>
      <a:accent5>
        <a:srgbClr val="FCBD24"/>
      </a:accent5>
      <a:accent6>
        <a:srgbClr val="EC3A3B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5759</TotalTime>
  <Words>919</Words>
  <Application>Microsoft Office PowerPoint</Application>
  <PresentationFormat>Widescreen</PresentationFormat>
  <Paragraphs>208</Paragraphs>
  <Slides>19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Fira Sans Extra Condensed Medium</vt:lpstr>
      <vt:lpstr>Arial</vt:lpstr>
      <vt:lpstr>Calibri</vt:lpstr>
      <vt:lpstr>Calibri Light</vt:lpstr>
      <vt:lpstr>Roboto</vt:lpstr>
      <vt:lpstr>Wingdings</vt:lpstr>
      <vt:lpstr>Office Theme</vt:lpstr>
      <vt:lpstr>Process Diagrams by Slidesgo</vt:lpstr>
      <vt:lpstr>Worksheet</vt:lpstr>
      <vt:lpstr>Resale Flat Price Analysis</vt:lpstr>
      <vt:lpstr>Problem Statement</vt:lpstr>
      <vt:lpstr>Data Analysis Process</vt:lpstr>
      <vt:lpstr>Data Collection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Appendix: Raw Data</vt:lpstr>
      <vt:lpstr>Appendix: Location &amp; Distance Calculation</vt:lpstr>
      <vt:lpstr>Appendix: Final Data Set</vt:lpstr>
      <vt:lpstr>Appendix: Further Data Exploration</vt:lpstr>
      <vt:lpstr>Appendix: Sequential Model Procedure</vt:lpstr>
      <vt:lpstr>Appendix: Additional ML Techniques &amp; Data Sets Considered</vt:lpstr>
      <vt:lpstr>Appendix: Data Sources</vt:lpstr>
      <vt:lpstr>Appendix: Model, Scores and Feature Importance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Cephas Lim En Rong</dc:creator>
  <cp:lastModifiedBy>Cephas Lim En Rong</cp:lastModifiedBy>
  <cp:revision>27</cp:revision>
  <dcterms:created xsi:type="dcterms:W3CDTF">2021-09-04T14:52:13Z</dcterms:created>
  <dcterms:modified xsi:type="dcterms:W3CDTF">2021-09-09T12:03:11Z</dcterms:modified>
</cp:coreProperties>
</file>