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12" r:id="rId2"/>
    <p:sldId id="413" r:id="rId3"/>
    <p:sldId id="683" r:id="rId4"/>
    <p:sldId id="689" r:id="rId5"/>
    <p:sldId id="669" r:id="rId6"/>
    <p:sldId id="674" r:id="rId7"/>
    <p:sldId id="675" r:id="rId8"/>
    <p:sldId id="677" r:id="rId9"/>
    <p:sldId id="670" r:id="rId10"/>
    <p:sldId id="687" r:id="rId11"/>
    <p:sldId id="688" r:id="rId12"/>
    <p:sldId id="678" r:id="rId13"/>
    <p:sldId id="690" r:id="rId14"/>
    <p:sldId id="691" r:id="rId15"/>
    <p:sldId id="692" r:id="rId16"/>
    <p:sldId id="693" r:id="rId17"/>
    <p:sldId id="694" r:id="rId18"/>
  </p:sldIdLst>
  <p:sldSz cx="9156700" cy="68707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1CEFF"/>
    <a:srgbClr val="FFC5CF"/>
    <a:srgbClr val="008000"/>
    <a:srgbClr val="00CC00"/>
    <a:srgbClr val="00CC66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66227" autoAdjust="0"/>
  </p:normalViewPr>
  <p:slideViewPr>
    <p:cSldViewPr>
      <p:cViewPr varScale="1">
        <p:scale>
          <a:sx n="86" d="100"/>
          <a:sy n="86" d="100"/>
        </p:scale>
        <p:origin x="1926" y="90"/>
      </p:cViewPr>
      <p:guideLst>
        <p:guide orient="horz" pos="480"/>
        <p:guide pos="5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Kivolowitz" userId="17e1462b2f5d134e" providerId="LiveId" clId="{EFA621C0-F889-47E0-800B-7EA755F3E8A0}"/>
    <pc:docChg chg="modSld">
      <pc:chgData name="Perry Kivolowitz" userId="17e1462b2f5d134e" providerId="LiveId" clId="{EFA621C0-F889-47E0-800B-7EA755F3E8A0}" dt="2018-04-05T14:40:00.470" v="3"/>
      <pc:docMkLst>
        <pc:docMk/>
      </pc:docMkLst>
      <pc:sldChg chg="modTransition">
        <pc:chgData name="Perry Kivolowitz" userId="17e1462b2f5d134e" providerId="LiveId" clId="{EFA621C0-F889-47E0-800B-7EA755F3E8A0}" dt="2018-04-05T14:40:00.470" v="3"/>
        <pc:sldMkLst>
          <pc:docMk/>
          <pc:sldMk cId="0" sldId="678"/>
        </pc:sldMkLst>
      </pc:sldChg>
      <pc:sldChg chg="modSp modTransition">
        <pc:chgData name="Perry Kivolowitz" userId="17e1462b2f5d134e" providerId="LiveId" clId="{EFA621C0-F889-47E0-800B-7EA755F3E8A0}" dt="2018-04-05T14:39:54.207" v="1"/>
        <pc:sldMkLst>
          <pc:docMk/>
          <pc:sldMk cId="0" sldId="687"/>
        </pc:sldMkLst>
        <pc:spChg chg="mod">
          <ac:chgData name="Perry Kivolowitz" userId="17e1462b2f5d134e" providerId="LiveId" clId="{EFA621C0-F889-47E0-800B-7EA755F3E8A0}" dt="2018-04-05T14:35:05.901" v="0" actId="20577"/>
          <ac:spMkLst>
            <pc:docMk/>
            <pc:sldMk cId="0" sldId="687"/>
            <ac:spMk id="625667" creationId="{00000000-0000-0000-0000-000000000000}"/>
          </ac:spMkLst>
        </pc:spChg>
      </pc:sldChg>
      <pc:sldChg chg="modTransition">
        <pc:chgData name="Perry Kivolowitz" userId="17e1462b2f5d134e" providerId="LiveId" clId="{EFA621C0-F889-47E0-800B-7EA755F3E8A0}" dt="2018-04-05T14:39:57.215" v="2"/>
        <pc:sldMkLst>
          <pc:docMk/>
          <pc:sldMk cId="0" sldId="6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55950" y="9750425"/>
            <a:ext cx="7889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449" tIns="48226" rIns="96449" bIns="48226">
            <a:spAutoFit/>
          </a:bodyPr>
          <a:lstStyle>
            <a:lvl1pPr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0338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>
                <a:latin typeface="Arial" panose="020B0604020202020204" pitchFamily="34" charset="0"/>
              </a:rPr>
              <a:t>Page </a:t>
            </a:r>
            <a:fld id="{82530BCC-1B79-4F04-AB67-1CE04FEB8048}" type="slidenum">
              <a:rPr lang="en-US" altLang="en-US" sz="1300"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860925"/>
            <a:ext cx="5211763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16" tIns="49946" rIns="101616" bIns="49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55950" y="9750425"/>
            <a:ext cx="7889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449" tIns="48226" rIns="96449" bIns="48226">
            <a:spAutoFit/>
          </a:bodyPr>
          <a:lstStyle>
            <a:lvl1pPr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0338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>
                <a:latin typeface="Arial" panose="020B0604020202020204" pitchFamily="34" charset="0"/>
              </a:rPr>
              <a:t>Page </a:t>
            </a:r>
            <a:fld id="{5F07D8F4-3EDA-4440-B542-BCA5C80A035A}" type="slidenum">
              <a:rPr lang="en-US" altLang="en-US" sz="1300"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74700"/>
            <a:ext cx="5110162" cy="3833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1963" algn="l" defTabSz="9239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23925" algn="l" defTabSz="9239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85888" algn="l" defTabSz="9239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47850" algn="l" defTabSz="9239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4700"/>
            <a:ext cx="5106987" cy="3832225"/>
          </a:xfrm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533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4700"/>
            <a:ext cx="5106987" cy="3832225"/>
          </a:xfrm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533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4700"/>
            <a:ext cx="5106987" cy="3832225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533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4700"/>
            <a:ext cx="5106987" cy="3832225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533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4700"/>
            <a:ext cx="5106987" cy="3832225"/>
          </a:xfrm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533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4588" y="1123950"/>
            <a:ext cx="6867525" cy="23923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588" y="3608388"/>
            <a:ext cx="6867525" cy="16589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F71A7-E158-4CBE-A028-A657DCB49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32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246AA-ADE4-4576-9813-A516CFB75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3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60575" cy="5665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6657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D46B2-760E-4042-B1CF-3222BDE5B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9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9CB5F-12D3-4878-82CB-EE6205BBF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7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712913"/>
            <a:ext cx="7896225" cy="2857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4597400"/>
            <a:ext cx="7896225" cy="15033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E58B3-5CAF-4166-B348-71C938252F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7013" cy="4570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0013"/>
            <a:ext cx="4037012" cy="4570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1F116-AC66-4F94-8133-4174341E4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0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97812" cy="1328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4338"/>
            <a:ext cx="3873500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9838"/>
            <a:ext cx="3873500" cy="3690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0" y="1684338"/>
            <a:ext cx="3892550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0" y="2509838"/>
            <a:ext cx="3892550" cy="3690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7EB28-51C5-4D90-9CAB-8292D8A82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05083-37E5-4A2D-9AE3-69D1A6DFD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DF232-5285-4FAF-B0F1-FE91A29D2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60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8788"/>
            <a:ext cx="2954337" cy="16017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550" y="989013"/>
            <a:ext cx="4635500" cy="4883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60575"/>
            <a:ext cx="2954337" cy="3819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11D2-4A84-491C-9156-A38381B897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8788"/>
            <a:ext cx="2954337" cy="16017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2550" y="989013"/>
            <a:ext cx="4635500" cy="4883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60575"/>
            <a:ext cx="2954337" cy="3819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BBE77-F276-4EB1-B911-B685760D4E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423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0013"/>
            <a:ext cx="822642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6338"/>
            <a:ext cx="21367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>
            <a:lvl1pPr defTabSz="915988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8963" y="6256338"/>
            <a:ext cx="28987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>
            <a:lvl1pPr algn="ctr" defTabSz="915988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89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2725" y="6256338"/>
            <a:ext cx="21367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400">
                <a:latin typeface="+mn-lt"/>
              </a:defRPr>
            </a:lvl1pPr>
          </a:lstStyle>
          <a:p>
            <a:fld id="{A70AF6CA-6C20-469E-9371-D262CE174A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5988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ctr" defTabSz="91598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2900" indent="-342900" algn="l" defTabSz="915988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defTabSz="915988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28600" algn="l" defTabSz="915988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75" indent="-230188" algn="l" defTabSz="915988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0575" indent="-228600" algn="l" defTabSz="915988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 anchor="ctr"/>
          <a:lstStyle/>
          <a:p>
            <a:r>
              <a:rPr lang="en-US" altLang="en-US" sz="4000" dirty="0"/>
              <a:t>– Slides adapted from –</a:t>
            </a:r>
            <a:br>
              <a:rPr lang="en-US" altLang="en-US" sz="4000" dirty="0"/>
            </a:br>
            <a:r>
              <a:rPr lang="en-US" altLang="en-US" sz="4000" dirty="0"/>
              <a:t>Introduction to Computer Networks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80772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Aditya Akella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Lecture 5 -</a:t>
            </a:r>
            <a:br>
              <a:rPr lang="en-US" altLang="en-US" sz="2800"/>
            </a:br>
            <a:r>
              <a:rPr lang="en-US" altLang="en-US" sz="2800"/>
              <a:t>Encoding and Data Link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r>
              <a:rPr lang="en-US" altLang="en-US"/>
              <a:t>4B/5B Encoding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Data coded as </a:t>
            </a:r>
            <a:r>
              <a:rPr lang="en-US" altLang="en-US" sz="2800" i="1" dirty="0"/>
              <a:t>symbols</a:t>
            </a:r>
            <a:r>
              <a:rPr lang="en-US" altLang="en-US" sz="2800" dirty="0"/>
              <a:t> of 5 line bits =&gt; 4 data bits, so 100 </a:t>
            </a:r>
            <a:r>
              <a:rPr lang="en-US" altLang="en-US" sz="2800" dirty="0" err="1"/>
              <a:t>Mbps</a:t>
            </a:r>
            <a:r>
              <a:rPr lang="en-US" altLang="en-US" sz="2800" dirty="0"/>
              <a:t> uses 125 </a:t>
            </a:r>
            <a:r>
              <a:rPr lang="en-US" altLang="en-US" sz="2800" dirty="0" err="1"/>
              <a:t>MHz.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Uses less frequency space than Manchester encoding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Each valid symbol has no more than one leading zero and no more than two trailing zeros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At least two 1s 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dirty="0"/>
              <a:t>Get dense transitions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Uses NRZI to encode the 5 code bits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What happens if there are consecutive 1s?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4B/5B Encoding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1743075" y="3127375"/>
            <a:ext cx="10541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0000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0001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0010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0011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0100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0101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0111</a:t>
            </a:r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2901950" y="3162300"/>
            <a:ext cx="11572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11110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01001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10100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10101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01010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01011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01110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01111</a:t>
            </a:r>
          </a:p>
        </p:txBody>
      </p:sp>
      <p:sp>
        <p:nvSpPr>
          <p:cNvPr id="627717" name="Line 5"/>
          <p:cNvSpPr>
            <a:spLocks noChangeShapeType="1"/>
          </p:cNvSpPr>
          <p:nvPr/>
        </p:nvSpPr>
        <p:spPr bwMode="auto">
          <a:xfrm>
            <a:off x="2749550" y="2520950"/>
            <a:ext cx="0" cy="411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18" name="Line 6"/>
          <p:cNvSpPr>
            <a:spLocks noChangeShapeType="1"/>
          </p:cNvSpPr>
          <p:nvPr/>
        </p:nvSpPr>
        <p:spPr bwMode="auto">
          <a:xfrm>
            <a:off x="1682750" y="305435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1743075" y="247650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627720" name="Text Box 8"/>
          <p:cNvSpPr txBox="1">
            <a:spLocks noChangeArrowheads="1"/>
          </p:cNvSpPr>
          <p:nvPr/>
        </p:nvSpPr>
        <p:spPr bwMode="auto">
          <a:xfrm>
            <a:off x="2962275" y="24765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627721" name="Text Box 9"/>
          <p:cNvSpPr txBox="1">
            <a:spLocks noChangeArrowheads="1"/>
          </p:cNvSpPr>
          <p:nvPr/>
        </p:nvSpPr>
        <p:spPr bwMode="auto">
          <a:xfrm>
            <a:off x="5095875" y="3127375"/>
            <a:ext cx="99695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1000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1001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1011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1100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1101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1111</a:t>
            </a:r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6254750" y="3136900"/>
            <a:ext cx="11572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10010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10011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10110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10111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11010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11011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11100</a:t>
            </a:r>
          </a:p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11101</a:t>
            </a:r>
          </a:p>
        </p:txBody>
      </p:sp>
      <p:sp>
        <p:nvSpPr>
          <p:cNvPr id="627723" name="Line 11"/>
          <p:cNvSpPr>
            <a:spLocks noChangeShapeType="1"/>
          </p:cNvSpPr>
          <p:nvPr/>
        </p:nvSpPr>
        <p:spPr bwMode="auto">
          <a:xfrm>
            <a:off x="6102350" y="2520950"/>
            <a:ext cx="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4" name="Line 12"/>
          <p:cNvSpPr>
            <a:spLocks noChangeShapeType="1"/>
          </p:cNvSpPr>
          <p:nvPr/>
        </p:nvSpPr>
        <p:spPr bwMode="auto">
          <a:xfrm>
            <a:off x="5035550" y="305435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5095875" y="247650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627726" name="Text Box 14"/>
          <p:cNvSpPr txBox="1">
            <a:spLocks noChangeArrowheads="1"/>
          </p:cNvSpPr>
          <p:nvPr/>
        </p:nvSpPr>
        <p:spPr bwMode="auto">
          <a:xfrm>
            <a:off x="6315075" y="24765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 eaLnBrk="0" hangingPunct="0"/>
            <a:r>
              <a:rPr lang="en-US" altLang="en-US" sz="2800"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463550" y="1301750"/>
            <a:ext cx="838200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omic Sans MS" panose="030F0702030302020204" pitchFamily="66" charset="0"/>
              </a:rPr>
              <a:t>16 data symbols, 8 control symbols </a:t>
            </a:r>
            <a:endParaRPr lang="en-US" altLang="en-US" sz="200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latin typeface="Comic Sans MS" panose="030F0702030302020204" pitchFamily="66" charset="0"/>
              </a:rPr>
              <a:t>Control symbols: idle, begin frame, etc.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latin typeface="Comic Sans MS" panose="030F0702030302020204" pitchFamily="66" charset="0"/>
              </a:rPr>
              <a:t>Remaining 8 are invalid</a:t>
            </a:r>
          </a:p>
          <a:p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Encodings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8B/10B: Fiber Channel and Gigabit Ethernet</a:t>
            </a:r>
          </a:p>
          <a:p>
            <a:pPr lvl="1"/>
            <a:r>
              <a:rPr lang="en-US" altLang="en-US"/>
              <a:t>DC balance</a:t>
            </a:r>
          </a:p>
          <a:p>
            <a:r>
              <a:rPr lang="en-US" altLang="en-US"/>
              <a:t>64B/66B: 10 Gbit Ethernet</a:t>
            </a:r>
          </a:p>
          <a:p>
            <a:r>
              <a:rPr lang="en-US" altLang="en-US"/>
              <a:t>B8ZS:  T1 signaling (bit stuffing)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Datalink Protocol Functions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76363"/>
            <a:ext cx="8472487" cy="4578350"/>
          </a:xfrm>
          <a:noFill/>
        </p:spPr>
        <p:txBody>
          <a:bodyPr/>
          <a:lstStyle/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r>
              <a:rPr lang="en-US" altLang="en-US" sz="2000" b="1"/>
              <a:t>Framing</a:t>
            </a:r>
            <a:r>
              <a:rPr lang="en-US" altLang="en-US" sz="2000"/>
              <a:t>: encapsulating a network layer </a:t>
            </a:r>
          </a:p>
          <a:p>
            <a:pPr marL="990600" lvl="1" indent="-533400" defTabSz="914400">
              <a:lnSpc>
                <a:spcPct val="79000"/>
              </a:lnSpc>
              <a:buFontTx/>
              <a:buChar char="•"/>
            </a:pPr>
            <a:r>
              <a:rPr lang="en-US" altLang="en-US" sz="1800"/>
              <a:t>Add header, mark and detect frame boundaries, …</a:t>
            </a:r>
          </a:p>
          <a:p>
            <a:pPr marL="990600" lvl="1" indent="-533400" defTabSz="914400">
              <a:lnSpc>
                <a:spcPct val="79000"/>
              </a:lnSpc>
              <a:buFontTx/>
              <a:buAutoNum type="arabicPeriod"/>
            </a:pPr>
            <a:endParaRPr lang="en-US" altLang="en-US" sz="1800"/>
          </a:p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r>
              <a:rPr lang="en-US" altLang="en-US" sz="2000" b="1"/>
              <a:t>Error control</a:t>
            </a:r>
            <a:r>
              <a:rPr lang="en-US" altLang="en-US" sz="2000"/>
              <a:t>: error detection and correction to deal with bit errors.</a:t>
            </a:r>
          </a:p>
          <a:p>
            <a:pPr marL="990600" lvl="1" indent="-533400" defTabSz="914400">
              <a:lnSpc>
                <a:spcPct val="79000"/>
              </a:lnSpc>
              <a:buFontTx/>
              <a:buChar char="•"/>
            </a:pPr>
            <a:r>
              <a:rPr lang="en-US" altLang="en-US" sz="1800"/>
              <a:t>May also include other reliability support, e.g. retransmission</a:t>
            </a:r>
          </a:p>
          <a:p>
            <a:pPr marL="990600" lvl="1" indent="-533400" defTabSz="914400">
              <a:lnSpc>
                <a:spcPct val="79000"/>
              </a:lnSpc>
            </a:pPr>
            <a:endParaRPr lang="en-US" altLang="en-US" sz="1800"/>
          </a:p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r>
              <a:rPr lang="en-US" altLang="en-US" sz="2000" b="1"/>
              <a:t>Error correction</a:t>
            </a:r>
            <a:r>
              <a:rPr lang="en-US" altLang="en-US" sz="2000"/>
              <a:t>: Correct bit errors if possible</a:t>
            </a:r>
          </a:p>
          <a:p>
            <a:pPr marL="990600" lvl="1" indent="-533400" defTabSz="914400">
              <a:lnSpc>
                <a:spcPct val="79000"/>
              </a:lnSpc>
              <a:buFontTx/>
              <a:buAutoNum type="arabicPeriod"/>
            </a:pPr>
            <a:endParaRPr lang="en-US" altLang="en-US" sz="1800"/>
          </a:p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r>
              <a:rPr lang="en-US" altLang="en-US" sz="2000" b="1"/>
              <a:t>Flow control</a:t>
            </a:r>
            <a:r>
              <a:rPr lang="en-US" altLang="en-US" sz="2000"/>
              <a:t>: avoid sender outrunning the receiver.</a:t>
            </a:r>
          </a:p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endParaRPr lang="en-US" altLang="en-US" sz="2000"/>
          </a:p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r>
              <a:rPr lang="en-US" altLang="en-US" sz="2000" b="1"/>
              <a:t>Media access</a:t>
            </a:r>
            <a:r>
              <a:rPr lang="en-US" altLang="en-US" sz="2000"/>
              <a:t>: controlling which frame should be sent over the link next</a:t>
            </a:r>
          </a:p>
          <a:p>
            <a:pPr marL="990600" lvl="1" indent="-533400" defTabSz="914400">
              <a:lnSpc>
                <a:spcPct val="79000"/>
              </a:lnSpc>
            </a:pPr>
            <a:r>
              <a:rPr lang="en-US" altLang="en-US" sz="1800"/>
              <a:t>Easy for point-to-point links</a:t>
            </a:r>
          </a:p>
          <a:p>
            <a:pPr marL="1371600" lvl="2" indent="-457200" defTabSz="914400">
              <a:lnSpc>
                <a:spcPct val="79000"/>
              </a:lnSpc>
            </a:pPr>
            <a:r>
              <a:rPr lang="en-US" altLang="en-US" sz="1600"/>
              <a:t>Half versus full duplex</a:t>
            </a:r>
          </a:p>
          <a:p>
            <a:pPr marL="990600" lvl="1" indent="-533400" defTabSz="914400">
              <a:lnSpc>
                <a:spcPct val="79000"/>
              </a:lnSpc>
            </a:pPr>
            <a:r>
              <a:rPr lang="en-US" altLang="en-US" sz="1800"/>
              <a:t>Harder for multi-access links</a:t>
            </a:r>
          </a:p>
          <a:p>
            <a:pPr marL="1371600" lvl="2" indent="-457200" defTabSz="914400">
              <a:lnSpc>
                <a:spcPct val="79000"/>
              </a:lnSpc>
            </a:pPr>
            <a:r>
              <a:rPr lang="en-US" altLang="en-US" sz="1600"/>
              <a:t>Who gets to send?</a:t>
            </a:r>
          </a:p>
          <a:p>
            <a:pPr marL="1371600" lvl="2" indent="-457200" defTabSz="914400">
              <a:lnSpc>
                <a:spcPct val="79000"/>
              </a:lnSpc>
            </a:pPr>
            <a:endParaRPr lang="en-US" altLang="en-US" sz="1600" b="1"/>
          </a:p>
          <a:p>
            <a:pPr marL="609600" indent="-609600" defTabSz="914400">
              <a:lnSpc>
                <a:spcPct val="79000"/>
              </a:lnSpc>
              <a:buFontTx/>
              <a:buAutoNum type="arabicPeriod"/>
            </a:pPr>
            <a:r>
              <a:rPr lang="en-US" altLang="en-US" sz="2000" b="1"/>
              <a:t>Switching</a:t>
            </a:r>
            <a:r>
              <a:rPr lang="en-US" altLang="en-US" sz="2000"/>
              <a:t>: How to send frames to the eventual destination?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611188" y="1374775"/>
            <a:ext cx="7858125" cy="9921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Preamble                                                       Postamble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/>
              <a:t>Framing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6425" cy="28924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80000"/>
              </a:lnSpc>
            </a:pPr>
            <a:r>
              <a:rPr lang="en-US" altLang="en-US" sz="2000"/>
              <a:t>A link layer function, defining which bits have which function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 i="1"/>
              <a:t>Minimal functionality</a:t>
            </a:r>
            <a:r>
              <a:rPr lang="en-US" altLang="en-US" sz="2000"/>
              <a:t>: mark the beginning and end of packets (or frames).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000"/>
              <a:t>Some techniques: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frame delimiter characters with character stuffing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frame delimiter codes with bit stuffing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synchronous transmission (e.g. SONET) out of band delimiters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2212975" y="1374775"/>
            <a:ext cx="4730750" cy="9921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Body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3600"/>
              <a:t>Byte Stuffing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581400"/>
            <a:ext cx="8223250" cy="23590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79000"/>
              </a:lnSpc>
            </a:pPr>
            <a:r>
              <a:rPr lang="en-US" altLang="en-US" sz="2800"/>
              <a:t>Mark end of frame with special character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BISYNC uses “ETX”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What happens when the user sends this character?</a:t>
            </a:r>
          </a:p>
          <a:p>
            <a:pPr lvl="2">
              <a:lnSpc>
                <a:spcPct val="79000"/>
              </a:lnSpc>
            </a:pPr>
            <a:r>
              <a:rPr lang="en-US" altLang="en-US" sz="2000"/>
              <a:t>Use escape character when controls appear in data</a:t>
            </a:r>
            <a:endParaRPr lang="en-US" altLang="en-US" sz="2000">
              <a:solidFill>
                <a:srgbClr val="0066FF"/>
              </a:solidFill>
            </a:endParaRPr>
          </a:p>
          <a:p>
            <a:pPr lvl="1">
              <a:lnSpc>
                <a:spcPct val="79000"/>
              </a:lnSpc>
            </a:pPr>
            <a:r>
              <a:rPr lang="en-US" altLang="en-US" sz="2400"/>
              <a:t>Very common on serial lines; old technique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View frame as a collection of bytes</a:t>
            </a:r>
          </a:p>
          <a:p>
            <a:pPr lvl="1">
              <a:lnSpc>
                <a:spcPct val="79000"/>
              </a:lnSpc>
            </a:pPr>
            <a:endParaRPr lang="en-US" altLang="en-US" sz="2400"/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611188" y="1527175"/>
            <a:ext cx="7858125" cy="9921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2976563" y="1527175"/>
            <a:ext cx="4730750" cy="9921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Body</a:t>
            </a:r>
          </a:p>
        </p:txBody>
      </p:sp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611188" y="1527175"/>
            <a:ext cx="3048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915988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1296988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2593975" y="1527175"/>
            <a:ext cx="382588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7178" name="Rectangle 10"/>
          <p:cNvSpPr>
            <a:spLocks noChangeArrowheads="1"/>
          </p:cNvSpPr>
          <p:nvPr/>
        </p:nvSpPr>
        <p:spPr bwMode="auto">
          <a:xfrm>
            <a:off x="7707313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7179" name="Rectangle 11"/>
          <p:cNvSpPr>
            <a:spLocks noChangeArrowheads="1"/>
          </p:cNvSpPr>
          <p:nvPr/>
        </p:nvSpPr>
        <p:spPr bwMode="auto">
          <a:xfrm>
            <a:off x="8088313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7180" name="Text Box 12"/>
          <p:cNvSpPr txBox="1">
            <a:spLocks noChangeArrowheads="1"/>
          </p:cNvSpPr>
          <p:nvPr/>
        </p:nvSpPr>
        <p:spPr bwMode="auto">
          <a:xfrm rot="16200000">
            <a:off x="470694" y="1896269"/>
            <a:ext cx="6143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SYN</a:t>
            </a:r>
          </a:p>
        </p:txBody>
      </p:sp>
      <p:sp>
        <p:nvSpPr>
          <p:cNvPr id="647181" name="Text Box 13"/>
          <p:cNvSpPr txBox="1">
            <a:spLocks noChangeArrowheads="1"/>
          </p:cNvSpPr>
          <p:nvPr/>
        </p:nvSpPr>
        <p:spPr bwMode="auto">
          <a:xfrm rot="16200000">
            <a:off x="775494" y="1896269"/>
            <a:ext cx="6143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SYN</a:t>
            </a:r>
          </a:p>
        </p:txBody>
      </p:sp>
      <p:sp>
        <p:nvSpPr>
          <p:cNvPr id="647182" name="Text Box 14"/>
          <p:cNvSpPr txBox="1">
            <a:spLocks noChangeArrowheads="1"/>
          </p:cNvSpPr>
          <p:nvPr/>
        </p:nvSpPr>
        <p:spPr bwMode="auto">
          <a:xfrm rot="16200000">
            <a:off x="1190626" y="1895475"/>
            <a:ext cx="641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SOH</a:t>
            </a:r>
          </a:p>
        </p:txBody>
      </p:sp>
      <p:sp>
        <p:nvSpPr>
          <p:cNvPr id="647183" name="Text Box 15"/>
          <p:cNvSpPr txBox="1">
            <a:spLocks noChangeArrowheads="1"/>
          </p:cNvSpPr>
          <p:nvPr/>
        </p:nvSpPr>
        <p:spPr bwMode="auto">
          <a:xfrm>
            <a:off x="1755775" y="1895475"/>
            <a:ext cx="8810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Header</a:t>
            </a:r>
          </a:p>
        </p:txBody>
      </p:sp>
      <p:sp>
        <p:nvSpPr>
          <p:cNvPr id="647184" name="Text Box 16"/>
          <p:cNvSpPr txBox="1">
            <a:spLocks noChangeArrowheads="1"/>
          </p:cNvSpPr>
          <p:nvPr/>
        </p:nvSpPr>
        <p:spPr bwMode="auto">
          <a:xfrm rot="16200000">
            <a:off x="2502694" y="1875632"/>
            <a:ext cx="60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STX</a:t>
            </a:r>
          </a:p>
        </p:txBody>
      </p:sp>
      <p:sp>
        <p:nvSpPr>
          <p:cNvPr id="647185" name="Text Box 17"/>
          <p:cNvSpPr txBox="1">
            <a:spLocks noChangeArrowheads="1"/>
          </p:cNvSpPr>
          <p:nvPr/>
        </p:nvSpPr>
        <p:spPr bwMode="auto">
          <a:xfrm rot="16200000">
            <a:off x="7623970" y="1907381"/>
            <a:ext cx="5953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ETX</a:t>
            </a:r>
          </a:p>
        </p:txBody>
      </p:sp>
      <p:sp>
        <p:nvSpPr>
          <p:cNvPr id="647186" name="Text Box 18"/>
          <p:cNvSpPr txBox="1">
            <a:spLocks noChangeArrowheads="1"/>
          </p:cNvSpPr>
          <p:nvPr/>
        </p:nvSpPr>
        <p:spPr bwMode="auto">
          <a:xfrm rot="16200000">
            <a:off x="8025607" y="1901031"/>
            <a:ext cx="5540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CRC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3600"/>
              <a:t>Byte Counting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656013"/>
            <a:ext cx="8223250" cy="22844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79000"/>
              </a:lnSpc>
            </a:pPr>
            <a:r>
              <a:rPr lang="en-US" altLang="en-US" sz="2400"/>
              <a:t>An alternative is to include a count of number of bytes</a:t>
            </a:r>
          </a:p>
          <a:p>
            <a:pPr lvl="1">
              <a:lnSpc>
                <a:spcPct val="79000"/>
              </a:lnSpc>
            </a:pPr>
            <a:r>
              <a:rPr lang="en-US" altLang="en-US" sz="2000"/>
              <a:t>Next to the start of frame</a:t>
            </a:r>
          </a:p>
          <a:p>
            <a:pPr lvl="1">
              <a:lnSpc>
                <a:spcPct val="79000"/>
              </a:lnSpc>
            </a:pPr>
            <a:r>
              <a:rPr lang="en-US" altLang="en-US" sz="2000"/>
              <a:t>E.g. DDCMP</a:t>
            </a:r>
          </a:p>
          <a:p>
            <a:pPr lvl="1">
              <a:lnSpc>
                <a:spcPct val="79000"/>
              </a:lnSpc>
            </a:pPr>
            <a:r>
              <a:rPr lang="en-US" altLang="en-US" sz="2000"/>
              <a:t>Corruptions of count field may cause receiver to receive incorrectly</a:t>
            </a:r>
          </a:p>
          <a:p>
            <a:pPr lvl="1">
              <a:lnSpc>
                <a:spcPct val="79000"/>
              </a:lnSpc>
            </a:pPr>
            <a:r>
              <a:rPr lang="en-US" altLang="en-US" sz="2000"/>
              <a:t>Include an error-check to help receiver realize this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611188" y="1527175"/>
            <a:ext cx="7858125" cy="9921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3357563" y="1527175"/>
            <a:ext cx="4730750" cy="9921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Body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611188" y="1527175"/>
            <a:ext cx="3048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915988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9224" name="Rectangle 8"/>
          <p:cNvSpPr>
            <a:spLocks noChangeArrowheads="1"/>
          </p:cNvSpPr>
          <p:nvPr/>
        </p:nvSpPr>
        <p:spPr bwMode="auto">
          <a:xfrm>
            <a:off x="1296988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2365375" y="1527175"/>
            <a:ext cx="992188" cy="9921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Header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8088313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49227" name="Text Box 11"/>
          <p:cNvSpPr txBox="1">
            <a:spLocks noChangeArrowheads="1"/>
          </p:cNvSpPr>
          <p:nvPr/>
        </p:nvSpPr>
        <p:spPr bwMode="auto">
          <a:xfrm rot="16200000">
            <a:off x="470694" y="1896269"/>
            <a:ext cx="6143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SYN</a:t>
            </a:r>
          </a:p>
        </p:txBody>
      </p:sp>
      <p:sp>
        <p:nvSpPr>
          <p:cNvPr id="649228" name="Text Box 12"/>
          <p:cNvSpPr txBox="1">
            <a:spLocks noChangeArrowheads="1"/>
          </p:cNvSpPr>
          <p:nvPr/>
        </p:nvSpPr>
        <p:spPr bwMode="auto">
          <a:xfrm rot="16200000">
            <a:off x="775494" y="1896269"/>
            <a:ext cx="6143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SYN</a:t>
            </a:r>
          </a:p>
        </p:txBody>
      </p:sp>
      <p:sp>
        <p:nvSpPr>
          <p:cNvPr id="649229" name="Text Box 13"/>
          <p:cNvSpPr txBox="1">
            <a:spLocks noChangeArrowheads="1"/>
          </p:cNvSpPr>
          <p:nvPr/>
        </p:nvSpPr>
        <p:spPr bwMode="auto">
          <a:xfrm rot="16200000">
            <a:off x="1180307" y="1893094"/>
            <a:ext cx="661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Class</a:t>
            </a:r>
          </a:p>
        </p:txBody>
      </p: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1646238" y="1895475"/>
            <a:ext cx="719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Count</a:t>
            </a:r>
          </a:p>
        </p:txBody>
      </p:sp>
      <p:sp>
        <p:nvSpPr>
          <p:cNvPr id="649231" name="Text Box 15"/>
          <p:cNvSpPr txBox="1">
            <a:spLocks noChangeArrowheads="1"/>
          </p:cNvSpPr>
          <p:nvPr/>
        </p:nvSpPr>
        <p:spPr bwMode="auto">
          <a:xfrm rot="16200000">
            <a:off x="8025607" y="1901031"/>
            <a:ext cx="5540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CRC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611188" y="1527175"/>
            <a:ext cx="7858125" cy="9921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7400925" y="1527175"/>
            <a:ext cx="1068388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5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/>
              <a:t>Bit Stuffing</a:t>
            </a:r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5613" y="2970213"/>
            <a:ext cx="8223250" cy="28940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79000"/>
              </a:lnSpc>
            </a:pPr>
            <a:r>
              <a:rPr lang="en-US" altLang="en-US" sz="1800"/>
              <a:t>Treat frames as a sequence of bits</a:t>
            </a:r>
          </a:p>
          <a:p>
            <a:pPr lvl="2">
              <a:lnSpc>
                <a:spcPct val="79000"/>
              </a:lnSpc>
            </a:pPr>
            <a:endParaRPr lang="en-US" altLang="en-US" sz="1400"/>
          </a:p>
          <a:p>
            <a:pPr>
              <a:lnSpc>
                <a:spcPct val="79000"/>
              </a:lnSpc>
            </a:pPr>
            <a:r>
              <a:rPr lang="en-US" altLang="en-US" sz="1800"/>
              <a:t>Mark frames with special bit sequence</a:t>
            </a:r>
          </a:p>
          <a:p>
            <a:pPr lvl="1">
              <a:lnSpc>
                <a:spcPct val="79000"/>
              </a:lnSpc>
            </a:pPr>
            <a:r>
              <a:rPr lang="en-US" altLang="en-US" sz="1600"/>
              <a:t>Example, HDLC: 01111110 is a special sequence or “flag”</a:t>
            </a:r>
          </a:p>
          <a:p>
            <a:pPr lvl="2">
              <a:lnSpc>
                <a:spcPct val="79000"/>
              </a:lnSpc>
            </a:pPr>
            <a:r>
              <a:rPr lang="en-US" altLang="en-US" sz="1400"/>
              <a:t>Used at the beginning and end of frame</a:t>
            </a:r>
          </a:p>
          <a:p>
            <a:pPr lvl="1">
              <a:lnSpc>
                <a:spcPct val="79000"/>
              </a:lnSpc>
            </a:pPr>
            <a:r>
              <a:rPr lang="en-US" altLang="en-US" sz="1600"/>
              <a:t>But, must ensure data containing this sequence can be transmitted</a:t>
            </a:r>
          </a:p>
          <a:p>
            <a:pPr lvl="2">
              <a:lnSpc>
                <a:spcPct val="79000"/>
              </a:lnSpc>
            </a:pPr>
            <a:r>
              <a:rPr lang="en-US" altLang="en-US" sz="1400"/>
              <a:t>Flag can cross byte boundaries</a:t>
            </a:r>
          </a:p>
          <a:p>
            <a:pPr lvl="1">
              <a:lnSpc>
                <a:spcPct val="79000"/>
              </a:lnSpc>
            </a:pPr>
            <a:r>
              <a:rPr lang="en-US" altLang="en-US" sz="1600"/>
              <a:t>transmitter inserts a 0 when this is likely to appear in the data:</a:t>
            </a:r>
          </a:p>
          <a:p>
            <a:pPr lvl="2">
              <a:lnSpc>
                <a:spcPct val="79000"/>
              </a:lnSpc>
            </a:pPr>
            <a:r>
              <a:rPr lang="en-US" altLang="en-US" sz="1400">
                <a:solidFill>
                  <a:srgbClr val="0066FF"/>
                </a:solidFill>
              </a:rPr>
              <a:t>111111</a:t>
            </a:r>
            <a:r>
              <a:rPr lang="en-US" altLang="en-US" sz="1400"/>
              <a:t> -&gt; </a:t>
            </a:r>
            <a:r>
              <a:rPr lang="en-US" altLang="en-US" sz="1400">
                <a:solidFill>
                  <a:srgbClr val="0066FF"/>
                </a:solidFill>
              </a:rPr>
              <a:t>1111101</a:t>
            </a:r>
          </a:p>
          <a:p>
            <a:pPr lvl="2">
              <a:lnSpc>
                <a:spcPct val="79000"/>
              </a:lnSpc>
            </a:pPr>
            <a:r>
              <a:rPr lang="en-US" altLang="en-US" sz="1400"/>
              <a:t>must stuff a zero any time five 1s appear:</a:t>
            </a:r>
          </a:p>
          <a:p>
            <a:pPr lvl="1">
              <a:lnSpc>
                <a:spcPct val="79000"/>
              </a:lnSpc>
            </a:pPr>
            <a:r>
              <a:rPr lang="en-US" altLang="en-US" sz="1600"/>
              <a:t>receiver unstuffs.</a:t>
            </a:r>
          </a:p>
          <a:p>
            <a:pPr lvl="1">
              <a:lnSpc>
                <a:spcPct val="79000"/>
              </a:lnSpc>
            </a:pPr>
            <a:endParaRPr lang="en-US" altLang="en-US" sz="1600"/>
          </a:p>
          <a:p>
            <a:pPr>
              <a:lnSpc>
                <a:spcPct val="79000"/>
              </a:lnSpc>
            </a:pPr>
            <a:r>
              <a:rPr lang="en-US" altLang="en-US" sz="1800"/>
              <a:t>Problem with stuffing techniques: frame size depends on data</a:t>
            </a:r>
          </a:p>
          <a:p>
            <a:pPr lvl="1">
              <a:lnSpc>
                <a:spcPct val="79000"/>
              </a:lnSpc>
            </a:pPr>
            <a:r>
              <a:rPr lang="en-US" altLang="en-US" sz="1600"/>
              <a:t>Frames can be of different size</a:t>
            </a:r>
          </a:p>
          <a:p>
            <a:pPr lvl="1">
              <a:lnSpc>
                <a:spcPct val="79000"/>
              </a:lnSpc>
            </a:pPr>
            <a:r>
              <a:rPr lang="en-US" altLang="en-US" sz="1600"/>
              <a:t>Could lead to some inefficiencies</a:t>
            </a:r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3357563" y="1527175"/>
            <a:ext cx="4043362" cy="9921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ctr"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Body</a:t>
            </a:r>
          </a:p>
        </p:txBody>
      </p:sp>
      <p:sp>
        <p:nvSpPr>
          <p:cNvPr id="651271" name="Rectangle 7"/>
          <p:cNvSpPr>
            <a:spLocks noChangeArrowheads="1"/>
          </p:cNvSpPr>
          <p:nvPr/>
        </p:nvSpPr>
        <p:spPr bwMode="auto">
          <a:xfrm>
            <a:off x="611188" y="1527175"/>
            <a:ext cx="10668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7019925" y="1527175"/>
            <a:ext cx="381000" cy="99218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 anchor="ctr"/>
          <a:lstStyle/>
          <a:p>
            <a:endParaRPr lang="en-US"/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2100263" y="1895475"/>
            <a:ext cx="882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Header</a:t>
            </a:r>
          </a:p>
        </p:txBody>
      </p:sp>
      <p:sp>
        <p:nvSpPr>
          <p:cNvPr id="651274" name="Text Box 10"/>
          <p:cNvSpPr txBox="1">
            <a:spLocks noChangeArrowheads="1"/>
          </p:cNvSpPr>
          <p:nvPr/>
        </p:nvSpPr>
        <p:spPr bwMode="auto">
          <a:xfrm rot="16200000">
            <a:off x="6957219" y="1901031"/>
            <a:ext cx="5540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CRC</a:t>
            </a:r>
          </a:p>
        </p:txBody>
      </p:sp>
      <p:sp>
        <p:nvSpPr>
          <p:cNvPr id="651275" name="Text Box 11"/>
          <p:cNvSpPr txBox="1">
            <a:spLocks noChangeArrowheads="1"/>
          </p:cNvSpPr>
          <p:nvPr/>
        </p:nvSpPr>
        <p:spPr bwMode="auto">
          <a:xfrm>
            <a:off x="611188" y="175577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Beginning</a:t>
            </a:r>
          </a:p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Sequence</a:t>
            </a:r>
          </a:p>
        </p:txBody>
      </p:sp>
      <p:sp>
        <p:nvSpPr>
          <p:cNvPr id="651276" name="Text Box 12"/>
          <p:cNvSpPr txBox="1">
            <a:spLocks noChangeArrowheads="1"/>
          </p:cNvSpPr>
          <p:nvPr/>
        </p:nvSpPr>
        <p:spPr bwMode="auto">
          <a:xfrm>
            <a:off x="7400925" y="1755775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06" tIns="44509" rIns="90606" bIns="44509" anchor="b">
            <a:spAutoFit/>
          </a:bodyPr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1975" defTabSz="9159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Ending</a:t>
            </a:r>
          </a:p>
          <a:p>
            <a:pPr algn="ctr" eaLnBrk="1" hangingPunct="1"/>
            <a:r>
              <a:rPr lang="en-US" altLang="en-US" sz="1600">
                <a:solidFill>
                  <a:schemeClr val="tx2"/>
                </a:solidFill>
                <a:latin typeface="Comic Sans MS" panose="030F0702030302020204" pitchFamily="66" charset="0"/>
              </a:rPr>
              <a:t>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4800"/>
              <a:t>Signals, Data and Packets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625475" y="1652588"/>
            <a:ext cx="207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0" rIns="91422" bIns="45710">
            <a:spAutoFit/>
          </a:bodyPr>
          <a:lstStyle/>
          <a:p>
            <a:pPr eaLnBrk="0" hangingPunct="0"/>
            <a:r>
              <a:rPr lang="en-US" altLang="en-US" sz="2400">
                <a:latin typeface="Comic Sans MS" panose="030F0702030302020204" pitchFamily="66" charset="0"/>
              </a:rPr>
              <a:t>Analog Signal</a:t>
            </a:r>
          </a:p>
        </p:txBody>
      </p:sp>
      <p:grpSp>
        <p:nvGrpSpPr>
          <p:cNvPr id="265241" name="Group 25"/>
          <p:cNvGrpSpPr>
            <a:grpSpLocks/>
          </p:cNvGrpSpPr>
          <p:nvPr/>
        </p:nvGrpSpPr>
        <p:grpSpPr bwMode="auto">
          <a:xfrm>
            <a:off x="3411538" y="1530350"/>
            <a:ext cx="4789487" cy="471488"/>
            <a:chOff x="2359" y="1200"/>
            <a:chExt cx="3017" cy="297"/>
          </a:xfrm>
        </p:grpSpPr>
        <p:sp>
          <p:nvSpPr>
            <p:cNvPr id="265229" name="Freeform 13"/>
            <p:cNvSpPr>
              <a:spLocks/>
            </p:cNvSpPr>
            <p:nvPr/>
          </p:nvSpPr>
          <p:spPr bwMode="auto">
            <a:xfrm>
              <a:off x="2359" y="1296"/>
              <a:ext cx="1001" cy="192"/>
            </a:xfrm>
            <a:custGeom>
              <a:avLst/>
              <a:gdLst>
                <a:gd name="T0" fmla="*/ 0 w 626"/>
                <a:gd name="T1" fmla="*/ 88 h 89"/>
                <a:gd name="T2" fmla="*/ 48 w 626"/>
                <a:gd name="T3" fmla="*/ 88 h 89"/>
                <a:gd name="T4" fmla="*/ 168 w 626"/>
                <a:gd name="T5" fmla="*/ 48 h 89"/>
                <a:gd name="T6" fmla="*/ 272 w 626"/>
                <a:gd name="T7" fmla="*/ 0 h 89"/>
                <a:gd name="T8" fmla="*/ 385 w 626"/>
                <a:gd name="T9" fmla="*/ 0 h 89"/>
                <a:gd name="T10" fmla="*/ 473 w 626"/>
                <a:gd name="T11" fmla="*/ 48 h 89"/>
                <a:gd name="T12" fmla="*/ 561 w 626"/>
                <a:gd name="T13" fmla="*/ 80 h 89"/>
                <a:gd name="T14" fmla="*/ 625 w 626"/>
                <a:gd name="T1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89">
                  <a:moveTo>
                    <a:pt x="0" y="88"/>
                  </a:moveTo>
                  <a:lnTo>
                    <a:pt x="48" y="88"/>
                  </a:lnTo>
                  <a:lnTo>
                    <a:pt x="168" y="48"/>
                  </a:lnTo>
                  <a:lnTo>
                    <a:pt x="272" y="0"/>
                  </a:lnTo>
                  <a:lnTo>
                    <a:pt x="385" y="0"/>
                  </a:lnTo>
                  <a:lnTo>
                    <a:pt x="473" y="48"/>
                  </a:lnTo>
                  <a:lnTo>
                    <a:pt x="561" y="80"/>
                  </a:lnTo>
                  <a:lnTo>
                    <a:pt x="625" y="88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0" name="Freeform 14"/>
            <p:cNvSpPr>
              <a:spLocks/>
            </p:cNvSpPr>
            <p:nvPr/>
          </p:nvSpPr>
          <p:spPr bwMode="auto">
            <a:xfrm>
              <a:off x="3360" y="1392"/>
              <a:ext cx="672" cy="105"/>
            </a:xfrm>
            <a:custGeom>
              <a:avLst/>
              <a:gdLst>
                <a:gd name="T0" fmla="*/ 0 w 626"/>
                <a:gd name="T1" fmla="*/ 56 h 57"/>
                <a:gd name="T2" fmla="*/ 48 w 626"/>
                <a:gd name="T3" fmla="*/ 56 h 57"/>
                <a:gd name="T4" fmla="*/ 184 w 626"/>
                <a:gd name="T5" fmla="*/ 16 h 57"/>
                <a:gd name="T6" fmla="*/ 288 w 626"/>
                <a:gd name="T7" fmla="*/ 0 h 57"/>
                <a:gd name="T8" fmla="*/ 385 w 626"/>
                <a:gd name="T9" fmla="*/ 0 h 57"/>
                <a:gd name="T10" fmla="*/ 481 w 626"/>
                <a:gd name="T11" fmla="*/ 16 h 57"/>
                <a:gd name="T12" fmla="*/ 577 w 626"/>
                <a:gd name="T13" fmla="*/ 56 h 57"/>
                <a:gd name="T14" fmla="*/ 625 w 62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1" name="Freeform 15"/>
            <p:cNvSpPr>
              <a:spLocks/>
            </p:cNvSpPr>
            <p:nvPr/>
          </p:nvSpPr>
          <p:spPr bwMode="auto">
            <a:xfrm>
              <a:off x="4032" y="1200"/>
              <a:ext cx="96" cy="288"/>
            </a:xfrm>
            <a:custGeom>
              <a:avLst/>
              <a:gdLst>
                <a:gd name="T0" fmla="*/ 0 w 626"/>
                <a:gd name="T1" fmla="*/ 56 h 57"/>
                <a:gd name="T2" fmla="*/ 48 w 626"/>
                <a:gd name="T3" fmla="*/ 56 h 57"/>
                <a:gd name="T4" fmla="*/ 184 w 626"/>
                <a:gd name="T5" fmla="*/ 16 h 57"/>
                <a:gd name="T6" fmla="*/ 288 w 626"/>
                <a:gd name="T7" fmla="*/ 0 h 57"/>
                <a:gd name="T8" fmla="*/ 385 w 626"/>
                <a:gd name="T9" fmla="*/ 0 h 57"/>
                <a:gd name="T10" fmla="*/ 481 w 626"/>
                <a:gd name="T11" fmla="*/ 16 h 57"/>
                <a:gd name="T12" fmla="*/ 577 w 626"/>
                <a:gd name="T13" fmla="*/ 56 h 57"/>
                <a:gd name="T14" fmla="*/ 625 w 62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2" name="Freeform 16"/>
            <p:cNvSpPr>
              <a:spLocks/>
            </p:cNvSpPr>
            <p:nvPr/>
          </p:nvSpPr>
          <p:spPr bwMode="auto">
            <a:xfrm>
              <a:off x="4128" y="1200"/>
              <a:ext cx="96" cy="288"/>
            </a:xfrm>
            <a:custGeom>
              <a:avLst/>
              <a:gdLst>
                <a:gd name="T0" fmla="*/ 0 w 626"/>
                <a:gd name="T1" fmla="*/ 56 h 57"/>
                <a:gd name="T2" fmla="*/ 48 w 626"/>
                <a:gd name="T3" fmla="*/ 56 h 57"/>
                <a:gd name="T4" fmla="*/ 184 w 626"/>
                <a:gd name="T5" fmla="*/ 16 h 57"/>
                <a:gd name="T6" fmla="*/ 288 w 626"/>
                <a:gd name="T7" fmla="*/ 0 h 57"/>
                <a:gd name="T8" fmla="*/ 385 w 626"/>
                <a:gd name="T9" fmla="*/ 0 h 57"/>
                <a:gd name="T10" fmla="*/ 481 w 626"/>
                <a:gd name="T11" fmla="*/ 16 h 57"/>
                <a:gd name="T12" fmla="*/ 577 w 626"/>
                <a:gd name="T13" fmla="*/ 56 h 57"/>
                <a:gd name="T14" fmla="*/ 625 w 62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3" name="Freeform 17"/>
            <p:cNvSpPr>
              <a:spLocks/>
            </p:cNvSpPr>
            <p:nvPr/>
          </p:nvSpPr>
          <p:spPr bwMode="auto">
            <a:xfrm>
              <a:off x="4224" y="1392"/>
              <a:ext cx="384" cy="96"/>
            </a:xfrm>
            <a:custGeom>
              <a:avLst/>
              <a:gdLst>
                <a:gd name="T0" fmla="*/ 0 w 626"/>
                <a:gd name="T1" fmla="*/ 56 h 57"/>
                <a:gd name="T2" fmla="*/ 48 w 626"/>
                <a:gd name="T3" fmla="*/ 56 h 57"/>
                <a:gd name="T4" fmla="*/ 184 w 626"/>
                <a:gd name="T5" fmla="*/ 16 h 57"/>
                <a:gd name="T6" fmla="*/ 288 w 626"/>
                <a:gd name="T7" fmla="*/ 0 h 57"/>
                <a:gd name="T8" fmla="*/ 385 w 626"/>
                <a:gd name="T9" fmla="*/ 0 h 57"/>
                <a:gd name="T10" fmla="*/ 481 w 626"/>
                <a:gd name="T11" fmla="*/ 16 h 57"/>
                <a:gd name="T12" fmla="*/ 577 w 626"/>
                <a:gd name="T13" fmla="*/ 56 h 57"/>
                <a:gd name="T14" fmla="*/ 625 w 62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4" name="Freeform 18"/>
            <p:cNvSpPr>
              <a:spLocks/>
            </p:cNvSpPr>
            <p:nvPr/>
          </p:nvSpPr>
          <p:spPr bwMode="auto">
            <a:xfrm>
              <a:off x="4608" y="1296"/>
              <a:ext cx="240" cy="192"/>
            </a:xfrm>
            <a:custGeom>
              <a:avLst/>
              <a:gdLst>
                <a:gd name="T0" fmla="*/ 0 w 626"/>
                <a:gd name="T1" fmla="*/ 56 h 57"/>
                <a:gd name="T2" fmla="*/ 48 w 626"/>
                <a:gd name="T3" fmla="*/ 56 h 57"/>
                <a:gd name="T4" fmla="*/ 184 w 626"/>
                <a:gd name="T5" fmla="*/ 16 h 57"/>
                <a:gd name="T6" fmla="*/ 288 w 626"/>
                <a:gd name="T7" fmla="*/ 0 h 57"/>
                <a:gd name="T8" fmla="*/ 385 w 626"/>
                <a:gd name="T9" fmla="*/ 0 h 57"/>
                <a:gd name="T10" fmla="*/ 481 w 626"/>
                <a:gd name="T11" fmla="*/ 16 h 57"/>
                <a:gd name="T12" fmla="*/ 577 w 626"/>
                <a:gd name="T13" fmla="*/ 56 h 57"/>
                <a:gd name="T14" fmla="*/ 625 w 62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5" name="Freeform 19"/>
            <p:cNvSpPr>
              <a:spLocks/>
            </p:cNvSpPr>
            <p:nvPr/>
          </p:nvSpPr>
          <p:spPr bwMode="auto">
            <a:xfrm>
              <a:off x="4848" y="1200"/>
              <a:ext cx="528" cy="288"/>
            </a:xfrm>
            <a:custGeom>
              <a:avLst/>
              <a:gdLst>
                <a:gd name="T0" fmla="*/ 0 w 626"/>
                <a:gd name="T1" fmla="*/ 56 h 57"/>
                <a:gd name="T2" fmla="*/ 48 w 626"/>
                <a:gd name="T3" fmla="*/ 56 h 57"/>
                <a:gd name="T4" fmla="*/ 184 w 626"/>
                <a:gd name="T5" fmla="*/ 16 h 57"/>
                <a:gd name="T6" fmla="*/ 288 w 626"/>
                <a:gd name="T7" fmla="*/ 0 h 57"/>
                <a:gd name="T8" fmla="*/ 385 w 626"/>
                <a:gd name="T9" fmla="*/ 0 h 57"/>
                <a:gd name="T10" fmla="*/ 481 w 626"/>
                <a:gd name="T11" fmla="*/ 16 h 57"/>
                <a:gd name="T12" fmla="*/ 577 w 626"/>
                <a:gd name="T13" fmla="*/ 56 h 57"/>
                <a:gd name="T14" fmla="*/ 625 w 62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57">
                  <a:moveTo>
                    <a:pt x="0" y="56"/>
                  </a:moveTo>
                  <a:lnTo>
                    <a:pt x="48" y="56"/>
                  </a:lnTo>
                  <a:lnTo>
                    <a:pt x="184" y="16"/>
                  </a:lnTo>
                  <a:lnTo>
                    <a:pt x="288" y="0"/>
                  </a:lnTo>
                  <a:lnTo>
                    <a:pt x="385" y="0"/>
                  </a:lnTo>
                  <a:lnTo>
                    <a:pt x="481" y="16"/>
                  </a:lnTo>
                  <a:lnTo>
                    <a:pt x="577" y="56"/>
                  </a:lnTo>
                  <a:lnTo>
                    <a:pt x="625" y="56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533400" y="252095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0" rIns="91422" bIns="45710">
            <a:spAutoFit/>
          </a:bodyPr>
          <a:lstStyle/>
          <a:p>
            <a:pPr eaLnBrk="0" hangingPunct="0"/>
            <a:r>
              <a:rPr lang="en-US" altLang="en-US" sz="2400">
                <a:latin typeface="Comic Sans MS" panose="030F0702030302020204" pitchFamily="66" charset="0"/>
              </a:rPr>
              <a:t>“Digital” Signal</a:t>
            </a:r>
          </a:p>
        </p:txBody>
      </p:sp>
      <p:grpSp>
        <p:nvGrpSpPr>
          <p:cNvPr id="265254" name="Group 38"/>
          <p:cNvGrpSpPr>
            <a:grpSpLocks/>
          </p:cNvGrpSpPr>
          <p:nvPr/>
        </p:nvGrpSpPr>
        <p:grpSpPr bwMode="auto">
          <a:xfrm>
            <a:off x="3384550" y="2616200"/>
            <a:ext cx="4876800" cy="230188"/>
            <a:chOff x="2122" y="2016"/>
            <a:chExt cx="3072" cy="145"/>
          </a:xfrm>
        </p:grpSpPr>
        <p:sp>
          <p:nvSpPr>
            <p:cNvPr id="265227" name="Freeform 11"/>
            <p:cNvSpPr>
              <a:spLocks/>
            </p:cNvSpPr>
            <p:nvPr/>
          </p:nvSpPr>
          <p:spPr bwMode="auto">
            <a:xfrm>
              <a:off x="2122" y="2016"/>
              <a:ext cx="626" cy="145"/>
            </a:xfrm>
            <a:custGeom>
              <a:avLst/>
              <a:gdLst>
                <a:gd name="T0" fmla="*/ 0 w 626"/>
                <a:gd name="T1" fmla="*/ 144 h 145"/>
                <a:gd name="T2" fmla="*/ 192 w 626"/>
                <a:gd name="T3" fmla="*/ 144 h 145"/>
                <a:gd name="T4" fmla="*/ 192 w 626"/>
                <a:gd name="T5" fmla="*/ 0 h 145"/>
                <a:gd name="T6" fmla="*/ 433 w 626"/>
                <a:gd name="T7" fmla="*/ 0 h 145"/>
                <a:gd name="T8" fmla="*/ 433 w 626"/>
                <a:gd name="T9" fmla="*/ 144 h 145"/>
                <a:gd name="T10" fmla="*/ 625 w 626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6" name="Freeform 20"/>
            <p:cNvSpPr>
              <a:spLocks/>
            </p:cNvSpPr>
            <p:nvPr/>
          </p:nvSpPr>
          <p:spPr bwMode="auto">
            <a:xfrm>
              <a:off x="2602" y="2016"/>
              <a:ext cx="626" cy="145"/>
            </a:xfrm>
            <a:custGeom>
              <a:avLst/>
              <a:gdLst>
                <a:gd name="T0" fmla="*/ 0 w 626"/>
                <a:gd name="T1" fmla="*/ 144 h 145"/>
                <a:gd name="T2" fmla="*/ 192 w 626"/>
                <a:gd name="T3" fmla="*/ 144 h 145"/>
                <a:gd name="T4" fmla="*/ 192 w 626"/>
                <a:gd name="T5" fmla="*/ 0 h 145"/>
                <a:gd name="T6" fmla="*/ 433 w 626"/>
                <a:gd name="T7" fmla="*/ 0 h 145"/>
                <a:gd name="T8" fmla="*/ 433 w 626"/>
                <a:gd name="T9" fmla="*/ 144 h 145"/>
                <a:gd name="T10" fmla="*/ 625 w 626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7" name="Freeform 21"/>
            <p:cNvSpPr>
              <a:spLocks/>
            </p:cNvSpPr>
            <p:nvPr/>
          </p:nvSpPr>
          <p:spPr bwMode="auto">
            <a:xfrm>
              <a:off x="3082" y="2017"/>
              <a:ext cx="914" cy="144"/>
            </a:xfrm>
            <a:custGeom>
              <a:avLst/>
              <a:gdLst>
                <a:gd name="T0" fmla="*/ 0 w 626"/>
                <a:gd name="T1" fmla="*/ 144 h 145"/>
                <a:gd name="T2" fmla="*/ 192 w 626"/>
                <a:gd name="T3" fmla="*/ 144 h 145"/>
                <a:gd name="T4" fmla="*/ 192 w 626"/>
                <a:gd name="T5" fmla="*/ 0 h 145"/>
                <a:gd name="T6" fmla="*/ 433 w 626"/>
                <a:gd name="T7" fmla="*/ 0 h 145"/>
                <a:gd name="T8" fmla="*/ 433 w 626"/>
                <a:gd name="T9" fmla="*/ 144 h 145"/>
                <a:gd name="T10" fmla="*/ 625 w 626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8" name="Freeform 22"/>
            <p:cNvSpPr>
              <a:spLocks/>
            </p:cNvSpPr>
            <p:nvPr/>
          </p:nvSpPr>
          <p:spPr bwMode="auto">
            <a:xfrm>
              <a:off x="3898" y="2017"/>
              <a:ext cx="528" cy="144"/>
            </a:xfrm>
            <a:custGeom>
              <a:avLst/>
              <a:gdLst>
                <a:gd name="T0" fmla="*/ 0 w 626"/>
                <a:gd name="T1" fmla="*/ 144 h 145"/>
                <a:gd name="T2" fmla="*/ 192 w 626"/>
                <a:gd name="T3" fmla="*/ 144 h 145"/>
                <a:gd name="T4" fmla="*/ 192 w 626"/>
                <a:gd name="T5" fmla="*/ 0 h 145"/>
                <a:gd name="T6" fmla="*/ 433 w 626"/>
                <a:gd name="T7" fmla="*/ 0 h 145"/>
                <a:gd name="T8" fmla="*/ 433 w 626"/>
                <a:gd name="T9" fmla="*/ 144 h 145"/>
                <a:gd name="T10" fmla="*/ 625 w 626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239" name="Freeform 23"/>
            <p:cNvSpPr>
              <a:spLocks/>
            </p:cNvSpPr>
            <p:nvPr/>
          </p:nvSpPr>
          <p:spPr bwMode="auto">
            <a:xfrm>
              <a:off x="4426" y="2017"/>
              <a:ext cx="768" cy="144"/>
            </a:xfrm>
            <a:custGeom>
              <a:avLst/>
              <a:gdLst>
                <a:gd name="T0" fmla="*/ 0 w 626"/>
                <a:gd name="T1" fmla="*/ 144 h 145"/>
                <a:gd name="T2" fmla="*/ 192 w 626"/>
                <a:gd name="T3" fmla="*/ 144 h 145"/>
                <a:gd name="T4" fmla="*/ 192 w 626"/>
                <a:gd name="T5" fmla="*/ 0 h 145"/>
                <a:gd name="T6" fmla="*/ 433 w 626"/>
                <a:gd name="T7" fmla="*/ 0 h 145"/>
                <a:gd name="T8" fmla="*/ 433 w 626"/>
                <a:gd name="T9" fmla="*/ 144 h 145"/>
                <a:gd name="T10" fmla="*/ 625 w 626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433" y="0"/>
                  </a:lnTo>
                  <a:lnTo>
                    <a:pt x="433" y="144"/>
                  </a:lnTo>
                  <a:lnTo>
                    <a:pt x="625" y="144"/>
                  </a:lnTo>
                </a:path>
              </a:pathLst>
            </a:custGeom>
            <a:noFill/>
            <a:ln w="28575" cap="rnd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768350" y="3452813"/>
            <a:ext cx="7739063" cy="457200"/>
            <a:chOff x="533" y="2731"/>
            <a:chExt cx="4875" cy="288"/>
          </a:xfrm>
        </p:grpSpPr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3" y="2731"/>
              <a:ext cx="11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2" tIns="45710" rIns="91422" bIns="45710">
              <a:spAutoFit/>
            </a:bodyPr>
            <a:lstStyle/>
            <a:p>
              <a:pPr eaLnBrk="0" hangingPunct="0"/>
              <a:r>
                <a:rPr lang="en-US" altLang="en-US" sz="2400">
                  <a:latin typeface="Comic Sans MS" panose="030F0702030302020204" pitchFamily="66" charset="0"/>
                </a:rPr>
                <a:t>Bit Stream</a:t>
              </a:r>
            </a:p>
          </p:txBody>
        </p:sp>
        <p:sp>
          <p:nvSpPr>
            <p:cNvPr id="265240" name="Text Box 24"/>
            <p:cNvSpPr txBox="1">
              <a:spLocks noChangeArrowheads="1"/>
            </p:cNvSpPr>
            <p:nvPr/>
          </p:nvSpPr>
          <p:spPr bwMode="auto">
            <a:xfrm>
              <a:off x="2144" y="2753"/>
              <a:ext cx="3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2" tIns="45710" rIns="91422" bIns="45710">
              <a:spAutoFit/>
            </a:bodyPr>
            <a:lstStyle/>
            <a:p>
              <a:pPr eaLnBrk="0" hangingPunct="0"/>
              <a:r>
                <a:rPr lang="en-US" altLang="en-US" sz="2000" b="1">
                  <a:latin typeface="Comic Sans MS" panose="030F0702030302020204" pitchFamily="66" charset="0"/>
                </a:rPr>
                <a:t>0   0   1   0   1   1   1   0   0   0   1</a:t>
              </a:r>
            </a:p>
          </p:txBody>
        </p:sp>
      </p:grp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990600" y="4497388"/>
            <a:ext cx="8043863" cy="733425"/>
            <a:chOff x="653" y="3476"/>
            <a:chExt cx="5067" cy="462"/>
          </a:xfrm>
        </p:grpSpPr>
        <p:sp>
          <p:nvSpPr>
            <p:cNvPr id="265225" name="Text Box 9"/>
            <p:cNvSpPr txBox="1">
              <a:spLocks noChangeArrowheads="1"/>
            </p:cNvSpPr>
            <p:nvPr/>
          </p:nvSpPr>
          <p:spPr bwMode="auto">
            <a:xfrm>
              <a:off x="653" y="3507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2" tIns="45710" rIns="91422" bIns="45710">
              <a:spAutoFit/>
            </a:bodyPr>
            <a:lstStyle/>
            <a:p>
              <a:pPr eaLnBrk="0" hangingPunct="0"/>
              <a:r>
                <a:rPr lang="en-US" altLang="en-US" sz="2400">
                  <a:latin typeface="Comic Sans MS" panose="030F0702030302020204" pitchFamily="66" charset="0"/>
                </a:rPr>
                <a:t>Packets</a:t>
              </a:r>
            </a:p>
          </p:txBody>
        </p:sp>
        <p:grpSp>
          <p:nvGrpSpPr>
            <p:cNvPr id="265253" name="Group 37"/>
            <p:cNvGrpSpPr>
              <a:grpSpLocks/>
            </p:cNvGrpSpPr>
            <p:nvPr/>
          </p:nvGrpSpPr>
          <p:grpSpPr bwMode="auto">
            <a:xfrm>
              <a:off x="1776" y="3476"/>
              <a:ext cx="3944" cy="462"/>
              <a:chOff x="1776" y="3476"/>
              <a:chExt cx="3944" cy="462"/>
            </a:xfrm>
          </p:grpSpPr>
          <p:sp>
            <p:nvSpPr>
              <p:cNvPr id="265243" name="Text Box 27"/>
              <p:cNvSpPr txBox="1">
                <a:spLocks noChangeArrowheads="1"/>
              </p:cNvSpPr>
              <p:nvPr/>
            </p:nvSpPr>
            <p:spPr bwMode="auto">
              <a:xfrm>
                <a:off x="1776" y="3476"/>
                <a:ext cx="39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2" tIns="45710" rIns="91422" bIns="45710">
                <a:spAutoFit/>
              </a:bodyPr>
              <a:lstStyle/>
              <a:p>
                <a:pPr eaLnBrk="0" hangingPunct="0"/>
                <a:r>
                  <a:rPr lang="en-US" altLang="en-US" sz="1200">
                    <a:latin typeface="Comic Sans MS" panose="030F0702030302020204" pitchFamily="66" charset="0"/>
                  </a:rPr>
                  <a:t>0100010101011100101010101011101110000001111010101110101010101101011010111001</a:t>
                </a:r>
              </a:p>
            </p:txBody>
          </p:sp>
          <p:sp>
            <p:nvSpPr>
              <p:cNvPr id="265244" name="Line 28"/>
              <p:cNvSpPr>
                <a:spLocks noChangeShapeType="1"/>
              </p:cNvSpPr>
              <p:nvPr/>
            </p:nvSpPr>
            <p:spPr bwMode="auto">
              <a:xfrm>
                <a:off x="1824" y="3667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245" name="Line 29"/>
              <p:cNvSpPr>
                <a:spLocks noChangeShapeType="1"/>
              </p:cNvSpPr>
              <p:nvPr/>
            </p:nvSpPr>
            <p:spPr bwMode="auto">
              <a:xfrm>
                <a:off x="2064" y="3667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246" name="Line 30"/>
              <p:cNvSpPr>
                <a:spLocks noChangeShapeType="1"/>
              </p:cNvSpPr>
              <p:nvPr/>
            </p:nvSpPr>
            <p:spPr bwMode="auto">
              <a:xfrm>
                <a:off x="2784" y="3667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247" name="Line 31"/>
              <p:cNvSpPr>
                <a:spLocks noChangeShapeType="1"/>
              </p:cNvSpPr>
              <p:nvPr/>
            </p:nvSpPr>
            <p:spPr bwMode="auto">
              <a:xfrm>
                <a:off x="3264" y="3667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248" name="Line 32"/>
              <p:cNvSpPr>
                <a:spLocks noChangeShapeType="1"/>
              </p:cNvSpPr>
              <p:nvPr/>
            </p:nvSpPr>
            <p:spPr bwMode="auto">
              <a:xfrm>
                <a:off x="4224" y="3667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249" name="Line 33"/>
              <p:cNvSpPr>
                <a:spLocks noChangeShapeType="1"/>
              </p:cNvSpPr>
              <p:nvPr/>
            </p:nvSpPr>
            <p:spPr bwMode="auto">
              <a:xfrm>
                <a:off x="4464" y="3667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250" name="Text Box 34"/>
              <p:cNvSpPr txBox="1">
                <a:spLocks noChangeArrowheads="1"/>
              </p:cNvSpPr>
              <p:nvPr/>
            </p:nvSpPr>
            <p:spPr bwMode="auto">
              <a:xfrm>
                <a:off x="1894" y="3708"/>
                <a:ext cx="9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2" tIns="45710" rIns="91422" bIns="45710">
                <a:spAutoFit/>
              </a:bodyPr>
              <a:lstStyle/>
              <a:p>
                <a:pPr eaLnBrk="0" hangingPunct="0"/>
                <a:r>
                  <a:rPr lang="en-US" altLang="en-US" sz="1600" b="1">
                    <a:latin typeface="Comic Sans MS" panose="030F0702030302020204" pitchFamily="66" charset="0"/>
                  </a:rPr>
                  <a:t>Header/Body</a:t>
                </a:r>
              </a:p>
            </p:txBody>
          </p:sp>
          <p:sp>
            <p:nvSpPr>
              <p:cNvPr id="265251" name="Text Box 35"/>
              <p:cNvSpPr txBox="1">
                <a:spLocks noChangeArrowheads="1"/>
              </p:cNvSpPr>
              <p:nvPr/>
            </p:nvSpPr>
            <p:spPr bwMode="auto">
              <a:xfrm>
                <a:off x="2976" y="3717"/>
                <a:ext cx="9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2" tIns="45710" rIns="91422" bIns="45710">
                <a:spAutoFit/>
              </a:bodyPr>
              <a:lstStyle/>
              <a:p>
                <a:pPr eaLnBrk="0" hangingPunct="0"/>
                <a:r>
                  <a:rPr lang="en-US" altLang="en-US" sz="1600" b="1">
                    <a:latin typeface="Comic Sans MS" panose="030F0702030302020204" pitchFamily="66" charset="0"/>
                  </a:rPr>
                  <a:t>Header/Body</a:t>
                </a:r>
              </a:p>
            </p:txBody>
          </p:sp>
          <p:sp>
            <p:nvSpPr>
              <p:cNvPr id="265252" name="Text Box 36"/>
              <p:cNvSpPr txBox="1">
                <a:spLocks noChangeArrowheads="1"/>
              </p:cNvSpPr>
              <p:nvPr/>
            </p:nvSpPr>
            <p:spPr bwMode="auto">
              <a:xfrm>
                <a:off x="4438" y="3726"/>
                <a:ext cx="9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2" tIns="45710" rIns="91422" bIns="45710">
                <a:spAutoFit/>
              </a:bodyPr>
              <a:lstStyle/>
              <a:p>
                <a:pPr eaLnBrk="0" hangingPunct="0"/>
                <a:r>
                  <a:rPr lang="en-US" altLang="en-US" sz="1600" b="1">
                    <a:latin typeface="Comic Sans MS" panose="030F0702030302020204" pitchFamily="66" charset="0"/>
                  </a:rPr>
                  <a:t>Header/Body</a:t>
                </a:r>
              </a:p>
            </p:txBody>
          </p:sp>
        </p:grpSp>
      </p:grpSp>
      <p:sp>
        <p:nvSpPr>
          <p:cNvPr id="265261" name="Line 45"/>
          <p:cNvSpPr>
            <a:spLocks noChangeShapeType="1"/>
          </p:cNvSpPr>
          <p:nvPr/>
        </p:nvSpPr>
        <p:spPr bwMode="auto">
          <a:xfrm>
            <a:off x="4222750" y="6064250"/>
            <a:ext cx="297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59" name="Oval 43"/>
          <p:cNvSpPr>
            <a:spLocks noChangeArrowheads="1"/>
          </p:cNvSpPr>
          <p:nvPr/>
        </p:nvSpPr>
        <p:spPr bwMode="auto">
          <a:xfrm>
            <a:off x="3994150" y="5835650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0" name="Oval 44"/>
          <p:cNvSpPr>
            <a:spLocks noChangeArrowheads="1"/>
          </p:cNvSpPr>
          <p:nvPr/>
        </p:nvSpPr>
        <p:spPr bwMode="auto">
          <a:xfrm>
            <a:off x="6965950" y="5835650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2" name="Rectangle 46"/>
          <p:cNvSpPr>
            <a:spLocks noChangeArrowheads="1"/>
          </p:cNvSpPr>
          <p:nvPr/>
        </p:nvSpPr>
        <p:spPr bwMode="auto">
          <a:xfrm>
            <a:off x="5060950" y="5759450"/>
            <a:ext cx="685800" cy="2286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3" name="Rectangle 47"/>
          <p:cNvSpPr>
            <a:spLocks noChangeArrowheads="1"/>
          </p:cNvSpPr>
          <p:nvPr/>
        </p:nvSpPr>
        <p:spPr bwMode="auto">
          <a:xfrm>
            <a:off x="5594350" y="5759450"/>
            <a:ext cx="152400" cy="228600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>
            <a:off x="5822950" y="59118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5" name="Text Box 49"/>
          <p:cNvSpPr txBox="1">
            <a:spLocks noChangeArrowheads="1"/>
          </p:cNvSpPr>
          <p:nvPr/>
        </p:nvSpPr>
        <p:spPr bwMode="auto">
          <a:xfrm>
            <a:off x="7423150" y="5876925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0" rIns="91422" bIns="45710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Receiver</a:t>
            </a:r>
          </a:p>
        </p:txBody>
      </p:sp>
      <p:sp>
        <p:nvSpPr>
          <p:cNvPr id="265266" name="Text Box 50"/>
          <p:cNvSpPr txBox="1">
            <a:spLocks noChangeArrowheads="1"/>
          </p:cNvSpPr>
          <p:nvPr/>
        </p:nvSpPr>
        <p:spPr bwMode="auto">
          <a:xfrm>
            <a:off x="2978150" y="5876925"/>
            <a:ext cx="963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0" rIns="91422" bIns="45710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Sender</a:t>
            </a:r>
          </a:p>
        </p:txBody>
      </p:sp>
      <p:sp>
        <p:nvSpPr>
          <p:cNvPr id="265267" name="Text Box 51"/>
          <p:cNvSpPr txBox="1">
            <a:spLocks noChangeArrowheads="1"/>
          </p:cNvSpPr>
          <p:nvPr/>
        </p:nvSpPr>
        <p:spPr bwMode="auto">
          <a:xfrm>
            <a:off x="663575" y="5686425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0" rIns="91422" bIns="45710"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Packet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Transmission</a:t>
            </a:r>
          </a:p>
        </p:txBody>
      </p:sp>
      <p:sp>
        <p:nvSpPr>
          <p:cNvPr id="265271" name="Line 55"/>
          <p:cNvSpPr>
            <a:spLocks noChangeShapeType="1"/>
          </p:cNvSpPr>
          <p:nvPr/>
        </p:nvSpPr>
        <p:spPr bwMode="auto">
          <a:xfrm>
            <a:off x="234950" y="4044950"/>
            <a:ext cx="869315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  <p:bldP spid="265265" grpId="0"/>
      <p:bldP spid="265266" grpId="0"/>
      <p:bldP spid="2652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data to Signals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Modulation: changing attributes of signal to effect information transmissions</a:t>
            </a:r>
          </a:p>
          <a:p>
            <a:endParaRPr lang="en-US" altLang="en-US"/>
          </a:p>
          <a:p>
            <a:r>
              <a:rPr lang="en-US" altLang="en-US"/>
              <a:t>Encoding</a:t>
            </a:r>
          </a:p>
          <a:p>
            <a:pPr lvl="1"/>
            <a:r>
              <a:rPr lang="en-US" altLang="en-US"/>
              <a:t>How to convert bits to “digital” signals</a:t>
            </a:r>
          </a:p>
          <a:p>
            <a:pPr lvl="1"/>
            <a:r>
              <a:rPr lang="en-US" altLang="en-US"/>
              <a:t>Very complex, actually</a:t>
            </a:r>
          </a:p>
          <a:p>
            <a:pPr lvl="1"/>
            <a:r>
              <a:rPr lang="en-US" altLang="en-US"/>
              <a:t>Error recovery, clock recovery,…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Modulation Schemes</a:t>
            </a:r>
          </a:p>
        </p:txBody>
      </p:sp>
      <p:pic>
        <p:nvPicPr>
          <p:cNvPr id="63283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/>
          <a:stretch>
            <a:fillRect/>
          </a:stretch>
        </p:blipFill>
        <p:spPr>
          <a:xfrm>
            <a:off x="1682750" y="1531938"/>
            <a:ext cx="7402513" cy="4570412"/>
          </a:xfrm>
          <a:noFill/>
        </p:spPr>
      </p:pic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387350" y="1739900"/>
            <a:ext cx="74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632840" name="Text Box 8"/>
          <p:cNvSpPr txBox="1">
            <a:spLocks noChangeArrowheads="1"/>
          </p:cNvSpPr>
          <p:nvPr/>
        </p:nvSpPr>
        <p:spPr bwMode="auto">
          <a:xfrm>
            <a:off x="387350" y="2820988"/>
            <a:ext cx="1479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Amplitude</a:t>
            </a:r>
            <a:br>
              <a:rPr lang="en-US" altLang="en-US" sz="2000">
                <a:latin typeface="Comic Sans MS" panose="030F0702030302020204" pitchFamily="66" charset="0"/>
              </a:rPr>
            </a:br>
            <a:r>
              <a:rPr lang="en-US" altLang="en-US" sz="2000">
                <a:latin typeface="Comic Sans MS" panose="030F0702030302020204" pitchFamily="66" charset="0"/>
              </a:rPr>
              <a:t>Modulation</a:t>
            </a:r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387350" y="3887788"/>
            <a:ext cx="1479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Frequency</a:t>
            </a:r>
            <a:br>
              <a:rPr lang="en-US" altLang="en-US" sz="2000">
                <a:latin typeface="Comic Sans MS" panose="030F0702030302020204" pitchFamily="66" charset="0"/>
              </a:rPr>
            </a:br>
            <a:r>
              <a:rPr lang="en-US" altLang="en-US" sz="2000">
                <a:latin typeface="Comic Sans MS" panose="030F0702030302020204" pitchFamily="66" charset="0"/>
              </a:rPr>
              <a:t>Modulation</a:t>
            </a:r>
          </a:p>
        </p:txBody>
      </p:sp>
      <p:sp>
        <p:nvSpPr>
          <p:cNvPr id="632842" name="Text Box 10"/>
          <p:cNvSpPr txBox="1">
            <a:spLocks noChangeArrowheads="1"/>
          </p:cNvSpPr>
          <p:nvPr/>
        </p:nvSpPr>
        <p:spPr bwMode="auto">
          <a:xfrm>
            <a:off x="387350" y="5106988"/>
            <a:ext cx="1479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Phase </a:t>
            </a:r>
            <a:br>
              <a:rPr lang="en-US" altLang="en-US" sz="2000">
                <a:latin typeface="Comic Sans MS" panose="030F0702030302020204" pitchFamily="66" charset="0"/>
              </a:rPr>
            </a:br>
            <a:r>
              <a:rPr lang="en-US" altLang="en-US" sz="2000">
                <a:latin typeface="Comic Sans MS" panose="030F0702030302020204" pitchFamily="66" charset="0"/>
              </a:rPr>
              <a:t>Modulation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 We Need Encoding?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9000"/>
              </a:lnSpc>
            </a:pPr>
            <a:r>
              <a:rPr lang="en-US" altLang="en-US" sz="2000" dirty="0"/>
              <a:t>Meet certain electrical constraints.</a:t>
            </a:r>
          </a:p>
          <a:p>
            <a:pPr lvl="1">
              <a:lnSpc>
                <a:spcPct val="79000"/>
              </a:lnSpc>
            </a:pPr>
            <a:r>
              <a:rPr lang="en-US" altLang="en-US" sz="1800" dirty="0"/>
              <a:t>Receiver needs enough “transitions” to keep track of the transmit clock</a:t>
            </a:r>
          </a:p>
          <a:p>
            <a:pPr lvl="1">
              <a:lnSpc>
                <a:spcPct val="79000"/>
              </a:lnSpc>
            </a:pPr>
            <a:r>
              <a:rPr lang="en-US" altLang="en-US" sz="1800" dirty="0"/>
              <a:t>Avoid receiver saturation</a:t>
            </a:r>
          </a:p>
          <a:p>
            <a:pPr>
              <a:lnSpc>
                <a:spcPct val="79000"/>
              </a:lnSpc>
            </a:pPr>
            <a:endParaRPr lang="en-US" altLang="en-US" sz="2000" dirty="0"/>
          </a:p>
          <a:p>
            <a:pPr>
              <a:lnSpc>
                <a:spcPct val="79000"/>
              </a:lnSpc>
            </a:pPr>
            <a:r>
              <a:rPr lang="en-US" altLang="en-US" sz="2000" dirty="0"/>
              <a:t>Create control symbols, besides regular data symbols.</a:t>
            </a:r>
          </a:p>
          <a:p>
            <a:pPr lvl="1">
              <a:lnSpc>
                <a:spcPct val="79000"/>
              </a:lnSpc>
            </a:pPr>
            <a:r>
              <a:rPr lang="en-US" altLang="en-US" sz="1800" dirty="0"/>
              <a:t>E.g. start or end of frame, escape, ...</a:t>
            </a:r>
          </a:p>
          <a:p>
            <a:pPr lvl="1">
              <a:lnSpc>
                <a:spcPct val="79000"/>
              </a:lnSpc>
            </a:pPr>
            <a:r>
              <a:rPr lang="en-US" altLang="en-US" sz="1800" dirty="0"/>
              <a:t>Important in packet switching</a:t>
            </a:r>
          </a:p>
          <a:p>
            <a:pPr>
              <a:lnSpc>
                <a:spcPct val="79000"/>
              </a:lnSpc>
            </a:pPr>
            <a:endParaRPr lang="en-US" altLang="en-US" sz="2000" dirty="0"/>
          </a:p>
          <a:p>
            <a:pPr>
              <a:lnSpc>
                <a:spcPct val="79000"/>
              </a:lnSpc>
            </a:pPr>
            <a:r>
              <a:rPr lang="en-US" altLang="en-US" sz="2000" dirty="0"/>
              <a:t>Error detection or error corrections.</a:t>
            </a:r>
          </a:p>
          <a:p>
            <a:pPr lvl="1">
              <a:lnSpc>
                <a:spcPct val="79000"/>
              </a:lnSpc>
            </a:pPr>
            <a:r>
              <a:rPr lang="en-US" altLang="en-US" sz="1800" dirty="0"/>
              <a:t>Some codes are illegal so receiver can detect certain classes of errors</a:t>
            </a:r>
          </a:p>
          <a:p>
            <a:pPr lvl="1">
              <a:lnSpc>
                <a:spcPct val="79000"/>
              </a:lnSpc>
            </a:pPr>
            <a:r>
              <a:rPr lang="en-US" altLang="en-US" sz="1800" dirty="0"/>
              <a:t>Minor errors can be corrected by having multiple adjacent signals mapped to the same data symbol</a:t>
            </a:r>
          </a:p>
          <a:p>
            <a:pPr>
              <a:lnSpc>
                <a:spcPct val="79000"/>
              </a:lnSpc>
            </a:pP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2400"/>
              <a:t>Use two signals, high and low, to encode 0 and 1.</a:t>
            </a:r>
          </a:p>
          <a:p>
            <a:pPr lvl="1"/>
            <a:endParaRPr lang="en-US" altLang="en-US" sz="2000"/>
          </a:p>
          <a:p>
            <a:r>
              <a:rPr lang="en-US" altLang="en-US" sz="2400"/>
              <a:t>Transmission is synchronous, i.e., a clock is used to sample the signal.</a:t>
            </a:r>
          </a:p>
          <a:p>
            <a:pPr lvl="1"/>
            <a:r>
              <a:rPr lang="en-US" altLang="en-US" sz="2000"/>
              <a:t>In general, the duration of one bit is equal to one or two clock ticks</a:t>
            </a:r>
          </a:p>
          <a:p>
            <a:pPr lvl="1"/>
            <a:r>
              <a:rPr lang="en-US" altLang="en-US" sz="2000"/>
              <a:t>Receiver’s clock must be synchronized with the sender’s clock</a:t>
            </a:r>
          </a:p>
          <a:p>
            <a:pPr lvl="2"/>
            <a:endParaRPr lang="en-US" altLang="en-US" sz="1800"/>
          </a:p>
          <a:p>
            <a:r>
              <a:rPr lang="en-US" altLang="en-US" sz="2400"/>
              <a:t>Encoding can be done one bit at a time or in blocks of, e.g., 4 or 8 bits.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/>
              <a:t>Non-Return to Zero (NRZ)</a:t>
            </a:r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8350" y="3908425"/>
            <a:ext cx="7756525" cy="1917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2400"/>
              <a:t>1 -&gt; high signal; 0 -&gt; low signal</a:t>
            </a:r>
          </a:p>
          <a:p>
            <a:r>
              <a:rPr lang="en-US" altLang="en-US" sz="2400"/>
              <a:t>Long sequences of 1’s or 0’s can cause problems:</a:t>
            </a:r>
          </a:p>
          <a:p>
            <a:pPr lvl="1"/>
            <a:r>
              <a:rPr lang="en-US" altLang="en-US" sz="2000"/>
              <a:t>Hard to recover clock</a:t>
            </a:r>
          </a:p>
          <a:p>
            <a:pPr lvl="1"/>
            <a:r>
              <a:rPr lang="en-US" altLang="en-US" sz="2000"/>
              <a:t>Difficult to interpret 0’s and 1’s</a:t>
            </a:r>
          </a:p>
        </p:txBody>
      </p:sp>
      <p:grpSp>
        <p:nvGrpSpPr>
          <p:cNvPr id="550917" name="Group 5"/>
          <p:cNvGrpSpPr>
            <a:grpSpLocks/>
          </p:cNvGrpSpPr>
          <p:nvPr/>
        </p:nvGrpSpPr>
        <p:grpSpPr bwMode="auto">
          <a:xfrm>
            <a:off x="2060575" y="2073275"/>
            <a:ext cx="4883150" cy="1590675"/>
            <a:chOff x="1298" y="1447"/>
            <a:chExt cx="3076" cy="1002"/>
          </a:xfrm>
        </p:grpSpPr>
        <p:sp>
          <p:nvSpPr>
            <p:cNvPr id="550918" name="Line 6"/>
            <p:cNvSpPr>
              <a:spLocks noChangeShapeType="1"/>
            </p:cNvSpPr>
            <p:nvPr/>
          </p:nvSpPr>
          <p:spPr bwMode="auto">
            <a:xfrm>
              <a:off x="1302" y="1948"/>
              <a:ext cx="30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19" name="Line 7"/>
            <p:cNvSpPr>
              <a:spLocks noChangeShapeType="1"/>
            </p:cNvSpPr>
            <p:nvPr/>
          </p:nvSpPr>
          <p:spPr bwMode="auto">
            <a:xfrm>
              <a:off x="1298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0" name="Line 8"/>
            <p:cNvSpPr>
              <a:spLocks noChangeShapeType="1"/>
            </p:cNvSpPr>
            <p:nvPr/>
          </p:nvSpPr>
          <p:spPr bwMode="auto">
            <a:xfrm>
              <a:off x="2067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1" name="Line 9"/>
            <p:cNvSpPr>
              <a:spLocks noChangeShapeType="1"/>
            </p:cNvSpPr>
            <p:nvPr/>
          </p:nvSpPr>
          <p:spPr bwMode="auto">
            <a:xfrm>
              <a:off x="2836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2" name="Line 10"/>
            <p:cNvSpPr>
              <a:spLocks noChangeShapeType="1"/>
            </p:cNvSpPr>
            <p:nvPr/>
          </p:nvSpPr>
          <p:spPr bwMode="auto">
            <a:xfrm>
              <a:off x="3605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3" name="Line 11"/>
            <p:cNvSpPr>
              <a:spLocks noChangeShapeType="1"/>
            </p:cNvSpPr>
            <p:nvPr/>
          </p:nvSpPr>
          <p:spPr bwMode="auto">
            <a:xfrm>
              <a:off x="4374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924" name="Rectangle 12"/>
          <p:cNvSpPr>
            <a:spLocks noChangeArrowheads="1"/>
          </p:cNvSpPr>
          <p:nvPr/>
        </p:nvSpPr>
        <p:spPr bwMode="auto">
          <a:xfrm>
            <a:off x="825500" y="2732088"/>
            <a:ext cx="33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550925" name="Rectangle 13"/>
          <p:cNvSpPr>
            <a:spLocks noChangeArrowheads="1"/>
          </p:cNvSpPr>
          <p:nvPr/>
        </p:nvSpPr>
        <p:spPr bwMode="auto">
          <a:xfrm>
            <a:off x="1690688" y="273208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0926" name="Rectangle 14"/>
          <p:cNvSpPr>
            <a:spLocks noChangeArrowheads="1"/>
          </p:cNvSpPr>
          <p:nvPr/>
        </p:nvSpPr>
        <p:spPr bwMode="auto">
          <a:xfrm>
            <a:off x="1452563" y="2197100"/>
            <a:ext cx="558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 b="1">
                <a:latin typeface="Comic Sans MS" panose="030F0702030302020204" pitchFamily="66" charset="0"/>
              </a:rPr>
              <a:t>.85</a:t>
            </a:r>
          </a:p>
        </p:txBody>
      </p:sp>
      <p:sp>
        <p:nvSpPr>
          <p:cNvPr id="550927" name="Rectangle 15"/>
          <p:cNvSpPr>
            <a:spLocks noChangeArrowheads="1"/>
          </p:cNvSpPr>
          <p:nvPr/>
        </p:nvSpPr>
        <p:spPr bwMode="auto">
          <a:xfrm>
            <a:off x="1312863" y="3265488"/>
            <a:ext cx="6985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 b="1">
                <a:latin typeface="Comic Sans MS" panose="030F0702030302020204" pitchFamily="66" charset="0"/>
              </a:rPr>
              <a:t>-.85</a:t>
            </a:r>
          </a:p>
        </p:txBody>
      </p:sp>
      <p:sp>
        <p:nvSpPr>
          <p:cNvPr id="550929" name="Rectangle 17"/>
          <p:cNvSpPr>
            <a:spLocks noChangeArrowheads="1"/>
          </p:cNvSpPr>
          <p:nvPr/>
        </p:nvSpPr>
        <p:spPr bwMode="auto">
          <a:xfrm>
            <a:off x="2216150" y="16827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0930" name="Rectangle 18"/>
          <p:cNvSpPr>
            <a:spLocks noChangeArrowheads="1"/>
          </p:cNvSpPr>
          <p:nvPr/>
        </p:nvSpPr>
        <p:spPr bwMode="auto">
          <a:xfrm>
            <a:off x="3436938" y="16827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0931" name="Rectangle 19"/>
          <p:cNvSpPr>
            <a:spLocks noChangeArrowheads="1"/>
          </p:cNvSpPr>
          <p:nvPr/>
        </p:nvSpPr>
        <p:spPr bwMode="auto">
          <a:xfrm>
            <a:off x="4657725" y="16827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0932" name="Rectangle 20"/>
          <p:cNvSpPr>
            <a:spLocks noChangeArrowheads="1"/>
          </p:cNvSpPr>
          <p:nvPr/>
        </p:nvSpPr>
        <p:spPr bwMode="auto">
          <a:xfrm>
            <a:off x="5878513" y="16827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0936" name="Freeform 24"/>
          <p:cNvSpPr>
            <a:spLocks/>
          </p:cNvSpPr>
          <p:nvPr/>
        </p:nvSpPr>
        <p:spPr bwMode="auto">
          <a:xfrm>
            <a:off x="2063750" y="2144713"/>
            <a:ext cx="5410200" cy="1447800"/>
          </a:xfrm>
          <a:custGeom>
            <a:avLst/>
            <a:gdLst>
              <a:gd name="T0" fmla="*/ 0 w 3408"/>
              <a:gd name="T1" fmla="*/ 912 h 912"/>
              <a:gd name="T2" fmla="*/ 384 w 3408"/>
              <a:gd name="T3" fmla="*/ 912 h 912"/>
              <a:gd name="T4" fmla="*/ 384 w 3408"/>
              <a:gd name="T5" fmla="*/ 0 h 912"/>
              <a:gd name="T6" fmla="*/ 768 w 3408"/>
              <a:gd name="T7" fmla="*/ 0 h 912"/>
              <a:gd name="T8" fmla="*/ 768 w 3408"/>
              <a:gd name="T9" fmla="*/ 912 h 912"/>
              <a:gd name="T10" fmla="*/ 1920 w 3408"/>
              <a:gd name="T11" fmla="*/ 912 h 912"/>
              <a:gd name="T12" fmla="*/ 1922 w 3408"/>
              <a:gd name="T13" fmla="*/ 2 h 912"/>
              <a:gd name="T14" fmla="*/ 2688 w 3408"/>
              <a:gd name="T15" fmla="*/ 0 h 912"/>
              <a:gd name="T16" fmla="*/ 2688 w 3408"/>
              <a:gd name="T17" fmla="*/ 912 h 912"/>
              <a:gd name="T18" fmla="*/ 3072 w 3408"/>
              <a:gd name="T19" fmla="*/ 912 h 912"/>
              <a:gd name="T20" fmla="*/ 3072 w 3408"/>
              <a:gd name="T21" fmla="*/ 0 h 912"/>
              <a:gd name="T22" fmla="*/ 3408 w 3408"/>
              <a:gd name="T23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8" h="912">
                <a:moveTo>
                  <a:pt x="0" y="912"/>
                </a:moveTo>
                <a:lnTo>
                  <a:pt x="384" y="912"/>
                </a:lnTo>
                <a:lnTo>
                  <a:pt x="384" y="0"/>
                </a:lnTo>
                <a:lnTo>
                  <a:pt x="768" y="0"/>
                </a:lnTo>
                <a:lnTo>
                  <a:pt x="768" y="912"/>
                </a:lnTo>
                <a:lnTo>
                  <a:pt x="1920" y="912"/>
                </a:lnTo>
                <a:lnTo>
                  <a:pt x="1922" y="2"/>
                </a:lnTo>
                <a:lnTo>
                  <a:pt x="2688" y="0"/>
                </a:lnTo>
                <a:lnTo>
                  <a:pt x="2688" y="912"/>
                </a:lnTo>
                <a:lnTo>
                  <a:pt x="3072" y="912"/>
                </a:lnTo>
                <a:lnTo>
                  <a:pt x="3072" y="0"/>
                </a:lnTo>
                <a:lnTo>
                  <a:pt x="3408" y="0"/>
                </a:lnTo>
              </a:path>
            </a:pathLst>
          </a:custGeom>
          <a:noFill/>
          <a:ln w="508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0937" name="Group 25"/>
          <p:cNvGrpSpPr>
            <a:grpSpLocks/>
          </p:cNvGrpSpPr>
          <p:nvPr/>
        </p:nvGrpSpPr>
        <p:grpSpPr bwMode="auto">
          <a:xfrm>
            <a:off x="2667000" y="2068513"/>
            <a:ext cx="4883150" cy="1590675"/>
            <a:chOff x="1298" y="1447"/>
            <a:chExt cx="3076" cy="1002"/>
          </a:xfrm>
        </p:grpSpPr>
        <p:sp>
          <p:nvSpPr>
            <p:cNvPr id="550938" name="Line 26"/>
            <p:cNvSpPr>
              <a:spLocks noChangeShapeType="1"/>
            </p:cNvSpPr>
            <p:nvPr/>
          </p:nvSpPr>
          <p:spPr bwMode="auto">
            <a:xfrm>
              <a:off x="1302" y="1948"/>
              <a:ext cx="30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39" name="Line 27"/>
            <p:cNvSpPr>
              <a:spLocks noChangeShapeType="1"/>
            </p:cNvSpPr>
            <p:nvPr/>
          </p:nvSpPr>
          <p:spPr bwMode="auto">
            <a:xfrm>
              <a:off x="1298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40" name="Line 28"/>
            <p:cNvSpPr>
              <a:spLocks noChangeShapeType="1"/>
            </p:cNvSpPr>
            <p:nvPr/>
          </p:nvSpPr>
          <p:spPr bwMode="auto">
            <a:xfrm>
              <a:off x="2067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41" name="Line 29"/>
            <p:cNvSpPr>
              <a:spLocks noChangeShapeType="1"/>
            </p:cNvSpPr>
            <p:nvPr/>
          </p:nvSpPr>
          <p:spPr bwMode="auto">
            <a:xfrm>
              <a:off x="2836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42" name="Line 30"/>
            <p:cNvSpPr>
              <a:spLocks noChangeShapeType="1"/>
            </p:cNvSpPr>
            <p:nvPr/>
          </p:nvSpPr>
          <p:spPr bwMode="auto">
            <a:xfrm>
              <a:off x="3605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43" name="Line 31"/>
            <p:cNvSpPr>
              <a:spLocks noChangeShapeType="1"/>
            </p:cNvSpPr>
            <p:nvPr/>
          </p:nvSpPr>
          <p:spPr bwMode="auto">
            <a:xfrm>
              <a:off x="4374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944" name="Rectangle 32"/>
          <p:cNvSpPr>
            <a:spLocks noChangeArrowheads="1"/>
          </p:cNvSpPr>
          <p:nvPr/>
        </p:nvSpPr>
        <p:spPr bwMode="auto">
          <a:xfrm>
            <a:off x="2843213" y="168433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0945" name="Rectangle 33"/>
          <p:cNvSpPr>
            <a:spLocks noChangeArrowheads="1"/>
          </p:cNvSpPr>
          <p:nvPr/>
        </p:nvSpPr>
        <p:spPr bwMode="auto">
          <a:xfrm>
            <a:off x="4064000" y="168433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0946" name="Rectangle 34"/>
          <p:cNvSpPr>
            <a:spLocks noChangeArrowheads="1"/>
          </p:cNvSpPr>
          <p:nvPr/>
        </p:nvSpPr>
        <p:spPr bwMode="auto">
          <a:xfrm>
            <a:off x="5284788" y="168433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0947" name="Rectangle 35"/>
          <p:cNvSpPr>
            <a:spLocks noChangeArrowheads="1"/>
          </p:cNvSpPr>
          <p:nvPr/>
        </p:nvSpPr>
        <p:spPr bwMode="auto">
          <a:xfrm>
            <a:off x="6505575" y="168433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0948" name="Rectangle 36"/>
          <p:cNvSpPr>
            <a:spLocks noChangeArrowheads="1"/>
          </p:cNvSpPr>
          <p:nvPr/>
        </p:nvSpPr>
        <p:spPr bwMode="auto">
          <a:xfrm>
            <a:off x="7089775" y="1687513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3600"/>
              <a:t>Non-Return to Zero Inverted (NRZI)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4579938"/>
            <a:ext cx="7772400" cy="19034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2400"/>
              <a:t>1 -&gt; make transition; 0 -&gt; signal stays the same</a:t>
            </a:r>
          </a:p>
          <a:p>
            <a:r>
              <a:rPr lang="en-US" altLang="en-US" sz="2400"/>
              <a:t>Solves the problem for long sequences of 1’s, but not for 0’s.</a:t>
            </a:r>
          </a:p>
        </p:txBody>
      </p:sp>
      <p:grpSp>
        <p:nvGrpSpPr>
          <p:cNvPr id="552964" name="Group 4"/>
          <p:cNvGrpSpPr>
            <a:grpSpLocks/>
          </p:cNvGrpSpPr>
          <p:nvPr/>
        </p:nvGrpSpPr>
        <p:grpSpPr bwMode="auto">
          <a:xfrm>
            <a:off x="2060575" y="2297113"/>
            <a:ext cx="4883150" cy="1590675"/>
            <a:chOff x="1298" y="1447"/>
            <a:chExt cx="3076" cy="1002"/>
          </a:xfrm>
        </p:grpSpPr>
        <p:sp>
          <p:nvSpPr>
            <p:cNvPr id="552965" name="Line 5"/>
            <p:cNvSpPr>
              <a:spLocks noChangeShapeType="1"/>
            </p:cNvSpPr>
            <p:nvPr/>
          </p:nvSpPr>
          <p:spPr bwMode="auto">
            <a:xfrm>
              <a:off x="1302" y="1948"/>
              <a:ext cx="30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6" name="Line 6"/>
            <p:cNvSpPr>
              <a:spLocks noChangeShapeType="1"/>
            </p:cNvSpPr>
            <p:nvPr/>
          </p:nvSpPr>
          <p:spPr bwMode="auto">
            <a:xfrm>
              <a:off x="1298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>
              <a:off x="2067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>
              <a:off x="2836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3605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4374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2971" name="Rectangle 11"/>
          <p:cNvSpPr>
            <a:spLocks noChangeArrowheads="1"/>
          </p:cNvSpPr>
          <p:nvPr/>
        </p:nvSpPr>
        <p:spPr bwMode="auto">
          <a:xfrm>
            <a:off x="825500" y="295592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690688" y="295592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1452563" y="2420938"/>
            <a:ext cx="5588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 b="1">
                <a:latin typeface="Comic Sans MS" panose="030F0702030302020204" pitchFamily="66" charset="0"/>
              </a:rPr>
              <a:t>.85</a:t>
            </a:r>
          </a:p>
        </p:txBody>
      </p:sp>
      <p:sp>
        <p:nvSpPr>
          <p:cNvPr id="552974" name="Rectangle 14"/>
          <p:cNvSpPr>
            <a:spLocks noChangeArrowheads="1"/>
          </p:cNvSpPr>
          <p:nvPr/>
        </p:nvSpPr>
        <p:spPr bwMode="auto">
          <a:xfrm>
            <a:off x="1312863" y="3489325"/>
            <a:ext cx="698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 b="1">
                <a:latin typeface="Comic Sans MS" panose="030F0702030302020204" pitchFamily="66" charset="0"/>
              </a:rPr>
              <a:t>-.85</a:t>
            </a:r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2216150" y="190658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2976" name="Rectangle 16"/>
          <p:cNvSpPr>
            <a:spLocks noChangeArrowheads="1"/>
          </p:cNvSpPr>
          <p:nvPr/>
        </p:nvSpPr>
        <p:spPr bwMode="auto">
          <a:xfrm>
            <a:off x="3436938" y="190658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2977" name="Rectangle 17"/>
          <p:cNvSpPr>
            <a:spLocks noChangeArrowheads="1"/>
          </p:cNvSpPr>
          <p:nvPr/>
        </p:nvSpPr>
        <p:spPr bwMode="auto">
          <a:xfrm>
            <a:off x="4657725" y="190658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2978" name="Rectangle 18"/>
          <p:cNvSpPr>
            <a:spLocks noChangeArrowheads="1"/>
          </p:cNvSpPr>
          <p:nvPr/>
        </p:nvSpPr>
        <p:spPr bwMode="auto">
          <a:xfrm>
            <a:off x="5878513" y="1906588"/>
            <a:ext cx="32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2979" name="Freeform 19"/>
          <p:cNvSpPr>
            <a:spLocks/>
          </p:cNvSpPr>
          <p:nvPr/>
        </p:nvSpPr>
        <p:spPr bwMode="auto">
          <a:xfrm>
            <a:off x="2063750" y="2355850"/>
            <a:ext cx="5856288" cy="1460500"/>
          </a:xfrm>
          <a:custGeom>
            <a:avLst/>
            <a:gdLst>
              <a:gd name="T0" fmla="*/ 0 w 3689"/>
              <a:gd name="T1" fmla="*/ 920 h 920"/>
              <a:gd name="T2" fmla="*/ 565 w 3689"/>
              <a:gd name="T3" fmla="*/ 918 h 920"/>
              <a:gd name="T4" fmla="*/ 574 w 3689"/>
              <a:gd name="T5" fmla="*/ 10 h 920"/>
              <a:gd name="T6" fmla="*/ 2107 w 3689"/>
              <a:gd name="T7" fmla="*/ 0 h 920"/>
              <a:gd name="T8" fmla="*/ 2107 w 3689"/>
              <a:gd name="T9" fmla="*/ 908 h 920"/>
              <a:gd name="T10" fmla="*/ 2498 w 3689"/>
              <a:gd name="T11" fmla="*/ 908 h 920"/>
              <a:gd name="T12" fmla="*/ 2498 w 3689"/>
              <a:gd name="T13" fmla="*/ 10 h 920"/>
              <a:gd name="T14" fmla="*/ 3259 w 3689"/>
              <a:gd name="T15" fmla="*/ 0 h 920"/>
              <a:gd name="T16" fmla="*/ 3261 w 3689"/>
              <a:gd name="T17" fmla="*/ 906 h 920"/>
              <a:gd name="T18" fmla="*/ 3433 w 3689"/>
              <a:gd name="T19" fmla="*/ 906 h 920"/>
              <a:gd name="T20" fmla="*/ 3573 w 3689"/>
              <a:gd name="T21" fmla="*/ 906 h 920"/>
              <a:gd name="T22" fmla="*/ 3689 w 3689"/>
              <a:gd name="T23" fmla="*/ 906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89" h="920">
                <a:moveTo>
                  <a:pt x="0" y="920"/>
                </a:moveTo>
                <a:lnTo>
                  <a:pt x="565" y="918"/>
                </a:lnTo>
                <a:lnTo>
                  <a:pt x="574" y="10"/>
                </a:lnTo>
                <a:lnTo>
                  <a:pt x="2107" y="0"/>
                </a:lnTo>
                <a:lnTo>
                  <a:pt x="2107" y="908"/>
                </a:lnTo>
                <a:lnTo>
                  <a:pt x="2498" y="908"/>
                </a:lnTo>
                <a:lnTo>
                  <a:pt x="2498" y="10"/>
                </a:lnTo>
                <a:lnTo>
                  <a:pt x="3259" y="0"/>
                </a:lnTo>
                <a:lnTo>
                  <a:pt x="3261" y="906"/>
                </a:lnTo>
                <a:lnTo>
                  <a:pt x="3433" y="906"/>
                </a:lnTo>
                <a:lnTo>
                  <a:pt x="3573" y="906"/>
                </a:lnTo>
                <a:lnTo>
                  <a:pt x="3689" y="906"/>
                </a:lnTo>
              </a:path>
            </a:pathLst>
          </a:custGeom>
          <a:noFill/>
          <a:ln w="508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2980" name="Group 20"/>
          <p:cNvGrpSpPr>
            <a:grpSpLocks/>
          </p:cNvGrpSpPr>
          <p:nvPr/>
        </p:nvGrpSpPr>
        <p:grpSpPr bwMode="auto">
          <a:xfrm>
            <a:off x="2667000" y="2292350"/>
            <a:ext cx="4883150" cy="1590675"/>
            <a:chOff x="1298" y="1447"/>
            <a:chExt cx="3076" cy="1002"/>
          </a:xfrm>
        </p:grpSpPr>
        <p:sp>
          <p:nvSpPr>
            <p:cNvPr id="552981" name="Line 21"/>
            <p:cNvSpPr>
              <a:spLocks noChangeShapeType="1"/>
            </p:cNvSpPr>
            <p:nvPr/>
          </p:nvSpPr>
          <p:spPr bwMode="auto">
            <a:xfrm>
              <a:off x="1302" y="1948"/>
              <a:ext cx="30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2" name="Line 22"/>
            <p:cNvSpPr>
              <a:spLocks noChangeShapeType="1"/>
            </p:cNvSpPr>
            <p:nvPr/>
          </p:nvSpPr>
          <p:spPr bwMode="auto">
            <a:xfrm>
              <a:off x="1298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3" name="Line 23"/>
            <p:cNvSpPr>
              <a:spLocks noChangeShapeType="1"/>
            </p:cNvSpPr>
            <p:nvPr/>
          </p:nvSpPr>
          <p:spPr bwMode="auto">
            <a:xfrm>
              <a:off x="2067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4" name="Line 24"/>
            <p:cNvSpPr>
              <a:spLocks noChangeShapeType="1"/>
            </p:cNvSpPr>
            <p:nvPr/>
          </p:nvSpPr>
          <p:spPr bwMode="auto">
            <a:xfrm>
              <a:off x="2836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>
              <a:off x="3605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6" name="Line 26"/>
            <p:cNvSpPr>
              <a:spLocks noChangeShapeType="1"/>
            </p:cNvSpPr>
            <p:nvPr/>
          </p:nvSpPr>
          <p:spPr bwMode="auto">
            <a:xfrm>
              <a:off x="4374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2987" name="Rectangle 27"/>
          <p:cNvSpPr>
            <a:spLocks noChangeArrowheads="1"/>
          </p:cNvSpPr>
          <p:nvPr/>
        </p:nvSpPr>
        <p:spPr bwMode="auto">
          <a:xfrm>
            <a:off x="2843213" y="19081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2988" name="Rectangle 28"/>
          <p:cNvSpPr>
            <a:spLocks noChangeArrowheads="1"/>
          </p:cNvSpPr>
          <p:nvPr/>
        </p:nvSpPr>
        <p:spPr bwMode="auto">
          <a:xfrm>
            <a:off x="4064000" y="19081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2989" name="Rectangle 29"/>
          <p:cNvSpPr>
            <a:spLocks noChangeArrowheads="1"/>
          </p:cNvSpPr>
          <p:nvPr/>
        </p:nvSpPr>
        <p:spPr bwMode="auto">
          <a:xfrm>
            <a:off x="5284788" y="19081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2990" name="Rectangle 30"/>
          <p:cNvSpPr>
            <a:spLocks noChangeArrowheads="1"/>
          </p:cNvSpPr>
          <p:nvPr/>
        </p:nvSpPr>
        <p:spPr bwMode="auto">
          <a:xfrm>
            <a:off x="6505575" y="190817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52991" name="Rectangle 31"/>
          <p:cNvSpPr>
            <a:spLocks noChangeArrowheads="1"/>
          </p:cNvSpPr>
          <p:nvPr/>
        </p:nvSpPr>
        <p:spPr bwMode="auto">
          <a:xfrm>
            <a:off x="7089775" y="19113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 b="1">
                <a:latin typeface="Comic Sans MS" panose="030F0702030302020204" pitchFamily="66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Line 2"/>
          <p:cNvSpPr>
            <a:spLocks noChangeShapeType="1"/>
          </p:cNvSpPr>
          <p:nvPr/>
        </p:nvSpPr>
        <p:spPr bwMode="auto">
          <a:xfrm>
            <a:off x="2073275" y="3551238"/>
            <a:ext cx="119538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r>
              <a:rPr lang="en-US" altLang="en-US" sz="4000"/>
              <a:t>Ethernet Manchester Encoding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4044950"/>
            <a:ext cx="8226425" cy="2362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80000"/>
              </a:lnSpc>
            </a:pPr>
            <a:r>
              <a:rPr lang="en-US" altLang="en-US" sz="1800"/>
              <a:t>Positive transition for 0, negative for 1</a:t>
            </a:r>
          </a:p>
          <a:p>
            <a:pPr lvl="3">
              <a:lnSpc>
                <a:spcPct val="80000"/>
              </a:lnSpc>
            </a:pPr>
            <a:endParaRPr lang="en-US" altLang="en-US" sz="1200"/>
          </a:p>
          <a:p>
            <a:pPr>
              <a:lnSpc>
                <a:spcPct val="80000"/>
              </a:lnSpc>
            </a:pPr>
            <a:r>
              <a:rPr lang="en-US" altLang="en-US" sz="1800"/>
              <a:t>XOR of NRZ with clock</a:t>
            </a:r>
          </a:p>
          <a:p>
            <a:pPr lvl="3">
              <a:lnSpc>
                <a:spcPct val="80000"/>
              </a:lnSpc>
            </a:pPr>
            <a:endParaRPr lang="en-US" altLang="en-US" sz="1200"/>
          </a:p>
          <a:p>
            <a:pPr>
              <a:lnSpc>
                <a:spcPct val="80000"/>
              </a:lnSpc>
            </a:pPr>
            <a:r>
              <a:rPr lang="en-US" altLang="en-US" sz="1800"/>
              <a:t>Transition every cycle communicates clock (but need 2 transition times per bit)</a:t>
            </a:r>
          </a:p>
          <a:p>
            <a:pPr lvl="3">
              <a:lnSpc>
                <a:spcPct val="80000"/>
              </a:lnSpc>
            </a:pPr>
            <a:endParaRPr lang="en-US" altLang="en-US" sz="1200"/>
          </a:p>
          <a:p>
            <a:pPr>
              <a:lnSpc>
                <a:spcPct val="80000"/>
              </a:lnSpc>
            </a:pPr>
            <a:r>
              <a:rPr lang="en-US" altLang="en-US" sz="1800"/>
              <a:t>Problem: doubles the rate at which signal transitions are made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Less efficient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Receiver has half the time to detect the pulse</a:t>
            </a:r>
          </a:p>
        </p:txBody>
      </p:sp>
      <p:grpSp>
        <p:nvGrpSpPr>
          <p:cNvPr id="545797" name="Group 5"/>
          <p:cNvGrpSpPr>
            <a:grpSpLocks/>
          </p:cNvGrpSpPr>
          <p:nvPr/>
        </p:nvGrpSpPr>
        <p:grpSpPr bwMode="auto">
          <a:xfrm>
            <a:off x="2060575" y="1725613"/>
            <a:ext cx="4883150" cy="1590675"/>
            <a:chOff x="1298" y="1447"/>
            <a:chExt cx="3076" cy="1002"/>
          </a:xfrm>
        </p:grpSpPr>
        <p:sp>
          <p:nvSpPr>
            <p:cNvPr id="545798" name="Line 6"/>
            <p:cNvSpPr>
              <a:spLocks noChangeShapeType="1"/>
            </p:cNvSpPr>
            <p:nvPr/>
          </p:nvSpPr>
          <p:spPr bwMode="auto">
            <a:xfrm>
              <a:off x="1302" y="1948"/>
              <a:ext cx="30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Line 7"/>
            <p:cNvSpPr>
              <a:spLocks noChangeShapeType="1"/>
            </p:cNvSpPr>
            <p:nvPr/>
          </p:nvSpPr>
          <p:spPr bwMode="auto">
            <a:xfrm>
              <a:off x="1298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2067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1" name="Line 9"/>
            <p:cNvSpPr>
              <a:spLocks noChangeShapeType="1"/>
            </p:cNvSpPr>
            <p:nvPr/>
          </p:nvSpPr>
          <p:spPr bwMode="auto">
            <a:xfrm>
              <a:off x="2836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2" name="Line 10"/>
            <p:cNvSpPr>
              <a:spLocks noChangeShapeType="1"/>
            </p:cNvSpPr>
            <p:nvPr/>
          </p:nvSpPr>
          <p:spPr bwMode="auto">
            <a:xfrm>
              <a:off x="3605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3" name="Line 11"/>
            <p:cNvSpPr>
              <a:spLocks noChangeShapeType="1"/>
            </p:cNvSpPr>
            <p:nvPr/>
          </p:nvSpPr>
          <p:spPr bwMode="auto">
            <a:xfrm>
              <a:off x="4374" y="1447"/>
              <a:ext cx="0" cy="100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5804" name="Rectangle 12"/>
          <p:cNvSpPr>
            <a:spLocks noChangeArrowheads="1"/>
          </p:cNvSpPr>
          <p:nvPr/>
        </p:nvSpPr>
        <p:spPr bwMode="auto">
          <a:xfrm>
            <a:off x="825500" y="2384425"/>
            <a:ext cx="330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545805" name="Rectangle 13"/>
          <p:cNvSpPr>
            <a:spLocks noChangeArrowheads="1"/>
          </p:cNvSpPr>
          <p:nvPr/>
        </p:nvSpPr>
        <p:spPr bwMode="auto">
          <a:xfrm>
            <a:off x="1690688" y="2384425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5806" name="Rectangle 14"/>
          <p:cNvSpPr>
            <a:spLocks noChangeArrowheads="1"/>
          </p:cNvSpPr>
          <p:nvPr/>
        </p:nvSpPr>
        <p:spPr bwMode="auto">
          <a:xfrm>
            <a:off x="1493838" y="1849438"/>
            <a:ext cx="5175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>
                <a:latin typeface="Comic Sans MS" panose="030F0702030302020204" pitchFamily="66" charset="0"/>
              </a:rPr>
              <a:t>.85</a:t>
            </a:r>
          </a:p>
        </p:txBody>
      </p:sp>
      <p:sp>
        <p:nvSpPr>
          <p:cNvPr id="545807" name="Rectangle 15"/>
          <p:cNvSpPr>
            <a:spLocks noChangeArrowheads="1"/>
          </p:cNvSpPr>
          <p:nvPr/>
        </p:nvSpPr>
        <p:spPr bwMode="auto">
          <a:xfrm>
            <a:off x="1398588" y="2917825"/>
            <a:ext cx="612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algn="r" eaLnBrk="0" hangingPunct="0"/>
            <a:r>
              <a:rPr lang="en-US" altLang="en-US">
                <a:latin typeface="Comic Sans MS" panose="030F0702030302020204" pitchFamily="66" charset="0"/>
              </a:rPr>
              <a:t>-.85</a:t>
            </a:r>
          </a:p>
        </p:txBody>
      </p:sp>
      <p:sp>
        <p:nvSpPr>
          <p:cNvPr id="545808" name="Freeform 16"/>
          <p:cNvSpPr>
            <a:spLocks/>
          </p:cNvSpPr>
          <p:nvPr/>
        </p:nvSpPr>
        <p:spPr bwMode="auto">
          <a:xfrm>
            <a:off x="2060575" y="1947863"/>
            <a:ext cx="4884738" cy="1146175"/>
          </a:xfrm>
          <a:custGeom>
            <a:avLst/>
            <a:gdLst>
              <a:gd name="T0" fmla="*/ 0 w 3077"/>
              <a:gd name="T1" fmla="*/ 721 h 722"/>
              <a:gd name="T2" fmla="*/ 385 w 3077"/>
              <a:gd name="T3" fmla="*/ 721 h 722"/>
              <a:gd name="T4" fmla="*/ 385 w 3077"/>
              <a:gd name="T5" fmla="*/ 0 h 722"/>
              <a:gd name="T6" fmla="*/ 1154 w 3077"/>
              <a:gd name="T7" fmla="*/ 0 h 722"/>
              <a:gd name="T8" fmla="*/ 1154 w 3077"/>
              <a:gd name="T9" fmla="*/ 721 h 722"/>
              <a:gd name="T10" fmla="*/ 1538 w 3077"/>
              <a:gd name="T11" fmla="*/ 721 h 722"/>
              <a:gd name="T12" fmla="*/ 1538 w 3077"/>
              <a:gd name="T13" fmla="*/ 0 h 722"/>
              <a:gd name="T14" fmla="*/ 1923 w 3077"/>
              <a:gd name="T15" fmla="*/ 0 h 722"/>
              <a:gd name="T16" fmla="*/ 1923 w 3077"/>
              <a:gd name="T17" fmla="*/ 721 h 722"/>
              <a:gd name="T18" fmla="*/ 2692 w 3077"/>
              <a:gd name="T19" fmla="*/ 721 h 722"/>
              <a:gd name="T20" fmla="*/ 2692 w 3077"/>
              <a:gd name="T21" fmla="*/ 0 h 722"/>
              <a:gd name="T22" fmla="*/ 3076 w 3077"/>
              <a:gd name="T23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77" h="722">
                <a:moveTo>
                  <a:pt x="0" y="721"/>
                </a:moveTo>
                <a:lnTo>
                  <a:pt x="385" y="721"/>
                </a:lnTo>
                <a:lnTo>
                  <a:pt x="385" y="0"/>
                </a:lnTo>
                <a:lnTo>
                  <a:pt x="1154" y="0"/>
                </a:lnTo>
                <a:lnTo>
                  <a:pt x="1154" y="721"/>
                </a:lnTo>
                <a:lnTo>
                  <a:pt x="1538" y="721"/>
                </a:lnTo>
                <a:lnTo>
                  <a:pt x="1538" y="0"/>
                </a:lnTo>
                <a:lnTo>
                  <a:pt x="1923" y="0"/>
                </a:lnTo>
                <a:lnTo>
                  <a:pt x="1923" y="721"/>
                </a:lnTo>
                <a:lnTo>
                  <a:pt x="2692" y="721"/>
                </a:lnTo>
                <a:lnTo>
                  <a:pt x="2692" y="0"/>
                </a:lnTo>
                <a:lnTo>
                  <a:pt x="3076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2503488" y="13144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3724275" y="1314450"/>
            <a:ext cx="2841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5811" name="Rectangle 19"/>
          <p:cNvSpPr>
            <a:spLocks noChangeArrowheads="1"/>
          </p:cNvSpPr>
          <p:nvPr/>
        </p:nvSpPr>
        <p:spPr bwMode="auto">
          <a:xfrm>
            <a:off x="4945063" y="1314450"/>
            <a:ext cx="2841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5812" name="Rectangle 20"/>
          <p:cNvSpPr>
            <a:spLocks noChangeArrowheads="1"/>
          </p:cNvSpPr>
          <p:nvPr/>
        </p:nvSpPr>
        <p:spPr bwMode="auto">
          <a:xfrm>
            <a:off x="6165850" y="1314450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5813" name="Rectangle 21"/>
          <p:cNvSpPr>
            <a:spLocks noChangeArrowheads="1"/>
          </p:cNvSpPr>
          <p:nvPr/>
        </p:nvSpPr>
        <p:spPr bwMode="auto">
          <a:xfrm>
            <a:off x="2351088" y="3529013"/>
            <a:ext cx="584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0" tIns="44442" rIns="90470" bIns="44442"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.1</a:t>
            </a:r>
            <a:r>
              <a:rPr lang="en-US" altLang="en-US">
                <a:solidFill>
                  <a:srgbClr val="000000"/>
                </a:solidFill>
                <a:latin typeface="Symbol" panose="05050102010706020507" pitchFamily="18" charset="2"/>
              </a:rPr>
              <a:t></a:t>
            </a:r>
            <a:r>
              <a:rPr lang="en-US" altLang="en-US">
                <a:latin typeface="Comic Sans MS" panose="030F0702030302020204" pitchFamily="66" charset="0"/>
              </a:rPr>
              <a:t>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389544151</TotalTime>
  <Pages>57</Pages>
  <Words>952</Words>
  <Application>Microsoft Office PowerPoint</Application>
  <PresentationFormat>Custom</PresentationFormat>
  <Paragraphs>236</Paragraphs>
  <Slides>17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Comic Sans MS</vt:lpstr>
      <vt:lpstr>Garamond</vt:lpstr>
      <vt:lpstr>Symbol</vt:lpstr>
      <vt:lpstr>Wingdings</vt:lpstr>
      <vt:lpstr>Default Design</vt:lpstr>
      <vt:lpstr>– Slides adapted from – Introduction to Computer Networks</vt:lpstr>
      <vt:lpstr>Signals, Data and Packets</vt:lpstr>
      <vt:lpstr>Binary data to Signals</vt:lpstr>
      <vt:lpstr>Modulation Schemes</vt:lpstr>
      <vt:lpstr>Why Do We Need Encoding?</vt:lpstr>
      <vt:lpstr>Encoding</vt:lpstr>
      <vt:lpstr>Non-Return to Zero (NRZ)</vt:lpstr>
      <vt:lpstr>Non-Return to Zero Inverted (NRZI)</vt:lpstr>
      <vt:lpstr>Ethernet Manchester Encoding</vt:lpstr>
      <vt:lpstr>4B/5B Encoding</vt:lpstr>
      <vt:lpstr>4B/5B Encoding</vt:lpstr>
      <vt:lpstr>Other Encodings</vt:lpstr>
      <vt:lpstr>Datalink Protocol Functions</vt:lpstr>
      <vt:lpstr>Framing</vt:lpstr>
      <vt:lpstr>Byte Stuffing</vt:lpstr>
      <vt:lpstr>Byte Counting</vt:lpstr>
      <vt:lpstr>Bit Stuffing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Darwin: Customizable  Resource Management for  Value-added Services  http://www.cs.cmu.edu/~darwin</dc:title>
  <dc:subject/>
  <dc:creator>Campus User</dc:creator>
  <cp:keywords/>
  <dc:description/>
  <cp:lastModifiedBy>Perry Kivolowitz</cp:lastModifiedBy>
  <cp:revision>364</cp:revision>
  <cp:lastPrinted>2005-01-20T22:59:34Z</cp:lastPrinted>
  <dcterms:created xsi:type="dcterms:W3CDTF">1997-02-16T14:02:43Z</dcterms:created>
  <dcterms:modified xsi:type="dcterms:W3CDTF">2018-04-05T14:40:03Z</dcterms:modified>
</cp:coreProperties>
</file>