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92"/>
  </p:notesMasterIdLst>
  <p:handoutMasterIdLst>
    <p:handoutMasterId r:id="rId93"/>
  </p:handoutMasterIdLst>
  <p:sldIdLst>
    <p:sldId id="270" r:id="rId2"/>
    <p:sldId id="271" r:id="rId3"/>
    <p:sldId id="272" r:id="rId4"/>
    <p:sldId id="273" r:id="rId5"/>
    <p:sldId id="274" r:id="rId6"/>
    <p:sldId id="275" r:id="rId7"/>
    <p:sldId id="391" r:id="rId8"/>
    <p:sldId id="276" r:id="rId9"/>
    <p:sldId id="277" r:id="rId10"/>
    <p:sldId id="279" r:id="rId11"/>
    <p:sldId id="280" r:id="rId12"/>
    <p:sldId id="281" r:id="rId13"/>
    <p:sldId id="359" r:id="rId14"/>
    <p:sldId id="361" r:id="rId15"/>
    <p:sldId id="362" r:id="rId16"/>
    <p:sldId id="363" r:id="rId17"/>
    <p:sldId id="364" r:id="rId18"/>
    <p:sldId id="282" r:id="rId19"/>
    <p:sldId id="368" r:id="rId20"/>
    <p:sldId id="283" r:id="rId21"/>
    <p:sldId id="284" r:id="rId22"/>
    <p:sldId id="285" r:id="rId23"/>
    <p:sldId id="383" r:id="rId24"/>
    <p:sldId id="286" r:id="rId25"/>
    <p:sldId id="287" r:id="rId26"/>
    <p:sldId id="288" r:id="rId27"/>
    <p:sldId id="289" r:id="rId28"/>
    <p:sldId id="384" r:id="rId29"/>
    <p:sldId id="385" r:id="rId30"/>
    <p:sldId id="292" r:id="rId31"/>
    <p:sldId id="293" r:id="rId32"/>
    <p:sldId id="294" r:id="rId33"/>
    <p:sldId id="295" r:id="rId34"/>
    <p:sldId id="296" r:id="rId35"/>
    <p:sldId id="386" r:id="rId36"/>
    <p:sldId id="369" r:id="rId37"/>
    <p:sldId id="298" r:id="rId38"/>
    <p:sldId id="300" r:id="rId39"/>
    <p:sldId id="301" r:id="rId40"/>
    <p:sldId id="387" r:id="rId41"/>
    <p:sldId id="389" r:id="rId42"/>
    <p:sldId id="388" r:id="rId43"/>
    <p:sldId id="303" r:id="rId44"/>
    <p:sldId id="304" r:id="rId45"/>
    <p:sldId id="390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92" r:id="rId54"/>
    <p:sldId id="393" r:id="rId55"/>
    <p:sldId id="357" r:id="rId56"/>
    <p:sldId id="371" r:id="rId57"/>
    <p:sldId id="394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33" r:id="rId66"/>
    <p:sldId id="372" r:id="rId67"/>
    <p:sldId id="373" r:id="rId68"/>
    <p:sldId id="397" r:id="rId69"/>
    <p:sldId id="396" r:id="rId70"/>
    <p:sldId id="399" r:id="rId71"/>
    <p:sldId id="334" r:id="rId72"/>
    <p:sldId id="335" r:id="rId73"/>
    <p:sldId id="336" r:id="rId74"/>
    <p:sldId id="345" r:id="rId75"/>
    <p:sldId id="346" r:id="rId76"/>
    <p:sldId id="347" r:id="rId77"/>
    <p:sldId id="358" r:id="rId78"/>
    <p:sldId id="377" r:id="rId79"/>
    <p:sldId id="348" r:id="rId80"/>
    <p:sldId id="349" r:id="rId81"/>
    <p:sldId id="350" r:id="rId82"/>
    <p:sldId id="378" r:id="rId83"/>
    <p:sldId id="379" r:id="rId84"/>
    <p:sldId id="380" r:id="rId85"/>
    <p:sldId id="351" r:id="rId86"/>
    <p:sldId id="352" r:id="rId87"/>
    <p:sldId id="381" r:id="rId88"/>
    <p:sldId id="353" r:id="rId89"/>
    <p:sldId id="354" r:id="rId90"/>
    <p:sldId id="355" r:id="rId9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86" autoAdjust="0"/>
  </p:normalViewPr>
  <p:slideViewPr>
    <p:cSldViewPr>
      <p:cViewPr varScale="1">
        <p:scale>
          <a:sx n="123" d="100"/>
          <a:sy n="123" d="100"/>
        </p:scale>
        <p:origin x="8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9795918367346"/>
          <c:y val="9.7872340425531917E-2"/>
          <c:w val="0.8214285714285714"/>
          <c:h val="0.72765957446808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Relative Performance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</c:v>
                </c:pt>
                <c:pt idx="1">
                  <c:v>2.37</c:v>
                </c:pt>
                <c:pt idx="2">
                  <c:v>2.38</c:v>
                </c:pt>
                <c:pt idx="3">
                  <c:v>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0-4618-9CCC-417BCB0F5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91448"/>
        <c:axId val="1"/>
      </c:barChart>
      <c:catAx>
        <c:axId val="21279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2791448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6020408163265307"/>
          <c:y val="2.9787234042553193E-2"/>
          <c:w val="0.50255102040816324"/>
          <c:h val="0.11914893617021277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66321243523317"/>
          <c:y val="9.7872340425531917E-2"/>
          <c:w val="0.75388601036269431"/>
          <c:h val="0.72765957446808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Clock Cycles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158615</c:v>
                </c:pt>
                <c:pt idx="1">
                  <c:v>66990</c:v>
                </c:pt>
                <c:pt idx="2">
                  <c:v>66521</c:v>
                </c:pt>
                <c:pt idx="3">
                  <c:v>65747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8-4614-B738-7F3FD7175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42776"/>
        <c:axId val="1"/>
      </c:barChart>
      <c:catAx>
        <c:axId val="214142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4142776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1347150259067358"/>
          <c:y val="3.4042553191489362E-2"/>
          <c:w val="0.51036269430051817"/>
          <c:h val="0.11914893617021277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66321243523317"/>
          <c:y val="9.7872340425531917E-2"/>
          <c:w val="0.77979274611398963"/>
          <c:h val="0.72765957446808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Instruction count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114938</c:v>
                </c:pt>
                <c:pt idx="1">
                  <c:v>37470</c:v>
                </c:pt>
                <c:pt idx="2">
                  <c:v>39993</c:v>
                </c:pt>
                <c:pt idx="3">
                  <c:v>44993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93-4202-BBDB-071F2E818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409240"/>
        <c:axId val="1"/>
      </c:barChart>
      <c:catAx>
        <c:axId val="218409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8409240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0569948186528495"/>
          <c:y val="3.8297872340425532E-2"/>
          <c:w val="0.51036269430051817"/>
          <c:h val="0.11914893617021277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9795918367346"/>
          <c:y val="9.7872340425531917E-2"/>
          <c:w val="0.81887755102040816"/>
          <c:h val="0.72765957446808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none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1.38</c:v>
                </c:pt>
                <c:pt idx="1">
                  <c:v>1.79</c:v>
                </c:pt>
                <c:pt idx="2">
                  <c:v>1.66</c:v>
                </c:pt>
                <c:pt idx="3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1-4D3D-8C20-48252249C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221536"/>
        <c:axId val="1"/>
      </c:barChart>
      <c:catAx>
        <c:axId val="22022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20221536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4744897959183673"/>
          <c:y val="1.7021276595744681E-2"/>
          <c:w val="0.50255102040816324"/>
          <c:h val="0.1276595744680851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9083969465645E-2"/>
          <c:y val="0.10309278350515463"/>
          <c:w val="0.92938931297709926"/>
          <c:h val="0.72680412371134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Bubblesort Relative Performance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C/none</c:v>
                </c:pt>
                <c:pt idx="1">
                  <c:v>C/O1</c:v>
                </c:pt>
                <c:pt idx="2">
                  <c:v>C/O2</c:v>
                </c:pt>
                <c:pt idx="3">
                  <c:v>C/O3</c:v>
                </c:pt>
                <c:pt idx="4">
                  <c:v>Java/int</c:v>
                </c:pt>
                <c:pt idx="5">
                  <c:v>Java/JIT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</c:v>
                </c:pt>
                <c:pt idx="1">
                  <c:v>2.37</c:v>
                </c:pt>
                <c:pt idx="2">
                  <c:v>2.38</c:v>
                </c:pt>
                <c:pt idx="3">
                  <c:v>2.41</c:v>
                </c:pt>
                <c:pt idx="4">
                  <c:v>0.12</c:v>
                </c:pt>
                <c:pt idx="5">
                  <c:v>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4-4829-A78F-8B660D1DA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93400"/>
        <c:axId val="1"/>
      </c:barChart>
      <c:catAx>
        <c:axId val="209393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9393400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4427480916030533"/>
          <c:y val="2.0618556701030927E-2"/>
          <c:w val="0.52480916030534353"/>
          <c:h val="0.14432989690721648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9083969465645E-2"/>
          <c:y val="0.10309278350515463"/>
          <c:w val="0.92938931297709926"/>
          <c:h val="0.72680412371134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Quicksort Relative Performance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C/none</c:v>
                </c:pt>
                <c:pt idx="1">
                  <c:v>C/O1</c:v>
                </c:pt>
                <c:pt idx="2">
                  <c:v>C/O2</c:v>
                </c:pt>
                <c:pt idx="3">
                  <c:v>C/O3</c:v>
                </c:pt>
                <c:pt idx="4">
                  <c:v>Java/int</c:v>
                </c:pt>
                <c:pt idx="5">
                  <c:v>Java/JIT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1.91</c:v>
                </c:pt>
                <c:pt idx="4">
                  <c:v>0.05</c:v>
                </c:pt>
                <c:pt idx="5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3-4F63-91AA-9F7B6FC2E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022368"/>
        <c:axId val="1"/>
      </c:barChart>
      <c:catAx>
        <c:axId val="22002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20022368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4427480916030533"/>
          <c:y val="2.0618556701030927E-2"/>
          <c:w val="0.52480916030534353"/>
          <c:h val="0.14432989690721648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511450381679392E-2"/>
          <c:y val="0.10309278350515463"/>
          <c:w val="0.90839694656488545"/>
          <c:h val="0.72680412371134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Quicksort vs. Bubblesort Speedup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C/none</c:v>
                </c:pt>
                <c:pt idx="1">
                  <c:v>C/O1</c:v>
                </c:pt>
                <c:pt idx="2">
                  <c:v>C/O2</c:v>
                </c:pt>
                <c:pt idx="3">
                  <c:v>C/O3</c:v>
                </c:pt>
                <c:pt idx="4">
                  <c:v>Java/int</c:v>
                </c:pt>
                <c:pt idx="5">
                  <c:v>Java/JIT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2468</c:v>
                </c:pt>
                <c:pt idx="1">
                  <c:v>1562</c:v>
                </c:pt>
                <c:pt idx="2">
                  <c:v>1555</c:v>
                </c:pt>
                <c:pt idx="3">
                  <c:v>1955</c:v>
                </c:pt>
                <c:pt idx="4">
                  <c:v>1050</c:v>
                </c:pt>
                <c:pt idx="5">
                  <c:v>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1-477C-A38D-494CC8FB2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16728"/>
        <c:axId val="1"/>
      </c:barChart>
      <c:catAx>
        <c:axId val="218216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2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8216728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5572519083969464"/>
          <c:y val="2.0618556701030927E-2"/>
          <c:w val="0.52480916030534353"/>
          <c:h val="0.14432989690721648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BB7859A-8E54-493D-9382-21465866C2B6}" type="datetime3">
              <a:rPr lang="en-US"/>
              <a:pPr>
                <a:defRPr/>
              </a:pPr>
              <a:t>28 February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881763-DA63-4951-953F-035404F2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1F04178-F874-4521-9B77-2258D3864E27}" type="datetime3">
              <a:rPr lang="en-US"/>
              <a:pPr>
                <a:defRPr/>
              </a:pPr>
              <a:t>28 February 2017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65111E-ABBB-484C-9219-0669673A2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71FAF-E8AF-4017-B217-17826352939B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543A2-2999-44D7-8524-449CAF4CF5C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44AE2B-2A0A-4A22-BC64-2A2B028025E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00D1D-F63C-4EDE-89A1-A618BDBFA177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A37670-F3F8-4919-8D51-FB6D64A6D054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1A27A3-D356-4245-8C36-844417653FC6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80161-CDA7-49B1-8A9E-1E7E2CC5205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280272-2C70-4C14-A86B-73AB3A6827AF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27931-7EBB-4487-8CD0-F141B305650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AE72D8-1022-4E01-A506-719F076494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C3A6B2-8D8D-487B-96D0-9BEACC2779D3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1998E-C3B2-43BB-9B74-CCDB31098CA9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E7132-2E0D-4822-8D51-1B737D53FDF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BB7A24-25A0-4075-8AEF-D413FF917591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2ED8C-0B35-4E37-B570-5D159ADE286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38B41C-87D2-4BAC-944E-576BC6D1DB7C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56362B-3333-4D1C-8FFB-825E94D2499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4FC94-EAD5-4F0B-9918-7D5FE496E090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82E19-E8AD-4ABE-AADB-ED921D0A9A8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C0ED1-6860-4B84-8DF5-636A21346051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2C7AA8-132A-4157-A17B-9C4D61D597D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19E3EF-4CC0-4B9D-8707-D763204F2EE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8BFBE-70B3-4903-9438-F55E17EF1C7D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9DC83B-31C2-4614-A693-CFECCE1B2EF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449E9-11FC-457E-826B-A61F5EAB44A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A1B0C-BF47-43AA-A67C-C84AAD79230D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732B4-5A0D-4268-AFFE-40BC0081CAA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D7341-D4AB-4CEA-914A-F4590C296403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D0DF3-0D45-4D0C-B38F-BDA9FE430C0B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235CA9-99D3-4180-85AD-33AFADC5E8D1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9C3DD3-5DFE-49A8-9715-5E75F9370E1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5D3-888C-4D1F-89F4-9549972A1FA9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9146BA-9152-493D-AAB8-6293717067D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F7C827-38BB-4A4D-9AF0-7B6856D11C04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36970-B795-4225-AAB5-BB3202BAA610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FFC551-B1AC-4615-9B4E-6382945E9A91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865678-FA54-4958-8E5B-E607826AFCE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0F9408-B25C-48B8-8C17-0FC4296BE905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C59BA1-F82C-4177-A116-C70F8D58981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EA0AA-373E-4890-A986-8B82047F3FD3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4C04A6-2582-4B26-BC90-4ED22CA7B27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A7324D-23EF-4B9E-95E6-3656FF6FFCBD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713B2B-B64A-4505-A706-3FDF17F72E1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3109E-D625-4D63-ABE0-03B123263E1B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6BA6F-DE40-4E20-BDEE-97296309486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115A1-32E5-480D-821D-8610079613C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4EFB6B-5222-4275-8AE4-8E4B7F0A48F3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4E0C49-BC27-4582-81DD-2AD14FD02C90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24519B-3A75-485E-9964-D6A3BEDAFF27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2FD9-9D3D-410F-9D20-695D608CB9BA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43FF56-3839-428B-AEE1-8C6A28527DF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498BCB-6A7E-4097-A442-AA93E06905AF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F8200-33F2-458B-A9B9-45DB397382E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E7E19-38A9-4308-ABE8-2EA242AC3452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CEE720-9642-4BF2-8810-C2671E62736D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E4B509-75C4-4A46-B9FA-9743DBAABAC0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0FD5FB-52FC-4346-AFFF-1B6C423BFFF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B48C1-9807-4972-B451-B99A55776BDD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0A16A4-9A16-4821-8E91-DBB81AEBAB5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6599D8-8E5F-4E44-A488-3D979EFEDCC3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E654-D62C-4EDF-8A47-6528DB26BCD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4EE6CB-9BD1-48D0-B6B6-1713DD9670E6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3C7F5E-3705-4DAF-ABAC-BB20012D063C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6DAB3-3189-4722-AC3A-F80A4F26153D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391B28-C02F-4118-95A4-B019E2DAB824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F3654-0F7F-49DE-85EE-482D1BB86BAF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A3DCB7-3968-417A-A6DD-E9D733ACDB14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30519-3056-4590-8E8F-8E9079217AA4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9B29B-AA40-4769-951D-3325C94D57E2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DA7618-C6E8-4467-A4EE-68CB7A44B599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E8A992-4265-48D6-B364-EA4DC5F6E55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8351F2-94A3-4010-AF2F-1B0A6C8F10F1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86F109-D6F1-42A3-ADD1-4AE7EC3B17D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969E6C-BEAA-4646-AD9C-BF31873BFD47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D30A4-77BF-46D8-8068-9526A55F2C70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721CC-C8A1-40E3-8751-369589AC2903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C58AAE-8522-40AA-90F4-53CA7027FBFB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47640-0613-4746-B703-4D94662F993D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EDD194-C318-4F14-B0B8-39D74F5FCE7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512B56-51D3-4B3B-A881-AA0FFABA2199}" type="slidenum">
              <a:rPr lang="en-US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FAEE8D-EB40-48FC-B2B9-C1439D0030D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8C134-9B06-4939-810E-7593C0C217A4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BC9D0-51E4-4084-BADA-7BC6A75AEE70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CBD5B8-8DF2-4AA1-9468-A3097123981F}" type="slidenum">
              <a:rPr lang="en-US" altLang="en-US" smtClean="0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67B25A-507F-4C74-9E8D-0C08E2C0C5E7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06E9F0-2DC9-4D45-BE15-501C7DF42D73}" type="slidenum">
              <a:rPr lang="en-US" altLang="en-US" smtClean="0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77E98-3857-493B-9BA4-1E1A858EF41D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0C3C37-AC61-4586-81FD-E3247E5FF6A9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8FCC5-DF1C-4F47-B4AC-60DA3C8A6D3C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C42383-DAFE-498A-A56F-A548AEDC1324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1450A8-9065-41A4-84D0-258F2458979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DE418-3D09-437B-914B-24E4F1F25C39}" type="slidenum">
              <a:rPr lang="en-US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F6F695-3FCD-46CD-9C67-27525B8644DC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F2D05-099F-41C1-A7D7-A863C332F962}" type="slidenum">
              <a:rPr lang="en-US" altLang="en-US" smtClean="0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C6741A-4A68-4429-BA13-2C82CF57932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D1A207-8E8A-46AC-9C14-8C5A222089DD}" type="slidenum">
              <a:rPr lang="en-US" altLang="en-US" smtClean="0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F2872-1EFE-412D-9906-3747C511398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C89334-9D17-4EA5-90DC-43FC42C99C00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5CB1F9-D5E9-42B8-A2DA-6C041AC0256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F0CA04-25B6-40C7-AB73-C0A5A93BC319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197CCA-A732-4F15-B640-D4DFF2CE6BC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97FCA4-651F-4932-8F51-7EE0F34801A5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FFDC7-5175-4579-BD48-E47B78724A24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CD8B5-8BDA-4B62-BC24-F784882A40A9}" type="slidenum">
              <a:rPr lang="en-US" altLang="en-US" smtClean="0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8CE0D6-C949-4965-842F-C96FD29DE03C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25FEF1-FC0F-4AD3-834B-DB2157FAB50C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D74E9E-09C3-4064-90C5-3FEC03F9A0BA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ECA83E-517B-4008-88CA-E4C05C6FC165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3B574-1F00-4806-9E25-66484A705062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0A861-E119-4035-B72B-9439C13296ED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60AAA0-1C1C-46AB-932F-B8EEB059004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AAFA5-5CF8-4C12-AE05-91A35B738224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FE99AF-30C9-4978-890A-CAC9293331F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E984E4-AF2D-422D-8E3B-26B7A9628355}" type="slidenum">
              <a:rPr lang="en-US" altLang="en-US" smtClean="0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96E65-A619-4076-BE73-B4CDD7D074A5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E45F7B-2A05-4883-B32B-E3A33E8D9014}" type="slidenum">
              <a:rPr lang="en-US" altLang="en-US" smtClean="0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6CB543-4E85-47E1-84C5-5A538E66033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DC980-5BBB-41BB-9E2D-31023EB3F36D}" type="slidenum">
              <a:rPr lang="en-US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2A9D1-831E-4FEC-B7A9-4B3EFF7CA36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0E8D8-DC39-43A8-9CA1-3A4ACC760F03}" type="slidenum">
              <a:rPr lang="en-US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5F9B4-9EAD-47BC-A5A7-1E627A0A72E0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E99A2-E84A-47E6-AC0B-4681C43541A7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07F5B8-9C2C-40D0-A196-243E2F68513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BDDA7-AC45-4B2A-B029-2D00BFF8727B}" type="slidenum">
              <a:rPr lang="en-US" altLang="en-US" smtClean="0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0A9245-D1B7-443F-985D-E459F4C0954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CF6D4-8EB3-47D3-A436-B3F38CE5C15A}" type="slidenum">
              <a:rPr lang="en-US" altLang="en-US" smtClean="0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70971D-987B-4437-AF19-E3F4B479F55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2BA01-24C3-4AAB-8265-3C0635E2EC06}" type="slidenum">
              <a:rPr lang="en-US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B1DC3-8533-4B50-9377-BC23A192A21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61FE64-DD42-4A8C-9991-C0279FA98409}" type="slidenum">
              <a:rPr lang="en-US" altLang="en-US" smtClean="0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848BF-7C7F-44CD-81FD-737F99159CD3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7A609-2430-44F2-A6EC-5D878412D4C7}" type="slidenum">
              <a:rPr lang="en-US" altLang="en-US" smtClean="0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8ADED4-B0E2-4732-9695-0BD9F39CAF7E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17F81-DBD3-455E-9D78-8C69E9D19F4D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B9A65-ED07-4BA6-A275-9ECDCB041ED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ACC2D-E3B6-4C02-94E4-B58E62692770}" type="slidenum">
              <a:rPr lang="en-US" altLang="en-US" smtClean="0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E2D60-6A6B-495D-A5AF-D46345421B6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37681-2DDA-49AE-B66B-8BB364453201}" type="slidenum">
              <a:rPr lang="en-US" altLang="en-US" smtClean="0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F165C-6D56-48B1-BE0A-900813661EFD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0C864-5CF5-4A1F-BC32-518FD8243DDC}" type="slidenum">
              <a:rPr lang="en-US" altLang="en-US" smtClean="0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AD8BE-CD79-4818-BE38-AEBECECB03A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F327E-CEBF-402A-A6B5-0362D6A49B99}" type="slidenum">
              <a:rPr lang="en-US" altLang="en-US" smtClean="0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76C1B-4C41-4F3B-90FA-EDC670FD2638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C4DBD-E126-47CE-BA21-8971E58AAC08}" type="slidenum">
              <a:rPr lang="en-US" altLang="en-US" smtClean="0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DAC365-69F9-4876-8F5A-65A17CC4974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C9C34E-8332-4F13-BEF1-DC1BC6876054}" type="slidenum">
              <a:rPr lang="en-US" altLang="en-US" smtClean="0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1DB314-3F75-40A8-9F08-B5FB60B12ED7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FD4F00-E6EF-4243-92C5-39DB565853E3}" type="slidenum">
              <a:rPr lang="en-US" altLang="en-US" smtClean="0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213BE-04BD-4A5E-ACF2-401719E76F9C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C4F691-329E-4CBE-A98C-A57C32837BDD}" type="slidenum">
              <a:rPr lang="en-US" altLang="en-US" smtClean="0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27C1D-E961-4A30-A931-0A7CDCF49926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85DCD-32C0-4CE9-9C24-B7FAF6630387}" type="slidenum">
              <a:rPr lang="en-US" altLang="en-US" smtClean="0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E6AF0-0B4D-4DAA-9B9C-5262B782FA65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28E3A-453E-4545-AAAD-EB5BD4960082}" type="slidenum">
              <a:rPr lang="en-US" altLang="en-US" smtClean="0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9C6D6-E944-4F2C-9148-0BB3235DDB05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48F59-4F37-46C5-B930-083BE69A2A18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46027C-D110-4AFA-B57B-644F932ADA4B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BA2F6-1602-4C9B-AD7A-9E3DD8593B92}" type="slidenum">
              <a:rPr lang="en-US" altLang="en-US" smtClean="0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2DA21E-9283-46A8-89D0-5A77FEBA3D6F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E4B60-0AF9-431A-BD54-76F6DE5A0098}" type="slidenum">
              <a:rPr lang="en-US" altLang="en-US" smtClean="0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B6F71-ED13-436E-99E8-264207EF6B4B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B0521-4380-42DF-8AAB-D360FEF0A1E8}" type="slidenum">
              <a:rPr lang="en-US" altLang="en-US" smtClean="0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3FC74-EC1A-4B9D-BB26-7AFA62706029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D03FA-3DE3-4C6D-828C-E12C0491C713}" type="slidenum">
              <a:rPr lang="en-US" altLang="en-US" smtClean="0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4D383-84C6-4C51-B327-4631776EF341}" type="datetime3">
              <a:rPr lang="en-US" altLang="en-US" smtClean="0">
                <a:latin typeface="Times New Roman" panose="02020603050405020304" pitchFamily="18" charset="0"/>
              </a:rPr>
              <a:pPr/>
              <a:t>28 February 2017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AC205F-E931-493A-8931-9634D7318944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7999413" y="82550"/>
            <a:ext cx="936625" cy="935038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1864" y="262849"/>
              <a:ext cx="642579" cy="616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 Black" pitchFamily="34" charset="0"/>
                </a:rPr>
                <a:t>ARM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266" y="517138"/>
              <a:ext cx="733017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Edition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83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71D538AC-7BAF-4F67-91F3-FF14745005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16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C4A96627-D652-4BDB-B858-3A5D707C53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17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21EF1680-8855-47B5-94D0-1FA70B545C2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57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093BEB7-A84C-4282-8919-6AEC0B7D5BF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04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C44FF19-87B3-4E21-A029-0141EE4F10F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322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F0CEC2B-D92F-485E-A343-CF5C3FF9A53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06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B5D05AE5-C168-4884-A097-962402BA05B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13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AFF8F22-1655-4BE0-93C5-BB88482A570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93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8515E173-5375-4B04-AA65-91DAF335ED8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17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683501DA-F50B-4180-B45F-D14647C99F2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50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62D1055-06BF-41C6-86D2-B3F81BDCDE6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Chapter 2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en-US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38B29F6-5B86-4D3C-9A75-AFC835C881F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/>
              <a:t>h in X21, base address of A in X22</a:t>
            </a:r>
          </a:p>
          <a:p>
            <a:pPr eaLnBrk="1" hangingPunct="1"/>
            <a:r>
              <a:rPr lang="en-US" altLang="en-US"/>
              <a:t>Compiled LEGv8 code:</a:t>
            </a:r>
          </a:p>
          <a:p>
            <a:pPr lvl="1" eaLnBrk="1" hangingPunct="1"/>
            <a:r>
              <a:rPr lang="en-US" altLang="en-US"/>
              <a:t>Index 8 requires offset of 64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LDUR	X9,[X22,#64] // U for “unscaled”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ADD		X9,X21,X9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STUR	X9,[X22,#96]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EF04036-8B18-4BBA-9A2D-13CDE3F2001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04076BA-868B-4669-9D47-38302D867DD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X22, X22, #4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16B0F6B-B0AC-47DB-8B21-9F0C4FFC418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0 to +4,294,967,295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0C2E82A-6FA8-4973-80F1-01721F1053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–2,147,483,648 to +2,147,483,647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B0F8205-1D81-4A58-82A4-2C0B20A80F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0B52D39-A383-4448-BCA7-833408C8A84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 negate +2</a:t>
            </a:r>
          </a:p>
          <a:p>
            <a:pPr lvl="1" eaLnBrk="1" hangingPunct="1"/>
            <a:r>
              <a:rPr lang="en-US" altLang="en-US"/>
              <a:t>+2 = 0000 0000 … 0010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/>
            <a:r>
              <a:rPr lang="en-US" altLang="en-US"/>
              <a:t>–2 = 1111 1111 … 1101</a:t>
            </a:r>
            <a:r>
              <a:rPr lang="en-US" altLang="en-US" baseline="-25000"/>
              <a:t>two</a:t>
            </a:r>
            <a:r>
              <a:rPr lang="en-US" altLang="en-US"/>
              <a:t> + 1</a:t>
            </a:r>
            <a:br>
              <a:rPr lang="en-US" altLang="en-US"/>
            </a:br>
            <a:r>
              <a:rPr lang="en-US" altLang="en-US"/>
              <a:t>     = 1111 1111 … 1110</a:t>
            </a:r>
            <a:r>
              <a:rPr lang="en-US" altLang="en-US" baseline="-25000"/>
              <a:t>two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3EF79A7-3601-47F7-8E79-4DA7D066053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LEGv8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LDURSB</a:t>
            </a:r>
            <a:r>
              <a:rPr lang="en-US" altLang="en-US" sz="2400"/>
              <a:t>:  sign-extend loaded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LDURB</a:t>
            </a:r>
            <a:r>
              <a:rPr lang="en-US" altLang="en-US" sz="2400"/>
              <a:t>: zero-extend loaded byte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43F92D1-4E80-40FE-949F-6647B60921A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800"/>
              <a:t>LEGv8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E77558F-A6B0-4FEC-8F89-659E8788986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12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6482C6C-7317-4D7D-B8BC-EA86AA84DD5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446AE5D-CDA1-44E2-845C-6A981E5DAA4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301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LEGv8 R-format Instructions</a:t>
            </a:r>
            <a:endParaRPr lang="en-AU" altLang="en-US"/>
          </a:p>
        </p:txBody>
      </p:sp>
      <p:sp>
        <p:nvSpPr>
          <p:cNvPr id="4301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Rm: the second register source operand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Rn: the first register source operand</a:t>
            </a:r>
          </a:p>
          <a:p>
            <a:pPr lvl="1" eaLnBrk="1" hangingPunct="1"/>
            <a:r>
              <a:rPr lang="en-US" altLang="en-US"/>
              <a:t>Rd: the register destination</a:t>
            </a:r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728788" y="1412875"/>
            <a:ext cx="5616575" cy="774700"/>
            <a:chOff x="703" y="981"/>
            <a:chExt cx="3538" cy="488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Rm</a:t>
              </a:r>
              <a:endParaRPr lang="en-AU" altLang="en-US" sz="2000"/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Rn</a:t>
              </a:r>
              <a:endParaRPr lang="en-AU" altLang="en-US" sz="2000"/>
            </a:p>
          </p:txBody>
        </p:sp>
        <p:sp>
          <p:nvSpPr>
            <p:cNvPr id="43018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853" y="1256"/>
              <a:ext cx="4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 bits</a:t>
              </a:r>
              <a:endParaRPr lang="en-AU" altLang="en-US" sz="1600"/>
            </a:p>
          </p:txBody>
        </p:sp>
        <p:sp>
          <p:nvSpPr>
            <p:cNvPr id="4302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302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06E9C09-F51C-4276-AF8A-A07DF18F967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505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1112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45062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/>
              <a:t>21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45063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/>
              <a:t>0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45064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/>
              <a:t>20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45065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/>
              <a:t>9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45066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10001011000</a:t>
            </a:r>
            <a:r>
              <a:rPr lang="en-US" altLang="en-US" sz="1200" baseline="-25000"/>
              <a:t>two</a:t>
            </a:r>
            <a:endParaRPr lang="en-AU" altLang="en-US" sz="1200" baseline="-25000"/>
          </a:p>
        </p:txBody>
      </p:sp>
      <p:sp>
        <p:nvSpPr>
          <p:cNvPr id="45067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10101</a:t>
            </a:r>
            <a:r>
              <a:rPr lang="en-US" altLang="en-US" sz="1200" baseline="-25000"/>
              <a:t>two</a:t>
            </a:r>
            <a:endParaRPr lang="en-AU" altLang="en-US" sz="1200" baseline="-25000"/>
          </a:p>
        </p:txBody>
      </p:sp>
      <p:sp>
        <p:nvSpPr>
          <p:cNvPr id="45068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000000</a:t>
            </a:r>
            <a:r>
              <a:rPr lang="en-US" altLang="en-US" sz="1200" baseline="-25000"/>
              <a:t>two</a:t>
            </a:r>
            <a:endParaRPr lang="en-AU" altLang="en-US" sz="1200" baseline="-25000"/>
          </a:p>
        </p:txBody>
      </p:sp>
      <p:sp>
        <p:nvSpPr>
          <p:cNvPr id="45069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10100</a:t>
            </a:r>
            <a:r>
              <a:rPr lang="en-US" altLang="en-US" sz="1200" baseline="-25000"/>
              <a:t>two</a:t>
            </a:r>
            <a:endParaRPr lang="en-AU" altLang="en-US" sz="2000" baseline="-25000"/>
          </a:p>
        </p:txBody>
      </p:sp>
      <p:sp>
        <p:nvSpPr>
          <p:cNvPr id="45070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01001</a:t>
            </a:r>
            <a:r>
              <a:rPr lang="en-US" altLang="en-US" sz="1200" baseline="-25000"/>
              <a:t>two</a:t>
            </a:r>
            <a:endParaRPr lang="en-AU" altLang="en-US" sz="2000" baseline="-25000"/>
          </a:p>
        </p:txBody>
      </p:sp>
      <p:sp>
        <p:nvSpPr>
          <p:cNvPr id="45071" name="Rectangle 35"/>
          <p:cNvSpPr>
            <a:spLocks noChangeArrowheads="1"/>
          </p:cNvSpPr>
          <p:nvPr/>
        </p:nvSpPr>
        <p:spPr bwMode="auto">
          <a:xfrm>
            <a:off x="696913" y="4583113"/>
            <a:ext cx="68405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1000 1011 0001 0101 0000 0010 1000 1001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8B150289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72" name="Group 4"/>
          <p:cNvGrpSpPr>
            <a:grpSpLocks/>
          </p:cNvGrpSpPr>
          <p:nvPr/>
        </p:nvGrpSpPr>
        <p:grpSpPr bwMode="auto">
          <a:xfrm>
            <a:off x="1728788" y="1412875"/>
            <a:ext cx="5616575" cy="774700"/>
            <a:chOff x="703" y="981"/>
            <a:chExt cx="3538" cy="488"/>
          </a:xfrm>
        </p:grpSpPr>
        <p:sp>
          <p:nvSpPr>
            <p:cNvPr id="45073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74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Rm</a:t>
              </a:r>
              <a:endParaRPr lang="en-AU" altLang="en-US" sz="2000"/>
            </a:p>
          </p:txBody>
        </p:sp>
        <p:sp>
          <p:nvSpPr>
            <p:cNvPr id="45075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45076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Rn</a:t>
              </a:r>
              <a:endParaRPr lang="en-AU" altLang="en-US" sz="2000"/>
            </a:p>
          </p:txBody>
        </p:sp>
        <p:sp>
          <p:nvSpPr>
            <p:cNvPr id="45077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8" name="Text Box 11"/>
            <p:cNvSpPr txBox="1">
              <a:spLocks noChangeArrowheads="1"/>
            </p:cNvSpPr>
            <p:nvPr/>
          </p:nvSpPr>
          <p:spPr bwMode="auto">
            <a:xfrm>
              <a:off x="853" y="1256"/>
              <a:ext cx="4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 bits</a:t>
              </a:r>
              <a:endParaRPr lang="en-AU" altLang="en-US" sz="1600"/>
            </a:p>
          </p:txBody>
        </p:sp>
        <p:sp>
          <p:nvSpPr>
            <p:cNvPr id="4507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0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5081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2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3D1B178-BA40-49CB-B0EA-34126FA8A39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7107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LEGv8 D-format Instructions</a:t>
            </a:r>
            <a:endParaRPr lang="en-AU" altLang="en-US"/>
          </a:p>
        </p:txBody>
      </p:sp>
      <p:sp>
        <p:nvSpPr>
          <p:cNvPr id="47108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Rn:  base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address:  constant offset from contents of base register (+/- 32 doublewords)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Rt: destination (load) or source (store) register 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403350" y="1412875"/>
            <a:ext cx="6445250" cy="774700"/>
            <a:chOff x="703" y="981"/>
            <a:chExt cx="3538" cy="488"/>
          </a:xfrm>
        </p:grpSpPr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op2</a:t>
              </a:r>
              <a:endParaRPr lang="en-AU" altLang="en-US" sz="2000"/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Rn</a:t>
              </a:r>
              <a:endParaRPr lang="en-AU" altLang="en-US" sz="2000"/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47114" name="Text Box 11"/>
            <p:cNvSpPr txBox="1">
              <a:spLocks noChangeArrowheads="1"/>
            </p:cNvSpPr>
            <p:nvPr/>
          </p:nvSpPr>
          <p:spPr bwMode="auto">
            <a:xfrm>
              <a:off x="853" y="1256"/>
              <a:ext cx="4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 bits</a:t>
              </a:r>
              <a:endParaRPr lang="en-AU" altLang="en-US" sz="1600"/>
            </a:p>
          </p:txBody>
        </p:sp>
        <p:sp>
          <p:nvSpPr>
            <p:cNvPr id="47115" name="Text Box 13"/>
            <p:cNvSpPr txBox="1">
              <a:spLocks noChangeArrowheads="1"/>
            </p:cNvSpPr>
            <p:nvPr/>
          </p:nvSpPr>
          <p:spPr bwMode="auto">
            <a:xfrm>
              <a:off x="1683" y="1256"/>
              <a:ext cx="3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9 bits</a:t>
              </a:r>
              <a:endParaRPr lang="en-AU" altLang="en-US" sz="1600"/>
            </a:p>
          </p:txBody>
        </p:sp>
        <p:sp>
          <p:nvSpPr>
            <p:cNvPr id="47116" name="Text Box 14"/>
            <p:cNvSpPr txBox="1">
              <a:spLocks noChangeArrowheads="1"/>
            </p:cNvSpPr>
            <p:nvPr/>
          </p:nvSpPr>
          <p:spPr bwMode="auto">
            <a:xfrm>
              <a:off x="2364" y="1256"/>
              <a:ext cx="3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 bits</a:t>
              </a:r>
              <a:endParaRPr lang="en-AU" altLang="en-US" sz="1600"/>
            </a:p>
          </p:txBody>
        </p:sp>
        <p:sp>
          <p:nvSpPr>
            <p:cNvPr id="47117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7"/>
            <p:cNvSpPr txBox="1">
              <a:spLocks noChangeArrowheads="1"/>
            </p:cNvSpPr>
            <p:nvPr/>
          </p:nvSpPr>
          <p:spPr bwMode="auto">
            <a:xfrm>
              <a:off x="1520" y="981"/>
              <a:ext cx="679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2308739-7305-4EA2-91EB-3333EE02C5B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4915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LEGv8 I-format Instructions</a:t>
            </a:r>
            <a:endParaRPr lang="en-AU" altLang="en-US"/>
          </a:p>
        </p:txBody>
      </p:sp>
      <p:sp>
        <p:nvSpPr>
          <p:cNvPr id="4915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Rn:  source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Rd:  destination register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field is zero-extended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  <p:grpSp>
        <p:nvGrpSpPr>
          <p:cNvPr id="49157" name="Group 1"/>
          <p:cNvGrpSpPr>
            <a:grpSpLocks/>
          </p:cNvGrpSpPr>
          <p:nvPr/>
        </p:nvGrpSpPr>
        <p:grpSpPr bwMode="auto">
          <a:xfrm>
            <a:off x="1692275" y="1335088"/>
            <a:ext cx="5456238" cy="781050"/>
            <a:chOff x="1403648" y="1406579"/>
            <a:chExt cx="5456022" cy="780998"/>
          </a:xfrm>
        </p:grpSpPr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1403648" y="1412876"/>
              <a:ext cx="1488337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4380322" y="1412876"/>
              <a:ext cx="1238763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Rn</a:t>
              </a:r>
              <a:endParaRPr lang="en-AU" altLang="en-US" sz="2000"/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5620907" y="1412876"/>
              <a:ext cx="1238763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9161" name="Text Box 11"/>
            <p:cNvSpPr txBox="1">
              <a:spLocks noChangeArrowheads="1"/>
            </p:cNvSpPr>
            <p:nvPr/>
          </p:nvSpPr>
          <p:spPr bwMode="auto">
            <a:xfrm>
              <a:off x="1726091" y="1849439"/>
              <a:ext cx="788801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10 bits</a:t>
              </a:r>
              <a:endParaRPr lang="en-AU" altLang="en-US" sz="1600"/>
            </a:p>
          </p:txBody>
        </p:sp>
        <p:sp>
          <p:nvSpPr>
            <p:cNvPr id="49162" name="Text Box 13"/>
            <p:cNvSpPr txBox="1">
              <a:spLocks noChangeArrowheads="1"/>
            </p:cNvSpPr>
            <p:nvPr/>
          </p:nvSpPr>
          <p:spPr bwMode="auto">
            <a:xfrm>
              <a:off x="3132451" y="1849439"/>
              <a:ext cx="788801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9163" name="Text Box 15"/>
            <p:cNvSpPr txBox="1">
              <a:spLocks noChangeArrowheads="1"/>
            </p:cNvSpPr>
            <p:nvPr/>
          </p:nvSpPr>
          <p:spPr bwMode="auto">
            <a:xfrm>
              <a:off x="4631718" y="1849439"/>
              <a:ext cx="7687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4" name="Text Box 16"/>
            <p:cNvSpPr txBox="1">
              <a:spLocks noChangeArrowheads="1"/>
            </p:cNvSpPr>
            <p:nvPr/>
          </p:nvSpPr>
          <p:spPr bwMode="auto">
            <a:xfrm>
              <a:off x="5870481" y="1849439"/>
              <a:ext cx="7687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5" name="Text Box 5"/>
            <p:cNvSpPr txBox="1">
              <a:spLocks noChangeArrowheads="1"/>
            </p:cNvSpPr>
            <p:nvPr/>
          </p:nvSpPr>
          <p:spPr bwMode="auto">
            <a:xfrm>
              <a:off x="2891985" y="1406579"/>
              <a:ext cx="1488337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B342127-E881-432D-8D66-376307B9D06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pic>
        <p:nvPicPr>
          <p:cNvPr id="51206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F8CA04E-6D30-4962-9117-73017A4E014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LEGv8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LSL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LSR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EOR, EORI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90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53291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C5C3525-AF14-445C-B695-C531C1FF97C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LSL </a:t>
            </a:r>
            <a:r>
              <a:rPr lang="en-US" altLang="en-US"/>
              <a:t>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LSR </a:t>
            </a:r>
            <a:r>
              <a:rPr lang="en-US" altLang="en-US"/>
              <a:t>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1728788" y="1412875"/>
            <a:ext cx="5616575" cy="774700"/>
            <a:chOff x="703" y="981"/>
            <a:chExt cx="3538" cy="488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Rm</a:t>
              </a:r>
              <a:endParaRPr lang="en-AU" altLang="en-US" sz="2000"/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Rn</a:t>
              </a:r>
              <a:endParaRPr lang="en-AU" altLang="en-US" sz="2000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853" y="1256"/>
              <a:ext cx="4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 bits</a:t>
              </a:r>
              <a:endParaRPr lang="en-AU" altLang="en-US" sz="1600"/>
            </a:p>
          </p:txBody>
        </p:sp>
        <p:sp>
          <p:nvSpPr>
            <p:cNvPr id="55308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5309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5310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5311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05D84E7-3A87-4C4F-891A-F154E43B4D2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7235825" y="3362325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AND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622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7354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7355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206C3B5-1FE8-4AE5-8B42-31E214A4D67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7235825" y="3362325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OR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622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9402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9403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3063378-FEEC-440D-A6D6-F7587FBB904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7451725" y="3362325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EOR Operations</a:t>
            </a:r>
            <a:endParaRPr lang="en-AU" altLang="en-US"/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EOR X9,X10,X12  // NOT operation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61450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61451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F06D3B2-1CC6-4C31-92E8-D8B82BF77F3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ARMv8 Instruction Set</a:t>
            </a:r>
            <a:endParaRPr lang="en-AU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subset, called LEGv8, used as the example throughout the book</a:t>
            </a:r>
          </a:p>
          <a:p>
            <a:pPr eaLnBrk="1" hangingPunct="1"/>
            <a:r>
              <a:rPr lang="en-US" altLang="en-US" sz="2800"/>
              <a:t>Commercialized by ARM Holdings (</a:t>
            </a:r>
            <a:r>
              <a:rPr lang="en-US" altLang="en-US" sz="2800">
                <a:hlinkClick r:id="rId3"/>
              </a:rPr>
              <a:t>www.arm.com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ARM Reference Data tear-out card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BAECA44-944F-4EAE-8A3E-CB11DCE9B7C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Otherwise, continue sequentially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CBZ register,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(register == 0) branch to instruction labeled L1;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CBNZ register,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(register != 0) branch to instruction labeled L1;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B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branch unconditionally to instruction labeled L1;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F96B7A5-3200-4DC0-AE34-5CAA16FE33B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X22, X23,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LEGv8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		SUB X9,X22,X23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		CBNZ X9,Else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		ADD X19,X20,X21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		B Exit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Else:	SUB X9,X22,x23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65541" name="AutoShape 5"/>
          <p:cNvSpPr>
            <a:spLocks/>
          </p:cNvSpPr>
          <p:nvPr/>
        </p:nvSpPr>
        <p:spPr bwMode="auto">
          <a:xfrm>
            <a:off x="3563938" y="5972175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68A83B4-56C4-4205-A3ED-81580E5EE54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LEGv8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LSL	X10,X22,#3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  X10,X10,X25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LDUR   X9,[X10,#0]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SUB    X11,X9,X24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CBNZ   X11,Exit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  X22,X22,#1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     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97B399D-DD26-4E19-88B1-DD63BA0BFB0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69639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0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1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2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3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4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5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6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2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3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4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9638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 compiler identifies basic blocks for optimization</a:t>
            </a:r>
          </a:p>
          <a:p>
            <a:pPr eaLnBrk="1" hangingPunct="1"/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67CC970-DF4B-47F8-BD36-903171A8AD8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/>
              <a:t>Condition codes, set from arithmetic instruction with S-suffix (ADDS, ADDIS, ANDS, ANDIS, SUBS, SUBIS)</a:t>
            </a:r>
          </a:p>
          <a:p>
            <a:pPr lvl="1" eaLnBrk="1" hangingPunct="1">
              <a:defRPr/>
            </a:pPr>
            <a:r>
              <a:rPr lang="en-US" altLang="en-US" sz="2000"/>
              <a:t>negative (N):  result had 1 in MSB</a:t>
            </a:r>
          </a:p>
          <a:p>
            <a:pPr lvl="1" eaLnBrk="1" hangingPunct="1">
              <a:defRPr/>
            </a:pPr>
            <a:r>
              <a:rPr lang="en-US" altLang="en-US" sz="2000"/>
              <a:t>zero (Z):  result was 0</a:t>
            </a:r>
          </a:p>
          <a:p>
            <a:pPr lvl="1" eaLnBrk="1" hangingPunct="1">
              <a:defRPr/>
            </a:pPr>
            <a:r>
              <a:rPr lang="en-US" altLang="en-US" sz="2000"/>
              <a:t>overlow (V):  result overflowed</a:t>
            </a:r>
          </a:p>
          <a:p>
            <a:pPr lvl="1" eaLnBrk="1" hangingPunct="1">
              <a:defRPr/>
            </a:pPr>
            <a:r>
              <a:rPr lang="en-US" altLang="en-US" sz="2000"/>
              <a:t>carry (C):  result had carryout from MSB</a:t>
            </a:r>
          </a:p>
          <a:p>
            <a:pPr eaLnBrk="1" hangingPunct="1">
              <a:defRPr/>
            </a:pPr>
            <a:r>
              <a:rPr lang="en-US" altLang="en-US" sz="2400"/>
              <a:t>Use subtract to set flags, then conditionally branch: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B.EQ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B.NE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B.LT</a:t>
            </a:r>
            <a:r>
              <a:rPr lang="en-US" altLang="en-US" sz="1800"/>
              <a:t> (less than, signed), </a:t>
            </a:r>
            <a:r>
              <a:rPr lang="en-US" altLang="en-US" sz="1800" b="1"/>
              <a:t>B.LO</a:t>
            </a:r>
            <a:r>
              <a:rPr lang="en-US" altLang="en-US" sz="1800"/>
              <a:t> (less than, unsigned)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B.LE</a:t>
            </a:r>
            <a:r>
              <a:rPr lang="en-US" altLang="en-US" sz="1800"/>
              <a:t> (less than or equal, signed), </a:t>
            </a:r>
            <a:r>
              <a:rPr lang="en-US" altLang="en-US" sz="1800" b="1"/>
              <a:t>B.LS</a:t>
            </a:r>
            <a:r>
              <a:rPr lang="en-US" altLang="en-US" sz="1800"/>
              <a:t> (less than or equal, unsigned)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B.GT</a:t>
            </a:r>
            <a:r>
              <a:rPr lang="en-US" altLang="en-US" sz="1800"/>
              <a:t> (greater than, signed), </a:t>
            </a:r>
            <a:r>
              <a:rPr lang="en-US" altLang="en-US" sz="1800" b="1"/>
              <a:t>B.HI</a:t>
            </a:r>
            <a:r>
              <a:rPr lang="en-US" altLang="en-US" sz="1800"/>
              <a:t> (greater than, unsigned)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B.GE</a:t>
            </a:r>
            <a:r>
              <a:rPr lang="en-US" altLang="en-US" sz="1800"/>
              <a:t> (greater than or equal, signed),</a:t>
            </a:r>
          </a:p>
          <a:p>
            <a:pPr marL="741363" lvl="1" indent="-280988" eaLnBrk="1" hangingPunct="1">
              <a:defRPr/>
            </a:pPr>
            <a:r>
              <a:rPr lang="en-US" altLang="en-US" sz="1800" b="1"/>
              <a:t>B.HS</a:t>
            </a:r>
            <a:r>
              <a:rPr lang="en-US" altLang="en-US" sz="1800"/>
              <a:t> (greater than or equal, unsigned)</a:t>
            </a:r>
          </a:p>
          <a:p>
            <a:pPr lvl="1" eaLnBrk="1" hangingPunct="1">
              <a:defRPr/>
            </a:pPr>
            <a:endParaRPr lang="en-US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if (a &gt; b) a += 1;</a:t>
            </a:r>
          </a:p>
          <a:p>
            <a:pPr lvl="1" eaLnBrk="1" hangingPunct="1">
              <a:defRPr/>
            </a:pPr>
            <a:r>
              <a:rPr lang="en-US" altLang="en-US"/>
              <a:t>a in X22, b in X23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/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 SUBS X9,X22,X23  // use subtract to make comparison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 B.LTE Exit               // conditional branch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/>
              <a:t>  ADDI X22,X22,#1</a:t>
            </a:r>
          </a:p>
          <a:p>
            <a:pPr marL="514350" lvl="1" indent="-574675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/>
              <a:t>Exit: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07DFE52-4296-4E18-952F-F12D6FEEE83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3BE7FD9-DF66-444B-98BB-4E721511D32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</a:t>
            </a:r>
          </a:p>
          <a:p>
            <a:pPr eaLnBrk="1" hangingPunct="1"/>
            <a:r>
              <a:rPr lang="en-AU" altLang="en-US"/>
              <a:t>Unsigned comparison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X22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X23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</a:rPr>
              <a:t>X22 &lt; X23 # signed</a:t>
            </a:r>
          </a:p>
          <a:p>
            <a:pPr lvl="2" eaLnBrk="1" hangingPunct="1"/>
            <a:r>
              <a:rPr lang="en-AU" altLang="en-US">
                <a:cs typeface="Arial" panose="020B0604020202020204" pitchFamily="34" charset="0"/>
              </a:rPr>
              <a:t>–1 &lt;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X22 &gt; X23 # unsigned</a:t>
            </a:r>
          </a:p>
          <a:p>
            <a:pPr lvl="2" eaLnBrk="1" hangingPunct="1"/>
            <a:r>
              <a:rPr lang="en-US" altLang="en-US"/>
              <a:t>+4,294,967,295 &gt;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1604D78-67FE-4CAA-9037-4FB29850F31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 required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parameters in registers X0 to X7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Return to place of call (address in X30)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1EED6D4-199C-45D7-A14F-836F7AA87AA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BL ProcedureLabel</a:t>
            </a:r>
          </a:p>
          <a:p>
            <a:pPr lvl="1" eaLnBrk="1" hangingPunct="1"/>
            <a:r>
              <a:rPr lang="en-US" altLang="en-US"/>
              <a:t>Address of following instruction put in X30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BR LR</a:t>
            </a:r>
          </a:p>
          <a:p>
            <a:pPr lvl="1" eaLnBrk="1" hangingPunct="1"/>
            <a:r>
              <a:rPr lang="en-US" altLang="en-US"/>
              <a:t>Copies LR to program counter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5F91147-01AB-44D0-B8D6-FA7FE3BAEB1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(long long int g, long long int h, long long int i, long long int j)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{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z="2400"/>
              <a:t>Arguments g, …, j in X0, …, X3</a:t>
            </a:r>
          </a:p>
          <a:p>
            <a:pPr lvl="1" eaLnBrk="1" hangingPunct="1"/>
            <a:r>
              <a:rPr lang="en-US" altLang="en-US" sz="2400"/>
              <a:t>f in X19 (hence, need to save $s0 on stack)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73912DE-E2BA-4565-8052-51E14FD3004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and subtract, three operands</a:t>
            </a:r>
          </a:p>
          <a:p>
            <a:pPr lvl="1" eaLnBrk="1" hangingPunct="1"/>
            <a:r>
              <a:rPr lang="en-US" altLang="en-US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/>
              <a:t>All arithmetic operations have this form</a:t>
            </a:r>
          </a:p>
          <a:p>
            <a:pPr eaLnBrk="1" hangingPunct="1"/>
            <a:r>
              <a:rPr lang="en-US" altLang="en-US" i="1"/>
              <a:t>Design Principle 1:</a:t>
            </a:r>
            <a:r>
              <a:rPr lang="en-US" altLang="en-US"/>
              <a:t> Simplicity favours regularity</a:t>
            </a:r>
          </a:p>
          <a:p>
            <a:pPr lvl="1" eaLnBrk="1" hangingPunct="1"/>
            <a:r>
              <a:rPr lang="en-US" altLang="en-US"/>
              <a:t>Regularity makes implementation simpler</a:t>
            </a:r>
          </a:p>
          <a:p>
            <a:pPr lvl="1" eaLnBrk="1" hangingPunct="1"/>
            <a:r>
              <a:rPr lang="en-US" altLang="en-US"/>
              <a:t>Simplicity enables higher performance at lower cost</a:t>
            </a:r>
            <a:endParaRPr lang="en-AU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4100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LEGv8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leaf_example: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SUBI SP,SP,#24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STUR X10,[SP,#16]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STUR X9,[SP,#8]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STUR X19,[SP,#0]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X9,X0,X1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X10,X2,X3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SUB X19,X9,X10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X0,X19,XZR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LDUR X10,[SP,#16]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LDUR X9,[SP,#8]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LDUR X19,[SP,#0]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SP,SP,#24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BR LR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Lucida Console" panose="020B0609040504020204" pitchFamily="49" charset="0"/>
            </a:endParaRP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7D2E82A-593C-4854-BC3D-241FF9655B4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4932363" y="1884363"/>
            <a:ext cx="2982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X10, X9, X19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4897438" y="324326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X9 = g + h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4876800" y="3597275"/>
            <a:ext cx="131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X10 = i + j</a:t>
            </a:r>
          </a:p>
        </p:txBody>
      </p: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4897438" y="3927475"/>
            <a:ext cx="1490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X9 – X10</a:t>
            </a:r>
          </a:p>
        </p:txBody>
      </p:sp>
      <p:sp>
        <p:nvSpPr>
          <p:cNvPr id="82953" name="Text Box 5"/>
          <p:cNvSpPr txBox="1">
            <a:spLocks noChangeArrowheads="1"/>
          </p:cNvSpPr>
          <p:nvPr/>
        </p:nvSpPr>
        <p:spPr bwMode="auto">
          <a:xfrm>
            <a:off x="4886325" y="4186238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2954" name="Text Box 4"/>
          <p:cNvSpPr txBox="1">
            <a:spLocks noChangeArrowheads="1"/>
          </p:cNvSpPr>
          <p:nvPr/>
        </p:nvSpPr>
        <p:spPr bwMode="auto">
          <a:xfrm>
            <a:off x="4878388" y="4537075"/>
            <a:ext cx="3411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X10, X9, X19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2955" name="Text Box 4"/>
          <p:cNvSpPr txBox="1">
            <a:spLocks noChangeArrowheads="1"/>
          </p:cNvSpPr>
          <p:nvPr/>
        </p:nvSpPr>
        <p:spPr bwMode="auto">
          <a:xfrm>
            <a:off x="4932363" y="5867400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40ABFA6-E346-4D76-838B-B8DEBFF64BB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pic>
        <p:nvPicPr>
          <p:cNvPr id="849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989138"/>
            <a:ext cx="79248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X9 to X17:  temporary registers</a:t>
            </a:r>
          </a:p>
          <a:p>
            <a:pPr lvl="1"/>
            <a:r>
              <a:rPr lang="en-US" altLang="en-US"/>
              <a:t>Not preserved by the callee</a:t>
            </a:r>
          </a:p>
          <a:p>
            <a:pPr lvl="1"/>
            <a:endParaRPr lang="en-US" altLang="en-US"/>
          </a:p>
          <a:p>
            <a:r>
              <a:rPr lang="en-US" altLang="en-US"/>
              <a:t>X19 to X28:  saved registers</a:t>
            </a:r>
          </a:p>
          <a:p>
            <a:pPr lvl="1"/>
            <a:r>
              <a:rPr lang="en-US" altLang="en-US"/>
              <a:t>If used, the callee saves and restores them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6FE8ECC-D120-46CD-9B9C-46849C6240E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318278D-9424-4A03-A8E8-ED0B591C917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EECF54F-C4B5-4F4C-92E3-6B62D573EA8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int fact (int n)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if (n &lt; 1)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Argument n in X0</a:t>
            </a:r>
          </a:p>
          <a:p>
            <a:pPr lvl="1" eaLnBrk="1" hangingPunct="1"/>
            <a:r>
              <a:rPr lang="en-US" altLang="en-US"/>
              <a:t>Result in X1</a:t>
            </a:r>
            <a:endParaRPr lang="en-AU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LEGv8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</a:t>
            </a:r>
            <a:r>
              <a:rPr lang="en-US" altLang="en-US" sz="1600">
                <a:latin typeface="Lucida Console" panose="020B0609040504020204" pitchFamily="49" charset="0"/>
              </a:rPr>
              <a:t>fact: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SUBI SP,SP,#16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STUR LR,[SP,#8]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STUR X0,[SP,#0]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SUBIS XZR,X0,#1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B.GE 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ADDI X1,XZR,#1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ADDI SP,SP,#16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BR LR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L1: SUBI X0,X0,#1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BL 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LDUR X0,[SP,#0]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LDUR LR,[SP,#8]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ADDI SP,SP,#16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</a:t>
            </a:r>
            <a:r>
              <a:rPr lang="en-US" altLang="en-US" sz="1600">
                <a:latin typeface="Lucida Console" panose="020B0609040504020204" pitchFamily="49" charset="0"/>
              </a:rPr>
              <a:t>MUL X1,X0,X1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BR LR</a:t>
            </a: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50C0264-1BA0-4D93-B815-48CFB4D0D61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284663" y="1854200"/>
            <a:ext cx="298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Save return address and n on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4249738" y="2678113"/>
            <a:ext cx="152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compare n and 1</a:t>
            </a:r>
          </a:p>
        </p:txBody>
      </p:sp>
      <p:sp>
        <p:nvSpPr>
          <p:cNvPr id="91143" name="Text Box 5"/>
          <p:cNvSpPr txBox="1">
            <a:spLocks noChangeArrowheads="1"/>
          </p:cNvSpPr>
          <p:nvPr/>
        </p:nvSpPr>
        <p:spPr bwMode="auto">
          <a:xfrm>
            <a:off x="4227513" y="3249613"/>
            <a:ext cx="222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Else, set return value to 1</a:t>
            </a: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4230688" y="4024313"/>
            <a:ext cx="900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 = n - 1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45" name="Text Box 5"/>
          <p:cNvSpPr txBox="1">
            <a:spLocks noChangeArrowheads="1"/>
          </p:cNvSpPr>
          <p:nvPr/>
        </p:nvSpPr>
        <p:spPr bwMode="auto">
          <a:xfrm>
            <a:off x="4249738" y="2952750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if n &gt;= 1, go to L1</a:t>
            </a:r>
          </a:p>
        </p:txBody>
      </p:sp>
      <p:sp>
        <p:nvSpPr>
          <p:cNvPr id="91146" name="Text Box 4"/>
          <p:cNvSpPr txBox="1">
            <a:spLocks noChangeArrowheads="1"/>
          </p:cNvSpPr>
          <p:nvPr/>
        </p:nvSpPr>
        <p:spPr bwMode="auto">
          <a:xfrm>
            <a:off x="4230688" y="4279900"/>
            <a:ext cx="1195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call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47" name="Text Box 5"/>
          <p:cNvSpPr txBox="1">
            <a:spLocks noChangeArrowheads="1"/>
          </p:cNvSpPr>
          <p:nvPr/>
        </p:nvSpPr>
        <p:spPr bwMode="auto">
          <a:xfrm>
            <a:off x="4227513" y="3516313"/>
            <a:ext cx="3328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stack, don’t bother restoring values</a:t>
            </a:r>
          </a:p>
        </p:txBody>
      </p:sp>
      <p:sp>
        <p:nvSpPr>
          <p:cNvPr id="91148" name="Text Box 5"/>
          <p:cNvSpPr txBox="1">
            <a:spLocks noChangeArrowheads="1"/>
          </p:cNvSpPr>
          <p:nvPr/>
        </p:nvSpPr>
        <p:spPr bwMode="auto">
          <a:xfrm>
            <a:off x="4227513" y="3765550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</a:p>
        </p:txBody>
      </p:sp>
      <p:sp>
        <p:nvSpPr>
          <p:cNvPr id="91149" name="Text Box 4"/>
          <p:cNvSpPr txBox="1">
            <a:spLocks noChangeArrowheads="1"/>
          </p:cNvSpPr>
          <p:nvPr/>
        </p:nvSpPr>
        <p:spPr bwMode="auto">
          <a:xfrm>
            <a:off x="4230688" y="4568825"/>
            <a:ext cx="153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50" name="Text Box 4"/>
          <p:cNvSpPr txBox="1">
            <a:spLocks noChangeArrowheads="1"/>
          </p:cNvSpPr>
          <p:nvPr/>
        </p:nvSpPr>
        <p:spPr bwMode="auto">
          <a:xfrm>
            <a:off x="4230688" y="4840288"/>
            <a:ext cx="2578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return address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51" name="Text Box 4"/>
          <p:cNvSpPr txBox="1">
            <a:spLocks noChangeArrowheads="1"/>
          </p:cNvSpPr>
          <p:nvPr/>
        </p:nvSpPr>
        <p:spPr bwMode="auto">
          <a:xfrm>
            <a:off x="4230688" y="5097463"/>
            <a:ext cx="93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52" name="Text Box 4"/>
          <p:cNvSpPr txBox="1">
            <a:spLocks noChangeArrowheads="1"/>
          </p:cNvSpPr>
          <p:nvPr/>
        </p:nvSpPr>
        <p:spPr bwMode="auto">
          <a:xfrm>
            <a:off x="4230688" y="5384800"/>
            <a:ext cx="17795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 n *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1153" name="Text Box 4"/>
          <p:cNvSpPr txBox="1">
            <a:spLocks noChangeArrowheads="1"/>
          </p:cNvSpPr>
          <p:nvPr/>
        </p:nvSpPr>
        <p:spPr bwMode="auto">
          <a:xfrm>
            <a:off x="4230688" y="5681663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  <a:endParaRPr lang="en-AU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34B85E7-40B8-42B6-A043-4754004D0EE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static variables in C, constant arrays and strings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malloc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Stack: automatic storage</a:t>
            </a:r>
            <a:endParaRPr lang="en-AU" altLang="en-US" sz="2800"/>
          </a:p>
        </p:txBody>
      </p:sp>
      <p:pic>
        <p:nvPicPr>
          <p:cNvPr id="931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2205038"/>
            <a:ext cx="36337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F4B7385-9E88-4123-A15A-B1A89F1CB21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03920D6-3C56-4217-9B66-ADECB9ED05B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LEGv8 byte/halfword load/store</a:t>
            </a:r>
          </a:p>
          <a:p>
            <a:pPr lvl="1" eaLnBrk="1" hangingPunct="1"/>
            <a:r>
              <a:rPr lang="en-US" altLang="en-US" sz="2000"/>
              <a:t>Load byte: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LDURB Rt, [Rn, offset]</a:t>
            </a:r>
          </a:p>
          <a:p>
            <a:pPr lvl="2" eaLnBrk="1" hangingPunct="1"/>
            <a:r>
              <a:rPr lang="en-US" altLang="en-US" sz="1800"/>
              <a:t>Sign extend to 32 bits in rt</a:t>
            </a:r>
          </a:p>
          <a:p>
            <a:pPr lvl="1" eaLnBrk="1" hangingPunct="1"/>
            <a:r>
              <a:rPr lang="en-US" altLang="en-US" sz="2000"/>
              <a:t>Store byte: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STURB Rt, [Rn, offset]</a:t>
            </a:r>
          </a:p>
          <a:p>
            <a:pPr lvl="2" eaLnBrk="1" hangingPunct="1"/>
            <a:r>
              <a:rPr lang="en-US" altLang="en-US" sz="1800"/>
              <a:t>Store just rightmost byte</a:t>
            </a:r>
          </a:p>
          <a:p>
            <a:pPr lvl="1" eaLnBrk="1" hangingPunct="1"/>
            <a:r>
              <a:rPr lang="en-US" altLang="en-US" sz="2000"/>
              <a:t>Load halfword: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LDURH Rt, [Rn, offset]</a:t>
            </a:r>
          </a:p>
          <a:p>
            <a:pPr lvl="2" eaLnBrk="1" hangingPunct="1"/>
            <a:r>
              <a:rPr lang="en-US" altLang="en-US" sz="1800"/>
              <a:t>Sign extend to 32 bits in rt</a:t>
            </a:r>
          </a:p>
          <a:p>
            <a:pPr lvl="1" eaLnBrk="1" hangingPunct="1"/>
            <a:r>
              <a:rPr lang="en-US" altLang="en-US" sz="2000"/>
              <a:t>Store halfword: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STURH Rt, [Rn, offset]</a:t>
            </a:r>
          </a:p>
          <a:p>
            <a:pPr lvl="2" eaLnBrk="1" hangingPunct="1"/>
            <a:r>
              <a:rPr lang="en-US" altLang="en-US" sz="1800"/>
              <a:t>Store just rightmost halfword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0E0F572-2464-409D-AFB2-244FD6F3E98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size_t i;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 = 0;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i += 1;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B79792F-ED0B-4650-BC6B-9F090063200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LEGv8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f, t0, t1  // f = t0 - t1</a:t>
            </a:r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LEGv8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strcpy: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SUBI SP,SP,8		// push X19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	STUR X19,[SP,#0]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X19,XZR,XZR	// i=0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 X10,X19,X1	// X10 = addr of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LDURB X11,[X10,#0]	// X11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X12,X19,X0	// X12 = addr of x[i]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STURB X11,[X12,#0]	// x[i]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CBZ X11,L2		// if y[i] == 0 then exit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X19,X19,#1	// i = i + 1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B L1			// next iteration of loop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L2: LDUR X19,[SP,#0]	// restore saved $s0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SP,SP,8		// pop 1 item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BR LR			// and return</a:t>
            </a:r>
          </a:p>
        </p:txBody>
      </p:sp>
      <p:sp>
        <p:nvSpPr>
          <p:cNvPr id="1013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7545B75-C648-4C96-92C4-8D8E87D0FA4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>
            <a:spLocks noChangeArrowheads="1"/>
          </p:cNvSpPr>
          <p:nvPr/>
        </p:nvSpPr>
        <p:spPr bwMode="auto">
          <a:xfrm>
            <a:off x="7524750" y="5194300"/>
            <a:ext cx="1023938" cy="3381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42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51162"/>
          </a:xfrm>
        </p:spPr>
        <p:txBody>
          <a:bodyPr/>
          <a:lstStyle/>
          <a:p>
            <a:pPr eaLnBrk="1" hangingPunct="1"/>
            <a:r>
              <a:rPr lang="en-US" altLang="en-US" sz="2800"/>
              <a:t>Most constants are small</a:t>
            </a:r>
          </a:p>
          <a:p>
            <a:pPr lvl="1" eaLnBrk="1" hangingPunct="1"/>
            <a:r>
              <a:rPr lang="en-US" altLang="en-US" sz="2400"/>
              <a:t>12-bit immediate is sufficient</a:t>
            </a:r>
          </a:p>
          <a:p>
            <a:pPr eaLnBrk="1" hangingPunct="1"/>
            <a:r>
              <a:rPr lang="en-US" altLang="en-US" sz="2800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MOVZ:  move wide with zeros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MOVK:  move with with keep</a:t>
            </a:r>
          </a:p>
          <a:p>
            <a:pPr eaLnBrk="1" hangingPunct="1"/>
            <a:r>
              <a:rPr lang="en-US" altLang="en-US" sz="2800"/>
              <a:t>Use with flexible second operand (shift)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96F2562-A814-4420-92CB-A94F3D164F5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35600" y="4397375"/>
            <a:ext cx="10239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19050" y="4402138"/>
            <a:ext cx="21780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343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103432" name="Text Box 5"/>
          <p:cNvSpPr txBox="1">
            <a:spLocks noChangeArrowheads="1"/>
          </p:cNvSpPr>
          <p:nvPr/>
        </p:nvSpPr>
        <p:spPr bwMode="auto">
          <a:xfrm>
            <a:off x="2627313" y="4005263"/>
            <a:ext cx="32432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MOVZ X9,255,LSL 16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5400000">
            <a:off x="5693569" y="3018631"/>
            <a:ext cx="65341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§2.10 LEGv8 Addressing for 32-Bit Immediates and Addresses</a:t>
            </a:r>
          </a:p>
        </p:txBody>
      </p:sp>
      <p:sp>
        <p:nvSpPr>
          <p:cNvPr id="103434" name="Text Box 5"/>
          <p:cNvSpPr txBox="1">
            <a:spLocks noChangeArrowheads="1"/>
          </p:cNvSpPr>
          <p:nvPr/>
        </p:nvSpPr>
        <p:spPr bwMode="auto">
          <a:xfrm>
            <a:off x="2627313" y="4826000"/>
            <a:ext cx="3073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MOVK X9,255,LSL 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03435" name="Text Box 4"/>
          <p:cNvSpPr txBox="1">
            <a:spLocks noChangeArrowheads="1"/>
          </p:cNvSpPr>
          <p:nvPr/>
        </p:nvSpPr>
        <p:spPr bwMode="auto">
          <a:xfrm>
            <a:off x="2195513" y="4402138"/>
            <a:ext cx="2179637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3436" name="Text Box 4"/>
          <p:cNvSpPr txBox="1">
            <a:spLocks noChangeArrowheads="1"/>
          </p:cNvSpPr>
          <p:nvPr/>
        </p:nvSpPr>
        <p:spPr bwMode="auto">
          <a:xfrm>
            <a:off x="4375150" y="4397375"/>
            <a:ext cx="2085975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0000 0000 1111 1111</a:t>
            </a:r>
            <a:endParaRPr lang="en-AU" altLang="en-US" sz="1600"/>
          </a:p>
        </p:txBody>
      </p:sp>
      <p:sp>
        <p:nvSpPr>
          <p:cNvPr id="103437" name="Text Box 4"/>
          <p:cNvSpPr txBox="1">
            <a:spLocks noChangeArrowheads="1"/>
          </p:cNvSpPr>
          <p:nvPr/>
        </p:nvSpPr>
        <p:spPr bwMode="auto">
          <a:xfrm>
            <a:off x="6459538" y="4397375"/>
            <a:ext cx="2179637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3438" name="Text Box 4"/>
          <p:cNvSpPr txBox="1">
            <a:spLocks noChangeArrowheads="1"/>
          </p:cNvSpPr>
          <p:nvPr/>
        </p:nvSpPr>
        <p:spPr bwMode="auto">
          <a:xfrm>
            <a:off x="19050" y="5197475"/>
            <a:ext cx="21780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3439" name="Text Box 4"/>
          <p:cNvSpPr txBox="1">
            <a:spLocks noChangeArrowheads="1"/>
          </p:cNvSpPr>
          <p:nvPr/>
        </p:nvSpPr>
        <p:spPr bwMode="auto">
          <a:xfrm>
            <a:off x="2195513" y="5197475"/>
            <a:ext cx="217963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3440" name="Text Box 4"/>
          <p:cNvSpPr txBox="1">
            <a:spLocks noChangeArrowheads="1"/>
          </p:cNvSpPr>
          <p:nvPr/>
        </p:nvSpPr>
        <p:spPr bwMode="auto">
          <a:xfrm>
            <a:off x="4375150" y="5194300"/>
            <a:ext cx="208597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0000 0000 1111 1111</a:t>
            </a:r>
            <a:endParaRPr lang="en-AU" altLang="en-US" sz="1600"/>
          </a:p>
        </p:txBody>
      </p:sp>
      <p:sp>
        <p:nvSpPr>
          <p:cNvPr id="103441" name="Text Box 4"/>
          <p:cNvSpPr txBox="1">
            <a:spLocks noChangeArrowheads="1"/>
          </p:cNvSpPr>
          <p:nvPr/>
        </p:nvSpPr>
        <p:spPr bwMode="auto">
          <a:xfrm>
            <a:off x="6459538" y="5194300"/>
            <a:ext cx="2087562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0000 0000 1111 1111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B-type</a:t>
            </a:r>
          </a:p>
          <a:p>
            <a:pPr lvl="1" eaLnBrk="1" hangingPunct="1">
              <a:defRPr/>
            </a:pPr>
            <a:r>
              <a:rPr lang="en-US" altLang="en-US" sz="2000">
                <a:latin typeface="Lucida Console" panose="020B0609040504020204" pitchFamily="49" charset="0"/>
              </a:rPr>
              <a:t>B 1000 // go to location 10000</a:t>
            </a:r>
            <a:r>
              <a:rPr lang="en-US" altLang="en-US" sz="2000" baseline="-25000">
                <a:latin typeface="Lucida Console" panose="020B0609040504020204" pitchFamily="49" charset="0"/>
              </a:rPr>
              <a:t>ten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baseline="-2500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endParaRPr lang="en-US" altLang="en-US" baseline="-2500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endParaRPr lang="en-US" altLang="en-US" baseline="-25000"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altLang="en-US"/>
              <a:t>CB-type</a:t>
            </a:r>
          </a:p>
          <a:p>
            <a:pPr lvl="1" eaLnBrk="1" hangingPunct="1">
              <a:defRPr/>
            </a:pPr>
            <a:r>
              <a:rPr lang="en-US" altLang="en-US" sz="2000">
                <a:latin typeface="Lucida Console" panose="020B0609040504020204" pitchFamily="49" charset="0"/>
              </a:rPr>
              <a:t>CBNZ X19, Exit // go to Exit if X19 != 0</a:t>
            </a:r>
          </a:p>
          <a:p>
            <a:pPr lvl="1" eaLnBrk="1" hangingPunct="1">
              <a:defRPr/>
            </a:pPr>
            <a:endParaRPr lang="en-US" altLang="en-US" sz="200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endParaRPr lang="en-US" altLang="en-US" sz="200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altLang="en-US" sz="2400">
                <a:latin typeface="+mj-lt"/>
              </a:rPr>
              <a:t>Both addresses are PC-relative</a:t>
            </a:r>
          </a:p>
          <a:p>
            <a:pPr lvl="1" eaLnBrk="1" hangingPunct="1">
              <a:defRPr/>
            </a:pPr>
            <a:r>
              <a:rPr lang="en-US" altLang="en-US" sz="2000">
                <a:latin typeface="+mj-lt"/>
              </a:rPr>
              <a:t>Address = PC + offset (from instruction)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AE32699-8E87-41D9-953D-6FA32EABB83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258888" y="23399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en-AU" altLang="en-US" sz="2000"/>
          </a:p>
        </p:txBody>
      </p:sp>
      <p:sp>
        <p:nvSpPr>
          <p:cNvPr id="105478" name="Text Box 8"/>
          <p:cNvSpPr txBox="1">
            <a:spLocks noChangeArrowheads="1"/>
          </p:cNvSpPr>
          <p:nvPr/>
        </p:nvSpPr>
        <p:spPr bwMode="auto">
          <a:xfrm>
            <a:off x="2555875" y="2339975"/>
            <a:ext cx="56165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10000</a:t>
            </a:r>
            <a:r>
              <a:rPr lang="en-US" altLang="en-US" sz="2000" baseline="-25000"/>
              <a:t>ten</a:t>
            </a:r>
            <a:endParaRPr lang="en-AU" altLang="en-US" sz="2000" baseline="-25000"/>
          </a:p>
        </p:txBody>
      </p:sp>
      <p:sp>
        <p:nvSpPr>
          <p:cNvPr id="105479" name="Text Box 9"/>
          <p:cNvSpPr txBox="1">
            <a:spLocks noChangeArrowheads="1"/>
          </p:cNvSpPr>
          <p:nvPr/>
        </p:nvSpPr>
        <p:spPr bwMode="auto">
          <a:xfrm>
            <a:off x="1549400" y="277653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105480" name="Text Box 12"/>
          <p:cNvSpPr txBox="1">
            <a:spLocks noChangeArrowheads="1"/>
          </p:cNvSpPr>
          <p:nvPr/>
        </p:nvSpPr>
        <p:spPr bwMode="auto">
          <a:xfrm>
            <a:off x="4814888" y="2776538"/>
            <a:ext cx="788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26 bits</a:t>
            </a:r>
            <a:endParaRPr lang="en-AU" altLang="en-US" sz="1600"/>
          </a:p>
        </p:txBody>
      </p:sp>
      <p:sp>
        <p:nvSpPr>
          <p:cNvPr id="105481" name="Rectangle 13"/>
          <p:cNvSpPr>
            <a:spLocks noChangeArrowheads="1"/>
          </p:cNvSpPr>
          <p:nvPr/>
        </p:nvSpPr>
        <p:spPr bwMode="auto">
          <a:xfrm>
            <a:off x="1182688" y="46259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82" name="Text Box 5"/>
          <p:cNvSpPr txBox="1">
            <a:spLocks noChangeArrowheads="1"/>
          </p:cNvSpPr>
          <p:nvPr/>
        </p:nvSpPr>
        <p:spPr bwMode="auto">
          <a:xfrm>
            <a:off x="1258888" y="41656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181</a:t>
            </a:r>
            <a:endParaRPr lang="en-AU" altLang="en-US" sz="2000"/>
          </a:p>
        </p:txBody>
      </p:sp>
      <p:sp>
        <p:nvSpPr>
          <p:cNvPr id="105483" name="Text Box 8"/>
          <p:cNvSpPr txBox="1">
            <a:spLocks noChangeArrowheads="1"/>
          </p:cNvSpPr>
          <p:nvPr/>
        </p:nvSpPr>
        <p:spPr bwMode="auto">
          <a:xfrm>
            <a:off x="2555875" y="4165600"/>
            <a:ext cx="49688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Exit</a:t>
            </a:r>
            <a:endParaRPr lang="en-AU" altLang="en-US" sz="2000" baseline="-25000"/>
          </a:p>
        </p:txBody>
      </p:sp>
      <p:sp>
        <p:nvSpPr>
          <p:cNvPr id="105484" name="Text Box 9"/>
          <p:cNvSpPr txBox="1">
            <a:spLocks noChangeArrowheads="1"/>
          </p:cNvSpPr>
          <p:nvPr/>
        </p:nvSpPr>
        <p:spPr bwMode="auto">
          <a:xfrm>
            <a:off x="1549400" y="46021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8 bits</a:t>
            </a:r>
            <a:endParaRPr lang="en-AU" altLang="en-US" sz="1600"/>
          </a:p>
        </p:txBody>
      </p:sp>
      <p:sp>
        <p:nvSpPr>
          <p:cNvPr id="105485" name="Text Box 12"/>
          <p:cNvSpPr txBox="1">
            <a:spLocks noChangeArrowheads="1"/>
          </p:cNvSpPr>
          <p:nvPr/>
        </p:nvSpPr>
        <p:spPr bwMode="auto">
          <a:xfrm>
            <a:off x="4646613" y="4602163"/>
            <a:ext cx="788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19 bits</a:t>
            </a:r>
            <a:endParaRPr lang="en-AU" altLang="en-US" sz="1600"/>
          </a:p>
        </p:txBody>
      </p:sp>
      <p:sp>
        <p:nvSpPr>
          <p:cNvPr id="105486" name="Text Box 8"/>
          <p:cNvSpPr txBox="1">
            <a:spLocks noChangeArrowheads="1"/>
          </p:cNvSpPr>
          <p:nvPr/>
        </p:nvSpPr>
        <p:spPr bwMode="auto">
          <a:xfrm>
            <a:off x="7524750" y="4165600"/>
            <a:ext cx="10731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19</a:t>
            </a:r>
            <a:endParaRPr lang="en-AU" altLang="en-US" sz="2000" baseline="-25000"/>
          </a:p>
        </p:txBody>
      </p:sp>
      <p:sp>
        <p:nvSpPr>
          <p:cNvPr id="105487" name="Text Box 12"/>
          <p:cNvSpPr txBox="1">
            <a:spLocks noChangeArrowheads="1"/>
          </p:cNvSpPr>
          <p:nvPr/>
        </p:nvSpPr>
        <p:spPr bwMode="auto">
          <a:xfrm>
            <a:off x="7686675" y="4581525"/>
            <a:ext cx="676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LEGv8 Addressing Summary</a:t>
            </a:r>
          </a:p>
        </p:txBody>
      </p:sp>
      <p:sp>
        <p:nvSpPr>
          <p:cNvPr id="1075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12C301A-0C62-4336-9BC1-F5BF94B3C3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pic>
        <p:nvPicPr>
          <p:cNvPr id="1075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848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LEGv8 Encoding Summary</a:t>
            </a:r>
          </a:p>
        </p:txBody>
      </p:sp>
      <p:sp>
        <p:nvSpPr>
          <p:cNvPr id="1085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9A620A6-5219-4E19-B509-75A82F34FED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pic>
        <p:nvPicPr>
          <p:cNvPr id="10854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492375"/>
            <a:ext cx="83820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C0E76DA-ECC3-43C1-B054-05943940718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Two processors sharing an area of memory</a:t>
            </a:r>
          </a:p>
          <a:p>
            <a:pPr lvl="1" eaLnBrk="1" hangingPunct="1"/>
            <a:r>
              <a:rPr lang="en-AU" altLang="en-US" sz="2400"/>
              <a:t>P1 writes, then P2 reads</a:t>
            </a:r>
          </a:p>
          <a:p>
            <a:pPr lvl="1" eaLnBrk="1" hangingPunct="1"/>
            <a:r>
              <a:rPr lang="en-AU" altLang="en-US" sz="2400"/>
              <a:t>Data race if P1 and P2 don’t synchronize</a:t>
            </a:r>
          </a:p>
          <a:p>
            <a:pPr lvl="2" eaLnBrk="1" hangingPunct="1"/>
            <a:r>
              <a:rPr lang="en-AU" altLang="en-US" sz="2000"/>
              <a:t>Result depends of order of accesses</a:t>
            </a:r>
          </a:p>
          <a:p>
            <a:pPr eaLnBrk="1" hangingPunct="1"/>
            <a:r>
              <a:rPr lang="en-AU" altLang="en-US" sz="2800"/>
              <a:t>Hardware support required</a:t>
            </a:r>
          </a:p>
          <a:p>
            <a:pPr lvl="1" eaLnBrk="1" hangingPunct="1"/>
            <a:r>
              <a:rPr lang="en-AU" altLang="en-US" sz="2400"/>
              <a:t>Atomic read/write memory operation</a:t>
            </a:r>
          </a:p>
          <a:p>
            <a:pPr lvl="1" eaLnBrk="1" hangingPunct="1"/>
            <a:r>
              <a:rPr lang="en-AU" altLang="en-US" sz="2400"/>
              <a:t>No other access to the location allowed between the read and write</a:t>
            </a:r>
          </a:p>
          <a:p>
            <a:pPr eaLnBrk="1" hangingPunct="1"/>
            <a:r>
              <a:rPr lang="en-AU" altLang="en-US" sz="2800"/>
              <a:t>Could be a single instruction</a:t>
            </a:r>
          </a:p>
          <a:p>
            <a:pPr lvl="1" eaLnBrk="1" hangingPunct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panose="020B0604020202020204" pitchFamily="34" charset="0"/>
              </a:rPr>
              <a:t>↔ memory</a:t>
            </a:r>
          </a:p>
          <a:p>
            <a:pPr lvl="1" eaLnBrk="1" hangingPunct="1"/>
            <a:r>
              <a:rPr lang="en-AU" altLang="en-US" sz="2400">
                <a:cs typeface="Arial" panose="020B0604020202020204" pitchFamily="34" charset="0"/>
              </a:rPr>
              <a:t>Or an atomic pair of instructions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§2.11 Parallelism and Instructions: Synchronization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E561CFF-79E7-4D9D-9B91-5655ADF6A74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 in LEGv8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Load exclusive register: </a:t>
            </a:r>
            <a:r>
              <a:rPr lang="en-AU" altLang="en-US" sz="2800">
                <a:latin typeface="Lucida Console" panose="020B0609040504020204" pitchFamily="49" charset="0"/>
              </a:rPr>
              <a:t>LDXR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Store exclusive register: </a:t>
            </a:r>
            <a:r>
              <a:rPr lang="en-US" altLang="en-US" sz="2800">
                <a:latin typeface="Lucida Console" panose="020B0609040504020204" pitchFamily="49" charset="0"/>
              </a:rPr>
              <a:t>STXR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Execute LDXR then STXR with same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there is an intervening change to the address, store fails (communicated with additional output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use register instruction in between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Synchronization in LEGv8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altLang="en-US" sz="2400"/>
              <a:t>Example 1: atomic swap (to test/set lock variable)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>
                <a:latin typeface="Lucida Console" panose="020B0609040504020204" pitchFamily="49" charset="0"/>
              </a:rPr>
              <a:t>again:	LDXR X10,[X20,#0]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>
                <a:latin typeface="Lucida Console" panose="020B0609040504020204" pitchFamily="49" charset="0"/>
              </a:rPr>
              <a:t>	STXR X23,X9,[X20] // X9 = status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>
                <a:latin typeface="Lucida Console" panose="020B0609040504020204" pitchFamily="49" charset="0"/>
              </a:rPr>
              <a:t>	CBNZ X9, again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>
                <a:latin typeface="Lucida Console" panose="020B0609040504020204" pitchFamily="49" charset="0"/>
              </a:rPr>
              <a:t>	ADD X23,XZR,X10 // X23 = loaded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AU" altLang="en-US" sz="200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2400"/>
              <a:t>Example 2: 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>
                <a:latin typeface="Lucida Console" panose="020B0609040504020204" pitchFamily="49" charset="0"/>
              </a:rPr>
              <a:t>	</a:t>
            </a:r>
            <a:r>
              <a:rPr lang="en-US" sz="2000">
                <a:latin typeface="Lucida Console" panose="020B0609040504020204" pitchFamily="49" charset="0"/>
              </a:rPr>
              <a:t>ADDI X11,XZR,#1 	// copy locked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anose="020B0609040504020204" pitchFamily="49" charset="0"/>
              </a:rPr>
              <a:t>again:	LDXR X10,[X20,#0] 	// read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anose="020B0609040504020204" pitchFamily="49" charset="0"/>
              </a:rPr>
              <a:t>	CBNZ X10, again 	// check if it is 0 yet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anose="020B0609040504020204" pitchFamily="49" charset="0"/>
              </a:rPr>
              <a:t>	STXR X11, X9, [X20] 	// attempt to store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anose="020B0609040504020204" pitchFamily="49" charset="0"/>
              </a:rPr>
              <a:t>	BNEZ X9,again 		// branch if fails</a:t>
            </a:r>
          </a:p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>
                <a:ea typeface="+mn-ea"/>
                <a:cs typeface="+mn-cs"/>
              </a:rPr>
              <a:t>Unlock: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>
                <a:latin typeface="Lucida Console" panose="020B0609040504020204" pitchFamily="49" charset="0"/>
              </a:rPr>
              <a:t>	</a:t>
            </a:r>
            <a:r>
              <a:rPr lang="en-US" sz="2000">
                <a:latin typeface="Lucida Console" panose="020B0609040504020204" pitchFamily="49" charset="0"/>
              </a:rPr>
              <a:t>STUR XZR, [X20,#0]	// free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>
              <a:latin typeface="Lucida Console" panose="020B0609040504020204" pitchFamily="49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FFEF48B-CF29-4DFD-BB64-0CC54BEA43F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0318AF6-BDBA-45F0-B935-089C12C1BCB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Many compilers produce object modules directly</a:t>
            </a:r>
            <a:endParaRPr lang="en-AU" altLang="en-US" sz="1800"/>
          </a:p>
        </p:txBody>
      </p:sp>
      <p:sp>
        <p:nvSpPr>
          <p:cNvPr id="114693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Static linking</a:t>
            </a:r>
            <a:endParaRPr lang="en-AU" altLang="en-US" sz="1800"/>
          </a:p>
        </p:txBody>
      </p:sp>
      <p:sp>
        <p:nvSpPr>
          <p:cNvPr id="114695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§2.12 Translating and Starting a Program</a:t>
            </a:r>
          </a:p>
        </p:txBody>
      </p:sp>
      <p:pic>
        <p:nvPicPr>
          <p:cNvPr id="114697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3388"/>
            <a:ext cx="55975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142A5D9-A6C4-462F-BC1B-5DDBE8C6FED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Relocation info: for contents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Symbol 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Debug info: for associating with source code</a:t>
            </a:r>
            <a:endParaRPr lang="en-A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3D83377-491B-4DC0-84C9-8B9A82B303C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Arithmetic instructions use register</a:t>
            </a:r>
            <a:br>
              <a:rPr lang="en-US" altLang="en-US" sz="2800"/>
            </a:br>
            <a:r>
              <a:rPr lang="en-US" altLang="en-US" sz="2800"/>
              <a:t>operands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LEGv8 has a 32 × 64-bit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64-bit data is called a “doubleword”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31 x 64-bit general purpose registers X0 to X30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32-bit data called a “word”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31 x 32-bit general purpose sub-registers W0 to W30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i="1"/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2:</a:t>
            </a:r>
            <a:r>
              <a:rPr lang="en-US" altLang="en-US" sz="280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main memory: millions of locations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9778084-F3C7-487C-9521-EC27FEC4F07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187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1187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Produces an executable image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Merges segments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Resolve labels (determine their addresses)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Patch location-dependent and external refs</a:t>
            </a:r>
          </a:p>
          <a:p>
            <a:pPr eaLnBrk="1" hangingPunct="1"/>
            <a:r>
              <a:rPr lang="en-US" altLang="en-US"/>
              <a:t>Could leave location dependencies for fixing by a relocating loader</a:t>
            </a:r>
          </a:p>
          <a:p>
            <a:pPr lvl="1" eaLnBrk="1" hangingPunct="1"/>
            <a:r>
              <a:rPr lang="en-US" altLang="en-US"/>
              <a:t>But with virtual memory, no need to do this</a:t>
            </a:r>
          </a:p>
          <a:p>
            <a:pPr lvl="1" eaLnBrk="1" hangingPunct="1"/>
            <a:r>
              <a:rPr lang="en-US" altLang="en-US"/>
              <a:t>Program can be loaded into absolute location in virtual memory space</a:t>
            </a:r>
            <a:endParaRPr lang="en-AU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1311944-6F78-4829-8DE8-9A16C6C40A5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Copy text and initialized data into memory</a:t>
            </a:r>
          </a:p>
          <a:p>
            <a:pPr lvl="2" eaLnBrk="1" hangingPunct="1"/>
            <a:r>
              <a:rPr lang="en-US" altLang="en-US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5.</a:t>
            </a:r>
            <a:r>
              <a:rPr lang="en-US" altLang="en-US"/>
              <a:t>	Initialize registers (including SP, FP)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6.</a:t>
            </a:r>
            <a:r>
              <a:rPr lang="en-US" altLang="en-US"/>
              <a:t>	Jump to startup routine</a:t>
            </a:r>
          </a:p>
          <a:p>
            <a:pPr lvl="2" eaLnBrk="1" hangingPunct="1"/>
            <a:r>
              <a:rPr lang="en-US" altLang="en-US"/>
              <a:t>Copies arguments to X0, … and calls main</a:t>
            </a:r>
          </a:p>
          <a:p>
            <a:pPr lvl="2" eaLnBrk="1" hangingPunct="1"/>
            <a:r>
              <a:rPr lang="en-US" altLang="en-US"/>
              <a:t>When main returns, do exit syscall</a:t>
            </a:r>
            <a:endParaRPr lang="en-AU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C520EF9-2D4B-4057-9207-D9555450B1B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link/load library procedure when it is called</a:t>
            </a:r>
          </a:p>
          <a:p>
            <a:pPr lvl="1" eaLnBrk="1" hangingPunct="1"/>
            <a:r>
              <a:rPr lang="en-US" altLang="en-US"/>
              <a:t>Requires procedure code to be relocatable</a:t>
            </a:r>
          </a:p>
          <a:p>
            <a:pPr lvl="1" eaLnBrk="1" hangingPunct="1"/>
            <a:r>
              <a:rPr lang="en-US" altLang="en-US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/>
              <a:t>Automatically picks up new library versions</a:t>
            </a:r>
            <a:endParaRPr lang="en-AU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ACE6C11-87A2-493C-AA05-332CD0BC66B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Indirection table</a:t>
            </a:r>
            <a:endParaRPr lang="en-AU" altLang="en-US" sz="180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Stub: Loads routine ID,</a:t>
            </a:r>
            <a:br>
              <a:rPr lang="en-US" altLang="en-US" sz="1800"/>
            </a:br>
            <a:r>
              <a:rPr lang="en-US" altLang="en-US" sz="1800"/>
              <a:t>Jump to linker/loader</a:t>
            </a:r>
            <a:endParaRPr lang="en-AU" altLang="en-US" sz="1800"/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Linker/loader code</a:t>
            </a:r>
            <a:endParaRPr lang="en-AU" altLang="en-US" sz="1800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Dynamically</a:t>
            </a:r>
            <a:br>
              <a:rPr lang="en-US" altLang="en-US" sz="1800"/>
            </a:br>
            <a:r>
              <a:rPr lang="en-US" altLang="en-US" sz="1800"/>
              <a:t>mapped code</a:t>
            </a:r>
            <a:endParaRPr lang="en-AU" altLang="en-US" sz="1800"/>
          </a:p>
        </p:txBody>
      </p:sp>
      <p:pic>
        <p:nvPicPr>
          <p:cNvPr id="1249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132263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95488"/>
            <a:ext cx="6045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A0E7687-2537-423C-8D8A-AD28AD76C75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126981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Simple portable instruction set for the JVM</a:t>
            </a:r>
            <a:endParaRPr lang="en-AU" altLang="en-US" sz="1800"/>
          </a:p>
        </p:txBody>
      </p:sp>
      <p:sp>
        <p:nvSpPr>
          <p:cNvPr id="126982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Interprets bytecodes</a:t>
            </a:r>
            <a:endParaRPr lang="en-AU" altLang="en-US" sz="1800"/>
          </a:p>
        </p:txBody>
      </p:sp>
      <p:sp>
        <p:nvSpPr>
          <p:cNvPr id="126983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Compiles bytecodes of “hot” methods into native code for host machine</a:t>
            </a:r>
            <a:endParaRPr lang="en-AU" altLang="en-US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2A927DE-0826-4888-8BBE-D25E6F39908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swap(long long int v[], long long int k)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long long int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temp = v[k];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v[k] = v[k+1];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v[k+1] =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 in X0, k in X1, temp in X9</a:t>
            </a:r>
          </a:p>
        </p:txBody>
      </p:sp>
      <p:sp>
        <p:nvSpPr>
          <p:cNvPr id="129029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swap: LSL X10,X1,#3   	// X10 = k *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ADD X10,X0,X10	// X10 = address of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LDUR X9,[X10,#0]	// X9 =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	LDUR X11,[X10,#8]	// X11 = v[k+1]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STUR X11,[X10,#0] // v[k] = X11 (v[k+1])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	STUR X9,[X10,#8]  // v[k+1] = X9 (v[k])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BR LR			// return to calling routine</a:t>
            </a:r>
          </a:p>
        </p:txBody>
      </p:sp>
      <p:sp>
        <p:nvSpPr>
          <p:cNvPr id="131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E299CC3-FD82-4A83-8B9B-074ED20D12A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BFDDE2F-F709-49E1-97A0-288188AD580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void sort (long long int v[], size_t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size_t i,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X0, n in X1, i in X19, j in X20</a:t>
            </a:r>
            <a:endParaRPr lang="en-AU" altLang="en-US"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en-US" sz="2400"/>
              <a:t>Skeleton of outer loop: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nn-NO" sz="2000"/>
              <a:t>for (i = 0; i &lt;n; i += 1) {</a:t>
            </a:r>
            <a:endParaRPr lang="en-AU" altLang="en-US" sz="20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endParaRPr lang="en-AU" altLang="en-US" sz="1400">
              <a:latin typeface="Lucida Console" panose="020B0609040504020204" pitchFamily="49" charset="0"/>
            </a:endParaRPr>
          </a:p>
          <a:p>
            <a:pPr marL="569913" indent="-336550"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800">
                <a:latin typeface="Lucida Console" panose="020B0609040504020204" pitchFamily="49" charset="0"/>
              </a:rPr>
              <a:t>	MOV X19,XZR		// i = 0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for1tst: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	CMP X19, X1		// compare X19 to X1 (i to n)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	B.GE exit1		// go to exit1 if X19 ≥ X1 (i≥n)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endParaRPr lang="en-US" sz="1800">
              <a:latin typeface="Lucida Console" panose="020B0609040504020204" pitchFamily="49" charset="0"/>
            </a:endParaRP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	(body of outer for-loop)	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endParaRPr lang="en-US" sz="1800">
              <a:latin typeface="Lucida Console" panose="020B0609040504020204" pitchFamily="49" charset="0"/>
            </a:endParaRP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	ADDI X19,X19,#1		// i += 1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	B for1tst			// branch to test of outer loop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Lucida Console" panose="020B0609040504020204" pitchFamily="49" charset="0"/>
              </a:rPr>
              <a:t>exit1:</a:t>
            </a:r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2F3C3F3-E895-4307-8063-DE142F542AC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Outer Loop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en-US" sz="2400"/>
              <a:t>Skeleton of inner loop: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sz="2000"/>
              <a:t>for (j = i − 1; j &gt;= 0 &amp;&amp; v[j] &gt; v[j + 1]; j − = 1) {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SUBI X20, X19, #1	// j = i - 1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for2tst: CMP X20,XZR		// compare X20 to 0 (j to 0)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B.LT exit2		// go to exit2 if X20 &lt; 0 (j &lt; 0)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nn-NO" sz="1600">
                <a:latin typeface="Lucida Console" panose="020B0609040504020204" pitchFamily="49" charset="0"/>
              </a:rPr>
              <a:t>		LSL X10, X20, #3	// reg X10 = j * 8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nn-NO" sz="1600">
                <a:latin typeface="Lucida Console" panose="020B0609040504020204" pitchFamily="49" charset="0"/>
              </a:rPr>
              <a:t>		ADD X11, X0, X10	// reg X11 = v + (j * 8)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LDUR X12, [X11,#0]	// reg X12 = v[j]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LDUR X13, [X11,#8]	// reg X13 = v[j + 1]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CMP X12, X13		// compare X12 to X13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B.LE exit2		// go to exit2 if X12 ≤ X13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MOV X0, X21		// first swap parameter is v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MOV X1, X20		// second swap parameter is j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BL swap			// call swap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SUBI X20, X20, #1	// j –= 1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	B for2tst		// branch to test of inner loop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600">
                <a:latin typeface="Lucida Console" panose="020B0609040504020204" pitchFamily="49" charset="0"/>
              </a:rPr>
              <a:t>	exit2:</a:t>
            </a:r>
          </a:p>
        </p:txBody>
      </p:sp>
      <p:sp>
        <p:nvSpPr>
          <p:cNvPr id="1372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F9625A3-F7DA-4D03-A037-5ACBAA8FBA9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Inner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LEGv8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X0 – X7: procedure arguments/results</a:t>
            </a:r>
          </a:p>
          <a:p>
            <a:r>
              <a:rPr lang="en-US" altLang="en-US" sz="2400"/>
              <a:t>X8: indirect result location register</a:t>
            </a:r>
          </a:p>
          <a:p>
            <a:r>
              <a:rPr lang="en-US" altLang="en-US" sz="2400"/>
              <a:t>X9 – X15: temporaries</a:t>
            </a:r>
          </a:p>
          <a:p>
            <a:r>
              <a:rPr lang="en-US" altLang="en-US" sz="2400"/>
              <a:t>X16 – X17 (IP0 – IP1): may be used by linker as a scratch register, other times as temporary register</a:t>
            </a:r>
          </a:p>
          <a:p>
            <a:r>
              <a:rPr lang="en-US" altLang="en-US" sz="2400"/>
              <a:t>X18:  platform register for platform independent code; otherwise a temporary register</a:t>
            </a:r>
          </a:p>
          <a:p>
            <a:r>
              <a:rPr lang="en-US" altLang="en-US" sz="2400"/>
              <a:t>X19 – X27: saved</a:t>
            </a:r>
          </a:p>
          <a:p>
            <a:r>
              <a:rPr lang="en-US" altLang="en-US" sz="2400"/>
              <a:t>X28 (SP): stack pointer</a:t>
            </a:r>
          </a:p>
          <a:p>
            <a:r>
              <a:rPr lang="en-US" altLang="en-US" sz="2400"/>
              <a:t>X29 (FP): frame pointer</a:t>
            </a:r>
          </a:p>
          <a:p>
            <a:r>
              <a:rPr lang="en-US" altLang="en-US" sz="2400"/>
              <a:t>X30 (LR): link register (return address)</a:t>
            </a:r>
          </a:p>
          <a:p>
            <a:r>
              <a:rPr lang="en-US" altLang="en-US" sz="2400"/>
              <a:t>XZR (register 31): the constant value 0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0F9EF31-82D2-48BA-B2DA-7AD732390B4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>
              <a:defRPr/>
            </a:pPr>
            <a:r>
              <a:rPr lang="en-US" sz="2800"/>
              <a:t>Preserve saved registers:</a:t>
            </a:r>
            <a:endParaRPr lang="en-US" sz="2000"/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SUBI SP,SP,#40 	// make room on stack for 5 regs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STUR LR,[SP,#32]	// save LR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STUR X22,[SP,#24]	// save X22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STUR X21,[SP,#16]	// save X21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STUR X20,[SP,#8]	// save X20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STUR X19,[SP,#0]	// save X19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MOV X21, X0		// copy parameter X0 into X21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MOV X22, X1		// copy parameter X1 into X22</a:t>
            </a:r>
          </a:p>
          <a:p>
            <a:pPr>
              <a:defRPr/>
            </a:pPr>
            <a:r>
              <a:rPr lang="en-US" sz="2800"/>
              <a:t>Restore saved registers: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exit1: LDUR X19, [SP,#0]	// restore X19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LDUR X20, [SP,#8]		// restore X20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LDUR X21,[SP,#16]		// restore X21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LDUR X22,[SP,#24]		// restore X22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LDUR X30,[SP,#32]		// restore LR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>
                <a:latin typeface="Lucida Console" panose="020B0609040504020204" pitchFamily="49" charset="0"/>
              </a:rPr>
              <a:t>	SUBI SP,SP,#40		// restore stack pointer</a:t>
            </a:r>
          </a:p>
        </p:txBody>
      </p:sp>
      <p:sp>
        <p:nvSpPr>
          <p:cNvPr id="1392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1C290C9-4EA4-4976-8C4F-2BB549CA517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Preserving Registers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32FC287-6C57-45E1-A284-1AE6DA3EF21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0850" y="1825625"/>
          <a:ext cx="3727450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0850" y="4095750"/>
          <a:ext cx="3670300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335463" y="1824038"/>
          <a:ext cx="3670300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478338" y="4098925"/>
          <a:ext cx="3727450" cy="22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Compiled with gcc for Pentium 4 under Linux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A6D5C9F-B4CC-4246-9A26-9EE3E002FAC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98625" y="1176338"/>
          <a:ext cx="4984750" cy="169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98625" y="2903538"/>
          <a:ext cx="4984750" cy="169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670050" y="4703763"/>
          <a:ext cx="4984750" cy="169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5263441-E8E1-4677-8819-7370863D214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45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Lessons Learnt</a:t>
            </a:r>
            <a:endParaRPr lang="en-AU" altLang="en-US"/>
          </a:p>
        </p:txBody>
      </p:sp>
      <p:sp>
        <p:nvSpPr>
          <p:cNvPr id="145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 are not good performance indicators in isolation</a:t>
            </a:r>
          </a:p>
          <a:p>
            <a:pPr eaLnBrk="1" hangingPunct="1"/>
            <a:r>
              <a:rPr lang="en-US" altLang="en-US"/>
              <a:t>Compiler optimizations are sensitive to the algorithm</a:t>
            </a:r>
          </a:p>
          <a:p>
            <a:pPr eaLnBrk="1" hangingPunct="1"/>
            <a:r>
              <a:rPr lang="en-US" altLang="en-US"/>
              <a:t>Java/JIT compiled code is significantly faster than JVM interpreted</a:t>
            </a:r>
          </a:p>
          <a:p>
            <a:pPr lvl="1" eaLnBrk="1" hangingPunct="1"/>
            <a:r>
              <a:rPr lang="en-US" altLang="en-US"/>
              <a:t>Comparable to optimized C in some cases</a:t>
            </a:r>
            <a:endParaRPr lang="en-AU" altLang="en-US"/>
          </a:p>
          <a:p>
            <a:pPr eaLnBrk="1" hangingPunct="1"/>
            <a:r>
              <a:rPr lang="en-US" altLang="en-US"/>
              <a:t>Nothing can fix a dumb algorithm!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211EFA0-05F1-4C0B-A67B-F236305E060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147461" name="Text Box 4"/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§2.14 Arrays versus Pointers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5238888-BB33-469A-9266-39A3529287B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 Array</a:t>
            </a:r>
            <a:endParaRPr lang="en-AU" altLang="en-US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8339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 X9,XZR     //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 LSL X10,X9,#3  // X10 = i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X11,X0,X10 // X11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of 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STUR XZR,[X11,#0]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X9,X9,#1  //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CMP X9,X1      // compare i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B.LT loop1     // if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go to loop1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 X9,X0       // p = address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//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LSL X10,X1,#3   // X10 = size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X11,X0,X10  // X11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// of array[size]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loop2: STUR XZR,0[X9,#0]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Memory[p]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X9,X9,#8  // p = p + 8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CMP X9,X11     // compare p to &lt;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&amp;array[size]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B.LT loop2     // if (p &lt;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&amp;array[size])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go to loop2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0A1B59E-FCE1-429A-806F-746D925F0EC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E67BE2D-4537-4BDC-8C5C-6EF018AC9F9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ARM &amp; MIPS Similarities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ARM: the most popular embedded core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 to MIPS</a:t>
            </a:r>
          </a:p>
        </p:txBody>
      </p:sp>
      <p:sp>
        <p:nvSpPr>
          <p:cNvPr id="153605" name="Text Box 4"/>
          <p:cNvSpPr txBox="1">
            <a:spLocks noChangeArrowheads="1"/>
          </p:cNvSpPr>
          <p:nvPr/>
        </p:nvSpPr>
        <p:spPr bwMode="auto">
          <a:xfrm rot="5400000">
            <a:off x="7115969" y="1661319"/>
            <a:ext cx="3689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/>
          <p:cNvGraphicFramePr>
            <a:graphicFrameLocks noGrp="1"/>
          </p:cNvGraphicFramePr>
          <p:nvPr/>
        </p:nvGraphicFramePr>
        <p:xfrm>
          <a:off x="755650" y="2133600"/>
          <a:ext cx="7632700" cy="3976688"/>
        </p:xfrm>
        <a:graphic>
          <a:graphicData uri="http://schemas.openxmlformats.org/drawingml/2006/table">
            <a:tbl>
              <a:tblPr/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A8B6F84-93CB-4AB5-8FB5-B7072AABDF7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1556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2363"/>
            <a:ext cx="5116513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0C5FEF9-C029-4B42-84AD-E39F9F09AD3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B144B86-5A0F-4F8B-AE7F-188A95D7DE1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X19, X20, …, X23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Compiled LEGv8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X9,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X10, X22, X23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X19, X9, X10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6BAC373-3727-486A-8558-C8E71124C43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EA6629E-EC56-4B2F-84D9-C998D6F6964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A257FC0-363D-4627-B1B1-500D6A35F5E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163844" name="Picture 5" descr="f02-3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D69A9CF-F734-4F2A-8D11-11A80F5B22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1187450" y="1700213"/>
          <a:ext cx="6697663" cy="2193925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916" name="Rectangle 41"/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Memory addressing modes</a:t>
            </a:r>
          </a:p>
          <a:p>
            <a:pPr lvl="1" eaLnBrk="1" hangingPunct="1"/>
            <a:r>
              <a:rPr lang="en-AU" altLang="en-US" sz="2400"/>
              <a:t>Address in register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/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1B4A9CE-D208-4E0C-9528-8C5C791992C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167941" name="Picture 4" descr="f02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135ED1F-987F-4042-AF4E-773FD9294A1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9058879-3D30-4DC9-8B0A-ABE1990D5B8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§2.19 Fallacies and Pitfalls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69A6DC3-C808-4181-B47A-25F3A9537D7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But they do accrete more instructions</a:t>
            </a:r>
          </a:p>
        </p:txBody>
      </p:sp>
      <p:pic>
        <p:nvPicPr>
          <p:cNvPr id="174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6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x86 instruction set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D724BAA-3341-4844-8CE8-66CE3195DBF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6E55DA4-5773-4D6B-B9DA-3ECAA1359DC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Make the common case fast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LEGv8: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178181" name="Text Box 4"/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§2.20 Concluding Remarks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7DAC784-7293-4B6C-B815-DD1C0833040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LEGv8 does not require words to be aligned in memory, except for instructions and the stack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2FB1527-C829-4FCB-9F55-504F0F4AEA1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15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Additional ARMv8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Flexible second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Additional addressing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instructions (e.g. CSET, CINC)</a:t>
            </a:r>
          </a:p>
        </p:txBody>
      </p:sp>
      <p:pic>
        <p:nvPicPr>
          <p:cNvPr id="1802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7467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cod4e 7">
    <a:dk1>
      <a:srgbClr val="000000"/>
    </a:dk1>
    <a:lt1>
      <a:srgbClr val="FFFFFF"/>
    </a:lt1>
    <a:dk2>
      <a:srgbClr val="0039A6"/>
    </a:dk2>
    <a:lt2>
      <a:srgbClr val="808080"/>
    </a:lt2>
    <a:accent1>
      <a:srgbClr val="9FCAD3"/>
    </a:accent1>
    <a:accent2>
      <a:srgbClr val="C0C0C0"/>
    </a:accent2>
    <a:accent3>
      <a:srgbClr val="FFFFFF"/>
    </a:accent3>
    <a:accent4>
      <a:srgbClr val="000000"/>
    </a:accent4>
    <a:accent5>
      <a:srgbClr val="CDE1E6"/>
    </a:accent5>
    <a:accent6>
      <a:srgbClr val="AEAEAE"/>
    </a:accent6>
    <a:hlink>
      <a:srgbClr val="91AFBF"/>
    </a:hlink>
    <a:folHlink>
      <a:srgbClr val="ECEAA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19837</TotalTime>
  <Words>6262</Words>
  <Application>Microsoft Office PowerPoint</Application>
  <PresentationFormat>On-screen Show (4:3)</PresentationFormat>
  <Paragraphs>1374</Paragraphs>
  <Slides>90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Arial</vt:lpstr>
      <vt:lpstr>Arial Black</vt:lpstr>
      <vt:lpstr>Corbel</vt:lpstr>
      <vt:lpstr>Lucida Console</vt:lpstr>
      <vt:lpstr>Symbol</vt:lpstr>
      <vt:lpstr>Tahoma</vt:lpstr>
      <vt:lpstr>Times New Roman</vt:lpstr>
      <vt:lpstr>Wingdings</vt:lpstr>
      <vt:lpstr>1_cod4e</vt:lpstr>
      <vt:lpstr>Equation</vt:lpstr>
      <vt:lpstr>Chapter 2</vt:lpstr>
      <vt:lpstr>Instruction Set</vt:lpstr>
      <vt:lpstr>The ARMv8 Instruction Set</vt:lpstr>
      <vt:lpstr>Arithmetic Operations</vt:lpstr>
      <vt:lpstr>Arithmetic Example</vt:lpstr>
      <vt:lpstr>Register Operands</vt:lpstr>
      <vt:lpstr>LEGv8 Registers</vt:lpstr>
      <vt:lpstr>Register Operand Example</vt:lpstr>
      <vt:lpstr>Memory Operands</vt:lpstr>
      <vt:lpstr>Memory Operand Example</vt:lpstr>
      <vt:lpstr>Registers vs. Memory</vt:lpstr>
      <vt:lpstr>Immediate Operands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Hexadecimal</vt:lpstr>
      <vt:lpstr>LEGv8 R-format Instructions</vt:lpstr>
      <vt:lpstr>R-format Example</vt:lpstr>
      <vt:lpstr>LEGv8 D-format Instructions</vt:lpstr>
      <vt:lpstr>LEGv8 I-format Instructions</vt:lpstr>
      <vt:lpstr>Stored Program Computers</vt:lpstr>
      <vt:lpstr>Logical Operations</vt:lpstr>
      <vt:lpstr>Shift Operations</vt:lpstr>
      <vt:lpstr>AND Operations</vt:lpstr>
      <vt:lpstr>OR Operations</vt:lpstr>
      <vt:lpstr>EOR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Conditional Example</vt:lpstr>
      <vt:lpstr>Signed vs. Unsigned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Non-Leaf Procedures</vt:lpstr>
      <vt:lpstr>Non-Leaf Procedure Example</vt:lpstr>
      <vt:lpstr>Leaf Procedure Example</vt:lpstr>
      <vt:lpstr>Memory Layout</vt:lpstr>
      <vt:lpstr>Character Data</vt:lpstr>
      <vt:lpstr>Byte/Halfword Operations</vt:lpstr>
      <vt:lpstr>String Copy Example</vt:lpstr>
      <vt:lpstr>String Copy Example</vt:lpstr>
      <vt:lpstr>32-bit Constants</vt:lpstr>
      <vt:lpstr>Branch Addressing</vt:lpstr>
      <vt:lpstr>LEGv8 Addressing Summary</vt:lpstr>
      <vt:lpstr>LEGv8 Encoding Summary</vt:lpstr>
      <vt:lpstr>Synchronization</vt:lpstr>
      <vt:lpstr>Synchronization in LEGv8</vt:lpstr>
      <vt:lpstr>Synchronization in LEGv8</vt:lpstr>
      <vt:lpstr>Translation and Startup</vt:lpstr>
      <vt:lpstr>Producing an Object Module</vt:lpstr>
      <vt:lpstr>Linking Object Modules</vt:lpstr>
      <vt:lpstr>Loading a Program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Outer Loop</vt:lpstr>
      <vt:lpstr>The Inner Loop</vt:lpstr>
      <vt:lpstr>Preserving Registers</vt:lpstr>
      <vt:lpstr>Effect of Compiler Optimization</vt:lpstr>
      <vt:lpstr>Effect of Language and Algorithm</vt:lpstr>
      <vt:lpstr>Lessons Learnt</vt:lpstr>
      <vt:lpstr>Arrays vs. Pointers</vt:lpstr>
      <vt:lpstr>Example: Clearing an Array</vt:lpstr>
      <vt:lpstr>Comparison of Array vs. Ptr</vt:lpstr>
      <vt:lpstr>ARM &amp; MIPS Similarities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Fallacies</vt:lpstr>
      <vt:lpstr>Fallacies</vt:lpstr>
      <vt:lpstr>Pitfalls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Perry Kivolowitz</cp:lastModifiedBy>
  <cp:revision>144</cp:revision>
  <dcterms:created xsi:type="dcterms:W3CDTF">2008-07-27T22:34:41Z</dcterms:created>
  <dcterms:modified xsi:type="dcterms:W3CDTF">2017-03-01T16:01:50Z</dcterms:modified>
</cp:coreProperties>
</file>