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39"/>
  </p:notesMasterIdLst>
  <p:handoutMasterIdLst>
    <p:handoutMasterId r:id="rId40"/>
  </p:handoutMasterIdLst>
  <p:sldIdLst>
    <p:sldId id="487" r:id="rId2"/>
    <p:sldId id="413" r:id="rId3"/>
    <p:sldId id="565" r:id="rId4"/>
    <p:sldId id="572" r:id="rId5"/>
    <p:sldId id="567" r:id="rId6"/>
    <p:sldId id="568" r:id="rId7"/>
    <p:sldId id="573" r:id="rId8"/>
    <p:sldId id="566" r:id="rId9"/>
    <p:sldId id="569" r:id="rId10"/>
    <p:sldId id="570" r:id="rId11"/>
    <p:sldId id="571" r:id="rId12"/>
    <p:sldId id="503" r:id="rId13"/>
    <p:sldId id="463" r:id="rId14"/>
    <p:sldId id="465" r:id="rId15"/>
    <p:sldId id="485" r:id="rId16"/>
    <p:sldId id="486" r:id="rId17"/>
    <p:sldId id="468" r:id="rId18"/>
    <p:sldId id="496" r:id="rId19"/>
    <p:sldId id="505" r:id="rId20"/>
    <p:sldId id="499" r:id="rId21"/>
    <p:sldId id="501" r:id="rId22"/>
    <p:sldId id="506" r:id="rId23"/>
    <p:sldId id="508" r:id="rId24"/>
    <p:sldId id="509" r:id="rId25"/>
    <p:sldId id="510" r:id="rId26"/>
    <p:sldId id="500" r:id="rId27"/>
    <p:sldId id="564" r:id="rId28"/>
    <p:sldId id="574" r:id="rId29"/>
    <p:sldId id="511" r:id="rId30"/>
    <p:sldId id="512" r:id="rId31"/>
    <p:sldId id="548" r:id="rId32"/>
    <p:sldId id="475" r:id="rId33"/>
    <p:sldId id="554" r:id="rId34"/>
    <p:sldId id="556" r:id="rId35"/>
    <p:sldId id="558" r:id="rId36"/>
    <p:sldId id="553" r:id="rId37"/>
    <p:sldId id="550" r:id="rId38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pos="34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1CEFF"/>
    <a:srgbClr val="FFC5CF"/>
    <a:srgbClr val="008000"/>
    <a:srgbClr val="00CC00"/>
    <a:srgbClr val="FFFFFF"/>
    <a:srgbClr val="66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9361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192"/>
        <p:guide pos="34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57538" y="9747250"/>
            <a:ext cx="78581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479" tIns="48740" rIns="97479" bIns="48740">
            <a:spAutoFit/>
          </a:bodyPr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88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4625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22463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96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68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40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2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>
                <a:latin typeface="Arial" panose="020B0604020202020204" pitchFamily="34" charset="0"/>
              </a:rPr>
              <a:t>Page </a:t>
            </a:r>
            <a:fld id="{021FE014-0226-4998-82B0-104E70C20969}" type="slidenum">
              <a:rPr lang="en-US" altLang="en-US" sz="1300"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07000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702" tIns="50480" rIns="102702" bIns="5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57538" y="9747250"/>
            <a:ext cx="78581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479" tIns="48740" rIns="97479" bIns="48740">
            <a:spAutoFit/>
          </a:bodyPr>
          <a:lstStyle>
            <a:lvl1pPr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8260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8850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44625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22463" defTabSz="9588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96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68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40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1263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>
                <a:latin typeface="Arial" panose="020B0604020202020204" pitchFamily="34" charset="0"/>
              </a:rPr>
              <a:t>Page </a:t>
            </a:r>
            <a:fld id="{B0522684-9002-4B95-A81F-5496D33A6839}" type="slidenum">
              <a:rPr lang="en-US" altLang="en-US" sz="1300"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77875"/>
            <a:ext cx="5106987" cy="3830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848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61963" algn="l" defTabSz="923925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23925" algn="l" defTabSz="923925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85888" algn="l" defTabSz="923925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47850" algn="l" defTabSz="923925" rtl="0" fontAlgn="base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1525"/>
            <a:ext cx="5116512" cy="3836988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05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4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32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776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95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61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Paul </a:t>
            </a:r>
            <a:r>
              <a:rPr lang="en-US" altLang="en-US" dirty="0" err="1"/>
              <a:t>Baran</a:t>
            </a:r>
            <a:r>
              <a:rPr lang="en-US" altLang="en-US" dirty="0"/>
              <a:t> in the 50’s proposed this as part of a Defense Department</a:t>
            </a:r>
            <a:r>
              <a:rPr lang="en-US" altLang="en-US" baseline="0" dirty="0"/>
              <a:t> effort to deal with single points of failure. Was poo pooed</a:t>
            </a:r>
          </a:p>
          <a:p>
            <a:r>
              <a:rPr lang="en-US" altLang="en-US" baseline="0" dirty="0"/>
              <a:t>Not until Don Davies </a:t>
            </a:r>
            <a:r>
              <a:rPr lang="en-US" altLang="en-US" baseline="0" dirty="0" err="1"/>
              <a:t>rederived</a:t>
            </a:r>
            <a:r>
              <a:rPr lang="en-US" altLang="en-US" baseline="0" dirty="0"/>
              <a:t> it in the UK in the 1960’s.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351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TDM everyone</a:t>
            </a:r>
            <a:r>
              <a:rPr lang="en-US" altLang="en-US" baseline="0" dirty="0"/>
              <a:t> gets a slot, even if one device isn’t going to use it. In SM, slots are allotted more based on need.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809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Contention == collision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1388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1525"/>
            <a:ext cx="5116512" cy="3836988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05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791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ATM == Asynchronous</a:t>
            </a:r>
            <a:r>
              <a:rPr lang="en-US" altLang="en-US" baseline="0" dirty="0"/>
              <a:t> Transfer Mode – packet switching implementing circuit switching with fixed sized packets – five byte header, 48 byte payload</a:t>
            </a:r>
          </a:p>
          <a:p>
            <a:endParaRPr lang="en-US" altLang="en-US" dirty="0"/>
          </a:p>
          <a:p>
            <a:r>
              <a:rPr lang="en-US" altLang="en-US" dirty="0"/>
              <a:t>Frame Relay used</a:t>
            </a:r>
            <a:r>
              <a:rPr lang="en-US" altLang="en-US" baseline="0" dirty="0"/>
              <a:t> in ISDN (Integrated Services Digital Network)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802.3 – wired Ethernet</a:t>
            </a:r>
          </a:p>
          <a:p>
            <a:endParaRPr lang="en-US" altLang="en-US" baseline="0" dirty="0"/>
          </a:p>
          <a:p>
            <a:r>
              <a:rPr lang="en-US" altLang="en-US" baseline="0" dirty="0"/>
              <a:t>802.11 – WIFI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065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7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7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982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875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71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97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373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24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344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35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14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228600" indent="-228600">
              <a:buAutoNum type="arabicPlain"/>
            </a:pPr>
            <a:r>
              <a:rPr lang="en-US" dirty="0"/>
              <a:t>Datagram server and client with performance measurement (full duplex)</a:t>
            </a:r>
          </a:p>
          <a:p>
            <a:pPr marL="228600" indent="-228600">
              <a:buAutoNum type="arabicPlain"/>
            </a:pPr>
            <a:r>
              <a:rPr lang="en-US"/>
              <a:t>File transfer</a:t>
            </a:r>
          </a:p>
          <a:p>
            <a:pPr marL="228600" indent="-228600">
              <a:buAutoNum type="arabicPlain"/>
            </a:pPr>
            <a:r>
              <a:rPr lang="en-US" dirty="0"/>
              <a:t>Mock name server</a:t>
            </a:r>
          </a:p>
          <a:p>
            <a:pPr marL="228600" indent="-228600">
              <a:buAutoNum type="arabicPlain"/>
            </a:pPr>
            <a:r>
              <a:rPr lang="en-US" dirty="0"/>
              <a:t>Routing algorithm</a:t>
            </a:r>
          </a:p>
          <a:p>
            <a:pPr marL="228600" indent="-228600">
              <a:buAutoNum type="arabicPlain"/>
            </a:pPr>
            <a:r>
              <a:rPr lang="en-US" dirty="0"/>
              <a:t>TCP</a:t>
            </a:r>
          </a:p>
          <a:p>
            <a:pPr marL="228600" indent="-228600">
              <a:buAutoNum type="arabicPlai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228600" indent="-228600">
              <a:buAutoNum type="arabicPlain"/>
            </a:pPr>
            <a:r>
              <a:rPr lang="en-US" dirty="0"/>
              <a:t>Simple</a:t>
            </a:r>
            <a:r>
              <a:rPr lang="en-US" baseline="0" dirty="0"/>
              <a:t> datagram server and client</a:t>
            </a:r>
          </a:p>
          <a:p>
            <a:pPr marL="228600" indent="-228600">
              <a:buAutoNum type="arabicPlain"/>
            </a:pPr>
            <a:r>
              <a:rPr lang="en-US" dirty="0"/>
              <a:t>FTP lite</a:t>
            </a:r>
          </a:p>
          <a:p>
            <a:pPr marL="228600" indent="-228600">
              <a:buAutoNum type="arabicPlain"/>
            </a:pPr>
            <a:r>
              <a:rPr lang="en-US" dirty="0"/>
              <a:t>Mock name server</a:t>
            </a:r>
          </a:p>
          <a:p>
            <a:pPr marL="228600" indent="-228600">
              <a:buAutoNum type="arabicPlain"/>
            </a:pPr>
            <a:r>
              <a:rPr lang="en-US" dirty="0"/>
              <a:t>Routing algorithm</a:t>
            </a:r>
          </a:p>
          <a:p>
            <a:pPr marL="228600" indent="-228600">
              <a:buAutoNum type="arabicPlain"/>
            </a:pPr>
            <a:r>
              <a:rPr lang="en-US" dirty="0"/>
              <a:t>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9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1525"/>
            <a:ext cx="5116512" cy="3836988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05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96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89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58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PK</a:t>
                </a:r>
                <a:r>
                  <a:rPr lang="en-US" altLang="en-US" baseline="0" dirty="0"/>
                  <a:t> – would be a complete graph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baseline="0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en-US" b="0" i="1" baseline="0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en-US" b="0" i="1" baseline="0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en-US" b="0" i="1" baseline="0" smtClean="0">
                            <a:latin typeface="Cambria Math" charset="0"/>
                          </a:rPr>
                          <m:t>−1)</m:t>
                        </m:r>
                      </m:num>
                      <m:den>
                        <m:r>
                          <a:rPr lang="en-US" altLang="en-US" b="0" i="1" baseline="0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dirty="0"/>
                  <a:t> links.</a:t>
                </a:r>
              </a:p>
              <a:p>
                <a:pPr marL="228600" indent="-228600">
                  <a:buAutoNum type="arabicPlain" startAt="4"/>
                </a:pPr>
                <a:r>
                  <a:rPr lang="en-US" altLang="en-US" dirty="0"/>
                  <a:t>6</a:t>
                </a:r>
              </a:p>
              <a:p>
                <a:pPr marL="228600" indent="-228600">
                  <a:buAutoNum type="arabicPlain" startAt="4"/>
                </a:pPr>
                <a:r>
                  <a:rPr lang="en-US" altLang="en-US" dirty="0"/>
                  <a:t>10</a:t>
                </a:r>
              </a:p>
              <a:p>
                <a:pPr marL="228600" indent="-228600">
                  <a:buAutoNum type="arabicPlain" startAt="4"/>
                </a:pPr>
                <a:r>
                  <a:rPr lang="en-US" altLang="en-US" dirty="0"/>
                  <a:t>15</a:t>
                </a:r>
              </a:p>
              <a:p>
                <a:pPr marL="228600" indent="-228600">
                  <a:buAutoNum type="arabicPlain" startAt="4"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1000	499,500</a:t>
                </a:r>
              </a:p>
            </p:txBody>
          </p:sp>
        </mc:Choice>
        <mc:Fallback xmlns="">
          <p:sp>
            <p:nvSpPr>
              <p:cNvPr id="5222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PK</a:t>
                </a:r>
                <a:r>
                  <a:rPr lang="en-US" altLang="en-US" baseline="0" dirty="0" smtClean="0"/>
                  <a:t> – would be a complete graph with </a:t>
                </a:r>
                <a:r>
                  <a:rPr lang="bg-BG" altLang="en-US" i="0" baseline="0" smtClean="0">
                    <a:latin typeface="Cambria Math" charset="0"/>
                  </a:rPr>
                  <a:t>(</a:t>
                </a:r>
                <a:r>
                  <a:rPr lang="en-US" altLang="en-US" b="0" i="0" baseline="0" smtClean="0">
                    <a:latin typeface="Cambria Math" charset="0"/>
                  </a:rPr>
                  <a:t>𝑛(𝑛−1)</a:t>
                </a:r>
                <a:r>
                  <a:rPr lang="bg-BG" altLang="en-US" b="0" i="0" baseline="0" smtClean="0">
                    <a:latin typeface="Cambria Math" charset="0"/>
                  </a:rPr>
                  <a:t>)/</a:t>
                </a:r>
                <a:r>
                  <a:rPr lang="en-US" altLang="en-US" b="0" i="0" baseline="0" smtClean="0">
                    <a:latin typeface="Cambria Math" charset="0"/>
                  </a:rPr>
                  <a:t>2</a:t>
                </a:r>
                <a:r>
                  <a:rPr lang="en-US" altLang="en-US" dirty="0" smtClean="0"/>
                  <a:t> links.</a:t>
                </a:r>
              </a:p>
              <a:p>
                <a:pPr marL="228600" indent="-228600">
                  <a:buAutoNum type="arabicPlain" startAt="4"/>
                </a:pPr>
                <a:r>
                  <a:rPr lang="en-US" altLang="en-US" dirty="0" smtClean="0"/>
                  <a:t>6</a:t>
                </a:r>
              </a:p>
              <a:p>
                <a:pPr marL="228600" indent="-228600">
                  <a:buAutoNum type="arabicPlain" startAt="4"/>
                </a:pPr>
                <a:r>
                  <a:rPr lang="en-US" altLang="en-US" dirty="0" smtClean="0"/>
                  <a:t>10</a:t>
                </a:r>
              </a:p>
              <a:p>
                <a:pPr marL="228600" indent="-228600">
                  <a:buAutoNum type="arabicPlain" startAt="4"/>
                </a:pPr>
                <a:r>
                  <a:rPr lang="en-US" altLang="en-US" dirty="0" smtClean="0"/>
                  <a:t>15</a:t>
                </a:r>
              </a:p>
              <a:p>
                <a:pPr marL="228600" indent="-228600">
                  <a:buAutoNum type="arabicPlain" startAt="4"/>
                </a:pPr>
                <a:endParaRPr lang="en-US" altLang="en-US" dirty="0" smtClean="0"/>
              </a:p>
              <a:p>
                <a:pPr marL="0" indent="0">
                  <a:buNone/>
                </a:pPr>
                <a:r>
                  <a:rPr lang="en-US" altLang="en-US" dirty="0" smtClean="0"/>
                  <a:t>1000	499,500</a:t>
                </a:r>
                <a:endParaRPr lang="en-US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47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21300-75C7-48C3-B017-544CF2F79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6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0932D-A1A8-4CD1-A225-B3E6667FD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2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65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657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B32B6-E506-481A-8F56-9CD28AC32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1FA2C-3842-4EBB-91D3-629C39889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65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22701-936C-4401-B590-89CF206B3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79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0013"/>
            <a:ext cx="4038600" cy="4570412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4038600" cy="4570412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261D7-1FB1-41FB-B942-743C750A7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46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23146-BACA-4D60-9B5C-DDEADC667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22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19FD8-E6A6-4F80-AA96-0541DA028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7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D76EB-F0D2-488E-ADC9-6A1B4A08D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8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43135-6471-4BA9-BFB0-8ABC751F4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5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7110F-5287-4327-85CF-73C7200DE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00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508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F7DC7A-46F8-4AE7-A890-DE1B7D254C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305800" cy="1470025"/>
          </a:xfrm>
        </p:spPr>
        <p:txBody>
          <a:bodyPr anchor="ctr"/>
          <a:lstStyle/>
          <a:p>
            <a:r>
              <a:rPr lang="en-US" altLang="en-US" sz="2800"/>
              <a:t>– </a:t>
            </a:r>
            <a:r>
              <a:rPr lang="en-US" altLang="en-US" sz="2800" dirty="0"/>
              <a:t>Slides adapted from –</a:t>
            </a:r>
            <a:br>
              <a:rPr lang="en-US" altLang="en-US" sz="2800" dirty="0"/>
            </a:br>
            <a:br>
              <a:rPr lang="en-US" altLang="en-US" sz="4400" dirty="0"/>
            </a:br>
            <a:r>
              <a:rPr lang="en-US" altLang="en-US" sz="4400" dirty="0"/>
              <a:t>Introduction to Computer Networks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Aditya </a:t>
            </a:r>
            <a:r>
              <a:rPr lang="en-US" altLang="en-US" sz="1800" dirty="0" err="1"/>
              <a:t>Akella</a:t>
            </a:r>
            <a:r>
              <a:rPr lang="en-US" altLang="en-US" sz="1800" dirty="0"/>
              <a:t> – University of Wisconsin – Madison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Lecture 1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Introduction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7389-78D5-4A58-A4FC-67DA55FA6A30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graded in-class exercises or</a:t>
            </a:r>
            <a:br>
              <a:rPr lang="en-US" dirty="0"/>
            </a:br>
            <a:r>
              <a:rPr lang="en-US" dirty="0"/>
              <a:t>eLearning quizzes</a:t>
            </a:r>
          </a:p>
          <a:p>
            <a:r>
              <a:rPr lang="en-US" dirty="0"/>
              <a:t>Please install Wireshark within this first </a:t>
            </a:r>
            <a:br>
              <a:rPr lang="en-US" dirty="0"/>
            </a:br>
            <a:r>
              <a:rPr lang="en-US" dirty="0"/>
              <a:t>week of classes</a:t>
            </a:r>
          </a:p>
          <a:p>
            <a:r>
              <a:rPr lang="en-US" dirty="0"/>
              <a:t>Weight is 10% of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28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Assigned throughout the term</a:t>
            </a:r>
          </a:p>
          <a:p>
            <a:r>
              <a:rPr lang="en-US" dirty="0"/>
              <a:t>These are ungraded</a:t>
            </a:r>
          </a:p>
          <a:p>
            <a:r>
              <a:rPr lang="en-US" dirty="0"/>
              <a:t>These are </a:t>
            </a:r>
            <a:r>
              <a:rPr lang="en-US" i="1" dirty="0"/>
              <a:t>practice</a:t>
            </a:r>
            <a:r>
              <a:rPr lang="en-US" dirty="0"/>
              <a:t> for quizzes and exams</a:t>
            </a:r>
          </a:p>
          <a:p>
            <a:pPr lvl="1"/>
            <a:r>
              <a:rPr lang="en-US" dirty="0"/>
              <a:t>Ignore them at your peril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To be explicit: Quiz and exam questions will draw from or be modeled on the ungraded homework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92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 of Networking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Enable </a:t>
            </a:r>
            <a:r>
              <a:rPr lang="en-US" altLang="en-US" sz="2800" i="1" dirty="0">
                <a:solidFill>
                  <a:srgbClr val="FF3300"/>
                </a:solidFill>
              </a:rPr>
              <a:t>communication</a:t>
            </a:r>
            <a:r>
              <a:rPr lang="en-US" altLang="en-US" sz="2800" dirty="0"/>
              <a:t> between </a:t>
            </a:r>
            <a:r>
              <a:rPr lang="en-US" altLang="en-US" sz="2800" i="1" dirty="0">
                <a:solidFill>
                  <a:srgbClr val="FF3300"/>
                </a:solidFill>
              </a:rPr>
              <a:t>network applications</a:t>
            </a:r>
            <a:r>
              <a:rPr lang="en-US" altLang="en-US" sz="2800" dirty="0">
                <a:solidFill>
                  <a:srgbClr val="FF3300"/>
                </a:solidFill>
              </a:rPr>
              <a:t> </a:t>
            </a:r>
            <a:r>
              <a:rPr lang="en-US" altLang="en-US" sz="2800" dirty="0"/>
              <a:t>on different </a:t>
            </a:r>
            <a:r>
              <a:rPr lang="en-US" altLang="en-US" sz="2800" i="1" dirty="0">
                <a:solidFill>
                  <a:srgbClr val="FF3300"/>
                </a:solidFill>
              </a:rPr>
              <a:t>end-points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End-points? computers, cell phones….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Application? Web, Peer to Peer, Streaming video, IM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Communication? transfer bits or information across a “network”</a:t>
            </a:r>
            <a:endParaRPr lang="en-US" altLang="en-US" sz="2400" dirty="0">
              <a:solidFill>
                <a:srgbClr val="FF66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3300"/>
                </a:solidFill>
              </a:rPr>
              <a:t>Network</a:t>
            </a:r>
            <a:r>
              <a:rPr lang="en-US" altLang="en-US" sz="2800" dirty="0"/>
              <a:t> must understand application needs/demands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What data rate?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Traffic pattern? (bursty or constant bit rate)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Traffic target? (multipoint or single destination, mobile or fixed)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App sensitivity? (to delay, “jitter”, loss)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Difficulty: Network may not know these in the first place!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BFC3-CD73-40C2-AED6-9130E2C0C72F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“Network”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Network = nodes + links</a:t>
            </a:r>
          </a:p>
          <a:p>
            <a:pPr lvl="1"/>
            <a:r>
              <a:rPr lang="en-US" altLang="en-US" sz="2000" dirty="0"/>
              <a:t>Will build on this soon</a:t>
            </a:r>
          </a:p>
          <a:p>
            <a:pPr lvl="2"/>
            <a:endParaRPr lang="en-US" altLang="en-US" sz="1800" dirty="0"/>
          </a:p>
          <a:p>
            <a:r>
              <a:rPr lang="en-US" altLang="en-US" sz="2400" dirty="0"/>
              <a:t>Intentionally vague. There are many “networks”:</a:t>
            </a:r>
          </a:p>
          <a:p>
            <a:pPr lvl="1"/>
            <a:r>
              <a:rPr lang="en-US" altLang="en-US" sz="2000" dirty="0"/>
              <a:t>The Internet</a:t>
            </a:r>
          </a:p>
          <a:p>
            <a:pPr lvl="1"/>
            <a:r>
              <a:rPr lang="en-US" altLang="en-US" sz="2000" dirty="0"/>
              <a:t>Carthage network</a:t>
            </a:r>
          </a:p>
          <a:p>
            <a:pPr lvl="1"/>
            <a:r>
              <a:rPr lang="en-US" altLang="en-US" sz="2000" dirty="0"/>
              <a:t>Telephone network</a:t>
            </a:r>
          </a:p>
          <a:p>
            <a:pPr lvl="1"/>
            <a:r>
              <a:rPr lang="en-US" altLang="en-US" sz="2000" dirty="0"/>
              <a:t>Home wireless networks</a:t>
            </a:r>
          </a:p>
          <a:p>
            <a:pPr lvl="1"/>
            <a:r>
              <a:rPr lang="en-US" altLang="en-US" sz="2000" dirty="0"/>
              <a:t>Others – sensor nets, “On Star”, cellular networks</a:t>
            </a:r>
          </a:p>
          <a:p>
            <a:pPr lvl="2"/>
            <a:endParaRPr lang="en-US" altLang="en-US" sz="1800" dirty="0"/>
          </a:p>
          <a:p>
            <a:r>
              <a:rPr lang="en-US" altLang="en-US" sz="2400" dirty="0"/>
              <a:t>Our focus is on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4D143-4F8A-475B-803E-E69C8695DB17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Challenges for Networking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Accommodate different geographic scopes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Internet vs. home network</a:t>
            </a:r>
          </a:p>
          <a:p>
            <a:pPr lvl="3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Enable scale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Lan… Carthage network vs. the Internet</a:t>
            </a:r>
          </a:p>
          <a:p>
            <a:pPr lvl="3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Seamlessly integrate different application types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Email vs. video conferencing</a:t>
            </a:r>
          </a:p>
          <a:p>
            <a:pPr lvl="3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Independent administration and Trust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Corporate network – owned by one entity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Internet owned and managed by thousands network providers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Independent, conflicting interests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5128-F210-45A2-BBAF-7669A357CFF8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Building Block: Links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116263"/>
            <a:ext cx="8229600" cy="3284537"/>
          </a:xfrm>
        </p:spPr>
        <p:txBody>
          <a:bodyPr/>
          <a:lstStyle/>
          <a:p>
            <a:pPr>
              <a:lnSpc>
                <a:spcPct val="79000"/>
              </a:lnSpc>
            </a:pPr>
            <a:r>
              <a:rPr lang="en-US" altLang="en-US" sz="2800"/>
              <a:t>“Physical”-layer questions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Wired or wireless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Voltage (Electrical) or wavelength (optical)</a:t>
            </a:r>
          </a:p>
          <a:p>
            <a:pPr lvl="1">
              <a:lnSpc>
                <a:spcPct val="79000"/>
              </a:lnSpc>
            </a:pPr>
            <a:endParaRPr lang="en-US" altLang="en-US" sz="2400"/>
          </a:p>
          <a:p>
            <a:pPr>
              <a:lnSpc>
                <a:spcPct val="79000"/>
              </a:lnSpc>
            </a:pPr>
            <a:r>
              <a:rPr lang="en-US" altLang="en-US" sz="2800"/>
              <a:t>“Link”-layer issues:  How to send data? 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Medium access – can either side talk at once?</a:t>
            </a:r>
          </a:p>
          <a:p>
            <a:pPr lvl="1">
              <a:lnSpc>
                <a:spcPct val="79000"/>
              </a:lnSpc>
            </a:pPr>
            <a:r>
              <a:rPr lang="en-US" altLang="en-US" sz="2400"/>
              <a:t>Data format?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39C-DDB9-443C-A015-2F4F9BF32E5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2746375" y="1831975"/>
            <a:ext cx="303213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5865813" y="1831975"/>
            <a:ext cx="304800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974" name="AutoShape 6"/>
          <p:cNvCxnSpPr>
            <a:cxnSpLocks noChangeShapeType="1"/>
            <a:stCxn id="339972" idx="3"/>
            <a:endCxn id="339973" idx="1"/>
          </p:cNvCxnSpPr>
          <p:nvPr/>
        </p:nvCxnSpPr>
        <p:spPr bwMode="auto">
          <a:xfrm>
            <a:off x="3074988" y="1984375"/>
            <a:ext cx="2765425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749550" y="2438400"/>
            <a:ext cx="114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58" tIns="45627" rIns="91258" bIns="4562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Node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3963988" y="2438400"/>
            <a:ext cx="1141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58" tIns="45627" rIns="91258" bIns="4562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Link</a:t>
            </a: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 flipH="1" flipV="1">
            <a:off x="4267200" y="2058988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 flipH="1" flipV="1">
            <a:off x="2897188" y="2212975"/>
            <a:ext cx="152400" cy="2270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5411788" y="2438400"/>
            <a:ext cx="1141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58" tIns="45627" rIns="91258" bIns="4562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Node</a:t>
            </a:r>
          </a:p>
        </p:txBody>
      </p:sp>
      <p:sp>
        <p:nvSpPr>
          <p:cNvPr id="339980" name="Line 12"/>
          <p:cNvSpPr>
            <a:spLocks noChangeShapeType="1"/>
          </p:cNvSpPr>
          <p:nvPr/>
        </p:nvSpPr>
        <p:spPr bwMode="auto">
          <a:xfrm flipV="1">
            <a:off x="5867400" y="2214563"/>
            <a:ext cx="150813" cy="2254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Building Block: Links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en-US" sz="2800"/>
              <a:t>… But what if we want more hosts?</a:t>
            </a:r>
          </a:p>
          <a:p>
            <a:pPr lvl="3"/>
            <a:endParaRPr lang="en-US" altLang="en-US" sz="1800"/>
          </a:p>
          <a:p>
            <a:pPr lvl="3"/>
            <a:endParaRPr lang="en-US" altLang="en-US" sz="1800"/>
          </a:p>
          <a:p>
            <a:pPr lvl="3"/>
            <a:endParaRPr lang="en-US" altLang="en-US" sz="1800"/>
          </a:p>
          <a:p>
            <a:endParaRPr lang="en-US" altLang="en-US" sz="2800"/>
          </a:p>
          <a:p>
            <a:endParaRPr lang="en-US" altLang="en-US" sz="2800"/>
          </a:p>
          <a:p>
            <a:pPr lvl="4"/>
            <a:endParaRPr lang="en-US" altLang="en-US" sz="1800"/>
          </a:p>
          <a:p>
            <a:endParaRPr lang="en-US" altLang="en-US" sz="2800"/>
          </a:p>
          <a:p>
            <a:pPr lvl="2"/>
            <a:endParaRPr lang="en-US" altLang="en-US" sz="1000"/>
          </a:p>
          <a:p>
            <a:r>
              <a:rPr lang="en-US" altLang="en-US" sz="2800"/>
              <a:t>How many additional wires per host?</a:t>
            </a:r>
          </a:p>
          <a:p>
            <a:pPr lvl="4"/>
            <a:endParaRPr lang="en-US" altLang="en-US" sz="900"/>
          </a:p>
          <a:p>
            <a:r>
              <a:rPr lang="en-US" altLang="en-US" sz="2800"/>
              <a:t>Scalability?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4F2D-D7AC-4911-AE26-CBE95DC392C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3582988" y="2057400"/>
            <a:ext cx="304800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4724400" y="2438400"/>
            <a:ext cx="304800" cy="303213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192588" y="2057400"/>
            <a:ext cx="303212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3127375" y="2514600"/>
            <a:ext cx="303213" cy="303213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3582988" y="2970213"/>
            <a:ext cx="304800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4116388" y="2970213"/>
            <a:ext cx="303212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4648200" y="2894013"/>
            <a:ext cx="304800" cy="304800"/>
          </a:xfrm>
          <a:prstGeom prst="rect">
            <a:avLst/>
          </a:prstGeom>
          <a:solidFill>
            <a:srgbClr val="0000FF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 flipV="1">
            <a:off x="3430588" y="2362200"/>
            <a:ext cx="304800" cy="3032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15" name="Line 23"/>
          <p:cNvSpPr>
            <a:spLocks noChangeShapeType="1"/>
          </p:cNvSpPr>
          <p:nvPr/>
        </p:nvSpPr>
        <p:spPr bwMode="auto">
          <a:xfrm flipV="1">
            <a:off x="3430588" y="2362200"/>
            <a:ext cx="912812" cy="3032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41016" name="AutoShape 24"/>
          <p:cNvCxnSpPr>
            <a:cxnSpLocks noChangeShapeType="1"/>
            <a:stCxn id="341010" idx="3"/>
            <a:endCxn id="341008" idx="1"/>
          </p:cNvCxnSpPr>
          <p:nvPr/>
        </p:nvCxnSpPr>
        <p:spPr bwMode="auto">
          <a:xfrm flipV="1">
            <a:off x="3455988" y="2590800"/>
            <a:ext cx="1243012" cy="762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17" name="AutoShape 25"/>
          <p:cNvCxnSpPr>
            <a:cxnSpLocks noChangeShapeType="1"/>
            <a:stCxn id="341015" idx="0"/>
            <a:endCxn id="341013" idx="0"/>
          </p:cNvCxnSpPr>
          <p:nvPr/>
        </p:nvCxnSpPr>
        <p:spPr bwMode="auto">
          <a:xfrm>
            <a:off x="3430588" y="2692400"/>
            <a:ext cx="1370012" cy="1762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18" name="AutoShape 26"/>
          <p:cNvCxnSpPr>
            <a:cxnSpLocks noChangeShapeType="1"/>
            <a:stCxn id="341010" idx="3"/>
            <a:endCxn id="341012" idx="0"/>
          </p:cNvCxnSpPr>
          <p:nvPr/>
        </p:nvCxnSpPr>
        <p:spPr bwMode="auto">
          <a:xfrm>
            <a:off x="3455988" y="2667000"/>
            <a:ext cx="812800" cy="2778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19" name="AutoShape 27"/>
          <p:cNvCxnSpPr>
            <a:cxnSpLocks noChangeShapeType="1"/>
            <a:stCxn id="341010" idx="3"/>
            <a:endCxn id="341011" idx="0"/>
          </p:cNvCxnSpPr>
          <p:nvPr/>
        </p:nvCxnSpPr>
        <p:spPr bwMode="auto">
          <a:xfrm>
            <a:off x="3455988" y="2667000"/>
            <a:ext cx="279400" cy="2778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0" name="AutoShape 28"/>
          <p:cNvCxnSpPr>
            <a:cxnSpLocks noChangeShapeType="1"/>
            <a:stCxn id="341007" idx="3"/>
            <a:endCxn id="341009" idx="1"/>
          </p:cNvCxnSpPr>
          <p:nvPr/>
        </p:nvCxnSpPr>
        <p:spPr bwMode="auto">
          <a:xfrm>
            <a:off x="3913188" y="2209800"/>
            <a:ext cx="254000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1" name="AutoShape 29"/>
          <p:cNvCxnSpPr>
            <a:cxnSpLocks noChangeShapeType="1"/>
            <a:stCxn id="341009" idx="3"/>
            <a:endCxn id="341008" idx="0"/>
          </p:cNvCxnSpPr>
          <p:nvPr/>
        </p:nvCxnSpPr>
        <p:spPr bwMode="auto">
          <a:xfrm>
            <a:off x="4521200" y="2209800"/>
            <a:ext cx="355600" cy="2032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2" name="AutoShape 30"/>
          <p:cNvCxnSpPr>
            <a:cxnSpLocks noChangeShapeType="1"/>
            <a:stCxn id="341008" idx="2"/>
            <a:endCxn id="341013" idx="0"/>
          </p:cNvCxnSpPr>
          <p:nvPr/>
        </p:nvCxnSpPr>
        <p:spPr bwMode="auto">
          <a:xfrm flipH="1">
            <a:off x="4800600" y="2767013"/>
            <a:ext cx="76200" cy="1016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3" name="AutoShape 31"/>
          <p:cNvCxnSpPr>
            <a:cxnSpLocks noChangeShapeType="1"/>
            <a:stCxn id="341012" idx="3"/>
            <a:endCxn id="341013" idx="1"/>
          </p:cNvCxnSpPr>
          <p:nvPr/>
        </p:nvCxnSpPr>
        <p:spPr bwMode="auto">
          <a:xfrm flipV="1">
            <a:off x="4445000" y="3046413"/>
            <a:ext cx="177800" cy="762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4" name="AutoShape 32"/>
          <p:cNvCxnSpPr>
            <a:cxnSpLocks noChangeShapeType="1"/>
            <a:stCxn id="341011" idx="3"/>
            <a:endCxn id="341012" idx="1"/>
          </p:cNvCxnSpPr>
          <p:nvPr/>
        </p:nvCxnSpPr>
        <p:spPr bwMode="auto">
          <a:xfrm>
            <a:off x="3913188" y="3122613"/>
            <a:ext cx="177800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5" name="AutoShape 33"/>
          <p:cNvCxnSpPr>
            <a:cxnSpLocks noChangeShapeType="1"/>
            <a:stCxn id="341015" idx="0"/>
            <a:endCxn id="341015" idx="0"/>
          </p:cNvCxnSpPr>
          <p:nvPr/>
        </p:nvCxnSpPr>
        <p:spPr bwMode="auto">
          <a:xfrm>
            <a:off x="3430588" y="2692400"/>
            <a:ext cx="0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6" name="AutoShape 34"/>
          <p:cNvCxnSpPr>
            <a:cxnSpLocks noChangeShapeType="1"/>
            <a:stCxn id="341015" idx="0"/>
            <a:endCxn id="341008" idx="1"/>
          </p:cNvCxnSpPr>
          <p:nvPr/>
        </p:nvCxnSpPr>
        <p:spPr bwMode="auto">
          <a:xfrm flipV="1">
            <a:off x="3430588" y="2590800"/>
            <a:ext cx="1268412" cy="1016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7" name="AutoShape 35"/>
          <p:cNvCxnSpPr>
            <a:cxnSpLocks noChangeShapeType="1"/>
            <a:stCxn id="341007" idx="2"/>
            <a:endCxn id="341008" idx="1"/>
          </p:cNvCxnSpPr>
          <p:nvPr/>
        </p:nvCxnSpPr>
        <p:spPr bwMode="auto">
          <a:xfrm>
            <a:off x="3735388" y="2387600"/>
            <a:ext cx="963612" cy="2032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8" name="AutoShape 36"/>
          <p:cNvCxnSpPr>
            <a:cxnSpLocks noChangeShapeType="1"/>
            <a:stCxn id="341007" idx="2"/>
            <a:endCxn id="341013" idx="0"/>
          </p:cNvCxnSpPr>
          <p:nvPr/>
        </p:nvCxnSpPr>
        <p:spPr bwMode="auto">
          <a:xfrm>
            <a:off x="3735388" y="2387600"/>
            <a:ext cx="1065212" cy="4810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29" name="AutoShape 37"/>
          <p:cNvCxnSpPr>
            <a:cxnSpLocks noChangeShapeType="1"/>
            <a:stCxn id="341007" idx="2"/>
            <a:endCxn id="341012" idx="0"/>
          </p:cNvCxnSpPr>
          <p:nvPr/>
        </p:nvCxnSpPr>
        <p:spPr bwMode="auto">
          <a:xfrm>
            <a:off x="3735388" y="2387600"/>
            <a:ext cx="533400" cy="5572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0" name="AutoShape 38"/>
          <p:cNvCxnSpPr>
            <a:cxnSpLocks noChangeShapeType="1"/>
            <a:stCxn id="341007" idx="2"/>
            <a:endCxn id="341011" idx="0"/>
          </p:cNvCxnSpPr>
          <p:nvPr/>
        </p:nvCxnSpPr>
        <p:spPr bwMode="auto">
          <a:xfrm>
            <a:off x="3735388" y="2387600"/>
            <a:ext cx="0" cy="5572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1" name="AutoShape 39"/>
          <p:cNvCxnSpPr>
            <a:cxnSpLocks noChangeShapeType="1"/>
            <a:stCxn id="341009" idx="3"/>
            <a:endCxn id="341008" idx="1"/>
          </p:cNvCxnSpPr>
          <p:nvPr/>
        </p:nvCxnSpPr>
        <p:spPr bwMode="auto">
          <a:xfrm>
            <a:off x="4521200" y="2209800"/>
            <a:ext cx="177800" cy="3810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2" name="AutoShape 40"/>
          <p:cNvCxnSpPr>
            <a:cxnSpLocks noChangeShapeType="1"/>
            <a:stCxn id="341009" idx="2"/>
            <a:endCxn id="341012" idx="0"/>
          </p:cNvCxnSpPr>
          <p:nvPr/>
        </p:nvCxnSpPr>
        <p:spPr bwMode="auto">
          <a:xfrm flipH="1">
            <a:off x="4268788" y="2387600"/>
            <a:ext cx="76200" cy="5572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3" name="AutoShape 41"/>
          <p:cNvCxnSpPr>
            <a:cxnSpLocks noChangeShapeType="1"/>
            <a:stCxn id="341009" idx="2"/>
            <a:endCxn id="341011" idx="0"/>
          </p:cNvCxnSpPr>
          <p:nvPr/>
        </p:nvCxnSpPr>
        <p:spPr bwMode="auto">
          <a:xfrm flipH="1">
            <a:off x="3735388" y="2387600"/>
            <a:ext cx="609600" cy="5572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4" name="AutoShape 42"/>
          <p:cNvCxnSpPr>
            <a:cxnSpLocks noChangeShapeType="1"/>
            <a:stCxn id="341008" idx="2"/>
            <a:endCxn id="341012" idx="0"/>
          </p:cNvCxnSpPr>
          <p:nvPr/>
        </p:nvCxnSpPr>
        <p:spPr bwMode="auto">
          <a:xfrm flipH="1">
            <a:off x="4268788" y="2767013"/>
            <a:ext cx="608012" cy="1778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5" name="AutoShape 43"/>
          <p:cNvCxnSpPr>
            <a:cxnSpLocks noChangeShapeType="1"/>
            <a:stCxn id="341008" idx="1"/>
            <a:endCxn id="341011" idx="0"/>
          </p:cNvCxnSpPr>
          <p:nvPr/>
        </p:nvCxnSpPr>
        <p:spPr bwMode="auto">
          <a:xfrm flipH="1">
            <a:off x="3735388" y="2590800"/>
            <a:ext cx="963612" cy="354013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36" name="AutoShape 44"/>
          <p:cNvCxnSpPr>
            <a:cxnSpLocks noChangeShapeType="1"/>
            <a:stCxn id="341013" idx="1"/>
            <a:endCxn id="341011" idx="0"/>
          </p:cNvCxnSpPr>
          <p:nvPr/>
        </p:nvCxnSpPr>
        <p:spPr bwMode="auto">
          <a:xfrm flipH="1" flipV="1">
            <a:off x="3735388" y="2944813"/>
            <a:ext cx="887412" cy="101600"/>
          </a:xfrm>
          <a:prstGeom prst="straightConnector1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38" name="Text Box 46"/>
          <p:cNvSpPr txBox="1">
            <a:spLocks noChangeArrowheads="1"/>
          </p:cNvSpPr>
          <p:nvPr/>
        </p:nvSpPr>
        <p:spPr bwMode="auto">
          <a:xfrm>
            <a:off x="2824163" y="3567113"/>
            <a:ext cx="3348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58" tIns="45627" rIns="91258" bIns="4562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Wires for everybody?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How many wires?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Idea: Multiplexing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Multiplex: share network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Resources need “provisioning”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Grow at slower rate than number of nodes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800"/>
              <a:t>How to share?  Switched network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Party “A” gets resources sometimes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Party “B” gets them sometimes</a:t>
            </a:r>
          </a:p>
          <a:p>
            <a:pPr lvl="3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800"/>
              <a:t>Interior nodes act as “Switches”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ABE1-6080-44E9-9BED-15A67D15C86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7457" name="Line 17"/>
          <p:cNvSpPr>
            <a:spLocks noChangeShapeType="1"/>
          </p:cNvSpPr>
          <p:nvPr/>
        </p:nvSpPr>
        <p:spPr bwMode="auto">
          <a:xfrm flipH="1">
            <a:off x="5002213" y="3440113"/>
            <a:ext cx="531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3181350" y="3197225"/>
            <a:ext cx="306388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 flipH="1">
            <a:off x="3135313" y="3438525"/>
            <a:ext cx="449262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3584575" y="3438525"/>
            <a:ext cx="542925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 flipH="1">
            <a:off x="3648075" y="3430588"/>
            <a:ext cx="105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1" name="Line 31"/>
          <p:cNvSpPr>
            <a:spLocks noChangeShapeType="1"/>
          </p:cNvSpPr>
          <p:nvPr/>
        </p:nvSpPr>
        <p:spPr bwMode="auto">
          <a:xfrm flipH="1">
            <a:off x="4127500" y="3441700"/>
            <a:ext cx="65405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4" name="Line 34"/>
          <p:cNvSpPr>
            <a:spLocks noChangeShapeType="1"/>
          </p:cNvSpPr>
          <p:nvPr/>
        </p:nvSpPr>
        <p:spPr bwMode="auto">
          <a:xfrm flipV="1">
            <a:off x="3543300" y="2974975"/>
            <a:ext cx="825500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6" name="Line 36"/>
          <p:cNvSpPr>
            <a:spLocks noChangeShapeType="1"/>
          </p:cNvSpPr>
          <p:nvPr/>
        </p:nvSpPr>
        <p:spPr bwMode="auto">
          <a:xfrm flipH="1">
            <a:off x="2736850" y="3482975"/>
            <a:ext cx="83185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9" name="Line 39"/>
          <p:cNvSpPr>
            <a:spLocks noChangeShapeType="1"/>
          </p:cNvSpPr>
          <p:nvPr/>
        </p:nvSpPr>
        <p:spPr bwMode="auto">
          <a:xfrm>
            <a:off x="4368800" y="2974975"/>
            <a:ext cx="360363" cy="452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1" name="Rectangle 41"/>
          <p:cNvSpPr>
            <a:spLocks noChangeArrowheads="1"/>
          </p:cNvSpPr>
          <p:nvPr/>
        </p:nvSpPr>
        <p:spPr bwMode="auto">
          <a:xfrm>
            <a:off x="3268663" y="3382963"/>
            <a:ext cx="427037" cy="22066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4849813" y="3819525"/>
            <a:ext cx="473075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3" name="Rectangle 43"/>
          <p:cNvSpPr>
            <a:spLocks noChangeArrowheads="1"/>
          </p:cNvSpPr>
          <p:nvPr/>
        </p:nvSpPr>
        <p:spPr bwMode="auto">
          <a:xfrm>
            <a:off x="3933825" y="3781425"/>
            <a:ext cx="427038" cy="2222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1" name="Rectangle 51"/>
          <p:cNvSpPr>
            <a:spLocks noChangeArrowheads="1"/>
          </p:cNvSpPr>
          <p:nvPr/>
        </p:nvSpPr>
        <p:spPr bwMode="auto">
          <a:xfrm>
            <a:off x="4572000" y="3294063"/>
            <a:ext cx="427038" cy="22066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3" name="Rectangle 53"/>
          <p:cNvSpPr>
            <a:spLocks noChangeArrowheads="1"/>
          </p:cNvSpPr>
          <p:nvPr/>
        </p:nvSpPr>
        <p:spPr bwMode="auto">
          <a:xfrm>
            <a:off x="4065588" y="2849563"/>
            <a:ext cx="428625" cy="2222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5" name="Oval 55"/>
          <p:cNvSpPr>
            <a:spLocks noChangeArrowheads="1"/>
          </p:cNvSpPr>
          <p:nvPr/>
        </p:nvSpPr>
        <p:spPr bwMode="auto">
          <a:xfrm>
            <a:off x="5534025" y="2982913"/>
            <a:ext cx="474663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5534025" y="3287713"/>
            <a:ext cx="474663" cy="29368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7" name="Oval 57"/>
          <p:cNvSpPr>
            <a:spLocks noChangeArrowheads="1"/>
          </p:cNvSpPr>
          <p:nvPr/>
        </p:nvSpPr>
        <p:spPr bwMode="auto">
          <a:xfrm>
            <a:off x="2927350" y="3781425"/>
            <a:ext cx="474663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2470150" y="3487738"/>
            <a:ext cx="473075" cy="29368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9" name="Oval 59"/>
          <p:cNvSpPr>
            <a:spLocks noChangeArrowheads="1"/>
          </p:cNvSpPr>
          <p:nvPr/>
        </p:nvSpPr>
        <p:spPr bwMode="auto">
          <a:xfrm>
            <a:off x="2795588" y="2982913"/>
            <a:ext cx="473075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7" name="Line 77"/>
          <p:cNvSpPr>
            <a:spLocks noChangeShapeType="1"/>
          </p:cNvSpPr>
          <p:nvPr/>
        </p:nvSpPr>
        <p:spPr bwMode="auto">
          <a:xfrm flipH="1">
            <a:off x="5002213" y="3135313"/>
            <a:ext cx="531812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19" name="AutoShape 79"/>
          <p:cNvCxnSpPr>
            <a:cxnSpLocks noChangeShapeType="1"/>
            <a:stCxn id="317483" idx="3"/>
            <a:endCxn id="317482" idx="2"/>
          </p:cNvCxnSpPr>
          <p:nvPr/>
        </p:nvCxnSpPr>
        <p:spPr bwMode="auto">
          <a:xfrm>
            <a:off x="4360863" y="3892550"/>
            <a:ext cx="488950" cy="746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20" name="Text Box 80"/>
          <p:cNvSpPr txBox="1">
            <a:spLocks noChangeArrowheads="1"/>
          </p:cNvSpPr>
          <p:nvPr/>
        </p:nvSpPr>
        <p:spPr bwMode="auto">
          <a:xfrm>
            <a:off x="2449513" y="2727325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317521" name="Text Box 81"/>
          <p:cNvSpPr txBox="1">
            <a:spLocks noChangeArrowheads="1"/>
          </p:cNvSpPr>
          <p:nvPr/>
        </p:nvSpPr>
        <p:spPr bwMode="auto">
          <a:xfrm>
            <a:off x="2093913" y="3429000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</a:rPr>
              <a:t>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Circuit Switching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/>
              <a:t>Source first establishes a circuit to destination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Switches along the way stores info about connection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Possibly allocate resources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Different srs-dst’s get different paths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endParaRPr lang="en-US" altLang="en-US" sz="1500"/>
          </a:p>
          <a:p>
            <a:pPr lvl="4">
              <a:lnSpc>
                <a:spcPct val="80000"/>
              </a:lnSpc>
            </a:pPr>
            <a:endParaRPr lang="en-US" altLang="en-US" sz="1500"/>
          </a:p>
          <a:p>
            <a:pPr>
              <a:lnSpc>
                <a:spcPct val="80000"/>
              </a:lnSpc>
            </a:pPr>
            <a:r>
              <a:rPr lang="en-US" altLang="en-US" sz="2100"/>
              <a:t>Source sends the data over the circuit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No address required since path is established beforehand</a:t>
            </a:r>
          </a:p>
          <a:p>
            <a:pPr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100"/>
              <a:t>The connection is explicitly set up and torn down</a:t>
            </a:r>
          </a:p>
          <a:p>
            <a:pPr lvl="1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400"/>
              <a:t>Switches use TDM (digital) or FDM (analog) to transmit data from various circuits</a:t>
            </a:r>
          </a:p>
          <a:p>
            <a:pPr lvl="2">
              <a:lnSpc>
                <a:spcPct val="80000"/>
              </a:lnSpc>
            </a:pPr>
            <a:endParaRPr lang="en-US" altLang="en-US" sz="170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BD5-E503-4A9A-A75A-3F4E6B228F3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0498" name="Line 50"/>
          <p:cNvSpPr>
            <a:spLocks noChangeShapeType="1"/>
          </p:cNvSpPr>
          <p:nvPr/>
        </p:nvSpPr>
        <p:spPr bwMode="auto">
          <a:xfrm flipH="1">
            <a:off x="4959350" y="3287713"/>
            <a:ext cx="4984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499" name="Line 51"/>
          <p:cNvSpPr>
            <a:spLocks noChangeShapeType="1"/>
          </p:cNvSpPr>
          <p:nvPr/>
        </p:nvSpPr>
        <p:spPr bwMode="auto">
          <a:xfrm>
            <a:off x="3124200" y="3055938"/>
            <a:ext cx="287338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0" name="Line 52"/>
          <p:cNvSpPr>
            <a:spLocks noChangeShapeType="1"/>
          </p:cNvSpPr>
          <p:nvPr/>
        </p:nvSpPr>
        <p:spPr bwMode="auto">
          <a:xfrm flipH="1">
            <a:off x="3087688" y="3309938"/>
            <a:ext cx="420687" cy="452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>
            <a:off x="3543300" y="3309938"/>
            <a:ext cx="50800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2" name="Line 54"/>
          <p:cNvSpPr>
            <a:spLocks noChangeShapeType="1"/>
          </p:cNvSpPr>
          <p:nvPr/>
        </p:nvSpPr>
        <p:spPr bwMode="auto">
          <a:xfrm flipH="1">
            <a:off x="3638550" y="3278188"/>
            <a:ext cx="990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3" name="Line 55"/>
          <p:cNvSpPr>
            <a:spLocks noChangeShapeType="1"/>
          </p:cNvSpPr>
          <p:nvPr/>
        </p:nvSpPr>
        <p:spPr bwMode="auto">
          <a:xfrm flipH="1">
            <a:off x="4092575" y="3313113"/>
            <a:ext cx="61277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4" name="Line 56"/>
          <p:cNvSpPr>
            <a:spLocks noChangeShapeType="1"/>
          </p:cNvSpPr>
          <p:nvPr/>
        </p:nvSpPr>
        <p:spPr bwMode="auto">
          <a:xfrm flipV="1">
            <a:off x="3519488" y="2843213"/>
            <a:ext cx="773112" cy="387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5" name="Line 57"/>
          <p:cNvSpPr>
            <a:spLocks noChangeShapeType="1"/>
          </p:cNvSpPr>
          <p:nvPr/>
        </p:nvSpPr>
        <p:spPr bwMode="auto">
          <a:xfrm flipH="1">
            <a:off x="2713038" y="3338513"/>
            <a:ext cx="779462" cy="157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6" name="Line 58"/>
          <p:cNvSpPr>
            <a:spLocks noChangeShapeType="1"/>
          </p:cNvSpPr>
          <p:nvPr/>
        </p:nvSpPr>
        <p:spPr bwMode="auto">
          <a:xfrm>
            <a:off x="4314825" y="2844800"/>
            <a:ext cx="338138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7" name="Rectangle 59"/>
          <p:cNvSpPr>
            <a:spLocks noChangeArrowheads="1"/>
          </p:cNvSpPr>
          <p:nvPr/>
        </p:nvSpPr>
        <p:spPr bwMode="auto">
          <a:xfrm>
            <a:off x="3219450" y="3241675"/>
            <a:ext cx="400050" cy="2095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8" name="Oval 60"/>
          <p:cNvSpPr>
            <a:spLocks noChangeArrowheads="1"/>
          </p:cNvSpPr>
          <p:nvPr/>
        </p:nvSpPr>
        <p:spPr bwMode="auto">
          <a:xfrm>
            <a:off x="4803775" y="3681413"/>
            <a:ext cx="442913" cy="28098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09" name="Rectangle 61"/>
          <p:cNvSpPr>
            <a:spLocks noChangeArrowheads="1"/>
          </p:cNvSpPr>
          <p:nvPr/>
        </p:nvSpPr>
        <p:spPr bwMode="auto">
          <a:xfrm>
            <a:off x="3884613" y="3640138"/>
            <a:ext cx="400050" cy="21113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0" name="Rectangle 62"/>
          <p:cNvSpPr>
            <a:spLocks noChangeArrowheads="1"/>
          </p:cNvSpPr>
          <p:nvPr/>
        </p:nvSpPr>
        <p:spPr bwMode="auto">
          <a:xfrm>
            <a:off x="4522788" y="3152775"/>
            <a:ext cx="400050" cy="2095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1" name="Rectangle 63"/>
          <p:cNvSpPr>
            <a:spLocks noChangeArrowheads="1"/>
          </p:cNvSpPr>
          <p:nvPr/>
        </p:nvSpPr>
        <p:spPr bwMode="auto">
          <a:xfrm>
            <a:off x="4016375" y="2708275"/>
            <a:ext cx="401638" cy="21113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2" name="Oval 64"/>
          <p:cNvSpPr>
            <a:spLocks noChangeArrowheads="1"/>
          </p:cNvSpPr>
          <p:nvPr/>
        </p:nvSpPr>
        <p:spPr bwMode="auto">
          <a:xfrm>
            <a:off x="5410200" y="2844800"/>
            <a:ext cx="444500" cy="28098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3" name="Oval 65"/>
          <p:cNvSpPr>
            <a:spLocks noChangeArrowheads="1"/>
          </p:cNvSpPr>
          <p:nvPr/>
        </p:nvSpPr>
        <p:spPr bwMode="auto">
          <a:xfrm>
            <a:off x="5410200" y="3149600"/>
            <a:ext cx="444500" cy="279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4" name="Oval 66"/>
          <p:cNvSpPr>
            <a:spLocks noChangeArrowheads="1"/>
          </p:cNvSpPr>
          <p:nvPr/>
        </p:nvSpPr>
        <p:spPr bwMode="auto">
          <a:xfrm>
            <a:off x="2881313" y="3643313"/>
            <a:ext cx="444500" cy="28098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5" name="Oval 67"/>
          <p:cNvSpPr>
            <a:spLocks noChangeArrowheads="1"/>
          </p:cNvSpPr>
          <p:nvPr/>
        </p:nvSpPr>
        <p:spPr bwMode="auto">
          <a:xfrm>
            <a:off x="2424113" y="3349625"/>
            <a:ext cx="442912" cy="279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6" name="Oval 68"/>
          <p:cNvSpPr>
            <a:spLocks noChangeArrowheads="1"/>
          </p:cNvSpPr>
          <p:nvPr/>
        </p:nvSpPr>
        <p:spPr bwMode="auto">
          <a:xfrm>
            <a:off x="2749550" y="2844800"/>
            <a:ext cx="442913" cy="28098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517" name="Line 69"/>
          <p:cNvSpPr>
            <a:spLocks noChangeShapeType="1"/>
          </p:cNvSpPr>
          <p:nvPr/>
        </p:nvSpPr>
        <p:spPr bwMode="auto">
          <a:xfrm flipH="1">
            <a:off x="4959350" y="2994025"/>
            <a:ext cx="498475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0518" name="AutoShape 70"/>
          <p:cNvCxnSpPr>
            <a:cxnSpLocks noChangeShapeType="1"/>
            <a:stCxn id="360509" idx="3"/>
            <a:endCxn id="360508" idx="2"/>
          </p:cNvCxnSpPr>
          <p:nvPr/>
        </p:nvCxnSpPr>
        <p:spPr bwMode="auto">
          <a:xfrm>
            <a:off x="4284663" y="3746500"/>
            <a:ext cx="519112" cy="76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519" name="Freeform 71"/>
          <p:cNvSpPr>
            <a:spLocks/>
          </p:cNvSpPr>
          <p:nvPr/>
        </p:nvSpPr>
        <p:spPr bwMode="auto">
          <a:xfrm>
            <a:off x="3128963" y="3076575"/>
            <a:ext cx="2357437" cy="304800"/>
          </a:xfrm>
          <a:custGeom>
            <a:avLst/>
            <a:gdLst>
              <a:gd name="T0" fmla="*/ 0 w 1632"/>
              <a:gd name="T1" fmla="*/ 48 h 240"/>
              <a:gd name="T2" fmla="*/ 288 w 1632"/>
              <a:gd name="T3" fmla="*/ 240 h 240"/>
              <a:gd name="T4" fmla="*/ 672 w 1632"/>
              <a:gd name="T5" fmla="*/ 0 h 240"/>
              <a:gd name="T6" fmla="*/ 864 w 1632"/>
              <a:gd name="T7" fmla="*/ 0 h 240"/>
              <a:gd name="T8" fmla="*/ 1008 w 1632"/>
              <a:gd name="T9" fmla="*/ 144 h 240"/>
              <a:gd name="T10" fmla="*/ 1248 w 1632"/>
              <a:gd name="T11" fmla="*/ 144 h 240"/>
              <a:gd name="T12" fmla="*/ 1632 w 1632"/>
              <a:gd name="T1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2" h="240">
                <a:moveTo>
                  <a:pt x="0" y="48"/>
                </a:moveTo>
                <a:lnTo>
                  <a:pt x="288" y="240"/>
                </a:lnTo>
                <a:lnTo>
                  <a:pt x="672" y="0"/>
                </a:lnTo>
                <a:lnTo>
                  <a:pt x="864" y="0"/>
                </a:lnTo>
                <a:lnTo>
                  <a:pt x="1008" y="144"/>
                </a:lnTo>
                <a:lnTo>
                  <a:pt x="1248" y="144"/>
                </a:lnTo>
                <a:lnTo>
                  <a:pt x="1632" y="0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Switching in the Telephone Network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87FA1-2B1A-4E60-9F94-1881C06509E0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70692" name="Picture 4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3" name="Picture 5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33782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4" name="Picture 6" descr="Click To Preview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1656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5" name="Picture 7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25908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1828800" y="30480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1828800" y="3733800"/>
            <a:ext cx="5638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1828800" y="4495800"/>
            <a:ext cx="5638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1828800" y="5257800"/>
            <a:ext cx="563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70700" name="Picture 12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52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01" name="Picture 13" descr="Click To Preview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90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02" name="Picture 14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876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03" name="Picture 15" descr="Click To Pre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9530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704" name="Picture 16" descr="Click To Pre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3810000" y="2743200"/>
            <a:ext cx="1524000" cy="3048000"/>
          </a:xfrm>
          <a:prstGeom prst="rect">
            <a:avLst/>
          </a:prstGeom>
          <a:solidFill>
            <a:srgbClr val="C0C0C0">
              <a:alpha val="31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06" name="Line 18"/>
          <p:cNvSpPr>
            <a:spLocks noChangeShapeType="1"/>
          </p:cNvSpPr>
          <p:nvPr/>
        </p:nvSpPr>
        <p:spPr bwMode="auto">
          <a:xfrm>
            <a:off x="4114800" y="3733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7" name="Line 19"/>
          <p:cNvSpPr>
            <a:spLocks noChangeShapeType="1"/>
          </p:cNvSpPr>
          <p:nvPr/>
        </p:nvSpPr>
        <p:spPr bwMode="auto">
          <a:xfrm>
            <a:off x="4114800" y="4495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8" name="Line 20"/>
          <p:cNvSpPr>
            <a:spLocks noChangeShapeType="1"/>
          </p:cNvSpPr>
          <p:nvPr/>
        </p:nvSpPr>
        <p:spPr bwMode="auto">
          <a:xfrm>
            <a:off x="4114800" y="5257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9" name="Line 21"/>
          <p:cNvSpPr>
            <a:spLocks noChangeShapeType="1"/>
          </p:cNvSpPr>
          <p:nvPr/>
        </p:nvSpPr>
        <p:spPr bwMode="auto">
          <a:xfrm>
            <a:off x="4114800" y="30480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of This Class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6838"/>
            <a:ext cx="8229600" cy="4573587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Understand principles and practice of networking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How are modern networks designed? Operated? Managed?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Performance and design trade-offs in network protocols and applications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How do network applications work? How to write applications that use the network?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Hands-on approach to understand network internals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A2A3-A701-42F5-AF32-73AA06D02F6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Circuit Switching Discussion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Positives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Fast and simple</a:t>
            </a:r>
            <a:r>
              <a:rPr lang="en-US" altLang="en-US" sz="2000" dirty="0"/>
              <a:t> data transfer, once the circuit has been established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Predictable performance since the circuit provides </a:t>
            </a:r>
            <a:r>
              <a:rPr lang="en-US" altLang="en-US" sz="2000" i="1" dirty="0"/>
              <a:t>isolation</a:t>
            </a:r>
            <a:r>
              <a:rPr lang="en-US" altLang="en-US" sz="2000" dirty="0"/>
              <a:t> from other users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 guaranteed max bandwidth</a:t>
            </a:r>
          </a:p>
          <a:p>
            <a:pPr lvl="2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Negatives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How about bursty traffic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Circuit will be idle for significant periods of time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Also, can’t send more than max rate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Circuit set-up/tear down is expensive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232C-9451-4E64-B843-C147B46D71AD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Switching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8229600" cy="3389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Source sends information as self-contained packets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Packets have an address.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Source may have to break up single message in multiple packets</a:t>
            </a:r>
          </a:p>
          <a:p>
            <a:pPr lvl="2"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2400"/>
              <a:t>Packets travel independently to the destination host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Switches use the address in the packet to determine how to forward the packets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“Store and forward”</a:t>
            </a:r>
          </a:p>
          <a:p>
            <a:pPr lvl="2"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2400"/>
              <a:t>Analogy: a letter in surface mail</a:t>
            </a: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FE70-054C-4A38-8418-418CB11E425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5572" name="Line 4"/>
          <p:cNvSpPr>
            <a:spLocks noChangeShapeType="1"/>
          </p:cNvSpPr>
          <p:nvPr/>
        </p:nvSpPr>
        <p:spPr bwMode="auto">
          <a:xfrm flipH="1">
            <a:off x="3121025" y="5041900"/>
            <a:ext cx="381000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 flipH="1">
            <a:off x="3502025" y="5726113"/>
            <a:ext cx="304800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 flipH="1">
            <a:off x="6089650" y="5194300"/>
            <a:ext cx="455613" cy="379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7051675" y="6008688"/>
            <a:ext cx="78105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 flipV="1">
            <a:off x="7292975" y="5426075"/>
            <a:ext cx="623888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>
            <a:off x="7215188" y="5605463"/>
            <a:ext cx="809625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8" name="Line 10"/>
          <p:cNvSpPr>
            <a:spLocks noChangeShapeType="1"/>
          </p:cNvSpPr>
          <p:nvPr/>
        </p:nvSpPr>
        <p:spPr bwMode="auto">
          <a:xfrm>
            <a:off x="3835400" y="5740400"/>
            <a:ext cx="542925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 flipH="1">
            <a:off x="3900488" y="5730875"/>
            <a:ext cx="1055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 flipH="1">
            <a:off x="4378325" y="5740400"/>
            <a:ext cx="655638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 flipV="1">
            <a:off x="4395788" y="5597525"/>
            <a:ext cx="1735137" cy="630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2" name="Line 14"/>
          <p:cNvSpPr>
            <a:spLocks noChangeShapeType="1"/>
          </p:cNvSpPr>
          <p:nvPr/>
        </p:nvSpPr>
        <p:spPr bwMode="auto">
          <a:xfrm>
            <a:off x="6173788" y="5597525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>
            <a:off x="6173788" y="5605463"/>
            <a:ext cx="863600" cy="39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4" name="Line 16"/>
          <p:cNvSpPr>
            <a:spLocks noChangeShapeType="1"/>
          </p:cNvSpPr>
          <p:nvPr/>
        </p:nvSpPr>
        <p:spPr bwMode="auto">
          <a:xfrm flipV="1">
            <a:off x="6173788" y="5589588"/>
            <a:ext cx="1025525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 flipV="1">
            <a:off x="6248400" y="5992813"/>
            <a:ext cx="709613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6" name="Line 18"/>
          <p:cNvSpPr>
            <a:spLocks noChangeShapeType="1"/>
          </p:cNvSpPr>
          <p:nvPr/>
        </p:nvSpPr>
        <p:spPr bwMode="auto">
          <a:xfrm flipH="1">
            <a:off x="3095625" y="5099050"/>
            <a:ext cx="1468438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7" name="Line 19"/>
          <p:cNvSpPr>
            <a:spLocks noChangeShapeType="1"/>
          </p:cNvSpPr>
          <p:nvPr/>
        </p:nvSpPr>
        <p:spPr bwMode="auto">
          <a:xfrm>
            <a:off x="1550988" y="5313363"/>
            <a:ext cx="30480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8" name="Line 20"/>
          <p:cNvSpPr>
            <a:spLocks noChangeShapeType="1"/>
          </p:cNvSpPr>
          <p:nvPr/>
        </p:nvSpPr>
        <p:spPr bwMode="auto">
          <a:xfrm flipH="1">
            <a:off x="1504950" y="5553075"/>
            <a:ext cx="447675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89" name="Line 21"/>
          <p:cNvSpPr>
            <a:spLocks noChangeShapeType="1"/>
          </p:cNvSpPr>
          <p:nvPr/>
        </p:nvSpPr>
        <p:spPr bwMode="auto">
          <a:xfrm>
            <a:off x="5632450" y="5260975"/>
            <a:ext cx="598488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0" name="Line 22"/>
          <p:cNvSpPr>
            <a:spLocks noChangeShapeType="1"/>
          </p:cNvSpPr>
          <p:nvPr/>
        </p:nvSpPr>
        <p:spPr bwMode="auto">
          <a:xfrm>
            <a:off x="4430713" y="5099050"/>
            <a:ext cx="1301750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1952625" y="5553075"/>
            <a:ext cx="544513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2" name="Line 24"/>
          <p:cNvSpPr>
            <a:spLocks noChangeShapeType="1"/>
          </p:cNvSpPr>
          <p:nvPr/>
        </p:nvSpPr>
        <p:spPr bwMode="auto">
          <a:xfrm flipH="1">
            <a:off x="2016125" y="5545138"/>
            <a:ext cx="1057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3" name="Line 25"/>
          <p:cNvSpPr>
            <a:spLocks noChangeShapeType="1"/>
          </p:cNvSpPr>
          <p:nvPr/>
        </p:nvSpPr>
        <p:spPr bwMode="auto">
          <a:xfrm flipH="1">
            <a:off x="2497138" y="5556250"/>
            <a:ext cx="652462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149600" y="5556250"/>
            <a:ext cx="62230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 flipV="1">
            <a:off x="2513013" y="5700713"/>
            <a:ext cx="1420812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 flipV="1">
            <a:off x="1911350" y="5091113"/>
            <a:ext cx="827088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 flipV="1">
            <a:off x="3778250" y="5194300"/>
            <a:ext cx="730250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 flipH="1">
            <a:off x="1104900" y="5597525"/>
            <a:ext cx="83185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>
            <a:off x="4537075" y="5162550"/>
            <a:ext cx="441325" cy="538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>
            <a:off x="4964113" y="5630863"/>
            <a:ext cx="116681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2738438" y="5091113"/>
            <a:ext cx="358775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2" name="Line 34"/>
          <p:cNvSpPr>
            <a:spLocks noChangeShapeType="1"/>
          </p:cNvSpPr>
          <p:nvPr/>
        </p:nvSpPr>
        <p:spPr bwMode="auto">
          <a:xfrm flipV="1">
            <a:off x="5133975" y="5589588"/>
            <a:ext cx="1022350" cy="100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3" name="Rectangle 35"/>
          <p:cNvSpPr>
            <a:spLocks noChangeArrowheads="1"/>
          </p:cNvSpPr>
          <p:nvPr/>
        </p:nvSpPr>
        <p:spPr bwMode="auto">
          <a:xfrm>
            <a:off x="1638300" y="5497513"/>
            <a:ext cx="425450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4" name="Oval 36"/>
          <p:cNvSpPr>
            <a:spLocks noChangeArrowheads="1"/>
          </p:cNvSpPr>
          <p:nvPr/>
        </p:nvSpPr>
        <p:spPr bwMode="auto">
          <a:xfrm>
            <a:off x="7624763" y="6030913"/>
            <a:ext cx="474662" cy="29368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5" name="Rectangle 37"/>
          <p:cNvSpPr>
            <a:spLocks noChangeArrowheads="1"/>
          </p:cNvSpPr>
          <p:nvPr/>
        </p:nvSpPr>
        <p:spPr bwMode="auto">
          <a:xfrm>
            <a:off x="2301875" y="5897563"/>
            <a:ext cx="428625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6" name="Rectangle 38"/>
          <p:cNvSpPr>
            <a:spLocks noChangeArrowheads="1"/>
          </p:cNvSpPr>
          <p:nvPr/>
        </p:nvSpPr>
        <p:spPr bwMode="auto">
          <a:xfrm>
            <a:off x="6959600" y="5497513"/>
            <a:ext cx="428625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7" name="Rectangle 39"/>
          <p:cNvSpPr>
            <a:spLocks noChangeArrowheads="1"/>
          </p:cNvSpPr>
          <p:nvPr/>
        </p:nvSpPr>
        <p:spPr bwMode="auto">
          <a:xfrm>
            <a:off x="5895975" y="5497513"/>
            <a:ext cx="425450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8" name="Rectangle 40"/>
          <p:cNvSpPr>
            <a:spLocks noChangeArrowheads="1"/>
          </p:cNvSpPr>
          <p:nvPr/>
        </p:nvSpPr>
        <p:spPr bwMode="auto">
          <a:xfrm>
            <a:off x="5895975" y="6030913"/>
            <a:ext cx="425450" cy="22066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09" name="Rectangle 41"/>
          <p:cNvSpPr>
            <a:spLocks noChangeArrowheads="1"/>
          </p:cNvSpPr>
          <p:nvPr/>
        </p:nvSpPr>
        <p:spPr bwMode="auto">
          <a:xfrm>
            <a:off x="4830763" y="5541963"/>
            <a:ext cx="427037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0" name="Rectangle 42"/>
          <p:cNvSpPr>
            <a:spLocks noChangeArrowheads="1"/>
          </p:cNvSpPr>
          <p:nvPr/>
        </p:nvSpPr>
        <p:spPr bwMode="auto">
          <a:xfrm>
            <a:off x="4297363" y="5010150"/>
            <a:ext cx="428625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1" name="Rectangle 43"/>
          <p:cNvSpPr>
            <a:spLocks noChangeArrowheads="1"/>
          </p:cNvSpPr>
          <p:nvPr/>
        </p:nvSpPr>
        <p:spPr bwMode="auto">
          <a:xfrm>
            <a:off x="4165600" y="6030913"/>
            <a:ext cx="427038" cy="22066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2" name="Rectangle 44"/>
          <p:cNvSpPr>
            <a:spLocks noChangeArrowheads="1"/>
          </p:cNvSpPr>
          <p:nvPr/>
        </p:nvSpPr>
        <p:spPr bwMode="auto">
          <a:xfrm>
            <a:off x="5467350" y="5143500"/>
            <a:ext cx="428625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3" name="Rectangle 45"/>
          <p:cNvSpPr>
            <a:spLocks noChangeArrowheads="1"/>
          </p:cNvSpPr>
          <p:nvPr/>
        </p:nvSpPr>
        <p:spPr bwMode="auto">
          <a:xfrm>
            <a:off x="2940050" y="5408613"/>
            <a:ext cx="427038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4" name="Rectangle 46"/>
          <p:cNvSpPr>
            <a:spLocks noChangeArrowheads="1"/>
          </p:cNvSpPr>
          <p:nvPr/>
        </p:nvSpPr>
        <p:spPr bwMode="auto">
          <a:xfrm>
            <a:off x="3605213" y="5630863"/>
            <a:ext cx="427037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5" name="Rectangle 47"/>
          <p:cNvSpPr>
            <a:spLocks noChangeArrowheads="1"/>
          </p:cNvSpPr>
          <p:nvPr/>
        </p:nvSpPr>
        <p:spPr bwMode="auto">
          <a:xfrm>
            <a:off x="2435225" y="4965700"/>
            <a:ext cx="427038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6" name="Rectangle 48"/>
          <p:cNvSpPr>
            <a:spLocks noChangeArrowheads="1"/>
          </p:cNvSpPr>
          <p:nvPr/>
        </p:nvSpPr>
        <p:spPr bwMode="auto">
          <a:xfrm>
            <a:off x="6826250" y="5897563"/>
            <a:ext cx="428625" cy="2222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7" name="Oval 49"/>
          <p:cNvSpPr>
            <a:spLocks noChangeArrowheads="1"/>
          </p:cNvSpPr>
          <p:nvPr/>
        </p:nvSpPr>
        <p:spPr bwMode="auto">
          <a:xfrm>
            <a:off x="7758113" y="5630863"/>
            <a:ext cx="474662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8" name="Oval 50"/>
          <p:cNvSpPr>
            <a:spLocks noChangeArrowheads="1"/>
          </p:cNvSpPr>
          <p:nvPr/>
        </p:nvSpPr>
        <p:spPr bwMode="auto">
          <a:xfrm>
            <a:off x="7758113" y="5232400"/>
            <a:ext cx="474662" cy="29368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19" name="Oval 51"/>
          <p:cNvSpPr>
            <a:spLocks noChangeArrowheads="1"/>
          </p:cNvSpPr>
          <p:nvPr/>
        </p:nvSpPr>
        <p:spPr bwMode="auto">
          <a:xfrm>
            <a:off x="1296988" y="5897563"/>
            <a:ext cx="473075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0" name="Oval 52"/>
          <p:cNvSpPr>
            <a:spLocks noChangeArrowheads="1"/>
          </p:cNvSpPr>
          <p:nvPr/>
        </p:nvSpPr>
        <p:spPr bwMode="auto">
          <a:xfrm>
            <a:off x="838200" y="5603875"/>
            <a:ext cx="474663" cy="29368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1" name="Oval 53"/>
          <p:cNvSpPr>
            <a:spLocks noChangeArrowheads="1"/>
          </p:cNvSpPr>
          <p:nvPr/>
        </p:nvSpPr>
        <p:spPr bwMode="auto">
          <a:xfrm>
            <a:off x="1163638" y="5099050"/>
            <a:ext cx="474662" cy="293688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2" name="Rectangle 54"/>
          <p:cNvSpPr>
            <a:spLocks noChangeArrowheads="1"/>
          </p:cNvSpPr>
          <p:nvPr/>
        </p:nvSpPr>
        <p:spPr bwMode="auto">
          <a:xfrm>
            <a:off x="1773238" y="5532438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3" name="Rectangle 55"/>
          <p:cNvSpPr>
            <a:spLocks noChangeArrowheads="1"/>
          </p:cNvSpPr>
          <p:nvPr/>
        </p:nvSpPr>
        <p:spPr bwMode="auto">
          <a:xfrm>
            <a:off x="6032500" y="5532438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4" name="Rectangle 56"/>
          <p:cNvSpPr>
            <a:spLocks noChangeArrowheads="1"/>
          </p:cNvSpPr>
          <p:nvPr/>
        </p:nvSpPr>
        <p:spPr bwMode="auto">
          <a:xfrm>
            <a:off x="4968875" y="5573713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5" name="Rectangle 57"/>
          <p:cNvSpPr>
            <a:spLocks noChangeArrowheads="1"/>
          </p:cNvSpPr>
          <p:nvPr/>
        </p:nvSpPr>
        <p:spPr bwMode="auto">
          <a:xfrm>
            <a:off x="3743325" y="5665788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6" name="Rectangle 58"/>
          <p:cNvSpPr>
            <a:spLocks noChangeArrowheads="1"/>
          </p:cNvSpPr>
          <p:nvPr/>
        </p:nvSpPr>
        <p:spPr bwMode="auto">
          <a:xfrm>
            <a:off x="3076575" y="5443538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7" name="Rectangle 59"/>
          <p:cNvSpPr>
            <a:spLocks noChangeArrowheads="1"/>
          </p:cNvSpPr>
          <p:nvPr/>
        </p:nvSpPr>
        <p:spPr bwMode="auto">
          <a:xfrm>
            <a:off x="7097713" y="5532438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8" name="Line 60"/>
          <p:cNvSpPr>
            <a:spLocks noChangeShapeType="1"/>
          </p:cNvSpPr>
          <p:nvPr/>
        </p:nvSpPr>
        <p:spPr bwMode="auto">
          <a:xfrm>
            <a:off x="1371600" y="5270500"/>
            <a:ext cx="455613" cy="3032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29" name="Line 61"/>
          <p:cNvSpPr>
            <a:spLocks noChangeShapeType="1"/>
          </p:cNvSpPr>
          <p:nvPr/>
        </p:nvSpPr>
        <p:spPr bwMode="auto">
          <a:xfrm flipV="1">
            <a:off x="1827213" y="5497513"/>
            <a:ext cx="1293812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0" name="Line 62"/>
          <p:cNvSpPr>
            <a:spLocks noChangeShapeType="1"/>
          </p:cNvSpPr>
          <p:nvPr/>
        </p:nvSpPr>
        <p:spPr bwMode="auto">
          <a:xfrm>
            <a:off x="3125788" y="5499100"/>
            <a:ext cx="681037" cy="2270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1" name="Line 63"/>
          <p:cNvSpPr>
            <a:spLocks noChangeShapeType="1"/>
          </p:cNvSpPr>
          <p:nvPr/>
        </p:nvSpPr>
        <p:spPr bwMode="auto">
          <a:xfrm flipV="1">
            <a:off x="3806825" y="5649913"/>
            <a:ext cx="1217613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2" name="Line 64"/>
          <p:cNvSpPr>
            <a:spLocks noChangeShapeType="1"/>
          </p:cNvSpPr>
          <p:nvPr/>
        </p:nvSpPr>
        <p:spPr bwMode="auto">
          <a:xfrm flipV="1">
            <a:off x="5024438" y="5573713"/>
            <a:ext cx="1065212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3" name="Line 65"/>
          <p:cNvSpPr>
            <a:spLocks noChangeShapeType="1"/>
          </p:cNvSpPr>
          <p:nvPr/>
        </p:nvSpPr>
        <p:spPr bwMode="auto">
          <a:xfrm>
            <a:off x="6089650" y="5573713"/>
            <a:ext cx="10652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4" name="Line 66"/>
          <p:cNvSpPr>
            <a:spLocks noChangeShapeType="1"/>
          </p:cNvSpPr>
          <p:nvPr/>
        </p:nvSpPr>
        <p:spPr bwMode="auto">
          <a:xfrm flipV="1">
            <a:off x="7154863" y="5346700"/>
            <a:ext cx="836612" cy="2270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5" name="Oval 67"/>
          <p:cNvSpPr>
            <a:spLocks noChangeArrowheads="1"/>
          </p:cNvSpPr>
          <p:nvPr/>
        </p:nvSpPr>
        <p:spPr bwMode="auto">
          <a:xfrm>
            <a:off x="3273425" y="4889500"/>
            <a:ext cx="474663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6" name="Oval 68"/>
          <p:cNvSpPr>
            <a:spLocks noChangeArrowheads="1"/>
          </p:cNvSpPr>
          <p:nvPr/>
        </p:nvSpPr>
        <p:spPr bwMode="auto">
          <a:xfrm>
            <a:off x="3273425" y="6107113"/>
            <a:ext cx="474663" cy="293687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5637" name="Oval 69"/>
          <p:cNvSpPr>
            <a:spLocks noChangeArrowheads="1"/>
          </p:cNvSpPr>
          <p:nvPr/>
        </p:nvSpPr>
        <p:spPr bwMode="auto">
          <a:xfrm>
            <a:off x="6316663" y="5041900"/>
            <a:ext cx="474662" cy="295275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Benefits of</a:t>
            </a:r>
            <a:br>
              <a:rPr lang="en-US" altLang="en-US" sz="4000"/>
            </a:br>
            <a:r>
              <a:rPr lang="en-US" altLang="en-US" sz="4000"/>
              <a:t>Statistical Multiplexing</a:t>
            </a: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212-2E9E-445B-9248-693A13C8882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71716" name="Oval 4"/>
          <p:cNvSpPr>
            <a:spLocks noChangeArrowheads="1"/>
          </p:cNvSpPr>
          <p:nvPr/>
        </p:nvSpPr>
        <p:spPr bwMode="auto">
          <a:xfrm>
            <a:off x="1612900" y="42783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7" name="Oval 5"/>
          <p:cNvSpPr>
            <a:spLocks noChangeArrowheads="1"/>
          </p:cNvSpPr>
          <p:nvPr/>
        </p:nvSpPr>
        <p:spPr bwMode="auto">
          <a:xfrm>
            <a:off x="6261100" y="42783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8" name="Line 6"/>
          <p:cNvSpPr>
            <a:spLocks noChangeShapeType="1"/>
          </p:cNvSpPr>
          <p:nvPr/>
        </p:nvSpPr>
        <p:spPr bwMode="auto">
          <a:xfrm>
            <a:off x="2416175" y="471805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19" name="Line 7"/>
          <p:cNvSpPr>
            <a:spLocks noChangeShapeType="1"/>
          </p:cNvSpPr>
          <p:nvPr/>
        </p:nvSpPr>
        <p:spPr bwMode="auto">
          <a:xfrm>
            <a:off x="6211888" y="4732338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6108700" y="4506913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1" name="Rectangle 9"/>
          <p:cNvSpPr>
            <a:spLocks noChangeArrowheads="1"/>
          </p:cNvSpPr>
          <p:nvPr/>
        </p:nvSpPr>
        <p:spPr bwMode="auto">
          <a:xfrm>
            <a:off x="2984500" y="4506913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2" name="Rectangle 10"/>
          <p:cNvSpPr>
            <a:spLocks noChangeArrowheads="1"/>
          </p:cNvSpPr>
          <p:nvPr/>
        </p:nvSpPr>
        <p:spPr bwMode="auto">
          <a:xfrm>
            <a:off x="3365500" y="4506913"/>
            <a:ext cx="228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3822700" y="4506913"/>
            <a:ext cx="2286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4" name="Rectangle 12"/>
          <p:cNvSpPr>
            <a:spLocks noChangeArrowheads="1"/>
          </p:cNvSpPr>
          <p:nvPr/>
        </p:nvSpPr>
        <p:spPr bwMode="auto">
          <a:xfrm>
            <a:off x="4279900" y="4506913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5" name="Rectangle 13"/>
          <p:cNvSpPr>
            <a:spLocks noChangeArrowheads="1"/>
          </p:cNvSpPr>
          <p:nvPr/>
        </p:nvSpPr>
        <p:spPr bwMode="auto">
          <a:xfrm>
            <a:off x="4432300" y="4506913"/>
            <a:ext cx="762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6" name="Rectangle 14"/>
          <p:cNvSpPr>
            <a:spLocks noChangeArrowheads="1"/>
          </p:cNvSpPr>
          <p:nvPr/>
        </p:nvSpPr>
        <p:spPr bwMode="auto">
          <a:xfrm>
            <a:off x="5499100" y="4506913"/>
            <a:ext cx="762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5727700" y="4506913"/>
            <a:ext cx="2286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28" name="Rectangle 16"/>
          <p:cNvSpPr>
            <a:spLocks noChangeArrowheads="1"/>
          </p:cNvSpPr>
          <p:nvPr/>
        </p:nvSpPr>
        <p:spPr bwMode="auto">
          <a:xfrm>
            <a:off x="4127500" y="4506913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729" name="Group 17"/>
          <p:cNvGrpSpPr>
            <a:grpSpLocks/>
          </p:cNvGrpSpPr>
          <p:nvPr/>
        </p:nvGrpSpPr>
        <p:grpSpPr bwMode="auto">
          <a:xfrm>
            <a:off x="1887538" y="4559300"/>
            <a:ext cx="504825" cy="354013"/>
            <a:chOff x="1285" y="2229"/>
            <a:chExt cx="318" cy="223"/>
          </a:xfrm>
        </p:grpSpPr>
        <p:sp>
          <p:nvSpPr>
            <p:cNvPr id="371730" name="Freeform 18"/>
            <p:cNvSpPr>
              <a:spLocks/>
            </p:cNvSpPr>
            <p:nvPr/>
          </p:nvSpPr>
          <p:spPr bwMode="auto">
            <a:xfrm>
              <a:off x="1285" y="2229"/>
              <a:ext cx="318" cy="215"/>
            </a:xfrm>
            <a:custGeom>
              <a:avLst/>
              <a:gdLst>
                <a:gd name="T0" fmla="*/ 0 w 1012"/>
                <a:gd name="T1" fmla="*/ 0 h 292"/>
                <a:gd name="T2" fmla="*/ 1009 w 1012"/>
                <a:gd name="T3" fmla="*/ 0 h 292"/>
                <a:gd name="T4" fmla="*/ 1012 w 1012"/>
                <a:gd name="T5" fmla="*/ 292 h 292"/>
                <a:gd name="T6" fmla="*/ 18 w 1012"/>
                <a:gd name="T7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1500" y="223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1431" y="223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3608388" y="3465513"/>
            <a:ext cx="127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Packets</a:t>
            </a:r>
          </a:p>
        </p:txBody>
      </p:sp>
      <p:pic>
        <p:nvPicPr>
          <p:cNvPr id="371734" name="Picture 22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5165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35" name="Picture 23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70525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36" name="Picture 24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4373563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37" name="Picture 25" descr="Click To Pre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260725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38" name="Picture 26" descr="Click To Preview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3382963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39" name="Picture 27" descr="Click To Pre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403725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740" name="Line 28"/>
          <p:cNvSpPr>
            <a:spLocks noChangeShapeType="1"/>
          </p:cNvSpPr>
          <p:nvPr/>
        </p:nvSpPr>
        <p:spPr bwMode="auto">
          <a:xfrm>
            <a:off x="2527300" y="4964113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41" name="Line 29"/>
          <p:cNvSpPr>
            <a:spLocks noChangeShapeType="1"/>
          </p:cNvSpPr>
          <p:nvPr/>
        </p:nvSpPr>
        <p:spPr bwMode="auto">
          <a:xfrm>
            <a:off x="2527300" y="4506913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1742" name="Line 30"/>
          <p:cNvSpPr>
            <a:spLocks noChangeShapeType="1"/>
          </p:cNvSpPr>
          <p:nvPr/>
        </p:nvSpPr>
        <p:spPr bwMode="auto">
          <a:xfrm>
            <a:off x="4191000" y="38401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44" name="Line 32"/>
          <p:cNvSpPr>
            <a:spLocks noChangeShapeType="1"/>
          </p:cNvSpPr>
          <p:nvPr/>
        </p:nvSpPr>
        <p:spPr bwMode="auto">
          <a:xfrm>
            <a:off x="1295400" y="3763963"/>
            <a:ext cx="8382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45" name="Line 33"/>
          <p:cNvSpPr>
            <a:spLocks noChangeShapeType="1"/>
          </p:cNvSpPr>
          <p:nvPr/>
        </p:nvSpPr>
        <p:spPr bwMode="auto">
          <a:xfrm>
            <a:off x="1295400" y="475456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46" name="Line 34"/>
          <p:cNvSpPr>
            <a:spLocks noChangeShapeType="1"/>
          </p:cNvSpPr>
          <p:nvPr/>
        </p:nvSpPr>
        <p:spPr bwMode="auto">
          <a:xfrm flipV="1">
            <a:off x="1219200" y="4754563"/>
            <a:ext cx="914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48" name="Line 36"/>
          <p:cNvSpPr>
            <a:spLocks noChangeShapeType="1"/>
          </p:cNvSpPr>
          <p:nvPr/>
        </p:nvSpPr>
        <p:spPr bwMode="auto">
          <a:xfrm rot="10800000">
            <a:off x="6858000" y="4754563"/>
            <a:ext cx="838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49" name="Line 37"/>
          <p:cNvSpPr>
            <a:spLocks noChangeShapeType="1"/>
          </p:cNvSpPr>
          <p:nvPr/>
        </p:nvSpPr>
        <p:spPr bwMode="auto">
          <a:xfrm rot="10800000">
            <a:off x="6858000" y="4754563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50" name="Line 38"/>
          <p:cNvSpPr>
            <a:spLocks noChangeShapeType="1"/>
          </p:cNvSpPr>
          <p:nvPr/>
        </p:nvSpPr>
        <p:spPr bwMode="auto">
          <a:xfrm rot="10800000" flipV="1">
            <a:off x="6858000" y="3687763"/>
            <a:ext cx="914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71751" name="Group 39"/>
          <p:cNvGrpSpPr>
            <a:grpSpLocks/>
          </p:cNvGrpSpPr>
          <p:nvPr/>
        </p:nvGrpSpPr>
        <p:grpSpPr bwMode="auto">
          <a:xfrm>
            <a:off x="6629400" y="4559300"/>
            <a:ext cx="504825" cy="354013"/>
            <a:chOff x="1285" y="2229"/>
            <a:chExt cx="318" cy="223"/>
          </a:xfrm>
        </p:grpSpPr>
        <p:sp>
          <p:nvSpPr>
            <p:cNvPr id="371752" name="Freeform 40"/>
            <p:cNvSpPr>
              <a:spLocks/>
            </p:cNvSpPr>
            <p:nvPr/>
          </p:nvSpPr>
          <p:spPr bwMode="auto">
            <a:xfrm>
              <a:off x="1285" y="2229"/>
              <a:ext cx="318" cy="215"/>
            </a:xfrm>
            <a:custGeom>
              <a:avLst/>
              <a:gdLst>
                <a:gd name="T0" fmla="*/ 0 w 1012"/>
                <a:gd name="T1" fmla="*/ 0 h 292"/>
                <a:gd name="T2" fmla="*/ 1009 w 1012"/>
                <a:gd name="T3" fmla="*/ 0 h 292"/>
                <a:gd name="T4" fmla="*/ 1012 w 1012"/>
                <a:gd name="T5" fmla="*/ 292 h 292"/>
                <a:gd name="T6" fmla="*/ 18 w 1012"/>
                <a:gd name="T7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53" name="Line 41"/>
            <p:cNvSpPr>
              <a:spLocks noChangeShapeType="1"/>
            </p:cNvSpPr>
            <p:nvPr/>
          </p:nvSpPr>
          <p:spPr bwMode="auto">
            <a:xfrm>
              <a:off x="1500" y="223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54" name="Line 42"/>
            <p:cNvSpPr>
              <a:spLocks noChangeShapeType="1"/>
            </p:cNvSpPr>
            <p:nvPr/>
          </p:nvSpPr>
          <p:spPr bwMode="auto">
            <a:xfrm>
              <a:off x="1431" y="223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2743200" y="5675313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Better Link Utilization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304800" y="1768475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TDM: Flow gets chance in fixed time-slots</a:t>
            </a:r>
          </a:p>
          <a:p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</a:p>
          <a:p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SM: Flow gets chance on demand; no need to wait for slot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Packets vs. Circuits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Efficient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Can send from any input that is ready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No notion of wastage of resources that could be used otherwise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Contention (i.e. no isolation)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Congestion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Delay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Accommodates bursty traffic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But need packet buffers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Address look-up and forwarding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Need optimization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Packet switching pre-dominant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C119-9555-48D8-9A12-087BEB7CF9D6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Internetwork</a:t>
            </a:r>
          </a:p>
        </p:txBody>
      </p:sp>
      <p:sp>
        <p:nvSpPr>
          <p:cNvPr id="374829" name="Rectangle 45"/>
          <p:cNvSpPr>
            <a:spLocks noGrp="1" noChangeArrowheads="1"/>
          </p:cNvSpPr>
          <p:nvPr>
            <p:ph idx="1"/>
          </p:nvPr>
        </p:nvSpPr>
        <p:spPr>
          <a:xfrm>
            <a:off x="460375" y="1447800"/>
            <a:ext cx="4137025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A collection of interconnected networks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000" b="1" u="sng"/>
              <a:t>Networks</a:t>
            </a:r>
            <a:r>
              <a:rPr lang="en-US" altLang="en-US" sz="2000"/>
              <a:t>: Different depts, labs, etc.</a:t>
            </a:r>
          </a:p>
          <a:p>
            <a:pPr>
              <a:lnSpc>
                <a:spcPct val="80000"/>
              </a:lnSpc>
            </a:pPr>
            <a:endParaRPr lang="en-US" altLang="en-US" sz="2000" b="1" u="sng"/>
          </a:p>
          <a:p>
            <a:pPr>
              <a:lnSpc>
                <a:spcPct val="80000"/>
              </a:lnSpc>
            </a:pPr>
            <a:r>
              <a:rPr lang="en-US" altLang="en-US" sz="2000" b="1" u="sng"/>
              <a:t>Router</a:t>
            </a:r>
            <a:r>
              <a:rPr lang="en-US" altLang="en-US" sz="2000"/>
              <a:t>: node that connects distinct networks</a:t>
            </a:r>
          </a:p>
          <a:p>
            <a:pPr lvl="1">
              <a:lnSpc>
                <a:spcPct val="80000"/>
              </a:lnSpc>
            </a:pPr>
            <a:endParaRPr lang="en-US" altLang="en-US" sz="1800" b="1" u="sng"/>
          </a:p>
          <a:p>
            <a:pPr>
              <a:lnSpc>
                <a:spcPct val="80000"/>
              </a:lnSpc>
            </a:pPr>
            <a:r>
              <a:rPr lang="en-US" altLang="en-US" sz="2000" b="1" u="sng"/>
              <a:t>Host</a:t>
            </a:r>
            <a:r>
              <a:rPr lang="en-US" altLang="en-US" sz="2000"/>
              <a:t>: network endpoints (computer, PDA, light switch, …)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Together, an independently administered entity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Enterprise, ISP, etc.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583-17AE-480D-81B5-9F6D42AEFC9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5867400" y="1530350"/>
            <a:ext cx="234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Internet[work]</a:t>
            </a: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 flipV="1">
            <a:off x="6400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91" name="Freeform 7"/>
          <p:cNvSpPr>
            <a:spLocks/>
          </p:cNvSpPr>
          <p:nvPr/>
        </p:nvSpPr>
        <p:spPr bwMode="auto">
          <a:xfrm>
            <a:off x="6818313" y="228600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792" name="Freeform 8"/>
          <p:cNvSpPr>
            <a:spLocks/>
          </p:cNvSpPr>
          <p:nvPr/>
        </p:nvSpPr>
        <p:spPr bwMode="auto">
          <a:xfrm>
            <a:off x="5951538" y="2774950"/>
            <a:ext cx="180975" cy="177800"/>
          </a:xfrm>
          <a:custGeom>
            <a:avLst/>
            <a:gdLst>
              <a:gd name="T0" fmla="*/ 112 w 114"/>
              <a:gd name="T1" fmla="*/ 112 h 112"/>
              <a:gd name="T2" fmla="*/ 114 w 114"/>
              <a:gd name="T3" fmla="*/ 0 h 112"/>
              <a:gd name="T4" fmla="*/ 0 w 114"/>
              <a:gd name="T5" fmla="*/ 0 h 112"/>
              <a:gd name="T6" fmla="*/ 0 w 114"/>
              <a:gd name="T7" fmla="*/ 112 h 112"/>
              <a:gd name="T8" fmla="*/ 114 w 114"/>
              <a:gd name="T9" fmla="*/ 112 h 112"/>
              <a:gd name="T10" fmla="*/ 114 w 114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  <a:lnTo>
                  <a:pt x="114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793" name="Freeform 9"/>
          <p:cNvSpPr>
            <a:spLocks/>
          </p:cNvSpPr>
          <p:nvPr/>
        </p:nvSpPr>
        <p:spPr bwMode="auto">
          <a:xfrm>
            <a:off x="7696200" y="2770188"/>
            <a:ext cx="180975" cy="182562"/>
          </a:xfrm>
          <a:custGeom>
            <a:avLst/>
            <a:gdLst>
              <a:gd name="T0" fmla="*/ 0 w 114"/>
              <a:gd name="T1" fmla="*/ 112 h 115"/>
              <a:gd name="T2" fmla="*/ 114 w 114"/>
              <a:gd name="T3" fmla="*/ 115 h 115"/>
              <a:gd name="T4" fmla="*/ 114 w 114"/>
              <a:gd name="T5" fmla="*/ 0 h 115"/>
              <a:gd name="T6" fmla="*/ 2 w 114"/>
              <a:gd name="T7" fmla="*/ 0 h 115"/>
              <a:gd name="T8" fmla="*/ 2 w 114"/>
              <a:gd name="T9" fmla="*/ 115 h 115"/>
              <a:gd name="T10" fmla="*/ 2 w 114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  <a:lnTo>
                  <a:pt x="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794" name="Freeform 10"/>
          <p:cNvSpPr>
            <a:spLocks/>
          </p:cNvSpPr>
          <p:nvPr/>
        </p:nvSpPr>
        <p:spPr bwMode="auto">
          <a:xfrm>
            <a:off x="8297863" y="3690938"/>
            <a:ext cx="177800" cy="180975"/>
          </a:xfrm>
          <a:custGeom>
            <a:avLst/>
            <a:gdLst>
              <a:gd name="T0" fmla="*/ 0 w 112"/>
              <a:gd name="T1" fmla="*/ 112 h 114"/>
              <a:gd name="T2" fmla="*/ 112 w 112"/>
              <a:gd name="T3" fmla="*/ 114 h 114"/>
              <a:gd name="T4" fmla="*/ 112 w 112"/>
              <a:gd name="T5" fmla="*/ 0 h 114"/>
              <a:gd name="T6" fmla="*/ 0 w 112"/>
              <a:gd name="T7" fmla="*/ 0 h 114"/>
              <a:gd name="T8" fmla="*/ 0 w 112"/>
              <a:gd name="T9" fmla="*/ 114 h 114"/>
              <a:gd name="T10" fmla="*/ 0 w 112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  <a:lnTo>
                  <a:pt x="0" y="114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795" name="Freeform 11"/>
          <p:cNvSpPr>
            <a:spLocks/>
          </p:cNvSpPr>
          <p:nvPr/>
        </p:nvSpPr>
        <p:spPr bwMode="auto">
          <a:xfrm>
            <a:off x="5334000" y="3694113"/>
            <a:ext cx="182563" cy="177800"/>
          </a:xfrm>
          <a:custGeom>
            <a:avLst/>
            <a:gdLst>
              <a:gd name="T0" fmla="*/ 115 w 115"/>
              <a:gd name="T1" fmla="*/ 112 h 112"/>
              <a:gd name="T2" fmla="*/ 115 w 115"/>
              <a:gd name="T3" fmla="*/ 0 h 112"/>
              <a:gd name="T4" fmla="*/ 0 w 115"/>
              <a:gd name="T5" fmla="*/ 0 h 112"/>
              <a:gd name="T6" fmla="*/ 0 w 115"/>
              <a:gd name="T7" fmla="*/ 112 h 112"/>
              <a:gd name="T8" fmla="*/ 115 w 115"/>
              <a:gd name="T9" fmla="*/ 112 h 112"/>
              <a:gd name="T10" fmla="*/ 115 w 115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  <a:lnTo>
                  <a:pt x="115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4796" name="Group 12"/>
          <p:cNvGrpSpPr>
            <a:grpSpLocks/>
          </p:cNvGrpSpPr>
          <p:nvPr/>
        </p:nvGrpSpPr>
        <p:grpSpPr bwMode="auto">
          <a:xfrm>
            <a:off x="6388100" y="2649538"/>
            <a:ext cx="1003300" cy="746125"/>
            <a:chOff x="3891" y="2677"/>
            <a:chExt cx="632" cy="470"/>
          </a:xfrm>
        </p:grpSpPr>
        <p:sp>
          <p:nvSpPr>
            <p:cNvPr id="374797" name="Freeform 13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798" name="Freeform 14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799" name="Freeform 15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0" name="Freeform 16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834" name="Group 50"/>
          <p:cNvGrpSpPr>
            <a:grpSpLocks/>
          </p:cNvGrpSpPr>
          <p:nvPr/>
        </p:nvGrpSpPr>
        <p:grpSpPr bwMode="auto">
          <a:xfrm>
            <a:off x="7231063" y="3841750"/>
            <a:ext cx="1001712" cy="746125"/>
            <a:chOff x="4555" y="2420"/>
            <a:chExt cx="631" cy="470"/>
          </a:xfrm>
        </p:grpSpPr>
        <p:sp>
          <p:nvSpPr>
            <p:cNvPr id="374801" name="Freeform 17"/>
            <p:cNvSpPr>
              <a:spLocks/>
            </p:cNvSpPr>
            <p:nvPr/>
          </p:nvSpPr>
          <p:spPr bwMode="auto">
            <a:xfrm>
              <a:off x="4912" y="2430"/>
              <a:ext cx="274" cy="228"/>
            </a:xfrm>
            <a:custGeom>
              <a:avLst/>
              <a:gdLst>
                <a:gd name="T0" fmla="*/ 0 w 274"/>
                <a:gd name="T1" fmla="*/ 23 h 228"/>
                <a:gd name="T2" fmla="*/ 3 w 274"/>
                <a:gd name="T3" fmla="*/ 21 h 228"/>
                <a:gd name="T4" fmla="*/ 7 w 274"/>
                <a:gd name="T5" fmla="*/ 19 h 228"/>
                <a:gd name="T6" fmla="*/ 15 w 274"/>
                <a:gd name="T7" fmla="*/ 14 h 228"/>
                <a:gd name="T8" fmla="*/ 24 w 274"/>
                <a:gd name="T9" fmla="*/ 9 h 228"/>
                <a:gd name="T10" fmla="*/ 36 w 274"/>
                <a:gd name="T11" fmla="*/ 4 h 228"/>
                <a:gd name="T12" fmla="*/ 48 w 274"/>
                <a:gd name="T13" fmla="*/ 0 h 228"/>
                <a:gd name="T14" fmla="*/ 62 w 274"/>
                <a:gd name="T15" fmla="*/ 0 h 228"/>
                <a:gd name="T16" fmla="*/ 77 w 274"/>
                <a:gd name="T17" fmla="*/ 0 h 228"/>
                <a:gd name="T18" fmla="*/ 93 w 274"/>
                <a:gd name="T19" fmla="*/ 4 h 228"/>
                <a:gd name="T20" fmla="*/ 108 w 274"/>
                <a:gd name="T21" fmla="*/ 12 h 228"/>
                <a:gd name="T22" fmla="*/ 122 w 274"/>
                <a:gd name="T23" fmla="*/ 21 h 228"/>
                <a:gd name="T24" fmla="*/ 134 w 274"/>
                <a:gd name="T25" fmla="*/ 33 h 228"/>
                <a:gd name="T26" fmla="*/ 141 w 274"/>
                <a:gd name="T27" fmla="*/ 43 h 228"/>
                <a:gd name="T28" fmla="*/ 146 w 274"/>
                <a:gd name="T29" fmla="*/ 52 h 228"/>
                <a:gd name="T30" fmla="*/ 148 w 274"/>
                <a:gd name="T31" fmla="*/ 59 h 228"/>
                <a:gd name="T32" fmla="*/ 151 w 274"/>
                <a:gd name="T33" fmla="*/ 66 h 228"/>
                <a:gd name="T34" fmla="*/ 151 w 274"/>
                <a:gd name="T35" fmla="*/ 71 h 228"/>
                <a:gd name="T36" fmla="*/ 151 w 274"/>
                <a:gd name="T37" fmla="*/ 76 h 228"/>
                <a:gd name="T38" fmla="*/ 151 w 274"/>
                <a:gd name="T39" fmla="*/ 78 h 228"/>
                <a:gd name="T40" fmla="*/ 151 w 274"/>
                <a:gd name="T41" fmla="*/ 81 h 228"/>
                <a:gd name="T42" fmla="*/ 151 w 274"/>
                <a:gd name="T43" fmla="*/ 81 h 228"/>
                <a:gd name="T44" fmla="*/ 155 w 274"/>
                <a:gd name="T45" fmla="*/ 78 h 228"/>
                <a:gd name="T46" fmla="*/ 160 w 274"/>
                <a:gd name="T47" fmla="*/ 76 h 228"/>
                <a:gd name="T48" fmla="*/ 165 w 274"/>
                <a:gd name="T49" fmla="*/ 74 h 228"/>
                <a:gd name="T50" fmla="*/ 172 w 274"/>
                <a:gd name="T51" fmla="*/ 71 h 228"/>
                <a:gd name="T52" fmla="*/ 182 w 274"/>
                <a:gd name="T53" fmla="*/ 69 h 228"/>
                <a:gd name="T54" fmla="*/ 189 w 274"/>
                <a:gd name="T55" fmla="*/ 69 h 228"/>
                <a:gd name="T56" fmla="*/ 198 w 274"/>
                <a:gd name="T57" fmla="*/ 71 h 228"/>
                <a:gd name="T58" fmla="*/ 208 w 274"/>
                <a:gd name="T59" fmla="*/ 74 h 228"/>
                <a:gd name="T60" fmla="*/ 217 w 274"/>
                <a:gd name="T61" fmla="*/ 81 h 228"/>
                <a:gd name="T62" fmla="*/ 227 w 274"/>
                <a:gd name="T63" fmla="*/ 88 h 228"/>
                <a:gd name="T64" fmla="*/ 232 w 274"/>
                <a:gd name="T65" fmla="*/ 97 h 228"/>
                <a:gd name="T66" fmla="*/ 234 w 274"/>
                <a:gd name="T67" fmla="*/ 107 h 228"/>
                <a:gd name="T68" fmla="*/ 236 w 274"/>
                <a:gd name="T69" fmla="*/ 114 h 228"/>
                <a:gd name="T70" fmla="*/ 236 w 274"/>
                <a:gd name="T71" fmla="*/ 124 h 228"/>
                <a:gd name="T72" fmla="*/ 236 w 274"/>
                <a:gd name="T73" fmla="*/ 131 h 228"/>
                <a:gd name="T74" fmla="*/ 234 w 274"/>
                <a:gd name="T75" fmla="*/ 135 h 228"/>
                <a:gd name="T76" fmla="*/ 232 w 274"/>
                <a:gd name="T77" fmla="*/ 140 h 228"/>
                <a:gd name="T78" fmla="*/ 232 w 274"/>
                <a:gd name="T79" fmla="*/ 145 h 228"/>
                <a:gd name="T80" fmla="*/ 232 w 274"/>
                <a:gd name="T81" fmla="*/ 145 h 228"/>
                <a:gd name="T82" fmla="*/ 232 w 274"/>
                <a:gd name="T83" fmla="*/ 145 h 228"/>
                <a:gd name="T84" fmla="*/ 236 w 274"/>
                <a:gd name="T85" fmla="*/ 147 h 228"/>
                <a:gd name="T86" fmla="*/ 241 w 274"/>
                <a:gd name="T87" fmla="*/ 152 h 228"/>
                <a:gd name="T88" fmla="*/ 246 w 274"/>
                <a:gd name="T89" fmla="*/ 157 h 228"/>
                <a:gd name="T90" fmla="*/ 253 w 274"/>
                <a:gd name="T91" fmla="*/ 164 h 228"/>
                <a:gd name="T92" fmla="*/ 258 w 274"/>
                <a:gd name="T93" fmla="*/ 171 h 228"/>
                <a:gd name="T94" fmla="*/ 265 w 274"/>
                <a:gd name="T95" fmla="*/ 183 h 228"/>
                <a:gd name="T96" fmla="*/ 270 w 274"/>
                <a:gd name="T97" fmla="*/ 195 h 228"/>
                <a:gd name="T98" fmla="*/ 272 w 274"/>
                <a:gd name="T99" fmla="*/ 209 h 228"/>
                <a:gd name="T100" fmla="*/ 274 w 274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" h="228">
                  <a:moveTo>
                    <a:pt x="0" y="23"/>
                  </a:moveTo>
                  <a:lnTo>
                    <a:pt x="3" y="21"/>
                  </a:lnTo>
                  <a:lnTo>
                    <a:pt x="7" y="19"/>
                  </a:lnTo>
                  <a:lnTo>
                    <a:pt x="15" y="14"/>
                  </a:lnTo>
                  <a:lnTo>
                    <a:pt x="24" y="9"/>
                  </a:lnTo>
                  <a:lnTo>
                    <a:pt x="36" y="4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4"/>
                  </a:lnTo>
                  <a:lnTo>
                    <a:pt x="108" y="12"/>
                  </a:lnTo>
                  <a:lnTo>
                    <a:pt x="122" y="21"/>
                  </a:lnTo>
                  <a:lnTo>
                    <a:pt x="134" y="33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48" y="59"/>
                  </a:lnTo>
                  <a:lnTo>
                    <a:pt x="151" y="66"/>
                  </a:lnTo>
                  <a:lnTo>
                    <a:pt x="151" y="71"/>
                  </a:lnTo>
                  <a:lnTo>
                    <a:pt x="151" y="76"/>
                  </a:lnTo>
                  <a:lnTo>
                    <a:pt x="151" y="78"/>
                  </a:lnTo>
                  <a:lnTo>
                    <a:pt x="151" y="81"/>
                  </a:lnTo>
                  <a:lnTo>
                    <a:pt x="151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5" y="74"/>
                  </a:lnTo>
                  <a:lnTo>
                    <a:pt x="172" y="71"/>
                  </a:lnTo>
                  <a:lnTo>
                    <a:pt x="182" y="69"/>
                  </a:lnTo>
                  <a:lnTo>
                    <a:pt x="189" y="69"/>
                  </a:lnTo>
                  <a:lnTo>
                    <a:pt x="198" y="71"/>
                  </a:lnTo>
                  <a:lnTo>
                    <a:pt x="208" y="74"/>
                  </a:lnTo>
                  <a:lnTo>
                    <a:pt x="217" y="81"/>
                  </a:lnTo>
                  <a:lnTo>
                    <a:pt x="227" y="88"/>
                  </a:lnTo>
                  <a:lnTo>
                    <a:pt x="232" y="97"/>
                  </a:lnTo>
                  <a:lnTo>
                    <a:pt x="234" y="107"/>
                  </a:lnTo>
                  <a:lnTo>
                    <a:pt x="236" y="114"/>
                  </a:lnTo>
                  <a:lnTo>
                    <a:pt x="236" y="124"/>
                  </a:lnTo>
                  <a:lnTo>
                    <a:pt x="236" y="131"/>
                  </a:lnTo>
                  <a:lnTo>
                    <a:pt x="234" y="135"/>
                  </a:lnTo>
                  <a:lnTo>
                    <a:pt x="232" y="140"/>
                  </a:lnTo>
                  <a:lnTo>
                    <a:pt x="232" y="145"/>
                  </a:lnTo>
                  <a:lnTo>
                    <a:pt x="232" y="145"/>
                  </a:lnTo>
                  <a:lnTo>
                    <a:pt x="232" y="145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6" y="157"/>
                  </a:lnTo>
                  <a:lnTo>
                    <a:pt x="253" y="164"/>
                  </a:lnTo>
                  <a:lnTo>
                    <a:pt x="258" y="171"/>
                  </a:lnTo>
                  <a:lnTo>
                    <a:pt x="265" y="183"/>
                  </a:lnTo>
                  <a:lnTo>
                    <a:pt x="270" y="195"/>
                  </a:lnTo>
                  <a:lnTo>
                    <a:pt x="272" y="209"/>
                  </a:lnTo>
                  <a:lnTo>
                    <a:pt x="274" y="228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2" name="Freeform 18"/>
            <p:cNvSpPr>
              <a:spLocks/>
            </p:cNvSpPr>
            <p:nvPr/>
          </p:nvSpPr>
          <p:spPr bwMode="auto">
            <a:xfrm>
              <a:off x="4555" y="2420"/>
              <a:ext cx="357" cy="236"/>
            </a:xfrm>
            <a:custGeom>
              <a:avLst/>
              <a:gdLst>
                <a:gd name="T0" fmla="*/ 2 w 357"/>
                <a:gd name="T1" fmla="*/ 219 h 236"/>
                <a:gd name="T2" fmla="*/ 9 w 357"/>
                <a:gd name="T3" fmla="*/ 191 h 236"/>
                <a:gd name="T4" fmla="*/ 21 w 357"/>
                <a:gd name="T5" fmla="*/ 172 h 236"/>
                <a:gd name="T6" fmla="*/ 33 w 357"/>
                <a:gd name="T7" fmla="*/ 160 h 236"/>
                <a:gd name="T8" fmla="*/ 43 w 357"/>
                <a:gd name="T9" fmla="*/ 155 h 236"/>
                <a:gd name="T10" fmla="*/ 43 w 357"/>
                <a:gd name="T11" fmla="*/ 153 h 236"/>
                <a:gd name="T12" fmla="*/ 40 w 357"/>
                <a:gd name="T13" fmla="*/ 145 h 236"/>
                <a:gd name="T14" fmla="*/ 38 w 357"/>
                <a:gd name="T15" fmla="*/ 131 h 236"/>
                <a:gd name="T16" fmla="*/ 40 w 357"/>
                <a:gd name="T17" fmla="*/ 114 h 236"/>
                <a:gd name="T18" fmla="*/ 47 w 357"/>
                <a:gd name="T19" fmla="*/ 98 h 236"/>
                <a:gd name="T20" fmla="*/ 66 w 357"/>
                <a:gd name="T21" fmla="*/ 84 h 236"/>
                <a:gd name="T22" fmla="*/ 85 w 357"/>
                <a:gd name="T23" fmla="*/ 79 h 236"/>
                <a:gd name="T24" fmla="*/ 102 w 357"/>
                <a:gd name="T25" fmla="*/ 79 h 236"/>
                <a:gd name="T26" fmla="*/ 114 w 357"/>
                <a:gd name="T27" fmla="*/ 84 h 236"/>
                <a:gd name="T28" fmla="*/ 124 w 357"/>
                <a:gd name="T29" fmla="*/ 88 h 236"/>
                <a:gd name="T30" fmla="*/ 124 w 357"/>
                <a:gd name="T31" fmla="*/ 88 h 236"/>
                <a:gd name="T32" fmla="*/ 124 w 357"/>
                <a:gd name="T33" fmla="*/ 81 h 236"/>
                <a:gd name="T34" fmla="*/ 126 w 357"/>
                <a:gd name="T35" fmla="*/ 69 h 236"/>
                <a:gd name="T36" fmla="*/ 133 w 357"/>
                <a:gd name="T37" fmla="*/ 50 h 236"/>
                <a:gd name="T38" fmla="*/ 152 w 357"/>
                <a:gd name="T39" fmla="*/ 31 h 236"/>
                <a:gd name="T40" fmla="*/ 181 w 357"/>
                <a:gd name="T41" fmla="*/ 12 h 236"/>
                <a:gd name="T42" fmla="*/ 212 w 357"/>
                <a:gd name="T43" fmla="*/ 7 h 236"/>
                <a:gd name="T44" fmla="*/ 238 w 357"/>
                <a:gd name="T45" fmla="*/ 14 h 236"/>
                <a:gd name="T46" fmla="*/ 260 w 357"/>
                <a:gd name="T47" fmla="*/ 24 h 236"/>
                <a:gd name="T48" fmla="*/ 271 w 357"/>
                <a:gd name="T49" fmla="*/ 31 h 236"/>
                <a:gd name="T50" fmla="*/ 274 w 357"/>
                <a:gd name="T51" fmla="*/ 31 h 236"/>
                <a:gd name="T52" fmla="*/ 274 w 357"/>
                <a:gd name="T53" fmla="*/ 26 h 236"/>
                <a:gd name="T54" fmla="*/ 279 w 357"/>
                <a:gd name="T55" fmla="*/ 17 h 236"/>
                <a:gd name="T56" fmla="*/ 288 w 357"/>
                <a:gd name="T57" fmla="*/ 7 h 236"/>
                <a:gd name="T58" fmla="*/ 305 w 357"/>
                <a:gd name="T59" fmla="*/ 2 h 236"/>
                <a:gd name="T60" fmla="*/ 326 w 357"/>
                <a:gd name="T61" fmla="*/ 2 h 236"/>
                <a:gd name="T62" fmla="*/ 343 w 357"/>
                <a:gd name="T63" fmla="*/ 7 h 236"/>
                <a:gd name="T64" fmla="*/ 353 w 357"/>
                <a:gd name="T65" fmla="*/ 17 h 236"/>
                <a:gd name="T66" fmla="*/ 357 w 357"/>
                <a:gd name="T67" fmla="*/ 26 h 236"/>
                <a:gd name="T68" fmla="*/ 357 w 357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7" h="236">
                  <a:moveTo>
                    <a:pt x="0" y="236"/>
                  </a:moveTo>
                  <a:lnTo>
                    <a:pt x="2" y="219"/>
                  </a:lnTo>
                  <a:lnTo>
                    <a:pt x="4" y="205"/>
                  </a:lnTo>
                  <a:lnTo>
                    <a:pt x="9" y="191"/>
                  </a:lnTo>
                  <a:lnTo>
                    <a:pt x="16" y="181"/>
                  </a:lnTo>
                  <a:lnTo>
                    <a:pt x="21" y="172"/>
                  </a:lnTo>
                  <a:lnTo>
                    <a:pt x="28" y="165"/>
                  </a:lnTo>
                  <a:lnTo>
                    <a:pt x="33" y="160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3"/>
                  </a:lnTo>
                  <a:lnTo>
                    <a:pt x="43" y="150"/>
                  </a:lnTo>
                  <a:lnTo>
                    <a:pt x="40" y="145"/>
                  </a:lnTo>
                  <a:lnTo>
                    <a:pt x="38" y="138"/>
                  </a:lnTo>
                  <a:lnTo>
                    <a:pt x="38" y="131"/>
                  </a:lnTo>
                  <a:lnTo>
                    <a:pt x="38" y="124"/>
                  </a:lnTo>
                  <a:lnTo>
                    <a:pt x="40" y="114"/>
                  </a:lnTo>
                  <a:lnTo>
                    <a:pt x="43" y="107"/>
                  </a:lnTo>
                  <a:lnTo>
                    <a:pt x="47" y="98"/>
                  </a:lnTo>
                  <a:lnTo>
                    <a:pt x="57" y="91"/>
                  </a:lnTo>
                  <a:lnTo>
                    <a:pt x="66" y="84"/>
                  </a:lnTo>
                  <a:lnTo>
                    <a:pt x="76" y="79"/>
                  </a:lnTo>
                  <a:lnTo>
                    <a:pt x="85" y="79"/>
                  </a:lnTo>
                  <a:lnTo>
                    <a:pt x="93" y="79"/>
                  </a:lnTo>
                  <a:lnTo>
                    <a:pt x="102" y="79"/>
                  </a:lnTo>
                  <a:lnTo>
                    <a:pt x="109" y="81"/>
                  </a:lnTo>
                  <a:lnTo>
                    <a:pt x="114" y="84"/>
                  </a:lnTo>
                  <a:lnTo>
                    <a:pt x="119" y="86"/>
                  </a:lnTo>
                  <a:lnTo>
                    <a:pt x="124" y="88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4" y="86"/>
                  </a:lnTo>
                  <a:lnTo>
                    <a:pt x="124" y="81"/>
                  </a:lnTo>
                  <a:lnTo>
                    <a:pt x="124" y="76"/>
                  </a:lnTo>
                  <a:lnTo>
                    <a:pt x="126" y="69"/>
                  </a:lnTo>
                  <a:lnTo>
                    <a:pt x="128" y="60"/>
                  </a:lnTo>
                  <a:lnTo>
                    <a:pt x="133" y="50"/>
                  </a:lnTo>
                  <a:lnTo>
                    <a:pt x="140" y="41"/>
                  </a:lnTo>
                  <a:lnTo>
                    <a:pt x="152" y="31"/>
                  </a:lnTo>
                  <a:lnTo>
                    <a:pt x="167" y="22"/>
                  </a:lnTo>
                  <a:lnTo>
                    <a:pt x="181" y="12"/>
                  </a:lnTo>
                  <a:lnTo>
                    <a:pt x="198" y="10"/>
                  </a:lnTo>
                  <a:lnTo>
                    <a:pt x="212" y="7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1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2"/>
                  </a:lnTo>
                  <a:lnTo>
                    <a:pt x="279" y="17"/>
                  </a:lnTo>
                  <a:lnTo>
                    <a:pt x="283" y="12"/>
                  </a:lnTo>
                  <a:lnTo>
                    <a:pt x="288" y="7"/>
                  </a:lnTo>
                  <a:lnTo>
                    <a:pt x="295" y="5"/>
                  </a:lnTo>
                  <a:lnTo>
                    <a:pt x="305" y="2"/>
                  </a:lnTo>
                  <a:lnTo>
                    <a:pt x="317" y="0"/>
                  </a:lnTo>
                  <a:lnTo>
                    <a:pt x="326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3" y="17"/>
                  </a:lnTo>
                  <a:lnTo>
                    <a:pt x="355" y="22"/>
                  </a:lnTo>
                  <a:lnTo>
                    <a:pt x="357" y="26"/>
                  </a:lnTo>
                  <a:lnTo>
                    <a:pt x="357" y="29"/>
                  </a:lnTo>
                  <a:lnTo>
                    <a:pt x="357" y="31"/>
                  </a:lnTo>
                  <a:lnTo>
                    <a:pt x="357" y="33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3" name="Freeform 19"/>
            <p:cNvSpPr>
              <a:spLocks/>
            </p:cNvSpPr>
            <p:nvPr/>
          </p:nvSpPr>
          <p:spPr bwMode="auto">
            <a:xfrm>
              <a:off x="4555" y="2651"/>
              <a:ext cx="274" cy="229"/>
            </a:xfrm>
            <a:custGeom>
              <a:avLst/>
              <a:gdLst>
                <a:gd name="T0" fmla="*/ 274 w 274"/>
                <a:gd name="T1" fmla="*/ 205 h 229"/>
                <a:gd name="T2" fmla="*/ 271 w 274"/>
                <a:gd name="T3" fmla="*/ 208 h 229"/>
                <a:gd name="T4" fmla="*/ 267 w 274"/>
                <a:gd name="T5" fmla="*/ 210 h 229"/>
                <a:gd name="T6" fmla="*/ 260 w 274"/>
                <a:gd name="T7" fmla="*/ 215 h 229"/>
                <a:gd name="T8" fmla="*/ 250 w 274"/>
                <a:gd name="T9" fmla="*/ 220 h 229"/>
                <a:gd name="T10" fmla="*/ 238 w 274"/>
                <a:gd name="T11" fmla="*/ 224 h 229"/>
                <a:gd name="T12" fmla="*/ 226 w 274"/>
                <a:gd name="T13" fmla="*/ 229 h 229"/>
                <a:gd name="T14" fmla="*/ 212 w 274"/>
                <a:gd name="T15" fmla="*/ 229 h 229"/>
                <a:gd name="T16" fmla="*/ 198 w 274"/>
                <a:gd name="T17" fmla="*/ 229 h 229"/>
                <a:gd name="T18" fmla="*/ 181 w 274"/>
                <a:gd name="T19" fmla="*/ 224 h 229"/>
                <a:gd name="T20" fmla="*/ 167 w 274"/>
                <a:gd name="T21" fmla="*/ 217 h 229"/>
                <a:gd name="T22" fmla="*/ 152 w 274"/>
                <a:gd name="T23" fmla="*/ 208 h 229"/>
                <a:gd name="T24" fmla="*/ 140 w 274"/>
                <a:gd name="T25" fmla="*/ 196 h 229"/>
                <a:gd name="T26" fmla="*/ 133 w 274"/>
                <a:gd name="T27" fmla="*/ 186 h 229"/>
                <a:gd name="T28" fmla="*/ 128 w 274"/>
                <a:gd name="T29" fmla="*/ 179 h 229"/>
                <a:gd name="T30" fmla="*/ 126 w 274"/>
                <a:gd name="T31" fmla="*/ 170 h 229"/>
                <a:gd name="T32" fmla="*/ 124 w 274"/>
                <a:gd name="T33" fmla="*/ 162 h 229"/>
                <a:gd name="T34" fmla="*/ 124 w 274"/>
                <a:gd name="T35" fmla="*/ 158 h 229"/>
                <a:gd name="T36" fmla="*/ 124 w 274"/>
                <a:gd name="T37" fmla="*/ 153 h 229"/>
                <a:gd name="T38" fmla="*/ 124 w 274"/>
                <a:gd name="T39" fmla="*/ 151 h 229"/>
                <a:gd name="T40" fmla="*/ 124 w 274"/>
                <a:gd name="T41" fmla="*/ 148 h 229"/>
                <a:gd name="T42" fmla="*/ 124 w 274"/>
                <a:gd name="T43" fmla="*/ 148 h 229"/>
                <a:gd name="T44" fmla="*/ 119 w 274"/>
                <a:gd name="T45" fmla="*/ 151 h 229"/>
                <a:gd name="T46" fmla="*/ 114 w 274"/>
                <a:gd name="T47" fmla="*/ 153 h 229"/>
                <a:gd name="T48" fmla="*/ 109 w 274"/>
                <a:gd name="T49" fmla="*/ 155 h 229"/>
                <a:gd name="T50" fmla="*/ 102 w 274"/>
                <a:gd name="T51" fmla="*/ 158 h 229"/>
                <a:gd name="T52" fmla="*/ 93 w 274"/>
                <a:gd name="T53" fmla="*/ 160 h 229"/>
                <a:gd name="T54" fmla="*/ 85 w 274"/>
                <a:gd name="T55" fmla="*/ 160 h 229"/>
                <a:gd name="T56" fmla="*/ 76 w 274"/>
                <a:gd name="T57" fmla="*/ 158 h 229"/>
                <a:gd name="T58" fmla="*/ 66 w 274"/>
                <a:gd name="T59" fmla="*/ 155 h 229"/>
                <a:gd name="T60" fmla="*/ 57 w 274"/>
                <a:gd name="T61" fmla="*/ 148 h 229"/>
                <a:gd name="T62" fmla="*/ 47 w 274"/>
                <a:gd name="T63" fmla="*/ 141 h 229"/>
                <a:gd name="T64" fmla="*/ 43 w 274"/>
                <a:gd name="T65" fmla="*/ 131 h 229"/>
                <a:gd name="T66" fmla="*/ 40 w 274"/>
                <a:gd name="T67" fmla="*/ 122 h 229"/>
                <a:gd name="T68" fmla="*/ 38 w 274"/>
                <a:gd name="T69" fmla="*/ 115 h 229"/>
                <a:gd name="T70" fmla="*/ 38 w 274"/>
                <a:gd name="T71" fmla="*/ 105 h 229"/>
                <a:gd name="T72" fmla="*/ 38 w 274"/>
                <a:gd name="T73" fmla="*/ 98 h 229"/>
                <a:gd name="T74" fmla="*/ 40 w 274"/>
                <a:gd name="T75" fmla="*/ 93 h 229"/>
                <a:gd name="T76" fmla="*/ 43 w 274"/>
                <a:gd name="T77" fmla="*/ 89 h 229"/>
                <a:gd name="T78" fmla="*/ 43 w 274"/>
                <a:gd name="T79" fmla="*/ 84 h 229"/>
                <a:gd name="T80" fmla="*/ 43 w 274"/>
                <a:gd name="T81" fmla="*/ 84 h 229"/>
                <a:gd name="T82" fmla="*/ 43 w 274"/>
                <a:gd name="T83" fmla="*/ 84 h 229"/>
                <a:gd name="T84" fmla="*/ 38 w 274"/>
                <a:gd name="T85" fmla="*/ 81 h 229"/>
                <a:gd name="T86" fmla="*/ 33 w 274"/>
                <a:gd name="T87" fmla="*/ 77 h 229"/>
                <a:gd name="T88" fmla="*/ 28 w 274"/>
                <a:gd name="T89" fmla="*/ 72 h 229"/>
                <a:gd name="T90" fmla="*/ 21 w 274"/>
                <a:gd name="T91" fmla="*/ 65 h 229"/>
                <a:gd name="T92" fmla="*/ 16 w 274"/>
                <a:gd name="T93" fmla="*/ 58 h 229"/>
                <a:gd name="T94" fmla="*/ 9 w 274"/>
                <a:gd name="T95" fmla="*/ 46 h 229"/>
                <a:gd name="T96" fmla="*/ 4 w 274"/>
                <a:gd name="T97" fmla="*/ 34 h 229"/>
                <a:gd name="T98" fmla="*/ 2 w 274"/>
                <a:gd name="T99" fmla="*/ 19 h 229"/>
                <a:gd name="T100" fmla="*/ 0 w 274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" h="229">
                  <a:moveTo>
                    <a:pt x="274" y="205"/>
                  </a:moveTo>
                  <a:lnTo>
                    <a:pt x="271" y="208"/>
                  </a:lnTo>
                  <a:lnTo>
                    <a:pt x="267" y="210"/>
                  </a:lnTo>
                  <a:lnTo>
                    <a:pt x="260" y="215"/>
                  </a:lnTo>
                  <a:lnTo>
                    <a:pt x="250" y="220"/>
                  </a:lnTo>
                  <a:lnTo>
                    <a:pt x="238" y="224"/>
                  </a:lnTo>
                  <a:lnTo>
                    <a:pt x="226" y="229"/>
                  </a:lnTo>
                  <a:lnTo>
                    <a:pt x="212" y="229"/>
                  </a:lnTo>
                  <a:lnTo>
                    <a:pt x="198" y="229"/>
                  </a:lnTo>
                  <a:lnTo>
                    <a:pt x="181" y="224"/>
                  </a:lnTo>
                  <a:lnTo>
                    <a:pt x="167" y="217"/>
                  </a:lnTo>
                  <a:lnTo>
                    <a:pt x="152" y="208"/>
                  </a:lnTo>
                  <a:lnTo>
                    <a:pt x="140" y="196"/>
                  </a:lnTo>
                  <a:lnTo>
                    <a:pt x="133" y="186"/>
                  </a:lnTo>
                  <a:lnTo>
                    <a:pt x="128" y="179"/>
                  </a:lnTo>
                  <a:lnTo>
                    <a:pt x="126" y="170"/>
                  </a:lnTo>
                  <a:lnTo>
                    <a:pt x="124" y="162"/>
                  </a:lnTo>
                  <a:lnTo>
                    <a:pt x="124" y="158"/>
                  </a:lnTo>
                  <a:lnTo>
                    <a:pt x="124" y="153"/>
                  </a:lnTo>
                  <a:lnTo>
                    <a:pt x="124" y="151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19" y="151"/>
                  </a:lnTo>
                  <a:lnTo>
                    <a:pt x="114" y="153"/>
                  </a:lnTo>
                  <a:lnTo>
                    <a:pt x="109" y="155"/>
                  </a:lnTo>
                  <a:lnTo>
                    <a:pt x="102" y="158"/>
                  </a:lnTo>
                  <a:lnTo>
                    <a:pt x="93" y="160"/>
                  </a:lnTo>
                  <a:lnTo>
                    <a:pt x="85" y="160"/>
                  </a:lnTo>
                  <a:lnTo>
                    <a:pt x="76" y="158"/>
                  </a:lnTo>
                  <a:lnTo>
                    <a:pt x="66" y="155"/>
                  </a:lnTo>
                  <a:lnTo>
                    <a:pt x="57" y="148"/>
                  </a:lnTo>
                  <a:lnTo>
                    <a:pt x="47" y="141"/>
                  </a:lnTo>
                  <a:lnTo>
                    <a:pt x="43" y="131"/>
                  </a:lnTo>
                  <a:lnTo>
                    <a:pt x="40" y="122"/>
                  </a:lnTo>
                  <a:lnTo>
                    <a:pt x="38" y="115"/>
                  </a:lnTo>
                  <a:lnTo>
                    <a:pt x="38" y="105"/>
                  </a:lnTo>
                  <a:lnTo>
                    <a:pt x="38" y="98"/>
                  </a:lnTo>
                  <a:lnTo>
                    <a:pt x="40" y="93"/>
                  </a:lnTo>
                  <a:lnTo>
                    <a:pt x="43" y="89"/>
                  </a:lnTo>
                  <a:lnTo>
                    <a:pt x="43" y="84"/>
                  </a:lnTo>
                  <a:lnTo>
                    <a:pt x="43" y="84"/>
                  </a:lnTo>
                  <a:lnTo>
                    <a:pt x="43" y="84"/>
                  </a:lnTo>
                  <a:lnTo>
                    <a:pt x="38" y="81"/>
                  </a:lnTo>
                  <a:lnTo>
                    <a:pt x="33" y="77"/>
                  </a:lnTo>
                  <a:lnTo>
                    <a:pt x="28" y="72"/>
                  </a:lnTo>
                  <a:lnTo>
                    <a:pt x="21" y="65"/>
                  </a:lnTo>
                  <a:lnTo>
                    <a:pt x="16" y="58"/>
                  </a:lnTo>
                  <a:lnTo>
                    <a:pt x="9" y="46"/>
                  </a:lnTo>
                  <a:lnTo>
                    <a:pt x="4" y="34"/>
                  </a:lnTo>
                  <a:lnTo>
                    <a:pt x="2" y="19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4" name="Freeform 20"/>
            <p:cNvSpPr>
              <a:spLocks/>
            </p:cNvSpPr>
            <p:nvPr/>
          </p:nvSpPr>
          <p:spPr bwMode="auto">
            <a:xfrm>
              <a:off x="4829" y="2651"/>
              <a:ext cx="355" cy="239"/>
            </a:xfrm>
            <a:custGeom>
              <a:avLst/>
              <a:gdLst>
                <a:gd name="T0" fmla="*/ 355 w 355"/>
                <a:gd name="T1" fmla="*/ 19 h 239"/>
                <a:gd name="T2" fmla="*/ 348 w 355"/>
                <a:gd name="T3" fmla="*/ 48 h 239"/>
                <a:gd name="T4" fmla="*/ 336 w 355"/>
                <a:gd name="T5" fmla="*/ 67 h 239"/>
                <a:gd name="T6" fmla="*/ 324 w 355"/>
                <a:gd name="T7" fmla="*/ 79 h 239"/>
                <a:gd name="T8" fmla="*/ 315 w 355"/>
                <a:gd name="T9" fmla="*/ 84 h 239"/>
                <a:gd name="T10" fmla="*/ 315 w 355"/>
                <a:gd name="T11" fmla="*/ 86 h 239"/>
                <a:gd name="T12" fmla="*/ 317 w 355"/>
                <a:gd name="T13" fmla="*/ 93 h 239"/>
                <a:gd name="T14" fmla="*/ 319 w 355"/>
                <a:gd name="T15" fmla="*/ 108 h 239"/>
                <a:gd name="T16" fmla="*/ 317 w 355"/>
                <a:gd name="T17" fmla="*/ 124 h 239"/>
                <a:gd name="T18" fmla="*/ 310 w 355"/>
                <a:gd name="T19" fmla="*/ 141 h 239"/>
                <a:gd name="T20" fmla="*/ 291 w 355"/>
                <a:gd name="T21" fmla="*/ 155 h 239"/>
                <a:gd name="T22" fmla="*/ 272 w 355"/>
                <a:gd name="T23" fmla="*/ 160 h 239"/>
                <a:gd name="T24" fmla="*/ 255 w 355"/>
                <a:gd name="T25" fmla="*/ 160 h 239"/>
                <a:gd name="T26" fmla="*/ 243 w 355"/>
                <a:gd name="T27" fmla="*/ 155 h 239"/>
                <a:gd name="T28" fmla="*/ 234 w 355"/>
                <a:gd name="T29" fmla="*/ 151 h 239"/>
                <a:gd name="T30" fmla="*/ 234 w 355"/>
                <a:gd name="T31" fmla="*/ 151 h 239"/>
                <a:gd name="T32" fmla="*/ 234 w 355"/>
                <a:gd name="T33" fmla="*/ 158 h 239"/>
                <a:gd name="T34" fmla="*/ 231 w 355"/>
                <a:gd name="T35" fmla="*/ 170 h 239"/>
                <a:gd name="T36" fmla="*/ 224 w 355"/>
                <a:gd name="T37" fmla="*/ 189 h 239"/>
                <a:gd name="T38" fmla="*/ 205 w 355"/>
                <a:gd name="T39" fmla="*/ 208 h 239"/>
                <a:gd name="T40" fmla="*/ 176 w 355"/>
                <a:gd name="T41" fmla="*/ 227 h 239"/>
                <a:gd name="T42" fmla="*/ 145 w 355"/>
                <a:gd name="T43" fmla="*/ 232 h 239"/>
                <a:gd name="T44" fmla="*/ 119 w 355"/>
                <a:gd name="T45" fmla="*/ 224 h 239"/>
                <a:gd name="T46" fmla="*/ 98 w 355"/>
                <a:gd name="T47" fmla="*/ 215 h 239"/>
                <a:gd name="T48" fmla="*/ 86 w 355"/>
                <a:gd name="T49" fmla="*/ 208 h 239"/>
                <a:gd name="T50" fmla="*/ 83 w 355"/>
                <a:gd name="T51" fmla="*/ 208 h 239"/>
                <a:gd name="T52" fmla="*/ 83 w 355"/>
                <a:gd name="T53" fmla="*/ 213 h 239"/>
                <a:gd name="T54" fmla="*/ 79 w 355"/>
                <a:gd name="T55" fmla="*/ 222 h 239"/>
                <a:gd name="T56" fmla="*/ 69 w 355"/>
                <a:gd name="T57" fmla="*/ 232 h 239"/>
                <a:gd name="T58" fmla="*/ 52 w 355"/>
                <a:gd name="T59" fmla="*/ 236 h 239"/>
                <a:gd name="T60" fmla="*/ 31 w 355"/>
                <a:gd name="T61" fmla="*/ 236 h 239"/>
                <a:gd name="T62" fmla="*/ 14 w 355"/>
                <a:gd name="T63" fmla="*/ 232 h 239"/>
                <a:gd name="T64" fmla="*/ 5 w 355"/>
                <a:gd name="T65" fmla="*/ 222 h 239"/>
                <a:gd name="T66" fmla="*/ 0 w 355"/>
                <a:gd name="T67" fmla="*/ 213 h 239"/>
                <a:gd name="T68" fmla="*/ 0 w 355"/>
                <a:gd name="T69" fmla="*/ 2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9">
                  <a:moveTo>
                    <a:pt x="355" y="0"/>
                  </a:moveTo>
                  <a:lnTo>
                    <a:pt x="355" y="19"/>
                  </a:lnTo>
                  <a:lnTo>
                    <a:pt x="353" y="34"/>
                  </a:lnTo>
                  <a:lnTo>
                    <a:pt x="348" y="48"/>
                  </a:lnTo>
                  <a:lnTo>
                    <a:pt x="341" y="58"/>
                  </a:lnTo>
                  <a:lnTo>
                    <a:pt x="336" y="67"/>
                  </a:lnTo>
                  <a:lnTo>
                    <a:pt x="329" y="74"/>
                  </a:lnTo>
                  <a:lnTo>
                    <a:pt x="324" y="79"/>
                  </a:lnTo>
                  <a:lnTo>
                    <a:pt x="319" y="81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5" y="86"/>
                  </a:lnTo>
                  <a:lnTo>
                    <a:pt x="315" y="89"/>
                  </a:lnTo>
                  <a:lnTo>
                    <a:pt x="317" y="93"/>
                  </a:lnTo>
                  <a:lnTo>
                    <a:pt x="319" y="100"/>
                  </a:lnTo>
                  <a:lnTo>
                    <a:pt x="319" y="108"/>
                  </a:lnTo>
                  <a:lnTo>
                    <a:pt x="319" y="115"/>
                  </a:lnTo>
                  <a:lnTo>
                    <a:pt x="317" y="124"/>
                  </a:lnTo>
                  <a:lnTo>
                    <a:pt x="315" y="131"/>
                  </a:lnTo>
                  <a:lnTo>
                    <a:pt x="310" y="141"/>
                  </a:lnTo>
                  <a:lnTo>
                    <a:pt x="300" y="151"/>
                  </a:lnTo>
                  <a:lnTo>
                    <a:pt x="291" y="155"/>
                  </a:lnTo>
                  <a:lnTo>
                    <a:pt x="281" y="160"/>
                  </a:lnTo>
                  <a:lnTo>
                    <a:pt x="272" y="160"/>
                  </a:lnTo>
                  <a:lnTo>
                    <a:pt x="265" y="160"/>
                  </a:lnTo>
                  <a:lnTo>
                    <a:pt x="255" y="160"/>
                  </a:lnTo>
                  <a:lnTo>
                    <a:pt x="248" y="158"/>
                  </a:lnTo>
                  <a:lnTo>
                    <a:pt x="243" y="155"/>
                  </a:lnTo>
                  <a:lnTo>
                    <a:pt x="238" y="153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34" y="153"/>
                  </a:lnTo>
                  <a:lnTo>
                    <a:pt x="234" y="158"/>
                  </a:lnTo>
                  <a:lnTo>
                    <a:pt x="234" y="162"/>
                  </a:lnTo>
                  <a:lnTo>
                    <a:pt x="231" y="170"/>
                  </a:lnTo>
                  <a:lnTo>
                    <a:pt x="229" y="179"/>
                  </a:lnTo>
                  <a:lnTo>
                    <a:pt x="224" y="189"/>
                  </a:lnTo>
                  <a:lnTo>
                    <a:pt x="217" y="198"/>
                  </a:lnTo>
                  <a:lnTo>
                    <a:pt x="205" y="208"/>
                  </a:lnTo>
                  <a:lnTo>
                    <a:pt x="191" y="217"/>
                  </a:lnTo>
                  <a:lnTo>
                    <a:pt x="176" y="227"/>
                  </a:lnTo>
                  <a:lnTo>
                    <a:pt x="160" y="229"/>
                  </a:lnTo>
                  <a:lnTo>
                    <a:pt x="145" y="232"/>
                  </a:lnTo>
                  <a:lnTo>
                    <a:pt x="131" y="229"/>
                  </a:lnTo>
                  <a:lnTo>
                    <a:pt x="119" y="224"/>
                  </a:lnTo>
                  <a:lnTo>
                    <a:pt x="107" y="220"/>
                  </a:lnTo>
                  <a:lnTo>
                    <a:pt x="98" y="215"/>
                  </a:lnTo>
                  <a:lnTo>
                    <a:pt x="90" y="210"/>
                  </a:lnTo>
                  <a:lnTo>
                    <a:pt x="86" y="208"/>
                  </a:lnTo>
                  <a:lnTo>
                    <a:pt x="83" y="208"/>
                  </a:lnTo>
                  <a:lnTo>
                    <a:pt x="83" y="208"/>
                  </a:lnTo>
                  <a:lnTo>
                    <a:pt x="83" y="210"/>
                  </a:lnTo>
                  <a:lnTo>
                    <a:pt x="83" y="213"/>
                  </a:lnTo>
                  <a:lnTo>
                    <a:pt x="81" y="217"/>
                  </a:lnTo>
                  <a:lnTo>
                    <a:pt x="79" y="222"/>
                  </a:lnTo>
                  <a:lnTo>
                    <a:pt x="74" y="227"/>
                  </a:lnTo>
                  <a:lnTo>
                    <a:pt x="69" y="232"/>
                  </a:lnTo>
                  <a:lnTo>
                    <a:pt x="62" y="234"/>
                  </a:lnTo>
                  <a:lnTo>
                    <a:pt x="52" y="236"/>
                  </a:lnTo>
                  <a:lnTo>
                    <a:pt x="43" y="239"/>
                  </a:lnTo>
                  <a:lnTo>
                    <a:pt x="31" y="236"/>
                  </a:lnTo>
                  <a:lnTo>
                    <a:pt x="21" y="234"/>
                  </a:lnTo>
                  <a:lnTo>
                    <a:pt x="14" y="232"/>
                  </a:lnTo>
                  <a:lnTo>
                    <a:pt x="9" y="227"/>
                  </a:lnTo>
                  <a:lnTo>
                    <a:pt x="5" y="222"/>
                  </a:lnTo>
                  <a:lnTo>
                    <a:pt x="2" y="217"/>
                  </a:lnTo>
                  <a:lnTo>
                    <a:pt x="0" y="213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8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4833" name="Group 49"/>
          <p:cNvGrpSpPr>
            <a:grpSpLocks/>
          </p:cNvGrpSpPr>
          <p:nvPr/>
        </p:nvGrpSpPr>
        <p:grpSpPr bwMode="auto">
          <a:xfrm>
            <a:off x="5554663" y="3844925"/>
            <a:ext cx="1020762" cy="746125"/>
            <a:chOff x="3499" y="2422"/>
            <a:chExt cx="643" cy="470"/>
          </a:xfrm>
        </p:grpSpPr>
        <p:sp>
          <p:nvSpPr>
            <p:cNvPr id="374805" name="Freeform 21"/>
            <p:cNvSpPr>
              <a:spLocks/>
            </p:cNvSpPr>
            <p:nvPr/>
          </p:nvSpPr>
          <p:spPr bwMode="auto">
            <a:xfrm>
              <a:off x="3866" y="2432"/>
              <a:ext cx="276" cy="229"/>
            </a:xfrm>
            <a:custGeom>
              <a:avLst/>
              <a:gdLst>
                <a:gd name="T0" fmla="*/ 0 w 276"/>
                <a:gd name="T1" fmla="*/ 24 h 229"/>
                <a:gd name="T2" fmla="*/ 4 w 276"/>
                <a:gd name="T3" fmla="*/ 24 h 229"/>
                <a:gd name="T4" fmla="*/ 7 w 276"/>
                <a:gd name="T5" fmla="*/ 19 h 229"/>
                <a:gd name="T6" fmla="*/ 16 w 276"/>
                <a:gd name="T7" fmla="*/ 14 h 229"/>
                <a:gd name="T8" fmla="*/ 26 w 276"/>
                <a:gd name="T9" fmla="*/ 10 h 229"/>
                <a:gd name="T10" fmla="*/ 35 w 276"/>
                <a:gd name="T11" fmla="*/ 5 h 229"/>
                <a:gd name="T12" fmla="*/ 50 w 276"/>
                <a:gd name="T13" fmla="*/ 2 h 229"/>
                <a:gd name="T14" fmla="*/ 64 w 276"/>
                <a:gd name="T15" fmla="*/ 0 h 229"/>
                <a:gd name="T16" fmla="*/ 78 w 276"/>
                <a:gd name="T17" fmla="*/ 0 h 229"/>
                <a:gd name="T18" fmla="*/ 95 w 276"/>
                <a:gd name="T19" fmla="*/ 5 h 229"/>
                <a:gd name="T20" fmla="*/ 109 w 276"/>
                <a:gd name="T21" fmla="*/ 12 h 229"/>
                <a:gd name="T22" fmla="*/ 124 w 276"/>
                <a:gd name="T23" fmla="*/ 24 h 229"/>
                <a:gd name="T24" fmla="*/ 133 w 276"/>
                <a:gd name="T25" fmla="*/ 33 h 229"/>
                <a:gd name="T26" fmla="*/ 143 w 276"/>
                <a:gd name="T27" fmla="*/ 43 h 229"/>
                <a:gd name="T28" fmla="*/ 147 w 276"/>
                <a:gd name="T29" fmla="*/ 52 h 229"/>
                <a:gd name="T30" fmla="*/ 150 w 276"/>
                <a:gd name="T31" fmla="*/ 60 h 229"/>
                <a:gd name="T32" fmla="*/ 152 w 276"/>
                <a:gd name="T33" fmla="*/ 67 h 229"/>
                <a:gd name="T34" fmla="*/ 152 w 276"/>
                <a:gd name="T35" fmla="*/ 74 h 229"/>
                <a:gd name="T36" fmla="*/ 152 w 276"/>
                <a:gd name="T37" fmla="*/ 79 h 229"/>
                <a:gd name="T38" fmla="*/ 152 w 276"/>
                <a:gd name="T39" fmla="*/ 81 h 229"/>
                <a:gd name="T40" fmla="*/ 152 w 276"/>
                <a:gd name="T41" fmla="*/ 81 h 229"/>
                <a:gd name="T42" fmla="*/ 152 w 276"/>
                <a:gd name="T43" fmla="*/ 81 h 229"/>
                <a:gd name="T44" fmla="*/ 155 w 276"/>
                <a:gd name="T45" fmla="*/ 79 h 229"/>
                <a:gd name="T46" fmla="*/ 159 w 276"/>
                <a:gd name="T47" fmla="*/ 76 h 229"/>
                <a:gd name="T48" fmla="*/ 167 w 276"/>
                <a:gd name="T49" fmla="*/ 74 h 229"/>
                <a:gd name="T50" fmla="*/ 174 w 276"/>
                <a:gd name="T51" fmla="*/ 72 h 229"/>
                <a:gd name="T52" fmla="*/ 181 w 276"/>
                <a:gd name="T53" fmla="*/ 69 h 229"/>
                <a:gd name="T54" fmla="*/ 190 w 276"/>
                <a:gd name="T55" fmla="*/ 69 h 229"/>
                <a:gd name="T56" fmla="*/ 200 w 276"/>
                <a:gd name="T57" fmla="*/ 72 h 229"/>
                <a:gd name="T58" fmla="*/ 209 w 276"/>
                <a:gd name="T59" fmla="*/ 74 h 229"/>
                <a:gd name="T60" fmla="*/ 219 w 276"/>
                <a:gd name="T61" fmla="*/ 81 h 229"/>
                <a:gd name="T62" fmla="*/ 229 w 276"/>
                <a:gd name="T63" fmla="*/ 91 h 229"/>
                <a:gd name="T64" fmla="*/ 233 w 276"/>
                <a:gd name="T65" fmla="*/ 98 h 229"/>
                <a:gd name="T66" fmla="*/ 236 w 276"/>
                <a:gd name="T67" fmla="*/ 107 h 229"/>
                <a:gd name="T68" fmla="*/ 238 w 276"/>
                <a:gd name="T69" fmla="*/ 117 h 229"/>
                <a:gd name="T70" fmla="*/ 238 w 276"/>
                <a:gd name="T71" fmla="*/ 124 h 229"/>
                <a:gd name="T72" fmla="*/ 236 w 276"/>
                <a:gd name="T73" fmla="*/ 131 h 229"/>
                <a:gd name="T74" fmla="*/ 236 w 276"/>
                <a:gd name="T75" fmla="*/ 138 h 229"/>
                <a:gd name="T76" fmla="*/ 233 w 276"/>
                <a:gd name="T77" fmla="*/ 143 h 229"/>
                <a:gd name="T78" fmla="*/ 233 w 276"/>
                <a:gd name="T79" fmla="*/ 145 h 229"/>
                <a:gd name="T80" fmla="*/ 231 w 276"/>
                <a:gd name="T81" fmla="*/ 145 h 229"/>
                <a:gd name="T82" fmla="*/ 233 w 276"/>
                <a:gd name="T83" fmla="*/ 148 h 229"/>
                <a:gd name="T84" fmla="*/ 236 w 276"/>
                <a:gd name="T85" fmla="*/ 148 h 229"/>
                <a:gd name="T86" fmla="*/ 240 w 276"/>
                <a:gd name="T87" fmla="*/ 153 h 229"/>
                <a:gd name="T88" fmla="*/ 248 w 276"/>
                <a:gd name="T89" fmla="*/ 157 h 229"/>
                <a:gd name="T90" fmla="*/ 252 w 276"/>
                <a:gd name="T91" fmla="*/ 164 h 229"/>
                <a:gd name="T92" fmla="*/ 259 w 276"/>
                <a:gd name="T93" fmla="*/ 174 h 229"/>
                <a:gd name="T94" fmla="*/ 267 w 276"/>
                <a:gd name="T95" fmla="*/ 184 h 229"/>
                <a:gd name="T96" fmla="*/ 271 w 276"/>
                <a:gd name="T97" fmla="*/ 195 h 229"/>
                <a:gd name="T98" fmla="*/ 274 w 276"/>
                <a:gd name="T99" fmla="*/ 212 h 229"/>
                <a:gd name="T100" fmla="*/ 276 w 276"/>
                <a:gd name="T10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" h="229">
                  <a:moveTo>
                    <a:pt x="0" y="24"/>
                  </a:moveTo>
                  <a:lnTo>
                    <a:pt x="4" y="24"/>
                  </a:lnTo>
                  <a:lnTo>
                    <a:pt x="7" y="19"/>
                  </a:lnTo>
                  <a:lnTo>
                    <a:pt x="16" y="14"/>
                  </a:lnTo>
                  <a:lnTo>
                    <a:pt x="26" y="10"/>
                  </a:lnTo>
                  <a:lnTo>
                    <a:pt x="35" y="5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5" y="5"/>
                  </a:lnTo>
                  <a:lnTo>
                    <a:pt x="109" y="12"/>
                  </a:lnTo>
                  <a:lnTo>
                    <a:pt x="124" y="24"/>
                  </a:lnTo>
                  <a:lnTo>
                    <a:pt x="133" y="33"/>
                  </a:lnTo>
                  <a:lnTo>
                    <a:pt x="143" y="43"/>
                  </a:lnTo>
                  <a:lnTo>
                    <a:pt x="147" y="52"/>
                  </a:lnTo>
                  <a:lnTo>
                    <a:pt x="150" y="60"/>
                  </a:lnTo>
                  <a:lnTo>
                    <a:pt x="152" y="67"/>
                  </a:lnTo>
                  <a:lnTo>
                    <a:pt x="152" y="74"/>
                  </a:lnTo>
                  <a:lnTo>
                    <a:pt x="152" y="79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5" y="79"/>
                  </a:lnTo>
                  <a:lnTo>
                    <a:pt x="159" y="76"/>
                  </a:lnTo>
                  <a:lnTo>
                    <a:pt x="167" y="74"/>
                  </a:lnTo>
                  <a:lnTo>
                    <a:pt x="174" y="72"/>
                  </a:lnTo>
                  <a:lnTo>
                    <a:pt x="181" y="69"/>
                  </a:lnTo>
                  <a:lnTo>
                    <a:pt x="190" y="69"/>
                  </a:lnTo>
                  <a:lnTo>
                    <a:pt x="200" y="72"/>
                  </a:lnTo>
                  <a:lnTo>
                    <a:pt x="209" y="74"/>
                  </a:lnTo>
                  <a:lnTo>
                    <a:pt x="219" y="81"/>
                  </a:lnTo>
                  <a:lnTo>
                    <a:pt x="229" y="91"/>
                  </a:lnTo>
                  <a:lnTo>
                    <a:pt x="233" y="98"/>
                  </a:lnTo>
                  <a:lnTo>
                    <a:pt x="236" y="107"/>
                  </a:lnTo>
                  <a:lnTo>
                    <a:pt x="238" y="117"/>
                  </a:lnTo>
                  <a:lnTo>
                    <a:pt x="238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3" y="143"/>
                  </a:lnTo>
                  <a:lnTo>
                    <a:pt x="233" y="145"/>
                  </a:lnTo>
                  <a:lnTo>
                    <a:pt x="231" y="145"/>
                  </a:lnTo>
                  <a:lnTo>
                    <a:pt x="233" y="148"/>
                  </a:lnTo>
                  <a:lnTo>
                    <a:pt x="236" y="148"/>
                  </a:lnTo>
                  <a:lnTo>
                    <a:pt x="240" y="153"/>
                  </a:lnTo>
                  <a:lnTo>
                    <a:pt x="248" y="157"/>
                  </a:lnTo>
                  <a:lnTo>
                    <a:pt x="252" y="164"/>
                  </a:lnTo>
                  <a:lnTo>
                    <a:pt x="259" y="174"/>
                  </a:lnTo>
                  <a:lnTo>
                    <a:pt x="267" y="184"/>
                  </a:lnTo>
                  <a:lnTo>
                    <a:pt x="271" y="195"/>
                  </a:lnTo>
                  <a:lnTo>
                    <a:pt x="274" y="212"/>
                  </a:lnTo>
                  <a:lnTo>
                    <a:pt x="276" y="229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6" name="Freeform 22"/>
            <p:cNvSpPr>
              <a:spLocks/>
            </p:cNvSpPr>
            <p:nvPr/>
          </p:nvSpPr>
          <p:spPr bwMode="auto">
            <a:xfrm>
              <a:off x="3499" y="2422"/>
              <a:ext cx="358" cy="236"/>
            </a:xfrm>
            <a:custGeom>
              <a:avLst/>
              <a:gdLst>
                <a:gd name="T0" fmla="*/ 3 w 358"/>
                <a:gd name="T1" fmla="*/ 220 h 236"/>
                <a:gd name="T2" fmla="*/ 10 w 358"/>
                <a:gd name="T3" fmla="*/ 194 h 236"/>
                <a:gd name="T4" fmla="*/ 22 w 358"/>
                <a:gd name="T5" fmla="*/ 174 h 236"/>
                <a:gd name="T6" fmla="*/ 34 w 358"/>
                <a:gd name="T7" fmla="*/ 163 h 236"/>
                <a:gd name="T8" fmla="*/ 43 w 358"/>
                <a:gd name="T9" fmla="*/ 155 h 236"/>
                <a:gd name="T10" fmla="*/ 43 w 358"/>
                <a:gd name="T11" fmla="*/ 155 h 236"/>
                <a:gd name="T12" fmla="*/ 41 w 358"/>
                <a:gd name="T13" fmla="*/ 146 h 236"/>
                <a:gd name="T14" fmla="*/ 39 w 358"/>
                <a:gd name="T15" fmla="*/ 134 h 236"/>
                <a:gd name="T16" fmla="*/ 39 w 358"/>
                <a:gd name="T17" fmla="*/ 117 h 236"/>
                <a:gd name="T18" fmla="*/ 48 w 358"/>
                <a:gd name="T19" fmla="*/ 98 h 236"/>
                <a:gd name="T20" fmla="*/ 65 w 358"/>
                <a:gd name="T21" fmla="*/ 84 h 236"/>
                <a:gd name="T22" fmla="*/ 84 w 358"/>
                <a:gd name="T23" fmla="*/ 79 h 236"/>
                <a:gd name="T24" fmla="*/ 103 w 358"/>
                <a:gd name="T25" fmla="*/ 82 h 236"/>
                <a:gd name="T26" fmla="*/ 115 w 358"/>
                <a:gd name="T27" fmla="*/ 86 h 236"/>
                <a:gd name="T28" fmla="*/ 122 w 358"/>
                <a:gd name="T29" fmla="*/ 91 h 236"/>
                <a:gd name="T30" fmla="*/ 124 w 358"/>
                <a:gd name="T31" fmla="*/ 89 h 236"/>
                <a:gd name="T32" fmla="*/ 122 w 358"/>
                <a:gd name="T33" fmla="*/ 82 h 236"/>
                <a:gd name="T34" fmla="*/ 124 w 358"/>
                <a:gd name="T35" fmla="*/ 70 h 236"/>
                <a:gd name="T36" fmla="*/ 134 w 358"/>
                <a:gd name="T37" fmla="*/ 53 h 236"/>
                <a:gd name="T38" fmla="*/ 153 w 358"/>
                <a:gd name="T39" fmla="*/ 31 h 236"/>
                <a:gd name="T40" fmla="*/ 182 w 358"/>
                <a:gd name="T41" fmla="*/ 15 h 236"/>
                <a:gd name="T42" fmla="*/ 213 w 358"/>
                <a:gd name="T43" fmla="*/ 10 h 236"/>
                <a:gd name="T44" fmla="*/ 239 w 358"/>
                <a:gd name="T45" fmla="*/ 15 h 236"/>
                <a:gd name="T46" fmla="*/ 260 w 358"/>
                <a:gd name="T47" fmla="*/ 24 h 236"/>
                <a:gd name="T48" fmla="*/ 272 w 358"/>
                <a:gd name="T49" fmla="*/ 31 h 236"/>
                <a:gd name="T50" fmla="*/ 275 w 358"/>
                <a:gd name="T51" fmla="*/ 31 h 236"/>
                <a:gd name="T52" fmla="*/ 275 w 358"/>
                <a:gd name="T53" fmla="*/ 27 h 236"/>
                <a:gd name="T54" fmla="*/ 279 w 358"/>
                <a:gd name="T55" fmla="*/ 17 h 236"/>
                <a:gd name="T56" fmla="*/ 289 w 358"/>
                <a:gd name="T57" fmla="*/ 8 h 236"/>
                <a:gd name="T58" fmla="*/ 306 w 358"/>
                <a:gd name="T59" fmla="*/ 3 h 236"/>
                <a:gd name="T60" fmla="*/ 327 w 358"/>
                <a:gd name="T61" fmla="*/ 3 h 236"/>
                <a:gd name="T62" fmla="*/ 344 w 358"/>
                <a:gd name="T63" fmla="*/ 8 h 236"/>
                <a:gd name="T64" fmla="*/ 351 w 358"/>
                <a:gd name="T65" fmla="*/ 17 h 236"/>
                <a:gd name="T66" fmla="*/ 356 w 358"/>
                <a:gd name="T67" fmla="*/ 27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3" y="220"/>
                  </a:lnTo>
                  <a:lnTo>
                    <a:pt x="5" y="205"/>
                  </a:lnTo>
                  <a:lnTo>
                    <a:pt x="10" y="194"/>
                  </a:lnTo>
                  <a:lnTo>
                    <a:pt x="15" y="182"/>
                  </a:lnTo>
                  <a:lnTo>
                    <a:pt x="22" y="174"/>
                  </a:lnTo>
                  <a:lnTo>
                    <a:pt x="29" y="167"/>
                  </a:lnTo>
                  <a:lnTo>
                    <a:pt x="34" y="163"/>
                  </a:lnTo>
                  <a:lnTo>
                    <a:pt x="39" y="158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1" y="151"/>
                  </a:lnTo>
                  <a:lnTo>
                    <a:pt x="41" y="146"/>
                  </a:lnTo>
                  <a:lnTo>
                    <a:pt x="39" y="141"/>
                  </a:lnTo>
                  <a:lnTo>
                    <a:pt x="39" y="134"/>
                  </a:lnTo>
                  <a:lnTo>
                    <a:pt x="39" y="124"/>
                  </a:lnTo>
                  <a:lnTo>
                    <a:pt x="39" y="117"/>
                  </a:lnTo>
                  <a:lnTo>
                    <a:pt x="43" y="108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5" y="84"/>
                  </a:lnTo>
                  <a:lnTo>
                    <a:pt x="77" y="82"/>
                  </a:lnTo>
                  <a:lnTo>
                    <a:pt x="84" y="79"/>
                  </a:lnTo>
                  <a:lnTo>
                    <a:pt x="93" y="79"/>
                  </a:lnTo>
                  <a:lnTo>
                    <a:pt x="103" y="82"/>
                  </a:lnTo>
                  <a:lnTo>
                    <a:pt x="110" y="84"/>
                  </a:lnTo>
                  <a:lnTo>
                    <a:pt x="115" y="86"/>
                  </a:lnTo>
                  <a:lnTo>
                    <a:pt x="120" y="89"/>
                  </a:lnTo>
                  <a:lnTo>
                    <a:pt x="122" y="91"/>
                  </a:lnTo>
                  <a:lnTo>
                    <a:pt x="124" y="91"/>
                  </a:lnTo>
                  <a:lnTo>
                    <a:pt x="124" y="89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4" y="77"/>
                  </a:lnTo>
                  <a:lnTo>
                    <a:pt x="124" y="70"/>
                  </a:lnTo>
                  <a:lnTo>
                    <a:pt x="129" y="60"/>
                  </a:lnTo>
                  <a:lnTo>
                    <a:pt x="134" y="53"/>
                  </a:lnTo>
                  <a:lnTo>
                    <a:pt x="141" y="43"/>
                  </a:lnTo>
                  <a:lnTo>
                    <a:pt x="153" y="31"/>
                  </a:lnTo>
                  <a:lnTo>
                    <a:pt x="165" y="22"/>
                  </a:lnTo>
                  <a:lnTo>
                    <a:pt x="182" y="15"/>
                  </a:lnTo>
                  <a:lnTo>
                    <a:pt x="196" y="10"/>
                  </a:lnTo>
                  <a:lnTo>
                    <a:pt x="213" y="10"/>
                  </a:lnTo>
                  <a:lnTo>
                    <a:pt x="227" y="10"/>
                  </a:lnTo>
                  <a:lnTo>
                    <a:pt x="239" y="15"/>
                  </a:lnTo>
                  <a:lnTo>
                    <a:pt x="251" y="20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5" y="34"/>
                  </a:lnTo>
                  <a:lnTo>
                    <a:pt x="275" y="31"/>
                  </a:lnTo>
                  <a:lnTo>
                    <a:pt x="275" y="29"/>
                  </a:lnTo>
                  <a:lnTo>
                    <a:pt x="275" y="27"/>
                  </a:lnTo>
                  <a:lnTo>
                    <a:pt x="277" y="22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9" y="8"/>
                  </a:lnTo>
                  <a:lnTo>
                    <a:pt x="296" y="5"/>
                  </a:lnTo>
                  <a:lnTo>
                    <a:pt x="306" y="3"/>
                  </a:lnTo>
                  <a:lnTo>
                    <a:pt x="315" y="0"/>
                  </a:lnTo>
                  <a:lnTo>
                    <a:pt x="327" y="3"/>
                  </a:lnTo>
                  <a:lnTo>
                    <a:pt x="337" y="5"/>
                  </a:lnTo>
                  <a:lnTo>
                    <a:pt x="344" y="8"/>
                  </a:lnTo>
                  <a:lnTo>
                    <a:pt x="348" y="12"/>
                  </a:lnTo>
                  <a:lnTo>
                    <a:pt x="351" y="17"/>
                  </a:lnTo>
                  <a:lnTo>
                    <a:pt x="356" y="22"/>
                  </a:lnTo>
                  <a:lnTo>
                    <a:pt x="356" y="27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4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7" name="Freeform 23"/>
            <p:cNvSpPr>
              <a:spLocks/>
            </p:cNvSpPr>
            <p:nvPr/>
          </p:nvSpPr>
          <p:spPr bwMode="auto">
            <a:xfrm>
              <a:off x="3510" y="2656"/>
              <a:ext cx="272" cy="229"/>
            </a:xfrm>
            <a:custGeom>
              <a:avLst/>
              <a:gdLst>
                <a:gd name="T0" fmla="*/ 272 w 272"/>
                <a:gd name="T1" fmla="*/ 203 h 229"/>
                <a:gd name="T2" fmla="*/ 272 w 272"/>
                <a:gd name="T3" fmla="*/ 205 h 229"/>
                <a:gd name="T4" fmla="*/ 267 w 272"/>
                <a:gd name="T5" fmla="*/ 208 h 229"/>
                <a:gd name="T6" fmla="*/ 260 w 272"/>
                <a:gd name="T7" fmla="*/ 212 h 229"/>
                <a:gd name="T8" fmla="*/ 251 w 272"/>
                <a:gd name="T9" fmla="*/ 217 h 229"/>
                <a:gd name="T10" fmla="*/ 239 w 272"/>
                <a:gd name="T11" fmla="*/ 222 h 229"/>
                <a:gd name="T12" fmla="*/ 227 w 272"/>
                <a:gd name="T13" fmla="*/ 227 h 229"/>
                <a:gd name="T14" fmla="*/ 213 w 272"/>
                <a:gd name="T15" fmla="*/ 229 h 229"/>
                <a:gd name="T16" fmla="*/ 196 w 272"/>
                <a:gd name="T17" fmla="*/ 227 h 229"/>
                <a:gd name="T18" fmla="*/ 182 w 272"/>
                <a:gd name="T19" fmla="*/ 224 h 229"/>
                <a:gd name="T20" fmla="*/ 165 w 272"/>
                <a:gd name="T21" fmla="*/ 215 h 229"/>
                <a:gd name="T22" fmla="*/ 153 w 272"/>
                <a:gd name="T23" fmla="*/ 205 h 229"/>
                <a:gd name="T24" fmla="*/ 141 w 272"/>
                <a:gd name="T25" fmla="*/ 196 h 229"/>
                <a:gd name="T26" fmla="*/ 134 w 272"/>
                <a:gd name="T27" fmla="*/ 186 h 229"/>
                <a:gd name="T28" fmla="*/ 129 w 272"/>
                <a:gd name="T29" fmla="*/ 177 h 229"/>
                <a:gd name="T30" fmla="*/ 124 w 272"/>
                <a:gd name="T31" fmla="*/ 167 h 229"/>
                <a:gd name="T32" fmla="*/ 124 w 272"/>
                <a:gd name="T33" fmla="*/ 160 h 229"/>
                <a:gd name="T34" fmla="*/ 122 w 272"/>
                <a:gd name="T35" fmla="*/ 155 h 229"/>
                <a:gd name="T36" fmla="*/ 122 w 272"/>
                <a:gd name="T37" fmla="*/ 150 h 229"/>
                <a:gd name="T38" fmla="*/ 124 w 272"/>
                <a:gd name="T39" fmla="*/ 148 h 229"/>
                <a:gd name="T40" fmla="*/ 124 w 272"/>
                <a:gd name="T41" fmla="*/ 146 h 229"/>
                <a:gd name="T42" fmla="*/ 122 w 272"/>
                <a:gd name="T43" fmla="*/ 148 h 229"/>
                <a:gd name="T44" fmla="*/ 120 w 272"/>
                <a:gd name="T45" fmla="*/ 150 h 229"/>
                <a:gd name="T46" fmla="*/ 115 w 272"/>
                <a:gd name="T47" fmla="*/ 153 h 229"/>
                <a:gd name="T48" fmla="*/ 110 w 272"/>
                <a:gd name="T49" fmla="*/ 155 h 229"/>
                <a:gd name="T50" fmla="*/ 103 w 272"/>
                <a:gd name="T51" fmla="*/ 157 h 229"/>
                <a:gd name="T52" fmla="*/ 93 w 272"/>
                <a:gd name="T53" fmla="*/ 157 h 229"/>
                <a:gd name="T54" fmla="*/ 84 w 272"/>
                <a:gd name="T55" fmla="*/ 157 h 229"/>
                <a:gd name="T56" fmla="*/ 77 w 272"/>
                <a:gd name="T57" fmla="*/ 157 h 229"/>
                <a:gd name="T58" fmla="*/ 65 w 272"/>
                <a:gd name="T59" fmla="*/ 153 h 229"/>
                <a:gd name="T60" fmla="*/ 55 w 272"/>
                <a:gd name="T61" fmla="*/ 146 h 229"/>
                <a:gd name="T62" fmla="*/ 48 w 272"/>
                <a:gd name="T63" fmla="*/ 138 h 229"/>
                <a:gd name="T64" fmla="*/ 43 w 272"/>
                <a:gd name="T65" fmla="*/ 129 h 229"/>
                <a:gd name="T66" fmla="*/ 39 w 272"/>
                <a:gd name="T67" fmla="*/ 122 h 229"/>
                <a:gd name="T68" fmla="*/ 39 w 272"/>
                <a:gd name="T69" fmla="*/ 112 h 229"/>
                <a:gd name="T70" fmla="*/ 39 w 272"/>
                <a:gd name="T71" fmla="*/ 105 h 229"/>
                <a:gd name="T72" fmla="*/ 39 w 272"/>
                <a:gd name="T73" fmla="*/ 98 h 229"/>
                <a:gd name="T74" fmla="*/ 41 w 272"/>
                <a:gd name="T75" fmla="*/ 91 h 229"/>
                <a:gd name="T76" fmla="*/ 41 w 272"/>
                <a:gd name="T77" fmla="*/ 86 h 229"/>
                <a:gd name="T78" fmla="*/ 43 w 272"/>
                <a:gd name="T79" fmla="*/ 84 h 229"/>
                <a:gd name="T80" fmla="*/ 43 w 272"/>
                <a:gd name="T81" fmla="*/ 81 h 229"/>
                <a:gd name="T82" fmla="*/ 43 w 272"/>
                <a:gd name="T83" fmla="*/ 81 h 229"/>
                <a:gd name="T84" fmla="*/ 39 w 272"/>
                <a:gd name="T85" fmla="*/ 79 h 229"/>
                <a:gd name="T86" fmla="*/ 34 w 272"/>
                <a:gd name="T87" fmla="*/ 76 h 229"/>
                <a:gd name="T88" fmla="*/ 29 w 272"/>
                <a:gd name="T89" fmla="*/ 72 h 229"/>
                <a:gd name="T90" fmla="*/ 22 w 272"/>
                <a:gd name="T91" fmla="*/ 64 h 229"/>
                <a:gd name="T92" fmla="*/ 15 w 272"/>
                <a:gd name="T93" fmla="*/ 55 h 229"/>
                <a:gd name="T94" fmla="*/ 10 w 272"/>
                <a:gd name="T95" fmla="*/ 45 h 229"/>
                <a:gd name="T96" fmla="*/ 5 w 272"/>
                <a:gd name="T97" fmla="*/ 31 h 229"/>
                <a:gd name="T98" fmla="*/ 3 w 272"/>
                <a:gd name="T99" fmla="*/ 17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3"/>
                  </a:moveTo>
                  <a:lnTo>
                    <a:pt x="272" y="205"/>
                  </a:lnTo>
                  <a:lnTo>
                    <a:pt x="267" y="208"/>
                  </a:lnTo>
                  <a:lnTo>
                    <a:pt x="260" y="212"/>
                  </a:lnTo>
                  <a:lnTo>
                    <a:pt x="251" y="217"/>
                  </a:lnTo>
                  <a:lnTo>
                    <a:pt x="239" y="222"/>
                  </a:lnTo>
                  <a:lnTo>
                    <a:pt x="227" y="227"/>
                  </a:lnTo>
                  <a:lnTo>
                    <a:pt x="213" y="229"/>
                  </a:lnTo>
                  <a:lnTo>
                    <a:pt x="196" y="227"/>
                  </a:lnTo>
                  <a:lnTo>
                    <a:pt x="182" y="224"/>
                  </a:lnTo>
                  <a:lnTo>
                    <a:pt x="165" y="215"/>
                  </a:lnTo>
                  <a:lnTo>
                    <a:pt x="153" y="205"/>
                  </a:lnTo>
                  <a:lnTo>
                    <a:pt x="141" y="196"/>
                  </a:lnTo>
                  <a:lnTo>
                    <a:pt x="134" y="186"/>
                  </a:lnTo>
                  <a:lnTo>
                    <a:pt x="129" y="177"/>
                  </a:lnTo>
                  <a:lnTo>
                    <a:pt x="124" y="167"/>
                  </a:lnTo>
                  <a:lnTo>
                    <a:pt x="124" y="160"/>
                  </a:lnTo>
                  <a:lnTo>
                    <a:pt x="122" y="155"/>
                  </a:lnTo>
                  <a:lnTo>
                    <a:pt x="122" y="150"/>
                  </a:lnTo>
                  <a:lnTo>
                    <a:pt x="124" y="148"/>
                  </a:lnTo>
                  <a:lnTo>
                    <a:pt x="124" y="146"/>
                  </a:lnTo>
                  <a:lnTo>
                    <a:pt x="122" y="148"/>
                  </a:lnTo>
                  <a:lnTo>
                    <a:pt x="120" y="150"/>
                  </a:lnTo>
                  <a:lnTo>
                    <a:pt x="115" y="153"/>
                  </a:lnTo>
                  <a:lnTo>
                    <a:pt x="110" y="155"/>
                  </a:lnTo>
                  <a:lnTo>
                    <a:pt x="103" y="157"/>
                  </a:lnTo>
                  <a:lnTo>
                    <a:pt x="93" y="157"/>
                  </a:lnTo>
                  <a:lnTo>
                    <a:pt x="84" y="157"/>
                  </a:lnTo>
                  <a:lnTo>
                    <a:pt x="77" y="157"/>
                  </a:lnTo>
                  <a:lnTo>
                    <a:pt x="65" y="153"/>
                  </a:lnTo>
                  <a:lnTo>
                    <a:pt x="55" y="146"/>
                  </a:lnTo>
                  <a:lnTo>
                    <a:pt x="48" y="138"/>
                  </a:lnTo>
                  <a:lnTo>
                    <a:pt x="43" y="129"/>
                  </a:lnTo>
                  <a:lnTo>
                    <a:pt x="39" y="122"/>
                  </a:lnTo>
                  <a:lnTo>
                    <a:pt x="39" y="112"/>
                  </a:lnTo>
                  <a:lnTo>
                    <a:pt x="39" y="105"/>
                  </a:lnTo>
                  <a:lnTo>
                    <a:pt x="39" y="98"/>
                  </a:lnTo>
                  <a:lnTo>
                    <a:pt x="41" y="91"/>
                  </a:lnTo>
                  <a:lnTo>
                    <a:pt x="41" y="86"/>
                  </a:lnTo>
                  <a:lnTo>
                    <a:pt x="43" y="84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9" y="79"/>
                  </a:lnTo>
                  <a:lnTo>
                    <a:pt x="34" y="76"/>
                  </a:lnTo>
                  <a:lnTo>
                    <a:pt x="29" y="72"/>
                  </a:lnTo>
                  <a:lnTo>
                    <a:pt x="22" y="64"/>
                  </a:lnTo>
                  <a:lnTo>
                    <a:pt x="15" y="55"/>
                  </a:lnTo>
                  <a:lnTo>
                    <a:pt x="10" y="45"/>
                  </a:lnTo>
                  <a:lnTo>
                    <a:pt x="5" y="31"/>
                  </a:lnTo>
                  <a:lnTo>
                    <a:pt x="3" y="17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8" name="Freeform 24"/>
            <p:cNvSpPr>
              <a:spLocks/>
            </p:cNvSpPr>
            <p:nvPr/>
          </p:nvSpPr>
          <p:spPr bwMode="auto">
            <a:xfrm>
              <a:off x="3782" y="2656"/>
              <a:ext cx="360" cy="236"/>
            </a:xfrm>
            <a:custGeom>
              <a:avLst/>
              <a:gdLst>
                <a:gd name="T0" fmla="*/ 3 w 360"/>
                <a:gd name="T1" fmla="*/ 205 h 236"/>
                <a:gd name="T2" fmla="*/ 3 w 360"/>
                <a:gd name="T3" fmla="*/ 212 h 236"/>
                <a:gd name="T4" fmla="*/ 7 w 360"/>
                <a:gd name="T5" fmla="*/ 219 h 236"/>
                <a:gd name="T6" fmla="*/ 17 w 360"/>
                <a:gd name="T7" fmla="*/ 229 h 236"/>
                <a:gd name="T8" fmla="*/ 34 w 360"/>
                <a:gd name="T9" fmla="*/ 236 h 236"/>
                <a:gd name="T10" fmla="*/ 55 w 360"/>
                <a:gd name="T11" fmla="*/ 236 h 236"/>
                <a:gd name="T12" fmla="*/ 72 w 360"/>
                <a:gd name="T13" fmla="*/ 229 h 236"/>
                <a:gd name="T14" fmla="*/ 79 w 360"/>
                <a:gd name="T15" fmla="*/ 219 h 236"/>
                <a:gd name="T16" fmla="*/ 84 w 360"/>
                <a:gd name="T17" fmla="*/ 212 h 236"/>
                <a:gd name="T18" fmla="*/ 86 w 360"/>
                <a:gd name="T19" fmla="*/ 205 h 236"/>
                <a:gd name="T20" fmla="*/ 88 w 360"/>
                <a:gd name="T21" fmla="*/ 205 h 236"/>
                <a:gd name="T22" fmla="*/ 100 w 360"/>
                <a:gd name="T23" fmla="*/ 215 h 236"/>
                <a:gd name="T24" fmla="*/ 119 w 360"/>
                <a:gd name="T25" fmla="*/ 224 h 236"/>
                <a:gd name="T26" fmla="*/ 148 w 360"/>
                <a:gd name="T27" fmla="*/ 229 h 236"/>
                <a:gd name="T28" fmla="*/ 179 w 360"/>
                <a:gd name="T29" fmla="*/ 224 h 236"/>
                <a:gd name="T30" fmla="*/ 208 w 360"/>
                <a:gd name="T31" fmla="*/ 205 h 236"/>
                <a:gd name="T32" fmla="*/ 227 w 360"/>
                <a:gd name="T33" fmla="*/ 186 h 236"/>
                <a:gd name="T34" fmla="*/ 234 w 360"/>
                <a:gd name="T35" fmla="*/ 169 h 236"/>
                <a:gd name="T36" fmla="*/ 236 w 360"/>
                <a:gd name="T37" fmla="*/ 155 h 236"/>
                <a:gd name="T38" fmla="*/ 236 w 360"/>
                <a:gd name="T39" fmla="*/ 148 h 236"/>
                <a:gd name="T40" fmla="*/ 236 w 360"/>
                <a:gd name="T41" fmla="*/ 148 h 236"/>
                <a:gd name="T42" fmla="*/ 243 w 360"/>
                <a:gd name="T43" fmla="*/ 153 h 236"/>
                <a:gd name="T44" fmla="*/ 258 w 360"/>
                <a:gd name="T45" fmla="*/ 157 h 236"/>
                <a:gd name="T46" fmla="*/ 274 w 360"/>
                <a:gd name="T47" fmla="*/ 160 h 236"/>
                <a:gd name="T48" fmla="*/ 293 w 360"/>
                <a:gd name="T49" fmla="*/ 153 h 236"/>
                <a:gd name="T50" fmla="*/ 313 w 360"/>
                <a:gd name="T51" fmla="*/ 138 h 236"/>
                <a:gd name="T52" fmla="*/ 320 w 360"/>
                <a:gd name="T53" fmla="*/ 122 h 236"/>
                <a:gd name="T54" fmla="*/ 322 w 360"/>
                <a:gd name="T55" fmla="*/ 105 h 236"/>
                <a:gd name="T56" fmla="*/ 320 w 360"/>
                <a:gd name="T57" fmla="*/ 91 h 236"/>
                <a:gd name="T58" fmla="*/ 317 w 360"/>
                <a:gd name="T59" fmla="*/ 84 h 236"/>
                <a:gd name="T60" fmla="*/ 317 w 360"/>
                <a:gd name="T61" fmla="*/ 81 h 236"/>
                <a:gd name="T62" fmla="*/ 324 w 360"/>
                <a:gd name="T63" fmla="*/ 76 h 236"/>
                <a:gd name="T64" fmla="*/ 336 w 360"/>
                <a:gd name="T65" fmla="*/ 64 h 236"/>
                <a:gd name="T66" fmla="*/ 351 w 360"/>
                <a:gd name="T67" fmla="*/ 45 h 236"/>
                <a:gd name="T68" fmla="*/ 358 w 360"/>
                <a:gd name="T69" fmla="*/ 1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236">
                  <a:moveTo>
                    <a:pt x="0" y="203"/>
                  </a:moveTo>
                  <a:lnTo>
                    <a:pt x="3" y="205"/>
                  </a:lnTo>
                  <a:lnTo>
                    <a:pt x="3" y="208"/>
                  </a:lnTo>
                  <a:lnTo>
                    <a:pt x="3" y="212"/>
                  </a:lnTo>
                  <a:lnTo>
                    <a:pt x="5" y="215"/>
                  </a:lnTo>
                  <a:lnTo>
                    <a:pt x="7" y="219"/>
                  </a:lnTo>
                  <a:lnTo>
                    <a:pt x="12" y="224"/>
                  </a:lnTo>
                  <a:lnTo>
                    <a:pt x="17" y="229"/>
                  </a:lnTo>
                  <a:lnTo>
                    <a:pt x="24" y="234"/>
                  </a:lnTo>
                  <a:lnTo>
                    <a:pt x="34" y="236"/>
                  </a:lnTo>
                  <a:lnTo>
                    <a:pt x="43" y="236"/>
                  </a:lnTo>
                  <a:lnTo>
                    <a:pt x="55" y="236"/>
                  </a:lnTo>
                  <a:lnTo>
                    <a:pt x="65" y="234"/>
                  </a:lnTo>
                  <a:lnTo>
                    <a:pt x="72" y="229"/>
                  </a:lnTo>
                  <a:lnTo>
                    <a:pt x="76" y="224"/>
                  </a:lnTo>
                  <a:lnTo>
                    <a:pt x="79" y="219"/>
                  </a:lnTo>
                  <a:lnTo>
                    <a:pt x="84" y="215"/>
                  </a:lnTo>
                  <a:lnTo>
                    <a:pt x="84" y="212"/>
                  </a:lnTo>
                  <a:lnTo>
                    <a:pt x="86" y="208"/>
                  </a:lnTo>
                  <a:lnTo>
                    <a:pt x="86" y="205"/>
                  </a:lnTo>
                  <a:lnTo>
                    <a:pt x="86" y="205"/>
                  </a:lnTo>
                  <a:lnTo>
                    <a:pt x="88" y="205"/>
                  </a:lnTo>
                  <a:lnTo>
                    <a:pt x="91" y="210"/>
                  </a:lnTo>
                  <a:lnTo>
                    <a:pt x="100" y="215"/>
                  </a:lnTo>
                  <a:lnTo>
                    <a:pt x="110" y="219"/>
                  </a:lnTo>
                  <a:lnTo>
                    <a:pt x="119" y="224"/>
                  </a:lnTo>
                  <a:lnTo>
                    <a:pt x="134" y="227"/>
                  </a:lnTo>
                  <a:lnTo>
                    <a:pt x="148" y="229"/>
                  </a:lnTo>
                  <a:lnTo>
                    <a:pt x="162" y="229"/>
                  </a:lnTo>
                  <a:lnTo>
                    <a:pt x="179" y="224"/>
                  </a:lnTo>
                  <a:lnTo>
                    <a:pt x="193" y="217"/>
                  </a:lnTo>
                  <a:lnTo>
                    <a:pt x="208" y="205"/>
                  </a:lnTo>
                  <a:lnTo>
                    <a:pt x="217" y="196"/>
                  </a:lnTo>
                  <a:lnTo>
                    <a:pt x="227" y="186"/>
                  </a:lnTo>
                  <a:lnTo>
                    <a:pt x="231" y="177"/>
                  </a:lnTo>
                  <a:lnTo>
                    <a:pt x="234" y="169"/>
                  </a:lnTo>
                  <a:lnTo>
                    <a:pt x="236" y="162"/>
                  </a:lnTo>
                  <a:lnTo>
                    <a:pt x="236" y="155"/>
                  </a:lnTo>
                  <a:lnTo>
                    <a:pt x="236" y="150"/>
                  </a:lnTo>
                  <a:lnTo>
                    <a:pt x="236" y="148"/>
                  </a:lnTo>
                  <a:lnTo>
                    <a:pt x="236" y="148"/>
                  </a:lnTo>
                  <a:lnTo>
                    <a:pt x="236" y="148"/>
                  </a:lnTo>
                  <a:lnTo>
                    <a:pt x="239" y="150"/>
                  </a:lnTo>
                  <a:lnTo>
                    <a:pt x="243" y="153"/>
                  </a:lnTo>
                  <a:lnTo>
                    <a:pt x="251" y="155"/>
                  </a:lnTo>
                  <a:lnTo>
                    <a:pt x="258" y="157"/>
                  </a:lnTo>
                  <a:lnTo>
                    <a:pt x="265" y="160"/>
                  </a:lnTo>
                  <a:lnTo>
                    <a:pt x="274" y="160"/>
                  </a:lnTo>
                  <a:lnTo>
                    <a:pt x="284" y="157"/>
                  </a:lnTo>
                  <a:lnTo>
                    <a:pt x="293" y="153"/>
                  </a:lnTo>
                  <a:lnTo>
                    <a:pt x="303" y="148"/>
                  </a:lnTo>
                  <a:lnTo>
                    <a:pt x="313" y="138"/>
                  </a:lnTo>
                  <a:lnTo>
                    <a:pt x="317" y="131"/>
                  </a:lnTo>
                  <a:lnTo>
                    <a:pt x="320" y="122"/>
                  </a:lnTo>
                  <a:lnTo>
                    <a:pt x="322" y="112"/>
                  </a:lnTo>
                  <a:lnTo>
                    <a:pt x="322" y="105"/>
                  </a:lnTo>
                  <a:lnTo>
                    <a:pt x="320" y="98"/>
                  </a:lnTo>
                  <a:lnTo>
                    <a:pt x="320" y="91"/>
                  </a:lnTo>
                  <a:lnTo>
                    <a:pt x="317" y="86"/>
                  </a:lnTo>
                  <a:lnTo>
                    <a:pt x="317" y="84"/>
                  </a:lnTo>
                  <a:lnTo>
                    <a:pt x="315" y="84"/>
                  </a:lnTo>
                  <a:lnTo>
                    <a:pt x="317" y="81"/>
                  </a:lnTo>
                  <a:lnTo>
                    <a:pt x="320" y="79"/>
                  </a:lnTo>
                  <a:lnTo>
                    <a:pt x="324" y="76"/>
                  </a:lnTo>
                  <a:lnTo>
                    <a:pt x="332" y="72"/>
                  </a:lnTo>
                  <a:lnTo>
                    <a:pt x="336" y="64"/>
                  </a:lnTo>
                  <a:lnTo>
                    <a:pt x="343" y="55"/>
                  </a:lnTo>
                  <a:lnTo>
                    <a:pt x="351" y="45"/>
                  </a:lnTo>
                  <a:lnTo>
                    <a:pt x="355" y="33"/>
                  </a:lnTo>
                  <a:lnTo>
                    <a:pt x="358" y="17"/>
                  </a:lnTo>
                  <a:lnTo>
                    <a:pt x="36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4809" name="Freeform 25"/>
          <p:cNvSpPr>
            <a:spLocks/>
          </p:cNvSpPr>
          <p:nvPr/>
        </p:nvSpPr>
        <p:spPr bwMode="auto">
          <a:xfrm>
            <a:off x="8142288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10" name="Line 26"/>
          <p:cNvSpPr>
            <a:spLocks noChangeShapeType="1"/>
          </p:cNvSpPr>
          <p:nvPr/>
        </p:nvSpPr>
        <p:spPr bwMode="auto">
          <a:xfrm>
            <a:off x="6905625" y="2460625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1" name="Line 27"/>
          <p:cNvSpPr>
            <a:spLocks noChangeShapeType="1"/>
          </p:cNvSpPr>
          <p:nvPr/>
        </p:nvSpPr>
        <p:spPr bwMode="auto">
          <a:xfrm flipH="1" flipV="1">
            <a:off x="6132513" y="2865438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2" name="Line 28"/>
          <p:cNvSpPr>
            <a:spLocks noChangeShapeType="1"/>
          </p:cNvSpPr>
          <p:nvPr/>
        </p:nvSpPr>
        <p:spPr bwMode="auto">
          <a:xfrm flipV="1">
            <a:off x="7404100" y="2862263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3" name="Line 29"/>
          <p:cNvSpPr>
            <a:spLocks noChangeShapeType="1"/>
          </p:cNvSpPr>
          <p:nvPr/>
        </p:nvSpPr>
        <p:spPr bwMode="auto">
          <a:xfrm flipH="1">
            <a:off x="6075363" y="3240088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4" name="Freeform 30"/>
          <p:cNvSpPr>
            <a:spLocks/>
          </p:cNvSpPr>
          <p:nvPr/>
        </p:nvSpPr>
        <p:spPr bwMode="auto">
          <a:xfrm>
            <a:off x="6173788" y="3478213"/>
            <a:ext cx="179387" cy="182562"/>
          </a:xfrm>
          <a:custGeom>
            <a:avLst/>
            <a:gdLst>
              <a:gd name="T0" fmla="*/ 113 w 113"/>
              <a:gd name="T1" fmla="*/ 112 h 115"/>
              <a:gd name="T2" fmla="*/ 113 w 113"/>
              <a:gd name="T3" fmla="*/ 0 h 115"/>
              <a:gd name="T4" fmla="*/ 0 w 113"/>
              <a:gd name="T5" fmla="*/ 0 h 115"/>
              <a:gd name="T6" fmla="*/ 0 w 113"/>
              <a:gd name="T7" fmla="*/ 115 h 115"/>
              <a:gd name="T8" fmla="*/ 113 w 113"/>
              <a:gd name="T9" fmla="*/ 115 h 115"/>
              <a:gd name="T10" fmla="*/ 113 w 113"/>
              <a:gd name="T11" fmla="*/ 115 h 115"/>
              <a:gd name="T12" fmla="*/ 113 w 113"/>
              <a:gd name="T13" fmla="*/ 11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15" name="Freeform 31"/>
          <p:cNvSpPr>
            <a:spLocks/>
          </p:cNvSpPr>
          <p:nvPr/>
        </p:nvSpPr>
        <p:spPr bwMode="auto">
          <a:xfrm>
            <a:off x="6553200" y="3581400"/>
            <a:ext cx="179388" cy="182563"/>
          </a:xfrm>
          <a:custGeom>
            <a:avLst/>
            <a:gdLst>
              <a:gd name="T0" fmla="*/ 113 w 113"/>
              <a:gd name="T1" fmla="*/ 112 h 115"/>
              <a:gd name="T2" fmla="*/ 113 w 113"/>
              <a:gd name="T3" fmla="*/ 0 h 115"/>
              <a:gd name="T4" fmla="*/ 0 w 113"/>
              <a:gd name="T5" fmla="*/ 0 h 115"/>
              <a:gd name="T6" fmla="*/ 0 w 113"/>
              <a:gd name="T7" fmla="*/ 115 h 115"/>
              <a:gd name="T8" fmla="*/ 113 w 113"/>
              <a:gd name="T9" fmla="*/ 115 h 115"/>
              <a:gd name="T10" fmla="*/ 113 w 113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16" name="Line 32"/>
          <p:cNvSpPr>
            <a:spLocks noChangeShapeType="1"/>
          </p:cNvSpPr>
          <p:nvPr/>
        </p:nvSpPr>
        <p:spPr bwMode="auto">
          <a:xfrm>
            <a:off x="7321550" y="3248025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7" name="Freeform 33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8" name="Freeform 34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19" name="Line 35"/>
          <p:cNvSpPr>
            <a:spLocks noChangeShapeType="1"/>
          </p:cNvSpPr>
          <p:nvPr/>
        </p:nvSpPr>
        <p:spPr bwMode="auto">
          <a:xfrm flipH="1" flipV="1">
            <a:off x="5424488" y="3871913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0" name="Line 36"/>
          <p:cNvSpPr>
            <a:spLocks noChangeShapeType="1"/>
          </p:cNvSpPr>
          <p:nvPr/>
        </p:nvSpPr>
        <p:spPr bwMode="auto">
          <a:xfrm flipV="1">
            <a:off x="8150225" y="3871913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1" name="Line 37"/>
          <p:cNvSpPr>
            <a:spLocks noChangeShapeType="1"/>
          </p:cNvSpPr>
          <p:nvPr/>
        </p:nvSpPr>
        <p:spPr bwMode="auto">
          <a:xfrm flipH="1">
            <a:off x="5541963" y="4552950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2" name="Line 38"/>
          <p:cNvSpPr>
            <a:spLocks noChangeShapeType="1"/>
          </p:cNvSpPr>
          <p:nvPr/>
        </p:nvSpPr>
        <p:spPr bwMode="auto">
          <a:xfrm>
            <a:off x="6296025" y="4564063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3" name="Line 39"/>
          <p:cNvSpPr>
            <a:spLocks noChangeShapeType="1"/>
          </p:cNvSpPr>
          <p:nvPr/>
        </p:nvSpPr>
        <p:spPr bwMode="auto">
          <a:xfrm flipH="1">
            <a:off x="7219950" y="4560888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4" name="Line 40"/>
          <p:cNvSpPr>
            <a:spLocks noChangeShapeType="1"/>
          </p:cNvSpPr>
          <p:nvPr/>
        </p:nvSpPr>
        <p:spPr bwMode="auto">
          <a:xfrm>
            <a:off x="7980363" y="4546600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5" name="Line 41"/>
          <p:cNvSpPr>
            <a:spLocks noChangeShapeType="1"/>
          </p:cNvSpPr>
          <p:nvPr/>
        </p:nvSpPr>
        <p:spPr bwMode="auto">
          <a:xfrm>
            <a:off x="6572250" y="4219575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6" name="Freeform 42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7" name="Freeform 43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28" name="Line 44"/>
          <p:cNvSpPr>
            <a:spLocks noChangeShapeType="1"/>
          </p:cNvSpPr>
          <p:nvPr/>
        </p:nvSpPr>
        <p:spPr bwMode="auto">
          <a:xfrm flipH="1" flipV="1">
            <a:off x="6553200" y="3276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830" name="Freeform 46"/>
          <p:cNvSpPr>
            <a:spLocks/>
          </p:cNvSpPr>
          <p:nvPr/>
        </p:nvSpPr>
        <p:spPr bwMode="auto">
          <a:xfrm>
            <a:off x="71628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31" name="Freeform 47"/>
          <p:cNvSpPr>
            <a:spLocks/>
          </p:cNvSpPr>
          <p:nvPr/>
        </p:nvSpPr>
        <p:spPr bwMode="auto">
          <a:xfrm>
            <a:off x="64770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32" name="Freeform 48"/>
          <p:cNvSpPr>
            <a:spLocks/>
          </p:cNvSpPr>
          <p:nvPr/>
        </p:nvSpPr>
        <p:spPr bwMode="auto">
          <a:xfrm>
            <a:off x="54102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4836" name="Text Box 52"/>
          <p:cNvSpPr txBox="1">
            <a:spLocks noChangeArrowheads="1"/>
          </p:cNvSpPr>
          <p:nvPr/>
        </p:nvSpPr>
        <p:spPr bwMode="auto">
          <a:xfrm>
            <a:off x="5886450" y="39909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mic Sans MS" panose="030F0702030302020204" pitchFamily="66" charset="0"/>
              </a:rPr>
              <a:t>EE</a:t>
            </a:r>
          </a:p>
        </p:txBody>
      </p:sp>
      <p:sp>
        <p:nvSpPr>
          <p:cNvPr id="374837" name="Text Box 53"/>
          <p:cNvSpPr txBox="1">
            <a:spLocks noChangeArrowheads="1"/>
          </p:cNvSpPr>
          <p:nvPr/>
        </p:nvSpPr>
        <p:spPr bwMode="auto">
          <a:xfrm>
            <a:off x="7467600" y="4006850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>
                <a:latin typeface="Comic Sans MS" panose="030F0702030302020204" pitchFamily="66" charset="0"/>
              </a:rPr>
              <a:t>ME</a:t>
            </a:r>
          </a:p>
        </p:txBody>
      </p:sp>
      <p:sp>
        <p:nvSpPr>
          <p:cNvPr id="374838" name="Text Box 54"/>
          <p:cNvSpPr txBox="1">
            <a:spLocks noChangeArrowheads="1"/>
          </p:cNvSpPr>
          <p:nvPr/>
        </p:nvSpPr>
        <p:spPr bwMode="auto">
          <a:xfrm>
            <a:off x="6572250" y="2847975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mic Sans MS" panose="030F0702030302020204" pitchFamily="66" charset="0"/>
              </a:rPr>
              <a:t>CS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Internetwork Challenges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0013"/>
            <a:ext cx="4114800" cy="4570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Many differences between networks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Address formats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Performance – bandwidth/latency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Packet size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Loss rate/pattern/handling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Routing</a:t>
            </a:r>
          </a:p>
          <a:p>
            <a:pPr lvl="2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400"/>
              <a:t>How to translate and inter-operate?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Routers are key to many of these issues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EB-E187-4F15-9172-222D4EA5B59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5867400" y="1530350"/>
            <a:ext cx="234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Internet[work]</a:t>
            </a:r>
          </a:p>
        </p:txBody>
      </p:sp>
      <p:sp>
        <p:nvSpPr>
          <p:cNvPr id="376837" name="Line 5"/>
          <p:cNvSpPr>
            <a:spLocks noChangeShapeType="1"/>
          </p:cNvSpPr>
          <p:nvPr/>
        </p:nvSpPr>
        <p:spPr bwMode="auto">
          <a:xfrm flipV="1">
            <a:off x="6400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38" name="Freeform 6"/>
          <p:cNvSpPr>
            <a:spLocks/>
          </p:cNvSpPr>
          <p:nvPr/>
        </p:nvSpPr>
        <p:spPr bwMode="auto">
          <a:xfrm>
            <a:off x="6818313" y="228600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39" name="Freeform 7"/>
          <p:cNvSpPr>
            <a:spLocks/>
          </p:cNvSpPr>
          <p:nvPr/>
        </p:nvSpPr>
        <p:spPr bwMode="auto">
          <a:xfrm>
            <a:off x="5951538" y="2774950"/>
            <a:ext cx="180975" cy="177800"/>
          </a:xfrm>
          <a:custGeom>
            <a:avLst/>
            <a:gdLst>
              <a:gd name="T0" fmla="*/ 112 w 114"/>
              <a:gd name="T1" fmla="*/ 112 h 112"/>
              <a:gd name="T2" fmla="*/ 114 w 114"/>
              <a:gd name="T3" fmla="*/ 0 h 112"/>
              <a:gd name="T4" fmla="*/ 0 w 114"/>
              <a:gd name="T5" fmla="*/ 0 h 112"/>
              <a:gd name="T6" fmla="*/ 0 w 114"/>
              <a:gd name="T7" fmla="*/ 112 h 112"/>
              <a:gd name="T8" fmla="*/ 114 w 114"/>
              <a:gd name="T9" fmla="*/ 112 h 112"/>
              <a:gd name="T10" fmla="*/ 114 w 114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  <a:lnTo>
                  <a:pt x="114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40" name="Freeform 8"/>
          <p:cNvSpPr>
            <a:spLocks/>
          </p:cNvSpPr>
          <p:nvPr/>
        </p:nvSpPr>
        <p:spPr bwMode="auto">
          <a:xfrm>
            <a:off x="7696200" y="2770188"/>
            <a:ext cx="180975" cy="182562"/>
          </a:xfrm>
          <a:custGeom>
            <a:avLst/>
            <a:gdLst>
              <a:gd name="T0" fmla="*/ 0 w 114"/>
              <a:gd name="T1" fmla="*/ 112 h 115"/>
              <a:gd name="T2" fmla="*/ 114 w 114"/>
              <a:gd name="T3" fmla="*/ 115 h 115"/>
              <a:gd name="T4" fmla="*/ 114 w 114"/>
              <a:gd name="T5" fmla="*/ 0 h 115"/>
              <a:gd name="T6" fmla="*/ 2 w 114"/>
              <a:gd name="T7" fmla="*/ 0 h 115"/>
              <a:gd name="T8" fmla="*/ 2 w 114"/>
              <a:gd name="T9" fmla="*/ 115 h 115"/>
              <a:gd name="T10" fmla="*/ 2 w 114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  <a:lnTo>
                  <a:pt x="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41" name="Freeform 9"/>
          <p:cNvSpPr>
            <a:spLocks/>
          </p:cNvSpPr>
          <p:nvPr/>
        </p:nvSpPr>
        <p:spPr bwMode="auto">
          <a:xfrm>
            <a:off x="8297863" y="3690938"/>
            <a:ext cx="177800" cy="180975"/>
          </a:xfrm>
          <a:custGeom>
            <a:avLst/>
            <a:gdLst>
              <a:gd name="T0" fmla="*/ 0 w 112"/>
              <a:gd name="T1" fmla="*/ 112 h 114"/>
              <a:gd name="T2" fmla="*/ 112 w 112"/>
              <a:gd name="T3" fmla="*/ 114 h 114"/>
              <a:gd name="T4" fmla="*/ 112 w 112"/>
              <a:gd name="T5" fmla="*/ 0 h 114"/>
              <a:gd name="T6" fmla="*/ 0 w 112"/>
              <a:gd name="T7" fmla="*/ 0 h 114"/>
              <a:gd name="T8" fmla="*/ 0 w 112"/>
              <a:gd name="T9" fmla="*/ 114 h 114"/>
              <a:gd name="T10" fmla="*/ 0 w 112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  <a:lnTo>
                  <a:pt x="0" y="114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42" name="Freeform 10"/>
          <p:cNvSpPr>
            <a:spLocks/>
          </p:cNvSpPr>
          <p:nvPr/>
        </p:nvSpPr>
        <p:spPr bwMode="auto">
          <a:xfrm>
            <a:off x="5334000" y="3694113"/>
            <a:ext cx="182563" cy="177800"/>
          </a:xfrm>
          <a:custGeom>
            <a:avLst/>
            <a:gdLst>
              <a:gd name="T0" fmla="*/ 115 w 115"/>
              <a:gd name="T1" fmla="*/ 112 h 112"/>
              <a:gd name="T2" fmla="*/ 115 w 115"/>
              <a:gd name="T3" fmla="*/ 0 h 112"/>
              <a:gd name="T4" fmla="*/ 0 w 115"/>
              <a:gd name="T5" fmla="*/ 0 h 112"/>
              <a:gd name="T6" fmla="*/ 0 w 115"/>
              <a:gd name="T7" fmla="*/ 112 h 112"/>
              <a:gd name="T8" fmla="*/ 115 w 115"/>
              <a:gd name="T9" fmla="*/ 112 h 112"/>
              <a:gd name="T10" fmla="*/ 115 w 115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  <a:lnTo>
                  <a:pt x="115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6843" name="Group 11"/>
          <p:cNvGrpSpPr>
            <a:grpSpLocks/>
          </p:cNvGrpSpPr>
          <p:nvPr/>
        </p:nvGrpSpPr>
        <p:grpSpPr bwMode="auto">
          <a:xfrm>
            <a:off x="6388100" y="2649538"/>
            <a:ext cx="1003300" cy="746125"/>
            <a:chOff x="3891" y="2677"/>
            <a:chExt cx="632" cy="470"/>
          </a:xfrm>
        </p:grpSpPr>
        <p:sp>
          <p:nvSpPr>
            <p:cNvPr id="376844" name="Freeform 12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45" name="Freeform 13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46" name="Freeform 14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47" name="Freeform 15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6848" name="Group 16"/>
          <p:cNvGrpSpPr>
            <a:grpSpLocks/>
          </p:cNvGrpSpPr>
          <p:nvPr/>
        </p:nvGrpSpPr>
        <p:grpSpPr bwMode="auto">
          <a:xfrm>
            <a:off x="7231063" y="3841750"/>
            <a:ext cx="1001712" cy="746125"/>
            <a:chOff x="4555" y="2420"/>
            <a:chExt cx="631" cy="470"/>
          </a:xfrm>
        </p:grpSpPr>
        <p:sp>
          <p:nvSpPr>
            <p:cNvPr id="376849" name="Freeform 17"/>
            <p:cNvSpPr>
              <a:spLocks/>
            </p:cNvSpPr>
            <p:nvPr/>
          </p:nvSpPr>
          <p:spPr bwMode="auto">
            <a:xfrm>
              <a:off x="4912" y="2430"/>
              <a:ext cx="274" cy="228"/>
            </a:xfrm>
            <a:custGeom>
              <a:avLst/>
              <a:gdLst>
                <a:gd name="T0" fmla="*/ 0 w 274"/>
                <a:gd name="T1" fmla="*/ 23 h 228"/>
                <a:gd name="T2" fmla="*/ 3 w 274"/>
                <a:gd name="T3" fmla="*/ 21 h 228"/>
                <a:gd name="T4" fmla="*/ 7 w 274"/>
                <a:gd name="T5" fmla="*/ 19 h 228"/>
                <a:gd name="T6" fmla="*/ 15 w 274"/>
                <a:gd name="T7" fmla="*/ 14 h 228"/>
                <a:gd name="T8" fmla="*/ 24 w 274"/>
                <a:gd name="T9" fmla="*/ 9 h 228"/>
                <a:gd name="T10" fmla="*/ 36 w 274"/>
                <a:gd name="T11" fmla="*/ 4 h 228"/>
                <a:gd name="T12" fmla="*/ 48 w 274"/>
                <a:gd name="T13" fmla="*/ 0 h 228"/>
                <a:gd name="T14" fmla="*/ 62 w 274"/>
                <a:gd name="T15" fmla="*/ 0 h 228"/>
                <a:gd name="T16" fmla="*/ 77 w 274"/>
                <a:gd name="T17" fmla="*/ 0 h 228"/>
                <a:gd name="T18" fmla="*/ 93 w 274"/>
                <a:gd name="T19" fmla="*/ 4 h 228"/>
                <a:gd name="T20" fmla="*/ 108 w 274"/>
                <a:gd name="T21" fmla="*/ 12 h 228"/>
                <a:gd name="T22" fmla="*/ 122 w 274"/>
                <a:gd name="T23" fmla="*/ 21 h 228"/>
                <a:gd name="T24" fmla="*/ 134 w 274"/>
                <a:gd name="T25" fmla="*/ 33 h 228"/>
                <a:gd name="T26" fmla="*/ 141 w 274"/>
                <a:gd name="T27" fmla="*/ 43 h 228"/>
                <a:gd name="T28" fmla="*/ 146 w 274"/>
                <a:gd name="T29" fmla="*/ 52 h 228"/>
                <a:gd name="T30" fmla="*/ 148 w 274"/>
                <a:gd name="T31" fmla="*/ 59 h 228"/>
                <a:gd name="T32" fmla="*/ 151 w 274"/>
                <a:gd name="T33" fmla="*/ 66 h 228"/>
                <a:gd name="T34" fmla="*/ 151 w 274"/>
                <a:gd name="T35" fmla="*/ 71 h 228"/>
                <a:gd name="T36" fmla="*/ 151 w 274"/>
                <a:gd name="T37" fmla="*/ 76 h 228"/>
                <a:gd name="T38" fmla="*/ 151 w 274"/>
                <a:gd name="T39" fmla="*/ 78 h 228"/>
                <a:gd name="T40" fmla="*/ 151 w 274"/>
                <a:gd name="T41" fmla="*/ 81 h 228"/>
                <a:gd name="T42" fmla="*/ 151 w 274"/>
                <a:gd name="T43" fmla="*/ 81 h 228"/>
                <a:gd name="T44" fmla="*/ 155 w 274"/>
                <a:gd name="T45" fmla="*/ 78 h 228"/>
                <a:gd name="T46" fmla="*/ 160 w 274"/>
                <a:gd name="T47" fmla="*/ 76 h 228"/>
                <a:gd name="T48" fmla="*/ 165 w 274"/>
                <a:gd name="T49" fmla="*/ 74 h 228"/>
                <a:gd name="T50" fmla="*/ 172 w 274"/>
                <a:gd name="T51" fmla="*/ 71 h 228"/>
                <a:gd name="T52" fmla="*/ 182 w 274"/>
                <a:gd name="T53" fmla="*/ 69 h 228"/>
                <a:gd name="T54" fmla="*/ 189 w 274"/>
                <a:gd name="T55" fmla="*/ 69 h 228"/>
                <a:gd name="T56" fmla="*/ 198 w 274"/>
                <a:gd name="T57" fmla="*/ 71 h 228"/>
                <a:gd name="T58" fmla="*/ 208 w 274"/>
                <a:gd name="T59" fmla="*/ 74 h 228"/>
                <a:gd name="T60" fmla="*/ 217 w 274"/>
                <a:gd name="T61" fmla="*/ 81 h 228"/>
                <a:gd name="T62" fmla="*/ 227 w 274"/>
                <a:gd name="T63" fmla="*/ 88 h 228"/>
                <a:gd name="T64" fmla="*/ 232 w 274"/>
                <a:gd name="T65" fmla="*/ 97 h 228"/>
                <a:gd name="T66" fmla="*/ 234 w 274"/>
                <a:gd name="T67" fmla="*/ 107 h 228"/>
                <a:gd name="T68" fmla="*/ 236 w 274"/>
                <a:gd name="T69" fmla="*/ 114 h 228"/>
                <a:gd name="T70" fmla="*/ 236 w 274"/>
                <a:gd name="T71" fmla="*/ 124 h 228"/>
                <a:gd name="T72" fmla="*/ 236 w 274"/>
                <a:gd name="T73" fmla="*/ 131 h 228"/>
                <a:gd name="T74" fmla="*/ 234 w 274"/>
                <a:gd name="T75" fmla="*/ 135 h 228"/>
                <a:gd name="T76" fmla="*/ 232 w 274"/>
                <a:gd name="T77" fmla="*/ 140 h 228"/>
                <a:gd name="T78" fmla="*/ 232 w 274"/>
                <a:gd name="T79" fmla="*/ 145 h 228"/>
                <a:gd name="T80" fmla="*/ 232 w 274"/>
                <a:gd name="T81" fmla="*/ 145 h 228"/>
                <a:gd name="T82" fmla="*/ 232 w 274"/>
                <a:gd name="T83" fmla="*/ 145 h 228"/>
                <a:gd name="T84" fmla="*/ 236 w 274"/>
                <a:gd name="T85" fmla="*/ 147 h 228"/>
                <a:gd name="T86" fmla="*/ 241 w 274"/>
                <a:gd name="T87" fmla="*/ 152 h 228"/>
                <a:gd name="T88" fmla="*/ 246 w 274"/>
                <a:gd name="T89" fmla="*/ 157 h 228"/>
                <a:gd name="T90" fmla="*/ 253 w 274"/>
                <a:gd name="T91" fmla="*/ 164 h 228"/>
                <a:gd name="T92" fmla="*/ 258 w 274"/>
                <a:gd name="T93" fmla="*/ 171 h 228"/>
                <a:gd name="T94" fmla="*/ 265 w 274"/>
                <a:gd name="T95" fmla="*/ 183 h 228"/>
                <a:gd name="T96" fmla="*/ 270 w 274"/>
                <a:gd name="T97" fmla="*/ 195 h 228"/>
                <a:gd name="T98" fmla="*/ 272 w 274"/>
                <a:gd name="T99" fmla="*/ 209 h 228"/>
                <a:gd name="T100" fmla="*/ 274 w 274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" h="228">
                  <a:moveTo>
                    <a:pt x="0" y="23"/>
                  </a:moveTo>
                  <a:lnTo>
                    <a:pt x="3" y="21"/>
                  </a:lnTo>
                  <a:lnTo>
                    <a:pt x="7" y="19"/>
                  </a:lnTo>
                  <a:lnTo>
                    <a:pt x="15" y="14"/>
                  </a:lnTo>
                  <a:lnTo>
                    <a:pt x="24" y="9"/>
                  </a:lnTo>
                  <a:lnTo>
                    <a:pt x="36" y="4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4"/>
                  </a:lnTo>
                  <a:lnTo>
                    <a:pt x="108" y="12"/>
                  </a:lnTo>
                  <a:lnTo>
                    <a:pt x="122" y="21"/>
                  </a:lnTo>
                  <a:lnTo>
                    <a:pt x="134" y="33"/>
                  </a:lnTo>
                  <a:lnTo>
                    <a:pt x="141" y="43"/>
                  </a:lnTo>
                  <a:lnTo>
                    <a:pt x="146" y="52"/>
                  </a:lnTo>
                  <a:lnTo>
                    <a:pt x="148" y="59"/>
                  </a:lnTo>
                  <a:lnTo>
                    <a:pt x="151" y="66"/>
                  </a:lnTo>
                  <a:lnTo>
                    <a:pt x="151" y="71"/>
                  </a:lnTo>
                  <a:lnTo>
                    <a:pt x="151" y="76"/>
                  </a:lnTo>
                  <a:lnTo>
                    <a:pt x="151" y="78"/>
                  </a:lnTo>
                  <a:lnTo>
                    <a:pt x="151" y="81"/>
                  </a:lnTo>
                  <a:lnTo>
                    <a:pt x="151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5" y="74"/>
                  </a:lnTo>
                  <a:lnTo>
                    <a:pt x="172" y="71"/>
                  </a:lnTo>
                  <a:lnTo>
                    <a:pt x="182" y="69"/>
                  </a:lnTo>
                  <a:lnTo>
                    <a:pt x="189" y="69"/>
                  </a:lnTo>
                  <a:lnTo>
                    <a:pt x="198" y="71"/>
                  </a:lnTo>
                  <a:lnTo>
                    <a:pt x="208" y="74"/>
                  </a:lnTo>
                  <a:lnTo>
                    <a:pt x="217" y="81"/>
                  </a:lnTo>
                  <a:lnTo>
                    <a:pt x="227" y="88"/>
                  </a:lnTo>
                  <a:lnTo>
                    <a:pt x="232" y="97"/>
                  </a:lnTo>
                  <a:lnTo>
                    <a:pt x="234" y="107"/>
                  </a:lnTo>
                  <a:lnTo>
                    <a:pt x="236" y="114"/>
                  </a:lnTo>
                  <a:lnTo>
                    <a:pt x="236" y="124"/>
                  </a:lnTo>
                  <a:lnTo>
                    <a:pt x="236" y="131"/>
                  </a:lnTo>
                  <a:lnTo>
                    <a:pt x="234" y="135"/>
                  </a:lnTo>
                  <a:lnTo>
                    <a:pt x="232" y="140"/>
                  </a:lnTo>
                  <a:lnTo>
                    <a:pt x="232" y="145"/>
                  </a:lnTo>
                  <a:lnTo>
                    <a:pt x="232" y="145"/>
                  </a:lnTo>
                  <a:lnTo>
                    <a:pt x="232" y="145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6" y="157"/>
                  </a:lnTo>
                  <a:lnTo>
                    <a:pt x="253" y="164"/>
                  </a:lnTo>
                  <a:lnTo>
                    <a:pt x="258" y="171"/>
                  </a:lnTo>
                  <a:lnTo>
                    <a:pt x="265" y="183"/>
                  </a:lnTo>
                  <a:lnTo>
                    <a:pt x="270" y="195"/>
                  </a:lnTo>
                  <a:lnTo>
                    <a:pt x="272" y="209"/>
                  </a:lnTo>
                  <a:lnTo>
                    <a:pt x="274" y="228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50" name="Freeform 18"/>
            <p:cNvSpPr>
              <a:spLocks/>
            </p:cNvSpPr>
            <p:nvPr/>
          </p:nvSpPr>
          <p:spPr bwMode="auto">
            <a:xfrm>
              <a:off x="4555" y="2420"/>
              <a:ext cx="357" cy="236"/>
            </a:xfrm>
            <a:custGeom>
              <a:avLst/>
              <a:gdLst>
                <a:gd name="T0" fmla="*/ 2 w 357"/>
                <a:gd name="T1" fmla="*/ 219 h 236"/>
                <a:gd name="T2" fmla="*/ 9 w 357"/>
                <a:gd name="T3" fmla="*/ 191 h 236"/>
                <a:gd name="T4" fmla="*/ 21 w 357"/>
                <a:gd name="T5" fmla="*/ 172 h 236"/>
                <a:gd name="T6" fmla="*/ 33 w 357"/>
                <a:gd name="T7" fmla="*/ 160 h 236"/>
                <a:gd name="T8" fmla="*/ 43 w 357"/>
                <a:gd name="T9" fmla="*/ 155 h 236"/>
                <a:gd name="T10" fmla="*/ 43 w 357"/>
                <a:gd name="T11" fmla="*/ 153 h 236"/>
                <a:gd name="T12" fmla="*/ 40 w 357"/>
                <a:gd name="T13" fmla="*/ 145 h 236"/>
                <a:gd name="T14" fmla="*/ 38 w 357"/>
                <a:gd name="T15" fmla="*/ 131 h 236"/>
                <a:gd name="T16" fmla="*/ 40 w 357"/>
                <a:gd name="T17" fmla="*/ 114 h 236"/>
                <a:gd name="T18" fmla="*/ 47 w 357"/>
                <a:gd name="T19" fmla="*/ 98 h 236"/>
                <a:gd name="T20" fmla="*/ 66 w 357"/>
                <a:gd name="T21" fmla="*/ 84 h 236"/>
                <a:gd name="T22" fmla="*/ 85 w 357"/>
                <a:gd name="T23" fmla="*/ 79 h 236"/>
                <a:gd name="T24" fmla="*/ 102 w 357"/>
                <a:gd name="T25" fmla="*/ 79 h 236"/>
                <a:gd name="T26" fmla="*/ 114 w 357"/>
                <a:gd name="T27" fmla="*/ 84 h 236"/>
                <a:gd name="T28" fmla="*/ 124 w 357"/>
                <a:gd name="T29" fmla="*/ 88 h 236"/>
                <a:gd name="T30" fmla="*/ 124 w 357"/>
                <a:gd name="T31" fmla="*/ 88 h 236"/>
                <a:gd name="T32" fmla="*/ 124 w 357"/>
                <a:gd name="T33" fmla="*/ 81 h 236"/>
                <a:gd name="T34" fmla="*/ 126 w 357"/>
                <a:gd name="T35" fmla="*/ 69 h 236"/>
                <a:gd name="T36" fmla="*/ 133 w 357"/>
                <a:gd name="T37" fmla="*/ 50 h 236"/>
                <a:gd name="T38" fmla="*/ 152 w 357"/>
                <a:gd name="T39" fmla="*/ 31 h 236"/>
                <a:gd name="T40" fmla="*/ 181 w 357"/>
                <a:gd name="T41" fmla="*/ 12 h 236"/>
                <a:gd name="T42" fmla="*/ 212 w 357"/>
                <a:gd name="T43" fmla="*/ 7 h 236"/>
                <a:gd name="T44" fmla="*/ 238 w 357"/>
                <a:gd name="T45" fmla="*/ 14 h 236"/>
                <a:gd name="T46" fmla="*/ 260 w 357"/>
                <a:gd name="T47" fmla="*/ 24 h 236"/>
                <a:gd name="T48" fmla="*/ 271 w 357"/>
                <a:gd name="T49" fmla="*/ 31 h 236"/>
                <a:gd name="T50" fmla="*/ 274 w 357"/>
                <a:gd name="T51" fmla="*/ 31 h 236"/>
                <a:gd name="T52" fmla="*/ 274 w 357"/>
                <a:gd name="T53" fmla="*/ 26 h 236"/>
                <a:gd name="T54" fmla="*/ 279 w 357"/>
                <a:gd name="T55" fmla="*/ 17 h 236"/>
                <a:gd name="T56" fmla="*/ 288 w 357"/>
                <a:gd name="T57" fmla="*/ 7 h 236"/>
                <a:gd name="T58" fmla="*/ 305 w 357"/>
                <a:gd name="T59" fmla="*/ 2 h 236"/>
                <a:gd name="T60" fmla="*/ 326 w 357"/>
                <a:gd name="T61" fmla="*/ 2 h 236"/>
                <a:gd name="T62" fmla="*/ 343 w 357"/>
                <a:gd name="T63" fmla="*/ 7 h 236"/>
                <a:gd name="T64" fmla="*/ 353 w 357"/>
                <a:gd name="T65" fmla="*/ 17 h 236"/>
                <a:gd name="T66" fmla="*/ 357 w 357"/>
                <a:gd name="T67" fmla="*/ 26 h 236"/>
                <a:gd name="T68" fmla="*/ 357 w 357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7" h="236">
                  <a:moveTo>
                    <a:pt x="0" y="236"/>
                  </a:moveTo>
                  <a:lnTo>
                    <a:pt x="2" y="219"/>
                  </a:lnTo>
                  <a:lnTo>
                    <a:pt x="4" y="205"/>
                  </a:lnTo>
                  <a:lnTo>
                    <a:pt x="9" y="191"/>
                  </a:lnTo>
                  <a:lnTo>
                    <a:pt x="16" y="181"/>
                  </a:lnTo>
                  <a:lnTo>
                    <a:pt x="21" y="172"/>
                  </a:lnTo>
                  <a:lnTo>
                    <a:pt x="28" y="165"/>
                  </a:lnTo>
                  <a:lnTo>
                    <a:pt x="33" y="160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3"/>
                  </a:lnTo>
                  <a:lnTo>
                    <a:pt x="43" y="150"/>
                  </a:lnTo>
                  <a:lnTo>
                    <a:pt x="40" y="145"/>
                  </a:lnTo>
                  <a:lnTo>
                    <a:pt x="38" y="138"/>
                  </a:lnTo>
                  <a:lnTo>
                    <a:pt x="38" y="131"/>
                  </a:lnTo>
                  <a:lnTo>
                    <a:pt x="38" y="124"/>
                  </a:lnTo>
                  <a:lnTo>
                    <a:pt x="40" y="114"/>
                  </a:lnTo>
                  <a:lnTo>
                    <a:pt x="43" y="107"/>
                  </a:lnTo>
                  <a:lnTo>
                    <a:pt x="47" y="98"/>
                  </a:lnTo>
                  <a:lnTo>
                    <a:pt x="57" y="91"/>
                  </a:lnTo>
                  <a:lnTo>
                    <a:pt x="66" y="84"/>
                  </a:lnTo>
                  <a:lnTo>
                    <a:pt x="76" y="79"/>
                  </a:lnTo>
                  <a:lnTo>
                    <a:pt x="85" y="79"/>
                  </a:lnTo>
                  <a:lnTo>
                    <a:pt x="93" y="79"/>
                  </a:lnTo>
                  <a:lnTo>
                    <a:pt x="102" y="79"/>
                  </a:lnTo>
                  <a:lnTo>
                    <a:pt x="109" y="81"/>
                  </a:lnTo>
                  <a:lnTo>
                    <a:pt x="114" y="84"/>
                  </a:lnTo>
                  <a:lnTo>
                    <a:pt x="119" y="86"/>
                  </a:lnTo>
                  <a:lnTo>
                    <a:pt x="124" y="88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4" y="86"/>
                  </a:lnTo>
                  <a:lnTo>
                    <a:pt x="124" y="81"/>
                  </a:lnTo>
                  <a:lnTo>
                    <a:pt x="124" y="76"/>
                  </a:lnTo>
                  <a:lnTo>
                    <a:pt x="126" y="69"/>
                  </a:lnTo>
                  <a:lnTo>
                    <a:pt x="128" y="60"/>
                  </a:lnTo>
                  <a:lnTo>
                    <a:pt x="133" y="50"/>
                  </a:lnTo>
                  <a:lnTo>
                    <a:pt x="140" y="41"/>
                  </a:lnTo>
                  <a:lnTo>
                    <a:pt x="152" y="31"/>
                  </a:lnTo>
                  <a:lnTo>
                    <a:pt x="167" y="22"/>
                  </a:lnTo>
                  <a:lnTo>
                    <a:pt x="181" y="12"/>
                  </a:lnTo>
                  <a:lnTo>
                    <a:pt x="198" y="10"/>
                  </a:lnTo>
                  <a:lnTo>
                    <a:pt x="212" y="7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1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2"/>
                  </a:lnTo>
                  <a:lnTo>
                    <a:pt x="279" y="17"/>
                  </a:lnTo>
                  <a:lnTo>
                    <a:pt x="283" y="12"/>
                  </a:lnTo>
                  <a:lnTo>
                    <a:pt x="288" y="7"/>
                  </a:lnTo>
                  <a:lnTo>
                    <a:pt x="295" y="5"/>
                  </a:lnTo>
                  <a:lnTo>
                    <a:pt x="305" y="2"/>
                  </a:lnTo>
                  <a:lnTo>
                    <a:pt x="317" y="0"/>
                  </a:lnTo>
                  <a:lnTo>
                    <a:pt x="326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3" y="17"/>
                  </a:lnTo>
                  <a:lnTo>
                    <a:pt x="355" y="22"/>
                  </a:lnTo>
                  <a:lnTo>
                    <a:pt x="357" y="26"/>
                  </a:lnTo>
                  <a:lnTo>
                    <a:pt x="357" y="29"/>
                  </a:lnTo>
                  <a:lnTo>
                    <a:pt x="357" y="31"/>
                  </a:lnTo>
                  <a:lnTo>
                    <a:pt x="357" y="33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51" name="Freeform 19"/>
            <p:cNvSpPr>
              <a:spLocks/>
            </p:cNvSpPr>
            <p:nvPr/>
          </p:nvSpPr>
          <p:spPr bwMode="auto">
            <a:xfrm>
              <a:off x="4555" y="2651"/>
              <a:ext cx="274" cy="229"/>
            </a:xfrm>
            <a:custGeom>
              <a:avLst/>
              <a:gdLst>
                <a:gd name="T0" fmla="*/ 274 w 274"/>
                <a:gd name="T1" fmla="*/ 205 h 229"/>
                <a:gd name="T2" fmla="*/ 271 w 274"/>
                <a:gd name="T3" fmla="*/ 208 h 229"/>
                <a:gd name="T4" fmla="*/ 267 w 274"/>
                <a:gd name="T5" fmla="*/ 210 h 229"/>
                <a:gd name="T6" fmla="*/ 260 w 274"/>
                <a:gd name="T7" fmla="*/ 215 h 229"/>
                <a:gd name="T8" fmla="*/ 250 w 274"/>
                <a:gd name="T9" fmla="*/ 220 h 229"/>
                <a:gd name="T10" fmla="*/ 238 w 274"/>
                <a:gd name="T11" fmla="*/ 224 h 229"/>
                <a:gd name="T12" fmla="*/ 226 w 274"/>
                <a:gd name="T13" fmla="*/ 229 h 229"/>
                <a:gd name="T14" fmla="*/ 212 w 274"/>
                <a:gd name="T15" fmla="*/ 229 h 229"/>
                <a:gd name="T16" fmla="*/ 198 w 274"/>
                <a:gd name="T17" fmla="*/ 229 h 229"/>
                <a:gd name="T18" fmla="*/ 181 w 274"/>
                <a:gd name="T19" fmla="*/ 224 h 229"/>
                <a:gd name="T20" fmla="*/ 167 w 274"/>
                <a:gd name="T21" fmla="*/ 217 h 229"/>
                <a:gd name="T22" fmla="*/ 152 w 274"/>
                <a:gd name="T23" fmla="*/ 208 h 229"/>
                <a:gd name="T24" fmla="*/ 140 w 274"/>
                <a:gd name="T25" fmla="*/ 196 h 229"/>
                <a:gd name="T26" fmla="*/ 133 w 274"/>
                <a:gd name="T27" fmla="*/ 186 h 229"/>
                <a:gd name="T28" fmla="*/ 128 w 274"/>
                <a:gd name="T29" fmla="*/ 179 h 229"/>
                <a:gd name="T30" fmla="*/ 126 w 274"/>
                <a:gd name="T31" fmla="*/ 170 h 229"/>
                <a:gd name="T32" fmla="*/ 124 w 274"/>
                <a:gd name="T33" fmla="*/ 162 h 229"/>
                <a:gd name="T34" fmla="*/ 124 w 274"/>
                <a:gd name="T35" fmla="*/ 158 h 229"/>
                <a:gd name="T36" fmla="*/ 124 w 274"/>
                <a:gd name="T37" fmla="*/ 153 h 229"/>
                <a:gd name="T38" fmla="*/ 124 w 274"/>
                <a:gd name="T39" fmla="*/ 151 h 229"/>
                <a:gd name="T40" fmla="*/ 124 w 274"/>
                <a:gd name="T41" fmla="*/ 148 h 229"/>
                <a:gd name="T42" fmla="*/ 124 w 274"/>
                <a:gd name="T43" fmla="*/ 148 h 229"/>
                <a:gd name="T44" fmla="*/ 119 w 274"/>
                <a:gd name="T45" fmla="*/ 151 h 229"/>
                <a:gd name="T46" fmla="*/ 114 w 274"/>
                <a:gd name="T47" fmla="*/ 153 h 229"/>
                <a:gd name="T48" fmla="*/ 109 w 274"/>
                <a:gd name="T49" fmla="*/ 155 h 229"/>
                <a:gd name="T50" fmla="*/ 102 w 274"/>
                <a:gd name="T51" fmla="*/ 158 h 229"/>
                <a:gd name="T52" fmla="*/ 93 w 274"/>
                <a:gd name="T53" fmla="*/ 160 h 229"/>
                <a:gd name="T54" fmla="*/ 85 w 274"/>
                <a:gd name="T55" fmla="*/ 160 h 229"/>
                <a:gd name="T56" fmla="*/ 76 w 274"/>
                <a:gd name="T57" fmla="*/ 158 h 229"/>
                <a:gd name="T58" fmla="*/ 66 w 274"/>
                <a:gd name="T59" fmla="*/ 155 h 229"/>
                <a:gd name="T60" fmla="*/ 57 w 274"/>
                <a:gd name="T61" fmla="*/ 148 h 229"/>
                <a:gd name="T62" fmla="*/ 47 w 274"/>
                <a:gd name="T63" fmla="*/ 141 h 229"/>
                <a:gd name="T64" fmla="*/ 43 w 274"/>
                <a:gd name="T65" fmla="*/ 131 h 229"/>
                <a:gd name="T66" fmla="*/ 40 w 274"/>
                <a:gd name="T67" fmla="*/ 122 h 229"/>
                <a:gd name="T68" fmla="*/ 38 w 274"/>
                <a:gd name="T69" fmla="*/ 115 h 229"/>
                <a:gd name="T70" fmla="*/ 38 w 274"/>
                <a:gd name="T71" fmla="*/ 105 h 229"/>
                <a:gd name="T72" fmla="*/ 38 w 274"/>
                <a:gd name="T73" fmla="*/ 98 h 229"/>
                <a:gd name="T74" fmla="*/ 40 w 274"/>
                <a:gd name="T75" fmla="*/ 93 h 229"/>
                <a:gd name="T76" fmla="*/ 43 w 274"/>
                <a:gd name="T77" fmla="*/ 89 h 229"/>
                <a:gd name="T78" fmla="*/ 43 w 274"/>
                <a:gd name="T79" fmla="*/ 84 h 229"/>
                <a:gd name="T80" fmla="*/ 43 w 274"/>
                <a:gd name="T81" fmla="*/ 84 h 229"/>
                <a:gd name="T82" fmla="*/ 43 w 274"/>
                <a:gd name="T83" fmla="*/ 84 h 229"/>
                <a:gd name="T84" fmla="*/ 38 w 274"/>
                <a:gd name="T85" fmla="*/ 81 h 229"/>
                <a:gd name="T86" fmla="*/ 33 w 274"/>
                <a:gd name="T87" fmla="*/ 77 h 229"/>
                <a:gd name="T88" fmla="*/ 28 w 274"/>
                <a:gd name="T89" fmla="*/ 72 h 229"/>
                <a:gd name="T90" fmla="*/ 21 w 274"/>
                <a:gd name="T91" fmla="*/ 65 h 229"/>
                <a:gd name="T92" fmla="*/ 16 w 274"/>
                <a:gd name="T93" fmla="*/ 58 h 229"/>
                <a:gd name="T94" fmla="*/ 9 w 274"/>
                <a:gd name="T95" fmla="*/ 46 h 229"/>
                <a:gd name="T96" fmla="*/ 4 w 274"/>
                <a:gd name="T97" fmla="*/ 34 h 229"/>
                <a:gd name="T98" fmla="*/ 2 w 274"/>
                <a:gd name="T99" fmla="*/ 19 h 229"/>
                <a:gd name="T100" fmla="*/ 0 w 274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4" h="229">
                  <a:moveTo>
                    <a:pt x="274" y="205"/>
                  </a:moveTo>
                  <a:lnTo>
                    <a:pt x="271" y="208"/>
                  </a:lnTo>
                  <a:lnTo>
                    <a:pt x="267" y="210"/>
                  </a:lnTo>
                  <a:lnTo>
                    <a:pt x="260" y="215"/>
                  </a:lnTo>
                  <a:lnTo>
                    <a:pt x="250" y="220"/>
                  </a:lnTo>
                  <a:lnTo>
                    <a:pt x="238" y="224"/>
                  </a:lnTo>
                  <a:lnTo>
                    <a:pt x="226" y="229"/>
                  </a:lnTo>
                  <a:lnTo>
                    <a:pt x="212" y="229"/>
                  </a:lnTo>
                  <a:lnTo>
                    <a:pt x="198" y="229"/>
                  </a:lnTo>
                  <a:lnTo>
                    <a:pt x="181" y="224"/>
                  </a:lnTo>
                  <a:lnTo>
                    <a:pt x="167" y="217"/>
                  </a:lnTo>
                  <a:lnTo>
                    <a:pt x="152" y="208"/>
                  </a:lnTo>
                  <a:lnTo>
                    <a:pt x="140" y="196"/>
                  </a:lnTo>
                  <a:lnTo>
                    <a:pt x="133" y="186"/>
                  </a:lnTo>
                  <a:lnTo>
                    <a:pt x="128" y="179"/>
                  </a:lnTo>
                  <a:lnTo>
                    <a:pt x="126" y="170"/>
                  </a:lnTo>
                  <a:lnTo>
                    <a:pt x="124" y="162"/>
                  </a:lnTo>
                  <a:lnTo>
                    <a:pt x="124" y="158"/>
                  </a:lnTo>
                  <a:lnTo>
                    <a:pt x="124" y="153"/>
                  </a:lnTo>
                  <a:lnTo>
                    <a:pt x="124" y="151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19" y="151"/>
                  </a:lnTo>
                  <a:lnTo>
                    <a:pt x="114" y="153"/>
                  </a:lnTo>
                  <a:lnTo>
                    <a:pt x="109" y="155"/>
                  </a:lnTo>
                  <a:lnTo>
                    <a:pt x="102" y="158"/>
                  </a:lnTo>
                  <a:lnTo>
                    <a:pt x="93" y="160"/>
                  </a:lnTo>
                  <a:lnTo>
                    <a:pt x="85" y="160"/>
                  </a:lnTo>
                  <a:lnTo>
                    <a:pt x="76" y="158"/>
                  </a:lnTo>
                  <a:lnTo>
                    <a:pt x="66" y="155"/>
                  </a:lnTo>
                  <a:lnTo>
                    <a:pt x="57" y="148"/>
                  </a:lnTo>
                  <a:lnTo>
                    <a:pt x="47" y="141"/>
                  </a:lnTo>
                  <a:lnTo>
                    <a:pt x="43" y="131"/>
                  </a:lnTo>
                  <a:lnTo>
                    <a:pt x="40" y="122"/>
                  </a:lnTo>
                  <a:lnTo>
                    <a:pt x="38" y="115"/>
                  </a:lnTo>
                  <a:lnTo>
                    <a:pt x="38" y="105"/>
                  </a:lnTo>
                  <a:lnTo>
                    <a:pt x="38" y="98"/>
                  </a:lnTo>
                  <a:lnTo>
                    <a:pt x="40" y="93"/>
                  </a:lnTo>
                  <a:lnTo>
                    <a:pt x="43" y="89"/>
                  </a:lnTo>
                  <a:lnTo>
                    <a:pt x="43" y="84"/>
                  </a:lnTo>
                  <a:lnTo>
                    <a:pt x="43" y="84"/>
                  </a:lnTo>
                  <a:lnTo>
                    <a:pt x="43" y="84"/>
                  </a:lnTo>
                  <a:lnTo>
                    <a:pt x="38" y="81"/>
                  </a:lnTo>
                  <a:lnTo>
                    <a:pt x="33" y="77"/>
                  </a:lnTo>
                  <a:lnTo>
                    <a:pt x="28" y="72"/>
                  </a:lnTo>
                  <a:lnTo>
                    <a:pt x="21" y="65"/>
                  </a:lnTo>
                  <a:lnTo>
                    <a:pt x="16" y="58"/>
                  </a:lnTo>
                  <a:lnTo>
                    <a:pt x="9" y="46"/>
                  </a:lnTo>
                  <a:lnTo>
                    <a:pt x="4" y="34"/>
                  </a:lnTo>
                  <a:lnTo>
                    <a:pt x="2" y="19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52" name="Freeform 20"/>
            <p:cNvSpPr>
              <a:spLocks/>
            </p:cNvSpPr>
            <p:nvPr/>
          </p:nvSpPr>
          <p:spPr bwMode="auto">
            <a:xfrm>
              <a:off x="4829" y="2651"/>
              <a:ext cx="355" cy="239"/>
            </a:xfrm>
            <a:custGeom>
              <a:avLst/>
              <a:gdLst>
                <a:gd name="T0" fmla="*/ 355 w 355"/>
                <a:gd name="T1" fmla="*/ 19 h 239"/>
                <a:gd name="T2" fmla="*/ 348 w 355"/>
                <a:gd name="T3" fmla="*/ 48 h 239"/>
                <a:gd name="T4" fmla="*/ 336 w 355"/>
                <a:gd name="T5" fmla="*/ 67 h 239"/>
                <a:gd name="T6" fmla="*/ 324 w 355"/>
                <a:gd name="T7" fmla="*/ 79 h 239"/>
                <a:gd name="T8" fmla="*/ 315 w 355"/>
                <a:gd name="T9" fmla="*/ 84 h 239"/>
                <a:gd name="T10" fmla="*/ 315 w 355"/>
                <a:gd name="T11" fmla="*/ 86 h 239"/>
                <a:gd name="T12" fmla="*/ 317 w 355"/>
                <a:gd name="T13" fmla="*/ 93 h 239"/>
                <a:gd name="T14" fmla="*/ 319 w 355"/>
                <a:gd name="T15" fmla="*/ 108 h 239"/>
                <a:gd name="T16" fmla="*/ 317 w 355"/>
                <a:gd name="T17" fmla="*/ 124 h 239"/>
                <a:gd name="T18" fmla="*/ 310 w 355"/>
                <a:gd name="T19" fmla="*/ 141 h 239"/>
                <a:gd name="T20" fmla="*/ 291 w 355"/>
                <a:gd name="T21" fmla="*/ 155 h 239"/>
                <a:gd name="T22" fmla="*/ 272 w 355"/>
                <a:gd name="T23" fmla="*/ 160 h 239"/>
                <a:gd name="T24" fmla="*/ 255 w 355"/>
                <a:gd name="T25" fmla="*/ 160 h 239"/>
                <a:gd name="T26" fmla="*/ 243 w 355"/>
                <a:gd name="T27" fmla="*/ 155 h 239"/>
                <a:gd name="T28" fmla="*/ 234 w 355"/>
                <a:gd name="T29" fmla="*/ 151 h 239"/>
                <a:gd name="T30" fmla="*/ 234 w 355"/>
                <a:gd name="T31" fmla="*/ 151 h 239"/>
                <a:gd name="T32" fmla="*/ 234 w 355"/>
                <a:gd name="T33" fmla="*/ 158 h 239"/>
                <a:gd name="T34" fmla="*/ 231 w 355"/>
                <a:gd name="T35" fmla="*/ 170 h 239"/>
                <a:gd name="T36" fmla="*/ 224 w 355"/>
                <a:gd name="T37" fmla="*/ 189 h 239"/>
                <a:gd name="T38" fmla="*/ 205 w 355"/>
                <a:gd name="T39" fmla="*/ 208 h 239"/>
                <a:gd name="T40" fmla="*/ 176 w 355"/>
                <a:gd name="T41" fmla="*/ 227 h 239"/>
                <a:gd name="T42" fmla="*/ 145 w 355"/>
                <a:gd name="T43" fmla="*/ 232 h 239"/>
                <a:gd name="T44" fmla="*/ 119 w 355"/>
                <a:gd name="T45" fmla="*/ 224 h 239"/>
                <a:gd name="T46" fmla="*/ 98 w 355"/>
                <a:gd name="T47" fmla="*/ 215 h 239"/>
                <a:gd name="T48" fmla="*/ 86 w 355"/>
                <a:gd name="T49" fmla="*/ 208 h 239"/>
                <a:gd name="T50" fmla="*/ 83 w 355"/>
                <a:gd name="T51" fmla="*/ 208 h 239"/>
                <a:gd name="T52" fmla="*/ 83 w 355"/>
                <a:gd name="T53" fmla="*/ 213 h 239"/>
                <a:gd name="T54" fmla="*/ 79 w 355"/>
                <a:gd name="T55" fmla="*/ 222 h 239"/>
                <a:gd name="T56" fmla="*/ 69 w 355"/>
                <a:gd name="T57" fmla="*/ 232 h 239"/>
                <a:gd name="T58" fmla="*/ 52 w 355"/>
                <a:gd name="T59" fmla="*/ 236 h 239"/>
                <a:gd name="T60" fmla="*/ 31 w 355"/>
                <a:gd name="T61" fmla="*/ 236 h 239"/>
                <a:gd name="T62" fmla="*/ 14 w 355"/>
                <a:gd name="T63" fmla="*/ 232 h 239"/>
                <a:gd name="T64" fmla="*/ 5 w 355"/>
                <a:gd name="T65" fmla="*/ 222 h 239"/>
                <a:gd name="T66" fmla="*/ 0 w 355"/>
                <a:gd name="T67" fmla="*/ 213 h 239"/>
                <a:gd name="T68" fmla="*/ 0 w 355"/>
                <a:gd name="T69" fmla="*/ 2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9">
                  <a:moveTo>
                    <a:pt x="355" y="0"/>
                  </a:moveTo>
                  <a:lnTo>
                    <a:pt x="355" y="19"/>
                  </a:lnTo>
                  <a:lnTo>
                    <a:pt x="353" y="34"/>
                  </a:lnTo>
                  <a:lnTo>
                    <a:pt x="348" y="48"/>
                  </a:lnTo>
                  <a:lnTo>
                    <a:pt x="341" y="58"/>
                  </a:lnTo>
                  <a:lnTo>
                    <a:pt x="336" y="67"/>
                  </a:lnTo>
                  <a:lnTo>
                    <a:pt x="329" y="74"/>
                  </a:lnTo>
                  <a:lnTo>
                    <a:pt x="324" y="79"/>
                  </a:lnTo>
                  <a:lnTo>
                    <a:pt x="319" y="81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5" y="86"/>
                  </a:lnTo>
                  <a:lnTo>
                    <a:pt x="315" y="89"/>
                  </a:lnTo>
                  <a:lnTo>
                    <a:pt x="317" y="93"/>
                  </a:lnTo>
                  <a:lnTo>
                    <a:pt x="319" y="100"/>
                  </a:lnTo>
                  <a:lnTo>
                    <a:pt x="319" y="108"/>
                  </a:lnTo>
                  <a:lnTo>
                    <a:pt x="319" y="115"/>
                  </a:lnTo>
                  <a:lnTo>
                    <a:pt x="317" y="124"/>
                  </a:lnTo>
                  <a:lnTo>
                    <a:pt x="315" y="131"/>
                  </a:lnTo>
                  <a:lnTo>
                    <a:pt x="310" y="141"/>
                  </a:lnTo>
                  <a:lnTo>
                    <a:pt x="300" y="151"/>
                  </a:lnTo>
                  <a:lnTo>
                    <a:pt x="291" y="155"/>
                  </a:lnTo>
                  <a:lnTo>
                    <a:pt x="281" y="160"/>
                  </a:lnTo>
                  <a:lnTo>
                    <a:pt x="272" y="160"/>
                  </a:lnTo>
                  <a:lnTo>
                    <a:pt x="265" y="160"/>
                  </a:lnTo>
                  <a:lnTo>
                    <a:pt x="255" y="160"/>
                  </a:lnTo>
                  <a:lnTo>
                    <a:pt x="248" y="158"/>
                  </a:lnTo>
                  <a:lnTo>
                    <a:pt x="243" y="155"/>
                  </a:lnTo>
                  <a:lnTo>
                    <a:pt x="238" y="153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234" y="153"/>
                  </a:lnTo>
                  <a:lnTo>
                    <a:pt x="234" y="158"/>
                  </a:lnTo>
                  <a:lnTo>
                    <a:pt x="234" y="162"/>
                  </a:lnTo>
                  <a:lnTo>
                    <a:pt x="231" y="170"/>
                  </a:lnTo>
                  <a:lnTo>
                    <a:pt x="229" y="179"/>
                  </a:lnTo>
                  <a:lnTo>
                    <a:pt x="224" y="189"/>
                  </a:lnTo>
                  <a:lnTo>
                    <a:pt x="217" y="198"/>
                  </a:lnTo>
                  <a:lnTo>
                    <a:pt x="205" y="208"/>
                  </a:lnTo>
                  <a:lnTo>
                    <a:pt x="191" y="217"/>
                  </a:lnTo>
                  <a:lnTo>
                    <a:pt x="176" y="227"/>
                  </a:lnTo>
                  <a:lnTo>
                    <a:pt x="160" y="229"/>
                  </a:lnTo>
                  <a:lnTo>
                    <a:pt x="145" y="232"/>
                  </a:lnTo>
                  <a:lnTo>
                    <a:pt x="131" y="229"/>
                  </a:lnTo>
                  <a:lnTo>
                    <a:pt x="119" y="224"/>
                  </a:lnTo>
                  <a:lnTo>
                    <a:pt x="107" y="220"/>
                  </a:lnTo>
                  <a:lnTo>
                    <a:pt x="98" y="215"/>
                  </a:lnTo>
                  <a:lnTo>
                    <a:pt x="90" y="210"/>
                  </a:lnTo>
                  <a:lnTo>
                    <a:pt x="86" y="208"/>
                  </a:lnTo>
                  <a:lnTo>
                    <a:pt x="83" y="208"/>
                  </a:lnTo>
                  <a:lnTo>
                    <a:pt x="83" y="208"/>
                  </a:lnTo>
                  <a:lnTo>
                    <a:pt x="83" y="210"/>
                  </a:lnTo>
                  <a:lnTo>
                    <a:pt x="83" y="213"/>
                  </a:lnTo>
                  <a:lnTo>
                    <a:pt x="81" y="217"/>
                  </a:lnTo>
                  <a:lnTo>
                    <a:pt x="79" y="222"/>
                  </a:lnTo>
                  <a:lnTo>
                    <a:pt x="74" y="227"/>
                  </a:lnTo>
                  <a:lnTo>
                    <a:pt x="69" y="232"/>
                  </a:lnTo>
                  <a:lnTo>
                    <a:pt x="62" y="234"/>
                  </a:lnTo>
                  <a:lnTo>
                    <a:pt x="52" y="236"/>
                  </a:lnTo>
                  <a:lnTo>
                    <a:pt x="43" y="239"/>
                  </a:lnTo>
                  <a:lnTo>
                    <a:pt x="31" y="236"/>
                  </a:lnTo>
                  <a:lnTo>
                    <a:pt x="21" y="234"/>
                  </a:lnTo>
                  <a:lnTo>
                    <a:pt x="14" y="232"/>
                  </a:lnTo>
                  <a:lnTo>
                    <a:pt x="9" y="227"/>
                  </a:lnTo>
                  <a:lnTo>
                    <a:pt x="5" y="222"/>
                  </a:lnTo>
                  <a:lnTo>
                    <a:pt x="2" y="217"/>
                  </a:lnTo>
                  <a:lnTo>
                    <a:pt x="0" y="213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8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6853" name="Group 21"/>
          <p:cNvGrpSpPr>
            <a:grpSpLocks/>
          </p:cNvGrpSpPr>
          <p:nvPr/>
        </p:nvGrpSpPr>
        <p:grpSpPr bwMode="auto">
          <a:xfrm>
            <a:off x="5554663" y="3844925"/>
            <a:ext cx="1020762" cy="746125"/>
            <a:chOff x="3499" y="2422"/>
            <a:chExt cx="643" cy="470"/>
          </a:xfrm>
        </p:grpSpPr>
        <p:sp>
          <p:nvSpPr>
            <p:cNvPr id="376854" name="Freeform 22"/>
            <p:cNvSpPr>
              <a:spLocks/>
            </p:cNvSpPr>
            <p:nvPr/>
          </p:nvSpPr>
          <p:spPr bwMode="auto">
            <a:xfrm>
              <a:off x="3866" y="2432"/>
              <a:ext cx="276" cy="229"/>
            </a:xfrm>
            <a:custGeom>
              <a:avLst/>
              <a:gdLst>
                <a:gd name="T0" fmla="*/ 0 w 276"/>
                <a:gd name="T1" fmla="*/ 24 h 229"/>
                <a:gd name="T2" fmla="*/ 4 w 276"/>
                <a:gd name="T3" fmla="*/ 24 h 229"/>
                <a:gd name="T4" fmla="*/ 7 w 276"/>
                <a:gd name="T5" fmla="*/ 19 h 229"/>
                <a:gd name="T6" fmla="*/ 16 w 276"/>
                <a:gd name="T7" fmla="*/ 14 h 229"/>
                <a:gd name="T8" fmla="*/ 26 w 276"/>
                <a:gd name="T9" fmla="*/ 10 h 229"/>
                <a:gd name="T10" fmla="*/ 35 w 276"/>
                <a:gd name="T11" fmla="*/ 5 h 229"/>
                <a:gd name="T12" fmla="*/ 50 w 276"/>
                <a:gd name="T13" fmla="*/ 2 h 229"/>
                <a:gd name="T14" fmla="*/ 64 w 276"/>
                <a:gd name="T15" fmla="*/ 0 h 229"/>
                <a:gd name="T16" fmla="*/ 78 w 276"/>
                <a:gd name="T17" fmla="*/ 0 h 229"/>
                <a:gd name="T18" fmla="*/ 95 w 276"/>
                <a:gd name="T19" fmla="*/ 5 h 229"/>
                <a:gd name="T20" fmla="*/ 109 w 276"/>
                <a:gd name="T21" fmla="*/ 12 h 229"/>
                <a:gd name="T22" fmla="*/ 124 w 276"/>
                <a:gd name="T23" fmla="*/ 24 h 229"/>
                <a:gd name="T24" fmla="*/ 133 w 276"/>
                <a:gd name="T25" fmla="*/ 33 h 229"/>
                <a:gd name="T26" fmla="*/ 143 w 276"/>
                <a:gd name="T27" fmla="*/ 43 h 229"/>
                <a:gd name="T28" fmla="*/ 147 w 276"/>
                <a:gd name="T29" fmla="*/ 52 h 229"/>
                <a:gd name="T30" fmla="*/ 150 w 276"/>
                <a:gd name="T31" fmla="*/ 60 h 229"/>
                <a:gd name="T32" fmla="*/ 152 w 276"/>
                <a:gd name="T33" fmla="*/ 67 h 229"/>
                <a:gd name="T34" fmla="*/ 152 w 276"/>
                <a:gd name="T35" fmla="*/ 74 h 229"/>
                <a:gd name="T36" fmla="*/ 152 w 276"/>
                <a:gd name="T37" fmla="*/ 79 h 229"/>
                <a:gd name="T38" fmla="*/ 152 w 276"/>
                <a:gd name="T39" fmla="*/ 81 h 229"/>
                <a:gd name="T40" fmla="*/ 152 w 276"/>
                <a:gd name="T41" fmla="*/ 81 h 229"/>
                <a:gd name="T42" fmla="*/ 152 w 276"/>
                <a:gd name="T43" fmla="*/ 81 h 229"/>
                <a:gd name="T44" fmla="*/ 155 w 276"/>
                <a:gd name="T45" fmla="*/ 79 h 229"/>
                <a:gd name="T46" fmla="*/ 159 w 276"/>
                <a:gd name="T47" fmla="*/ 76 h 229"/>
                <a:gd name="T48" fmla="*/ 167 w 276"/>
                <a:gd name="T49" fmla="*/ 74 h 229"/>
                <a:gd name="T50" fmla="*/ 174 w 276"/>
                <a:gd name="T51" fmla="*/ 72 h 229"/>
                <a:gd name="T52" fmla="*/ 181 w 276"/>
                <a:gd name="T53" fmla="*/ 69 h 229"/>
                <a:gd name="T54" fmla="*/ 190 w 276"/>
                <a:gd name="T55" fmla="*/ 69 h 229"/>
                <a:gd name="T56" fmla="*/ 200 w 276"/>
                <a:gd name="T57" fmla="*/ 72 h 229"/>
                <a:gd name="T58" fmla="*/ 209 w 276"/>
                <a:gd name="T59" fmla="*/ 74 h 229"/>
                <a:gd name="T60" fmla="*/ 219 w 276"/>
                <a:gd name="T61" fmla="*/ 81 h 229"/>
                <a:gd name="T62" fmla="*/ 229 w 276"/>
                <a:gd name="T63" fmla="*/ 91 h 229"/>
                <a:gd name="T64" fmla="*/ 233 w 276"/>
                <a:gd name="T65" fmla="*/ 98 h 229"/>
                <a:gd name="T66" fmla="*/ 236 w 276"/>
                <a:gd name="T67" fmla="*/ 107 h 229"/>
                <a:gd name="T68" fmla="*/ 238 w 276"/>
                <a:gd name="T69" fmla="*/ 117 h 229"/>
                <a:gd name="T70" fmla="*/ 238 w 276"/>
                <a:gd name="T71" fmla="*/ 124 h 229"/>
                <a:gd name="T72" fmla="*/ 236 w 276"/>
                <a:gd name="T73" fmla="*/ 131 h 229"/>
                <a:gd name="T74" fmla="*/ 236 w 276"/>
                <a:gd name="T75" fmla="*/ 138 h 229"/>
                <a:gd name="T76" fmla="*/ 233 w 276"/>
                <a:gd name="T77" fmla="*/ 143 h 229"/>
                <a:gd name="T78" fmla="*/ 233 w 276"/>
                <a:gd name="T79" fmla="*/ 145 h 229"/>
                <a:gd name="T80" fmla="*/ 231 w 276"/>
                <a:gd name="T81" fmla="*/ 145 h 229"/>
                <a:gd name="T82" fmla="*/ 233 w 276"/>
                <a:gd name="T83" fmla="*/ 148 h 229"/>
                <a:gd name="T84" fmla="*/ 236 w 276"/>
                <a:gd name="T85" fmla="*/ 148 h 229"/>
                <a:gd name="T86" fmla="*/ 240 w 276"/>
                <a:gd name="T87" fmla="*/ 153 h 229"/>
                <a:gd name="T88" fmla="*/ 248 w 276"/>
                <a:gd name="T89" fmla="*/ 157 h 229"/>
                <a:gd name="T90" fmla="*/ 252 w 276"/>
                <a:gd name="T91" fmla="*/ 164 h 229"/>
                <a:gd name="T92" fmla="*/ 259 w 276"/>
                <a:gd name="T93" fmla="*/ 174 h 229"/>
                <a:gd name="T94" fmla="*/ 267 w 276"/>
                <a:gd name="T95" fmla="*/ 184 h 229"/>
                <a:gd name="T96" fmla="*/ 271 w 276"/>
                <a:gd name="T97" fmla="*/ 195 h 229"/>
                <a:gd name="T98" fmla="*/ 274 w 276"/>
                <a:gd name="T99" fmla="*/ 212 h 229"/>
                <a:gd name="T100" fmla="*/ 276 w 276"/>
                <a:gd name="T10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" h="229">
                  <a:moveTo>
                    <a:pt x="0" y="24"/>
                  </a:moveTo>
                  <a:lnTo>
                    <a:pt x="4" y="24"/>
                  </a:lnTo>
                  <a:lnTo>
                    <a:pt x="7" y="19"/>
                  </a:lnTo>
                  <a:lnTo>
                    <a:pt x="16" y="14"/>
                  </a:lnTo>
                  <a:lnTo>
                    <a:pt x="26" y="10"/>
                  </a:lnTo>
                  <a:lnTo>
                    <a:pt x="35" y="5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78" y="0"/>
                  </a:lnTo>
                  <a:lnTo>
                    <a:pt x="95" y="5"/>
                  </a:lnTo>
                  <a:lnTo>
                    <a:pt x="109" y="12"/>
                  </a:lnTo>
                  <a:lnTo>
                    <a:pt x="124" y="24"/>
                  </a:lnTo>
                  <a:lnTo>
                    <a:pt x="133" y="33"/>
                  </a:lnTo>
                  <a:lnTo>
                    <a:pt x="143" y="43"/>
                  </a:lnTo>
                  <a:lnTo>
                    <a:pt x="147" y="52"/>
                  </a:lnTo>
                  <a:lnTo>
                    <a:pt x="150" y="60"/>
                  </a:lnTo>
                  <a:lnTo>
                    <a:pt x="152" y="67"/>
                  </a:lnTo>
                  <a:lnTo>
                    <a:pt x="152" y="74"/>
                  </a:lnTo>
                  <a:lnTo>
                    <a:pt x="152" y="79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2" y="81"/>
                  </a:lnTo>
                  <a:lnTo>
                    <a:pt x="155" y="79"/>
                  </a:lnTo>
                  <a:lnTo>
                    <a:pt x="159" y="76"/>
                  </a:lnTo>
                  <a:lnTo>
                    <a:pt x="167" y="74"/>
                  </a:lnTo>
                  <a:lnTo>
                    <a:pt x="174" y="72"/>
                  </a:lnTo>
                  <a:lnTo>
                    <a:pt x="181" y="69"/>
                  </a:lnTo>
                  <a:lnTo>
                    <a:pt x="190" y="69"/>
                  </a:lnTo>
                  <a:lnTo>
                    <a:pt x="200" y="72"/>
                  </a:lnTo>
                  <a:lnTo>
                    <a:pt x="209" y="74"/>
                  </a:lnTo>
                  <a:lnTo>
                    <a:pt x="219" y="81"/>
                  </a:lnTo>
                  <a:lnTo>
                    <a:pt x="229" y="91"/>
                  </a:lnTo>
                  <a:lnTo>
                    <a:pt x="233" y="98"/>
                  </a:lnTo>
                  <a:lnTo>
                    <a:pt x="236" y="107"/>
                  </a:lnTo>
                  <a:lnTo>
                    <a:pt x="238" y="117"/>
                  </a:lnTo>
                  <a:lnTo>
                    <a:pt x="238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3" y="143"/>
                  </a:lnTo>
                  <a:lnTo>
                    <a:pt x="233" y="145"/>
                  </a:lnTo>
                  <a:lnTo>
                    <a:pt x="231" y="145"/>
                  </a:lnTo>
                  <a:lnTo>
                    <a:pt x="233" y="148"/>
                  </a:lnTo>
                  <a:lnTo>
                    <a:pt x="236" y="148"/>
                  </a:lnTo>
                  <a:lnTo>
                    <a:pt x="240" y="153"/>
                  </a:lnTo>
                  <a:lnTo>
                    <a:pt x="248" y="157"/>
                  </a:lnTo>
                  <a:lnTo>
                    <a:pt x="252" y="164"/>
                  </a:lnTo>
                  <a:lnTo>
                    <a:pt x="259" y="174"/>
                  </a:lnTo>
                  <a:lnTo>
                    <a:pt x="267" y="184"/>
                  </a:lnTo>
                  <a:lnTo>
                    <a:pt x="271" y="195"/>
                  </a:lnTo>
                  <a:lnTo>
                    <a:pt x="274" y="212"/>
                  </a:lnTo>
                  <a:lnTo>
                    <a:pt x="276" y="229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55" name="Freeform 23"/>
            <p:cNvSpPr>
              <a:spLocks/>
            </p:cNvSpPr>
            <p:nvPr/>
          </p:nvSpPr>
          <p:spPr bwMode="auto">
            <a:xfrm>
              <a:off x="3499" y="2422"/>
              <a:ext cx="358" cy="236"/>
            </a:xfrm>
            <a:custGeom>
              <a:avLst/>
              <a:gdLst>
                <a:gd name="T0" fmla="*/ 3 w 358"/>
                <a:gd name="T1" fmla="*/ 220 h 236"/>
                <a:gd name="T2" fmla="*/ 10 w 358"/>
                <a:gd name="T3" fmla="*/ 194 h 236"/>
                <a:gd name="T4" fmla="*/ 22 w 358"/>
                <a:gd name="T5" fmla="*/ 174 h 236"/>
                <a:gd name="T6" fmla="*/ 34 w 358"/>
                <a:gd name="T7" fmla="*/ 163 h 236"/>
                <a:gd name="T8" fmla="*/ 43 w 358"/>
                <a:gd name="T9" fmla="*/ 155 h 236"/>
                <a:gd name="T10" fmla="*/ 43 w 358"/>
                <a:gd name="T11" fmla="*/ 155 h 236"/>
                <a:gd name="T12" fmla="*/ 41 w 358"/>
                <a:gd name="T13" fmla="*/ 146 h 236"/>
                <a:gd name="T14" fmla="*/ 39 w 358"/>
                <a:gd name="T15" fmla="*/ 134 h 236"/>
                <a:gd name="T16" fmla="*/ 39 w 358"/>
                <a:gd name="T17" fmla="*/ 117 h 236"/>
                <a:gd name="T18" fmla="*/ 48 w 358"/>
                <a:gd name="T19" fmla="*/ 98 h 236"/>
                <a:gd name="T20" fmla="*/ 65 w 358"/>
                <a:gd name="T21" fmla="*/ 84 h 236"/>
                <a:gd name="T22" fmla="*/ 84 w 358"/>
                <a:gd name="T23" fmla="*/ 79 h 236"/>
                <a:gd name="T24" fmla="*/ 103 w 358"/>
                <a:gd name="T25" fmla="*/ 82 h 236"/>
                <a:gd name="T26" fmla="*/ 115 w 358"/>
                <a:gd name="T27" fmla="*/ 86 h 236"/>
                <a:gd name="T28" fmla="*/ 122 w 358"/>
                <a:gd name="T29" fmla="*/ 91 h 236"/>
                <a:gd name="T30" fmla="*/ 124 w 358"/>
                <a:gd name="T31" fmla="*/ 89 h 236"/>
                <a:gd name="T32" fmla="*/ 122 w 358"/>
                <a:gd name="T33" fmla="*/ 82 h 236"/>
                <a:gd name="T34" fmla="*/ 124 w 358"/>
                <a:gd name="T35" fmla="*/ 70 h 236"/>
                <a:gd name="T36" fmla="*/ 134 w 358"/>
                <a:gd name="T37" fmla="*/ 53 h 236"/>
                <a:gd name="T38" fmla="*/ 153 w 358"/>
                <a:gd name="T39" fmla="*/ 31 h 236"/>
                <a:gd name="T40" fmla="*/ 182 w 358"/>
                <a:gd name="T41" fmla="*/ 15 h 236"/>
                <a:gd name="T42" fmla="*/ 213 w 358"/>
                <a:gd name="T43" fmla="*/ 10 h 236"/>
                <a:gd name="T44" fmla="*/ 239 w 358"/>
                <a:gd name="T45" fmla="*/ 15 h 236"/>
                <a:gd name="T46" fmla="*/ 260 w 358"/>
                <a:gd name="T47" fmla="*/ 24 h 236"/>
                <a:gd name="T48" fmla="*/ 272 w 358"/>
                <a:gd name="T49" fmla="*/ 31 h 236"/>
                <a:gd name="T50" fmla="*/ 275 w 358"/>
                <a:gd name="T51" fmla="*/ 31 h 236"/>
                <a:gd name="T52" fmla="*/ 275 w 358"/>
                <a:gd name="T53" fmla="*/ 27 h 236"/>
                <a:gd name="T54" fmla="*/ 279 w 358"/>
                <a:gd name="T55" fmla="*/ 17 h 236"/>
                <a:gd name="T56" fmla="*/ 289 w 358"/>
                <a:gd name="T57" fmla="*/ 8 h 236"/>
                <a:gd name="T58" fmla="*/ 306 w 358"/>
                <a:gd name="T59" fmla="*/ 3 h 236"/>
                <a:gd name="T60" fmla="*/ 327 w 358"/>
                <a:gd name="T61" fmla="*/ 3 h 236"/>
                <a:gd name="T62" fmla="*/ 344 w 358"/>
                <a:gd name="T63" fmla="*/ 8 h 236"/>
                <a:gd name="T64" fmla="*/ 351 w 358"/>
                <a:gd name="T65" fmla="*/ 17 h 236"/>
                <a:gd name="T66" fmla="*/ 356 w 358"/>
                <a:gd name="T67" fmla="*/ 27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3" y="220"/>
                  </a:lnTo>
                  <a:lnTo>
                    <a:pt x="5" y="205"/>
                  </a:lnTo>
                  <a:lnTo>
                    <a:pt x="10" y="194"/>
                  </a:lnTo>
                  <a:lnTo>
                    <a:pt x="15" y="182"/>
                  </a:lnTo>
                  <a:lnTo>
                    <a:pt x="22" y="174"/>
                  </a:lnTo>
                  <a:lnTo>
                    <a:pt x="29" y="167"/>
                  </a:lnTo>
                  <a:lnTo>
                    <a:pt x="34" y="163"/>
                  </a:lnTo>
                  <a:lnTo>
                    <a:pt x="39" y="158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1" y="151"/>
                  </a:lnTo>
                  <a:lnTo>
                    <a:pt x="41" y="146"/>
                  </a:lnTo>
                  <a:lnTo>
                    <a:pt x="39" y="141"/>
                  </a:lnTo>
                  <a:lnTo>
                    <a:pt x="39" y="134"/>
                  </a:lnTo>
                  <a:lnTo>
                    <a:pt x="39" y="124"/>
                  </a:lnTo>
                  <a:lnTo>
                    <a:pt x="39" y="117"/>
                  </a:lnTo>
                  <a:lnTo>
                    <a:pt x="43" y="108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5" y="84"/>
                  </a:lnTo>
                  <a:lnTo>
                    <a:pt x="77" y="82"/>
                  </a:lnTo>
                  <a:lnTo>
                    <a:pt x="84" y="79"/>
                  </a:lnTo>
                  <a:lnTo>
                    <a:pt x="93" y="79"/>
                  </a:lnTo>
                  <a:lnTo>
                    <a:pt x="103" y="82"/>
                  </a:lnTo>
                  <a:lnTo>
                    <a:pt x="110" y="84"/>
                  </a:lnTo>
                  <a:lnTo>
                    <a:pt x="115" y="86"/>
                  </a:lnTo>
                  <a:lnTo>
                    <a:pt x="120" y="89"/>
                  </a:lnTo>
                  <a:lnTo>
                    <a:pt x="122" y="91"/>
                  </a:lnTo>
                  <a:lnTo>
                    <a:pt x="124" y="91"/>
                  </a:lnTo>
                  <a:lnTo>
                    <a:pt x="124" y="89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4" y="77"/>
                  </a:lnTo>
                  <a:lnTo>
                    <a:pt x="124" y="70"/>
                  </a:lnTo>
                  <a:lnTo>
                    <a:pt x="129" y="60"/>
                  </a:lnTo>
                  <a:lnTo>
                    <a:pt x="134" y="53"/>
                  </a:lnTo>
                  <a:lnTo>
                    <a:pt x="141" y="43"/>
                  </a:lnTo>
                  <a:lnTo>
                    <a:pt x="153" y="31"/>
                  </a:lnTo>
                  <a:lnTo>
                    <a:pt x="165" y="22"/>
                  </a:lnTo>
                  <a:lnTo>
                    <a:pt x="182" y="15"/>
                  </a:lnTo>
                  <a:lnTo>
                    <a:pt x="196" y="10"/>
                  </a:lnTo>
                  <a:lnTo>
                    <a:pt x="213" y="10"/>
                  </a:lnTo>
                  <a:lnTo>
                    <a:pt x="227" y="10"/>
                  </a:lnTo>
                  <a:lnTo>
                    <a:pt x="239" y="15"/>
                  </a:lnTo>
                  <a:lnTo>
                    <a:pt x="251" y="20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5" y="34"/>
                  </a:lnTo>
                  <a:lnTo>
                    <a:pt x="275" y="31"/>
                  </a:lnTo>
                  <a:lnTo>
                    <a:pt x="275" y="29"/>
                  </a:lnTo>
                  <a:lnTo>
                    <a:pt x="275" y="27"/>
                  </a:lnTo>
                  <a:lnTo>
                    <a:pt x="277" y="22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9" y="8"/>
                  </a:lnTo>
                  <a:lnTo>
                    <a:pt x="296" y="5"/>
                  </a:lnTo>
                  <a:lnTo>
                    <a:pt x="306" y="3"/>
                  </a:lnTo>
                  <a:lnTo>
                    <a:pt x="315" y="0"/>
                  </a:lnTo>
                  <a:lnTo>
                    <a:pt x="327" y="3"/>
                  </a:lnTo>
                  <a:lnTo>
                    <a:pt x="337" y="5"/>
                  </a:lnTo>
                  <a:lnTo>
                    <a:pt x="344" y="8"/>
                  </a:lnTo>
                  <a:lnTo>
                    <a:pt x="348" y="12"/>
                  </a:lnTo>
                  <a:lnTo>
                    <a:pt x="351" y="17"/>
                  </a:lnTo>
                  <a:lnTo>
                    <a:pt x="356" y="22"/>
                  </a:lnTo>
                  <a:lnTo>
                    <a:pt x="356" y="27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4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56" name="Freeform 24"/>
            <p:cNvSpPr>
              <a:spLocks/>
            </p:cNvSpPr>
            <p:nvPr/>
          </p:nvSpPr>
          <p:spPr bwMode="auto">
            <a:xfrm>
              <a:off x="3510" y="2656"/>
              <a:ext cx="272" cy="229"/>
            </a:xfrm>
            <a:custGeom>
              <a:avLst/>
              <a:gdLst>
                <a:gd name="T0" fmla="*/ 272 w 272"/>
                <a:gd name="T1" fmla="*/ 203 h 229"/>
                <a:gd name="T2" fmla="*/ 272 w 272"/>
                <a:gd name="T3" fmla="*/ 205 h 229"/>
                <a:gd name="T4" fmla="*/ 267 w 272"/>
                <a:gd name="T5" fmla="*/ 208 h 229"/>
                <a:gd name="T6" fmla="*/ 260 w 272"/>
                <a:gd name="T7" fmla="*/ 212 h 229"/>
                <a:gd name="T8" fmla="*/ 251 w 272"/>
                <a:gd name="T9" fmla="*/ 217 h 229"/>
                <a:gd name="T10" fmla="*/ 239 w 272"/>
                <a:gd name="T11" fmla="*/ 222 h 229"/>
                <a:gd name="T12" fmla="*/ 227 w 272"/>
                <a:gd name="T13" fmla="*/ 227 h 229"/>
                <a:gd name="T14" fmla="*/ 213 w 272"/>
                <a:gd name="T15" fmla="*/ 229 h 229"/>
                <a:gd name="T16" fmla="*/ 196 w 272"/>
                <a:gd name="T17" fmla="*/ 227 h 229"/>
                <a:gd name="T18" fmla="*/ 182 w 272"/>
                <a:gd name="T19" fmla="*/ 224 h 229"/>
                <a:gd name="T20" fmla="*/ 165 w 272"/>
                <a:gd name="T21" fmla="*/ 215 h 229"/>
                <a:gd name="T22" fmla="*/ 153 w 272"/>
                <a:gd name="T23" fmla="*/ 205 h 229"/>
                <a:gd name="T24" fmla="*/ 141 w 272"/>
                <a:gd name="T25" fmla="*/ 196 h 229"/>
                <a:gd name="T26" fmla="*/ 134 w 272"/>
                <a:gd name="T27" fmla="*/ 186 h 229"/>
                <a:gd name="T28" fmla="*/ 129 w 272"/>
                <a:gd name="T29" fmla="*/ 177 h 229"/>
                <a:gd name="T30" fmla="*/ 124 w 272"/>
                <a:gd name="T31" fmla="*/ 167 h 229"/>
                <a:gd name="T32" fmla="*/ 124 w 272"/>
                <a:gd name="T33" fmla="*/ 160 h 229"/>
                <a:gd name="T34" fmla="*/ 122 w 272"/>
                <a:gd name="T35" fmla="*/ 155 h 229"/>
                <a:gd name="T36" fmla="*/ 122 w 272"/>
                <a:gd name="T37" fmla="*/ 150 h 229"/>
                <a:gd name="T38" fmla="*/ 124 w 272"/>
                <a:gd name="T39" fmla="*/ 148 h 229"/>
                <a:gd name="T40" fmla="*/ 124 w 272"/>
                <a:gd name="T41" fmla="*/ 146 h 229"/>
                <a:gd name="T42" fmla="*/ 122 w 272"/>
                <a:gd name="T43" fmla="*/ 148 h 229"/>
                <a:gd name="T44" fmla="*/ 120 w 272"/>
                <a:gd name="T45" fmla="*/ 150 h 229"/>
                <a:gd name="T46" fmla="*/ 115 w 272"/>
                <a:gd name="T47" fmla="*/ 153 h 229"/>
                <a:gd name="T48" fmla="*/ 110 w 272"/>
                <a:gd name="T49" fmla="*/ 155 h 229"/>
                <a:gd name="T50" fmla="*/ 103 w 272"/>
                <a:gd name="T51" fmla="*/ 157 h 229"/>
                <a:gd name="T52" fmla="*/ 93 w 272"/>
                <a:gd name="T53" fmla="*/ 157 h 229"/>
                <a:gd name="T54" fmla="*/ 84 w 272"/>
                <a:gd name="T55" fmla="*/ 157 h 229"/>
                <a:gd name="T56" fmla="*/ 77 w 272"/>
                <a:gd name="T57" fmla="*/ 157 h 229"/>
                <a:gd name="T58" fmla="*/ 65 w 272"/>
                <a:gd name="T59" fmla="*/ 153 h 229"/>
                <a:gd name="T60" fmla="*/ 55 w 272"/>
                <a:gd name="T61" fmla="*/ 146 h 229"/>
                <a:gd name="T62" fmla="*/ 48 w 272"/>
                <a:gd name="T63" fmla="*/ 138 h 229"/>
                <a:gd name="T64" fmla="*/ 43 w 272"/>
                <a:gd name="T65" fmla="*/ 129 h 229"/>
                <a:gd name="T66" fmla="*/ 39 w 272"/>
                <a:gd name="T67" fmla="*/ 122 h 229"/>
                <a:gd name="T68" fmla="*/ 39 w 272"/>
                <a:gd name="T69" fmla="*/ 112 h 229"/>
                <a:gd name="T70" fmla="*/ 39 w 272"/>
                <a:gd name="T71" fmla="*/ 105 h 229"/>
                <a:gd name="T72" fmla="*/ 39 w 272"/>
                <a:gd name="T73" fmla="*/ 98 h 229"/>
                <a:gd name="T74" fmla="*/ 41 w 272"/>
                <a:gd name="T75" fmla="*/ 91 h 229"/>
                <a:gd name="T76" fmla="*/ 41 w 272"/>
                <a:gd name="T77" fmla="*/ 86 h 229"/>
                <a:gd name="T78" fmla="*/ 43 w 272"/>
                <a:gd name="T79" fmla="*/ 84 h 229"/>
                <a:gd name="T80" fmla="*/ 43 w 272"/>
                <a:gd name="T81" fmla="*/ 81 h 229"/>
                <a:gd name="T82" fmla="*/ 43 w 272"/>
                <a:gd name="T83" fmla="*/ 81 h 229"/>
                <a:gd name="T84" fmla="*/ 39 w 272"/>
                <a:gd name="T85" fmla="*/ 79 h 229"/>
                <a:gd name="T86" fmla="*/ 34 w 272"/>
                <a:gd name="T87" fmla="*/ 76 h 229"/>
                <a:gd name="T88" fmla="*/ 29 w 272"/>
                <a:gd name="T89" fmla="*/ 72 h 229"/>
                <a:gd name="T90" fmla="*/ 22 w 272"/>
                <a:gd name="T91" fmla="*/ 64 h 229"/>
                <a:gd name="T92" fmla="*/ 15 w 272"/>
                <a:gd name="T93" fmla="*/ 55 h 229"/>
                <a:gd name="T94" fmla="*/ 10 w 272"/>
                <a:gd name="T95" fmla="*/ 45 h 229"/>
                <a:gd name="T96" fmla="*/ 5 w 272"/>
                <a:gd name="T97" fmla="*/ 31 h 229"/>
                <a:gd name="T98" fmla="*/ 3 w 272"/>
                <a:gd name="T99" fmla="*/ 17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3"/>
                  </a:moveTo>
                  <a:lnTo>
                    <a:pt x="272" y="205"/>
                  </a:lnTo>
                  <a:lnTo>
                    <a:pt x="267" y="208"/>
                  </a:lnTo>
                  <a:lnTo>
                    <a:pt x="260" y="212"/>
                  </a:lnTo>
                  <a:lnTo>
                    <a:pt x="251" y="217"/>
                  </a:lnTo>
                  <a:lnTo>
                    <a:pt x="239" y="222"/>
                  </a:lnTo>
                  <a:lnTo>
                    <a:pt x="227" y="227"/>
                  </a:lnTo>
                  <a:lnTo>
                    <a:pt x="213" y="229"/>
                  </a:lnTo>
                  <a:lnTo>
                    <a:pt x="196" y="227"/>
                  </a:lnTo>
                  <a:lnTo>
                    <a:pt x="182" y="224"/>
                  </a:lnTo>
                  <a:lnTo>
                    <a:pt x="165" y="215"/>
                  </a:lnTo>
                  <a:lnTo>
                    <a:pt x="153" y="205"/>
                  </a:lnTo>
                  <a:lnTo>
                    <a:pt x="141" y="196"/>
                  </a:lnTo>
                  <a:lnTo>
                    <a:pt x="134" y="186"/>
                  </a:lnTo>
                  <a:lnTo>
                    <a:pt x="129" y="177"/>
                  </a:lnTo>
                  <a:lnTo>
                    <a:pt x="124" y="167"/>
                  </a:lnTo>
                  <a:lnTo>
                    <a:pt x="124" y="160"/>
                  </a:lnTo>
                  <a:lnTo>
                    <a:pt x="122" y="155"/>
                  </a:lnTo>
                  <a:lnTo>
                    <a:pt x="122" y="150"/>
                  </a:lnTo>
                  <a:lnTo>
                    <a:pt x="124" y="148"/>
                  </a:lnTo>
                  <a:lnTo>
                    <a:pt x="124" y="146"/>
                  </a:lnTo>
                  <a:lnTo>
                    <a:pt x="122" y="148"/>
                  </a:lnTo>
                  <a:lnTo>
                    <a:pt x="120" y="150"/>
                  </a:lnTo>
                  <a:lnTo>
                    <a:pt x="115" y="153"/>
                  </a:lnTo>
                  <a:lnTo>
                    <a:pt x="110" y="155"/>
                  </a:lnTo>
                  <a:lnTo>
                    <a:pt x="103" y="157"/>
                  </a:lnTo>
                  <a:lnTo>
                    <a:pt x="93" y="157"/>
                  </a:lnTo>
                  <a:lnTo>
                    <a:pt x="84" y="157"/>
                  </a:lnTo>
                  <a:lnTo>
                    <a:pt x="77" y="157"/>
                  </a:lnTo>
                  <a:lnTo>
                    <a:pt x="65" y="153"/>
                  </a:lnTo>
                  <a:lnTo>
                    <a:pt x="55" y="146"/>
                  </a:lnTo>
                  <a:lnTo>
                    <a:pt x="48" y="138"/>
                  </a:lnTo>
                  <a:lnTo>
                    <a:pt x="43" y="129"/>
                  </a:lnTo>
                  <a:lnTo>
                    <a:pt x="39" y="122"/>
                  </a:lnTo>
                  <a:lnTo>
                    <a:pt x="39" y="112"/>
                  </a:lnTo>
                  <a:lnTo>
                    <a:pt x="39" y="105"/>
                  </a:lnTo>
                  <a:lnTo>
                    <a:pt x="39" y="98"/>
                  </a:lnTo>
                  <a:lnTo>
                    <a:pt x="41" y="91"/>
                  </a:lnTo>
                  <a:lnTo>
                    <a:pt x="41" y="86"/>
                  </a:lnTo>
                  <a:lnTo>
                    <a:pt x="43" y="84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9" y="79"/>
                  </a:lnTo>
                  <a:lnTo>
                    <a:pt x="34" y="76"/>
                  </a:lnTo>
                  <a:lnTo>
                    <a:pt x="29" y="72"/>
                  </a:lnTo>
                  <a:lnTo>
                    <a:pt x="22" y="64"/>
                  </a:lnTo>
                  <a:lnTo>
                    <a:pt x="15" y="55"/>
                  </a:lnTo>
                  <a:lnTo>
                    <a:pt x="10" y="45"/>
                  </a:lnTo>
                  <a:lnTo>
                    <a:pt x="5" y="31"/>
                  </a:lnTo>
                  <a:lnTo>
                    <a:pt x="3" y="17"/>
                  </a:lnTo>
                  <a:lnTo>
                    <a:pt x="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857" name="Freeform 25"/>
            <p:cNvSpPr>
              <a:spLocks/>
            </p:cNvSpPr>
            <p:nvPr/>
          </p:nvSpPr>
          <p:spPr bwMode="auto">
            <a:xfrm>
              <a:off x="3782" y="2656"/>
              <a:ext cx="360" cy="236"/>
            </a:xfrm>
            <a:custGeom>
              <a:avLst/>
              <a:gdLst>
                <a:gd name="T0" fmla="*/ 3 w 360"/>
                <a:gd name="T1" fmla="*/ 205 h 236"/>
                <a:gd name="T2" fmla="*/ 3 w 360"/>
                <a:gd name="T3" fmla="*/ 212 h 236"/>
                <a:gd name="T4" fmla="*/ 7 w 360"/>
                <a:gd name="T5" fmla="*/ 219 h 236"/>
                <a:gd name="T6" fmla="*/ 17 w 360"/>
                <a:gd name="T7" fmla="*/ 229 h 236"/>
                <a:gd name="T8" fmla="*/ 34 w 360"/>
                <a:gd name="T9" fmla="*/ 236 h 236"/>
                <a:gd name="T10" fmla="*/ 55 w 360"/>
                <a:gd name="T11" fmla="*/ 236 h 236"/>
                <a:gd name="T12" fmla="*/ 72 w 360"/>
                <a:gd name="T13" fmla="*/ 229 h 236"/>
                <a:gd name="T14" fmla="*/ 79 w 360"/>
                <a:gd name="T15" fmla="*/ 219 h 236"/>
                <a:gd name="T16" fmla="*/ 84 w 360"/>
                <a:gd name="T17" fmla="*/ 212 h 236"/>
                <a:gd name="T18" fmla="*/ 86 w 360"/>
                <a:gd name="T19" fmla="*/ 205 h 236"/>
                <a:gd name="T20" fmla="*/ 88 w 360"/>
                <a:gd name="T21" fmla="*/ 205 h 236"/>
                <a:gd name="T22" fmla="*/ 100 w 360"/>
                <a:gd name="T23" fmla="*/ 215 h 236"/>
                <a:gd name="T24" fmla="*/ 119 w 360"/>
                <a:gd name="T25" fmla="*/ 224 h 236"/>
                <a:gd name="T26" fmla="*/ 148 w 360"/>
                <a:gd name="T27" fmla="*/ 229 h 236"/>
                <a:gd name="T28" fmla="*/ 179 w 360"/>
                <a:gd name="T29" fmla="*/ 224 h 236"/>
                <a:gd name="T30" fmla="*/ 208 w 360"/>
                <a:gd name="T31" fmla="*/ 205 h 236"/>
                <a:gd name="T32" fmla="*/ 227 w 360"/>
                <a:gd name="T33" fmla="*/ 186 h 236"/>
                <a:gd name="T34" fmla="*/ 234 w 360"/>
                <a:gd name="T35" fmla="*/ 169 h 236"/>
                <a:gd name="T36" fmla="*/ 236 w 360"/>
                <a:gd name="T37" fmla="*/ 155 h 236"/>
                <a:gd name="T38" fmla="*/ 236 w 360"/>
                <a:gd name="T39" fmla="*/ 148 h 236"/>
                <a:gd name="T40" fmla="*/ 236 w 360"/>
                <a:gd name="T41" fmla="*/ 148 h 236"/>
                <a:gd name="T42" fmla="*/ 243 w 360"/>
                <a:gd name="T43" fmla="*/ 153 h 236"/>
                <a:gd name="T44" fmla="*/ 258 w 360"/>
                <a:gd name="T45" fmla="*/ 157 h 236"/>
                <a:gd name="T46" fmla="*/ 274 w 360"/>
                <a:gd name="T47" fmla="*/ 160 h 236"/>
                <a:gd name="T48" fmla="*/ 293 w 360"/>
                <a:gd name="T49" fmla="*/ 153 h 236"/>
                <a:gd name="T50" fmla="*/ 313 w 360"/>
                <a:gd name="T51" fmla="*/ 138 h 236"/>
                <a:gd name="T52" fmla="*/ 320 w 360"/>
                <a:gd name="T53" fmla="*/ 122 h 236"/>
                <a:gd name="T54" fmla="*/ 322 w 360"/>
                <a:gd name="T55" fmla="*/ 105 h 236"/>
                <a:gd name="T56" fmla="*/ 320 w 360"/>
                <a:gd name="T57" fmla="*/ 91 h 236"/>
                <a:gd name="T58" fmla="*/ 317 w 360"/>
                <a:gd name="T59" fmla="*/ 84 h 236"/>
                <a:gd name="T60" fmla="*/ 317 w 360"/>
                <a:gd name="T61" fmla="*/ 81 h 236"/>
                <a:gd name="T62" fmla="*/ 324 w 360"/>
                <a:gd name="T63" fmla="*/ 76 h 236"/>
                <a:gd name="T64" fmla="*/ 336 w 360"/>
                <a:gd name="T65" fmla="*/ 64 h 236"/>
                <a:gd name="T66" fmla="*/ 351 w 360"/>
                <a:gd name="T67" fmla="*/ 45 h 236"/>
                <a:gd name="T68" fmla="*/ 358 w 360"/>
                <a:gd name="T69" fmla="*/ 1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0" h="236">
                  <a:moveTo>
                    <a:pt x="0" y="203"/>
                  </a:moveTo>
                  <a:lnTo>
                    <a:pt x="3" y="205"/>
                  </a:lnTo>
                  <a:lnTo>
                    <a:pt x="3" y="208"/>
                  </a:lnTo>
                  <a:lnTo>
                    <a:pt x="3" y="212"/>
                  </a:lnTo>
                  <a:lnTo>
                    <a:pt x="5" y="215"/>
                  </a:lnTo>
                  <a:lnTo>
                    <a:pt x="7" y="219"/>
                  </a:lnTo>
                  <a:lnTo>
                    <a:pt x="12" y="224"/>
                  </a:lnTo>
                  <a:lnTo>
                    <a:pt x="17" y="229"/>
                  </a:lnTo>
                  <a:lnTo>
                    <a:pt x="24" y="234"/>
                  </a:lnTo>
                  <a:lnTo>
                    <a:pt x="34" y="236"/>
                  </a:lnTo>
                  <a:lnTo>
                    <a:pt x="43" y="236"/>
                  </a:lnTo>
                  <a:lnTo>
                    <a:pt x="55" y="236"/>
                  </a:lnTo>
                  <a:lnTo>
                    <a:pt x="65" y="234"/>
                  </a:lnTo>
                  <a:lnTo>
                    <a:pt x="72" y="229"/>
                  </a:lnTo>
                  <a:lnTo>
                    <a:pt x="76" y="224"/>
                  </a:lnTo>
                  <a:lnTo>
                    <a:pt x="79" y="219"/>
                  </a:lnTo>
                  <a:lnTo>
                    <a:pt x="84" y="215"/>
                  </a:lnTo>
                  <a:lnTo>
                    <a:pt x="84" y="212"/>
                  </a:lnTo>
                  <a:lnTo>
                    <a:pt x="86" y="208"/>
                  </a:lnTo>
                  <a:lnTo>
                    <a:pt x="86" y="205"/>
                  </a:lnTo>
                  <a:lnTo>
                    <a:pt x="86" y="205"/>
                  </a:lnTo>
                  <a:lnTo>
                    <a:pt x="88" y="205"/>
                  </a:lnTo>
                  <a:lnTo>
                    <a:pt x="91" y="210"/>
                  </a:lnTo>
                  <a:lnTo>
                    <a:pt x="100" y="215"/>
                  </a:lnTo>
                  <a:lnTo>
                    <a:pt x="110" y="219"/>
                  </a:lnTo>
                  <a:lnTo>
                    <a:pt x="119" y="224"/>
                  </a:lnTo>
                  <a:lnTo>
                    <a:pt x="134" y="227"/>
                  </a:lnTo>
                  <a:lnTo>
                    <a:pt x="148" y="229"/>
                  </a:lnTo>
                  <a:lnTo>
                    <a:pt x="162" y="229"/>
                  </a:lnTo>
                  <a:lnTo>
                    <a:pt x="179" y="224"/>
                  </a:lnTo>
                  <a:lnTo>
                    <a:pt x="193" y="217"/>
                  </a:lnTo>
                  <a:lnTo>
                    <a:pt x="208" y="205"/>
                  </a:lnTo>
                  <a:lnTo>
                    <a:pt x="217" y="196"/>
                  </a:lnTo>
                  <a:lnTo>
                    <a:pt x="227" y="186"/>
                  </a:lnTo>
                  <a:lnTo>
                    <a:pt x="231" y="177"/>
                  </a:lnTo>
                  <a:lnTo>
                    <a:pt x="234" y="169"/>
                  </a:lnTo>
                  <a:lnTo>
                    <a:pt x="236" y="162"/>
                  </a:lnTo>
                  <a:lnTo>
                    <a:pt x="236" y="155"/>
                  </a:lnTo>
                  <a:lnTo>
                    <a:pt x="236" y="150"/>
                  </a:lnTo>
                  <a:lnTo>
                    <a:pt x="236" y="148"/>
                  </a:lnTo>
                  <a:lnTo>
                    <a:pt x="236" y="148"/>
                  </a:lnTo>
                  <a:lnTo>
                    <a:pt x="236" y="148"/>
                  </a:lnTo>
                  <a:lnTo>
                    <a:pt x="239" y="150"/>
                  </a:lnTo>
                  <a:lnTo>
                    <a:pt x="243" y="153"/>
                  </a:lnTo>
                  <a:lnTo>
                    <a:pt x="251" y="155"/>
                  </a:lnTo>
                  <a:lnTo>
                    <a:pt x="258" y="157"/>
                  </a:lnTo>
                  <a:lnTo>
                    <a:pt x="265" y="160"/>
                  </a:lnTo>
                  <a:lnTo>
                    <a:pt x="274" y="160"/>
                  </a:lnTo>
                  <a:lnTo>
                    <a:pt x="284" y="157"/>
                  </a:lnTo>
                  <a:lnTo>
                    <a:pt x="293" y="153"/>
                  </a:lnTo>
                  <a:lnTo>
                    <a:pt x="303" y="148"/>
                  </a:lnTo>
                  <a:lnTo>
                    <a:pt x="313" y="138"/>
                  </a:lnTo>
                  <a:lnTo>
                    <a:pt x="317" y="131"/>
                  </a:lnTo>
                  <a:lnTo>
                    <a:pt x="320" y="122"/>
                  </a:lnTo>
                  <a:lnTo>
                    <a:pt x="322" y="112"/>
                  </a:lnTo>
                  <a:lnTo>
                    <a:pt x="322" y="105"/>
                  </a:lnTo>
                  <a:lnTo>
                    <a:pt x="320" y="98"/>
                  </a:lnTo>
                  <a:lnTo>
                    <a:pt x="320" y="91"/>
                  </a:lnTo>
                  <a:lnTo>
                    <a:pt x="317" y="86"/>
                  </a:lnTo>
                  <a:lnTo>
                    <a:pt x="317" y="84"/>
                  </a:lnTo>
                  <a:lnTo>
                    <a:pt x="315" y="84"/>
                  </a:lnTo>
                  <a:lnTo>
                    <a:pt x="317" y="81"/>
                  </a:lnTo>
                  <a:lnTo>
                    <a:pt x="320" y="79"/>
                  </a:lnTo>
                  <a:lnTo>
                    <a:pt x="324" y="76"/>
                  </a:lnTo>
                  <a:lnTo>
                    <a:pt x="332" y="72"/>
                  </a:lnTo>
                  <a:lnTo>
                    <a:pt x="336" y="64"/>
                  </a:lnTo>
                  <a:lnTo>
                    <a:pt x="343" y="55"/>
                  </a:lnTo>
                  <a:lnTo>
                    <a:pt x="351" y="45"/>
                  </a:lnTo>
                  <a:lnTo>
                    <a:pt x="355" y="33"/>
                  </a:lnTo>
                  <a:lnTo>
                    <a:pt x="358" y="17"/>
                  </a:lnTo>
                  <a:lnTo>
                    <a:pt x="360" y="0"/>
                  </a:lnTo>
                </a:path>
              </a:pathLst>
            </a:custGeom>
            <a:noFill/>
            <a:ln w="3175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858" name="Freeform 26"/>
          <p:cNvSpPr>
            <a:spLocks/>
          </p:cNvSpPr>
          <p:nvPr/>
        </p:nvSpPr>
        <p:spPr bwMode="auto">
          <a:xfrm>
            <a:off x="8142288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59" name="Line 27"/>
          <p:cNvSpPr>
            <a:spLocks noChangeShapeType="1"/>
          </p:cNvSpPr>
          <p:nvPr/>
        </p:nvSpPr>
        <p:spPr bwMode="auto">
          <a:xfrm>
            <a:off x="6905625" y="2460625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0" name="Line 28"/>
          <p:cNvSpPr>
            <a:spLocks noChangeShapeType="1"/>
          </p:cNvSpPr>
          <p:nvPr/>
        </p:nvSpPr>
        <p:spPr bwMode="auto">
          <a:xfrm flipH="1" flipV="1">
            <a:off x="6132513" y="2865438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1" name="Line 29"/>
          <p:cNvSpPr>
            <a:spLocks noChangeShapeType="1"/>
          </p:cNvSpPr>
          <p:nvPr/>
        </p:nvSpPr>
        <p:spPr bwMode="auto">
          <a:xfrm flipV="1">
            <a:off x="7404100" y="2862263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2" name="Line 30"/>
          <p:cNvSpPr>
            <a:spLocks noChangeShapeType="1"/>
          </p:cNvSpPr>
          <p:nvPr/>
        </p:nvSpPr>
        <p:spPr bwMode="auto">
          <a:xfrm flipH="1">
            <a:off x="6075363" y="3240088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3" name="Freeform 31"/>
          <p:cNvSpPr>
            <a:spLocks/>
          </p:cNvSpPr>
          <p:nvPr/>
        </p:nvSpPr>
        <p:spPr bwMode="auto">
          <a:xfrm>
            <a:off x="6173788" y="3478213"/>
            <a:ext cx="179387" cy="182562"/>
          </a:xfrm>
          <a:custGeom>
            <a:avLst/>
            <a:gdLst>
              <a:gd name="T0" fmla="*/ 113 w 113"/>
              <a:gd name="T1" fmla="*/ 112 h 115"/>
              <a:gd name="T2" fmla="*/ 113 w 113"/>
              <a:gd name="T3" fmla="*/ 0 h 115"/>
              <a:gd name="T4" fmla="*/ 0 w 113"/>
              <a:gd name="T5" fmla="*/ 0 h 115"/>
              <a:gd name="T6" fmla="*/ 0 w 113"/>
              <a:gd name="T7" fmla="*/ 115 h 115"/>
              <a:gd name="T8" fmla="*/ 113 w 113"/>
              <a:gd name="T9" fmla="*/ 115 h 115"/>
              <a:gd name="T10" fmla="*/ 113 w 113"/>
              <a:gd name="T11" fmla="*/ 115 h 115"/>
              <a:gd name="T12" fmla="*/ 113 w 113"/>
              <a:gd name="T13" fmla="*/ 11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64" name="Freeform 32"/>
          <p:cNvSpPr>
            <a:spLocks/>
          </p:cNvSpPr>
          <p:nvPr/>
        </p:nvSpPr>
        <p:spPr bwMode="auto">
          <a:xfrm>
            <a:off x="6553200" y="3581400"/>
            <a:ext cx="179388" cy="182563"/>
          </a:xfrm>
          <a:custGeom>
            <a:avLst/>
            <a:gdLst>
              <a:gd name="T0" fmla="*/ 113 w 113"/>
              <a:gd name="T1" fmla="*/ 112 h 115"/>
              <a:gd name="T2" fmla="*/ 113 w 113"/>
              <a:gd name="T3" fmla="*/ 0 h 115"/>
              <a:gd name="T4" fmla="*/ 0 w 113"/>
              <a:gd name="T5" fmla="*/ 0 h 115"/>
              <a:gd name="T6" fmla="*/ 0 w 113"/>
              <a:gd name="T7" fmla="*/ 115 h 115"/>
              <a:gd name="T8" fmla="*/ 113 w 113"/>
              <a:gd name="T9" fmla="*/ 115 h 115"/>
              <a:gd name="T10" fmla="*/ 113 w 113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65" name="Line 33"/>
          <p:cNvSpPr>
            <a:spLocks noChangeShapeType="1"/>
          </p:cNvSpPr>
          <p:nvPr/>
        </p:nvSpPr>
        <p:spPr bwMode="auto">
          <a:xfrm>
            <a:off x="7321550" y="3248025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6" name="Freeform 34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7" name="Freeform 35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68" name="Line 36"/>
          <p:cNvSpPr>
            <a:spLocks noChangeShapeType="1"/>
          </p:cNvSpPr>
          <p:nvPr/>
        </p:nvSpPr>
        <p:spPr bwMode="auto">
          <a:xfrm flipH="1" flipV="1">
            <a:off x="5424488" y="3871913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69" name="Line 37"/>
          <p:cNvSpPr>
            <a:spLocks noChangeShapeType="1"/>
          </p:cNvSpPr>
          <p:nvPr/>
        </p:nvSpPr>
        <p:spPr bwMode="auto">
          <a:xfrm flipV="1">
            <a:off x="8150225" y="3871913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0" name="Line 38"/>
          <p:cNvSpPr>
            <a:spLocks noChangeShapeType="1"/>
          </p:cNvSpPr>
          <p:nvPr/>
        </p:nvSpPr>
        <p:spPr bwMode="auto">
          <a:xfrm flipH="1">
            <a:off x="5541963" y="4552950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1" name="Line 39"/>
          <p:cNvSpPr>
            <a:spLocks noChangeShapeType="1"/>
          </p:cNvSpPr>
          <p:nvPr/>
        </p:nvSpPr>
        <p:spPr bwMode="auto">
          <a:xfrm>
            <a:off x="6296025" y="4564063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2" name="Line 40"/>
          <p:cNvSpPr>
            <a:spLocks noChangeShapeType="1"/>
          </p:cNvSpPr>
          <p:nvPr/>
        </p:nvSpPr>
        <p:spPr bwMode="auto">
          <a:xfrm flipH="1">
            <a:off x="7219950" y="4560888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3" name="Line 41"/>
          <p:cNvSpPr>
            <a:spLocks noChangeShapeType="1"/>
          </p:cNvSpPr>
          <p:nvPr/>
        </p:nvSpPr>
        <p:spPr bwMode="auto">
          <a:xfrm>
            <a:off x="7980363" y="4546600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4" name="Line 42"/>
          <p:cNvSpPr>
            <a:spLocks noChangeShapeType="1"/>
          </p:cNvSpPr>
          <p:nvPr/>
        </p:nvSpPr>
        <p:spPr bwMode="auto">
          <a:xfrm>
            <a:off x="6572250" y="4219575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5" name="Freeform 43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76" name="Freeform 44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77" name="Line 45"/>
          <p:cNvSpPr>
            <a:spLocks noChangeShapeType="1"/>
          </p:cNvSpPr>
          <p:nvPr/>
        </p:nvSpPr>
        <p:spPr bwMode="auto">
          <a:xfrm flipH="1" flipV="1">
            <a:off x="6553200" y="3276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78" name="Freeform 46"/>
          <p:cNvSpPr>
            <a:spLocks/>
          </p:cNvSpPr>
          <p:nvPr/>
        </p:nvSpPr>
        <p:spPr bwMode="auto">
          <a:xfrm>
            <a:off x="71628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79" name="Freeform 47"/>
          <p:cNvSpPr>
            <a:spLocks/>
          </p:cNvSpPr>
          <p:nvPr/>
        </p:nvSpPr>
        <p:spPr bwMode="auto">
          <a:xfrm>
            <a:off x="64770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80" name="Freeform 48"/>
          <p:cNvSpPr>
            <a:spLocks/>
          </p:cNvSpPr>
          <p:nvPr/>
        </p:nvSpPr>
        <p:spPr bwMode="auto">
          <a:xfrm>
            <a:off x="54102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rgbClr val="0000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881" name="Text Box 49"/>
          <p:cNvSpPr txBox="1">
            <a:spLocks noChangeArrowheads="1"/>
          </p:cNvSpPr>
          <p:nvPr/>
        </p:nvSpPr>
        <p:spPr bwMode="auto">
          <a:xfrm>
            <a:off x="5715000" y="3990975"/>
            <a:ext cx="768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mic Sans MS" panose="030F0702030302020204" pitchFamily="66" charset="0"/>
              </a:rPr>
              <a:t>802.3</a:t>
            </a:r>
          </a:p>
        </p:txBody>
      </p:sp>
      <p:sp>
        <p:nvSpPr>
          <p:cNvPr id="376882" name="Text Box 50"/>
          <p:cNvSpPr txBox="1">
            <a:spLocks noChangeArrowheads="1"/>
          </p:cNvSpPr>
          <p:nvPr/>
        </p:nvSpPr>
        <p:spPr bwMode="auto">
          <a:xfrm>
            <a:off x="7350125" y="3914775"/>
            <a:ext cx="879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>
                <a:latin typeface="Comic Sans MS" panose="030F0702030302020204" pitchFamily="66" charset="0"/>
              </a:rPr>
              <a:t>Frame </a:t>
            </a:r>
            <a:br>
              <a:rPr lang="en-US" altLang="en-US" sz="1600" b="1">
                <a:latin typeface="Comic Sans MS" panose="030F0702030302020204" pitchFamily="66" charset="0"/>
              </a:rPr>
            </a:br>
            <a:r>
              <a:rPr lang="en-US" altLang="en-US" sz="1600" b="1">
                <a:latin typeface="Comic Sans MS" panose="030F0702030302020204" pitchFamily="66" charset="0"/>
              </a:rPr>
              <a:t>relay</a:t>
            </a:r>
          </a:p>
        </p:txBody>
      </p:sp>
      <p:sp>
        <p:nvSpPr>
          <p:cNvPr id="376883" name="Text Box 51"/>
          <p:cNvSpPr txBox="1">
            <a:spLocks noChangeArrowheads="1"/>
          </p:cNvSpPr>
          <p:nvPr/>
        </p:nvSpPr>
        <p:spPr bwMode="auto">
          <a:xfrm>
            <a:off x="6572250" y="2847975"/>
            <a:ext cx="65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mic Sans MS" panose="030F0702030302020204" pitchFamily="66" charset="0"/>
              </a:rPr>
              <a:t>ATM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“The Internet”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Internet: the interconnected set of networks of the Internet Service Providers (ISPs) and end-networks, providing data communications services.</a:t>
            </a:r>
          </a:p>
          <a:p>
            <a:pPr lvl="1"/>
            <a:r>
              <a:rPr lang="en-US" altLang="en-US" sz="2400" dirty="0"/>
              <a:t>Network of internetworks, and more</a:t>
            </a:r>
          </a:p>
          <a:p>
            <a:pPr lvl="1"/>
            <a:r>
              <a:rPr lang="en-US" altLang="en-US" sz="2400" dirty="0"/>
              <a:t>About 17,000 different ISP networks make up the Internet</a:t>
            </a:r>
          </a:p>
          <a:p>
            <a:pPr lvl="1"/>
            <a:r>
              <a:rPr lang="en-US" altLang="en-US" sz="2400" dirty="0"/>
              <a:t>Many other “end” networks</a:t>
            </a:r>
          </a:p>
          <a:p>
            <a:pPr lvl="1"/>
            <a:r>
              <a:rPr lang="en-US" altLang="en-US" sz="2400" dirty="0"/>
              <a:t>Many millions of hosts</a:t>
            </a:r>
          </a:p>
          <a:p>
            <a:pPr lvl="1"/>
            <a:endParaRPr lang="en-US" alt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88CE-6306-4631-ADFE-5F570EE8AFF8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</a:extLst>
        </p:spPr>
        <p:txBody>
          <a:bodyPr lIns="91393" tIns="45700" rIns="91393" bIns="45700"/>
          <a:lstStyle/>
          <a:p>
            <a:r>
              <a:rPr lang="en-US" altLang="en-US"/>
              <a:t>Internet Design Issues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5588"/>
            <a:ext cx="8229600" cy="4570412"/>
          </a:xfrm>
        </p:spPr>
        <p:txBody>
          <a:bodyPr/>
          <a:lstStyle/>
          <a:p>
            <a:r>
              <a:rPr lang="en-US" altLang="en-US"/>
              <a:t>Extra Slides…</a:t>
            </a:r>
          </a:p>
          <a:p>
            <a:pPr lvl="1"/>
            <a:r>
              <a:rPr lang="en-US" altLang="en-US"/>
              <a:t>We will cover these topics in greater detail in future lectures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C0C-D019-4A10-AF6D-9820EAE6A09A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492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76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</a:extLst>
        </p:spPr>
        <p:txBody>
          <a:bodyPr lIns="91393" tIns="45700" rIns="91393" bIns="45700"/>
          <a:lstStyle/>
          <a:p>
            <a:r>
              <a:rPr lang="en-US" altLang="en-US" sz="4000"/>
              <a:t>Some Key “Internet” </a:t>
            </a:r>
            <a:br>
              <a:rPr lang="en-US" altLang="en-US" sz="4000"/>
            </a:br>
            <a:r>
              <a:rPr lang="en-US" altLang="en-US" sz="4000"/>
              <a:t>Design Issues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EF98-2AC5-4A71-86DF-D13B0FA4E9D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708400" y="3328988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498475" y="4191000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Computer 1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551613" y="4191000"/>
            <a:ext cx="186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Computer 2</a:t>
            </a:r>
          </a:p>
        </p:txBody>
      </p:sp>
      <p:sp>
        <p:nvSpPr>
          <p:cNvPr id="377863" name="Line 7"/>
          <p:cNvSpPr>
            <a:spLocks noChangeShapeType="1"/>
          </p:cNvSpPr>
          <p:nvPr/>
        </p:nvSpPr>
        <p:spPr bwMode="auto">
          <a:xfrm flipV="1">
            <a:off x="1898650" y="3429000"/>
            <a:ext cx="129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4" name="Line 8"/>
          <p:cNvSpPr>
            <a:spLocks noChangeShapeType="1"/>
          </p:cNvSpPr>
          <p:nvPr/>
        </p:nvSpPr>
        <p:spPr bwMode="auto">
          <a:xfrm flipV="1">
            <a:off x="1898650" y="3657600"/>
            <a:ext cx="1295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7865" name="Picture 9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8956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866" name="Picture 10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28194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867" name="Line 11"/>
          <p:cNvSpPr>
            <a:spLocks noChangeShapeType="1"/>
          </p:cNvSpPr>
          <p:nvPr/>
        </p:nvSpPr>
        <p:spPr bwMode="auto">
          <a:xfrm flipV="1">
            <a:off x="5784850" y="3429000"/>
            <a:ext cx="129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8" name="Line 12"/>
          <p:cNvSpPr>
            <a:spLocks noChangeShapeType="1"/>
          </p:cNvSpPr>
          <p:nvPr/>
        </p:nvSpPr>
        <p:spPr bwMode="auto">
          <a:xfrm flipV="1">
            <a:off x="5784850" y="3657600"/>
            <a:ext cx="1295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7869" name="Group 13"/>
          <p:cNvGrpSpPr>
            <a:grpSpLocks/>
          </p:cNvGrpSpPr>
          <p:nvPr/>
        </p:nvGrpSpPr>
        <p:grpSpPr bwMode="auto">
          <a:xfrm>
            <a:off x="3422650" y="2895600"/>
            <a:ext cx="1981200" cy="1371600"/>
            <a:chOff x="3891" y="2677"/>
            <a:chExt cx="632" cy="470"/>
          </a:xfrm>
        </p:grpSpPr>
        <p:sp>
          <p:nvSpPr>
            <p:cNvPr id="377870" name="Freeform 14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1" name="Freeform 15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2" name="Freeform 16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73" name="Freeform 17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2667000" y="4648200"/>
            <a:ext cx="3733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Need:</a:t>
            </a:r>
            <a:b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(1) naming, </a:t>
            </a:r>
            <a:b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(2) addressing and </a:t>
            </a:r>
            <a:b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(3) routing</a:t>
            </a:r>
            <a:b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(4) …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Projects		40%</a:t>
            </a:r>
            <a:br>
              <a:rPr lang="en-US" dirty="0"/>
            </a:br>
            <a:r>
              <a:rPr lang="en-US" dirty="0"/>
              <a:t>				5%, 5%, 5%, 10%, 15%</a:t>
            </a:r>
          </a:p>
          <a:p>
            <a:r>
              <a:rPr lang="en-US" dirty="0"/>
              <a:t>Exams		50%</a:t>
            </a:r>
          </a:p>
          <a:p>
            <a:pPr lvl="1"/>
            <a:r>
              <a:rPr lang="en-US" dirty="0"/>
              <a:t>Midterm 1		15%</a:t>
            </a:r>
          </a:p>
          <a:p>
            <a:pPr lvl="1"/>
            <a:r>
              <a:rPr lang="en-US" dirty="0"/>
              <a:t>Midterm 2		15%</a:t>
            </a:r>
          </a:p>
          <a:p>
            <a:pPr lvl="1"/>
            <a:r>
              <a:rPr lang="en-US" dirty="0"/>
              <a:t>Final			20%</a:t>
            </a:r>
          </a:p>
          <a:p>
            <a:r>
              <a:rPr lang="en-US" dirty="0"/>
              <a:t>Quizzes		10%</a:t>
            </a:r>
          </a:p>
          <a:p>
            <a:r>
              <a:rPr lang="en-US" dirty="0"/>
              <a:t>Homework	Ungraded – used as prep				for quizzes and exams</a:t>
            </a:r>
          </a:p>
          <a:p>
            <a:r>
              <a:rPr lang="en-US" dirty="0"/>
              <a:t>Readings		Ungraded – absolutely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4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Key Issues:</a:t>
            </a:r>
            <a:br>
              <a:rPr lang="en-US" altLang="en-US" sz="4000"/>
            </a:br>
            <a:r>
              <a:rPr lang="en-US" altLang="en-US" sz="4000"/>
              <a:t>Naming/Addressing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0202-1F51-4B09-8827-5DBE99788E2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1905000" y="3352800"/>
            <a:ext cx="49831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2071688" y="2849563"/>
            <a:ext cx="5018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0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What’s the address for www.wisc.edu</a:t>
            </a:r>
            <a:r>
              <a:rPr lang="en-US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US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1981200" y="3810000"/>
            <a:ext cx="492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2863850" y="3352800"/>
            <a:ext cx="316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400" b="1" i="1">
                <a:solidFill>
                  <a:srgbClr val="FF0000"/>
                </a:solidFill>
                <a:latin typeface="Comic Sans MS" panose="030F0702030302020204" pitchFamily="66" charset="0"/>
              </a:rPr>
              <a:t>It is </a:t>
            </a: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144.92.104.243</a:t>
            </a:r>
            <a:endParaRPr lang="en-US" altLang="en-US" sz="2400" b="1" i="1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838200" y="5111750"/>
            <a:ext cx="778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>
            <a:spAutoFit/>
          </a:bodyPr>
          <a:lstStyle/>
          <a:p>
            <a:pPr eaLnBrk="0" hangingPunct="0"/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Translates human readable names to logical endpoints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6148388" y="4267200"/>
            <a:ext cx="285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Local DNS Server</a:t>
            </a:r>
          </a:p>
        </p:txBody>
      </p:sp>
      <p:pic>
        <p:nvPicPr>
          <p:cNvPr id="378890" name="Picture 10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9718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891" name="Picture 11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461963" y="4267200"/>
            <a:ext cx="186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2400" b="1">
                <a:solidFill>
                  <a:srgbClr val="000000"/>
                </a:solidFill>
                <a:latin typeface="Comic Sans MS" panose="030F0702030302020204" pitchFamily="66" charset="0"/>
              </a:rPr>
              <a:t>Computer 1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Key Issues:</a:t>
            </a:r>
            <a:br>
              <a:rPr lang="en-US" altLang="en-US" sz="4000"/>
            </a:br>
            <a:r>
              <a:rPr lang="en-US" altLang="en-US" sz="4000"/>
              <a:t>Routing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B03E-71AA-4A4D-A84B-1CD729FAE76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21894" name="AutoShape 6"/>
          <p:cNvSpPr>
            <a:spLocks noChangeArrowheads="1"/>
          </p:cNvSpPr>
          <p:nvPr/>
        </p:nvSpPr>
        <p:spPr bwMode="auto">
          <a:xfrm>
            <a:off x="2979738" y="51006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895" name="AutoShape 7"/>
          <p:cNvSpPr>
            <a:spLocks noChangeArrowheads="1"/>
          </p:cNvSpPr>
          <p:nvPr/>
        </p:nvSpPr>
        <p:spPr bwMode="auto">
          <a:xfrm>
            <a:off x="3359150" y="36528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896" name="AutoShape 8"/>
          <p:cNvSpPr>
            <a:spLocks noChangeArrowheads="1"/>
          </p:cNvSpPr>
          <p:nvPr/>
        </p:nvSpPr>
        <p:spPr bwMode="auto">
          <a:xfrm>
            <a:off x="4424363" y="53292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897" name="AutoShape 9"/>
          <p:cNvSpPr>
            <a:spLocks noChangeArrowheads="1"/>
          </p:cNvSpPr>
          <p:nvPr/>
        </p:nvSpPr>
        <p:spPr bwMode="auto">
          <a:xfrm>
            <a:off x="6940550" y="31194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898" name="AutoShape 10"/>
          <p:cNvSpPr>
            <a:spLocks noChangeArrowheads="1"/>
          </p:cNvSpPr>
          <p:nvPr/>
        </p:nvSpPr>
        <p:spPr bwMode="auto">
          <a:xfrm>
            <a:off x="1682750" y="31956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899" name="AutoShape 11"/>
          <p:cNvSpPr>
            <a:spLocks noChangeArrowheads="1"/>
          </p:cNvSpPr>
          <p:nvPr/>
        </p:nvSpPr>
        <p:spPr bwMode="auto">
          <a:xfrm>
            <a:off x="1136650" y="3195638"/>
            <a:ext cx="361950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Comic Sans MS" panose="030F0702030302020204" pitchFamily="66" charset="0"/>
              </a:rPr>
              <a:t>H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00" name="AutoShape 12"/>
          <p:cNvSpPr>
            <a:spLocks noChangeArrowheads="1"/>
          </p:cNvSpPr>
          <p:nvPr/>
        </p:nvSpPr>
        <p:spPr bwMode="auto">
          <a:xfrm>
            <a:off x="1144588" y="4872038"/>
            <a:ext cx="361950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Comic Sans MS" panose="030F0702030302020204" pitchFamily="66" charset="0"/>
              </a:rPr>
              <a:t>H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01" name="AutoShape 13"/>
          <p:cNvSpPr>
            <a:spLocks noChangeArrowheads="1"/>
          </p:cNvSpPr>
          <p:nvPr/>
        </p:nvSpPr>
        <p:spPr bwMode="auto">
          <a:xfrm>
            <a:off x="7689850" y="2967038"/>
            <a:ext cx="361950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Comic Sans MS" panose="030F0702030302020204" pitchFamily="66" charset="0"/>
              </a:rPr>
              <a:t>H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02" name="AutoShape 14"/>
          <p:cNvSpPr>
            <a:spLocks noChangeArrowheads="1"/>
          </p:cNvSpPr>
          <p:nvPr/>
        </p:nvSpPr>
        <p:spPr bwMode="auto">
          <a:xfrm>
            <a:off x="1290638" y="5635625"/>
            <a:ext cx="361950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Comic Sans MS" panose="030F0702030302020204" pitchFamily="66" charset="0"/>
              </a:rPr>
              <a:t>H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 flipV="1">
            <a:off x="1604963" y="5632450"/>
            <a:ext cx="14763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04" name="Line 16"/>
          <p:cNvSpPr>
            <a:spLocks noChangeShapeType="1"/>
          </p:cNvSpPr>
          <p:nvPr/>
        </p:nvSpPr>
        <p:spPr bwMode="auto">
          <a:xfrm>
            <a:off x="1530350" y="5100638"/>
            <a:ext cx="22225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2063750" y="4948238"/>
            <a:ext cx="6985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06" name="Line 18"/>
          <p:cNvSpPr>
            <a:spLocks noChangeShapeType="1"/>
          </p:cNvSpPr>
          <p:nvPr/>
        </p:nvSpPr>
        <p:spPr bwMode="auto">
          <a:xfrm flipV="1">
            <a:off x="2590800" y="5253038"/>
            <a:ext cx="3873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21907" name="AutoShape 19"/>
          <p:cNvCxnSpPr>
            <a:cxnSpLocks noChangeShapeType="1"/>
            <a:endCxn id="421899" idx="2"/>
          </p:cNvCxnSpPr>
          <p:nvPr/>
        </p:nvCxnSpPr>
        <p:spPr bwMode="auto">
          <a:xfrm rot="16200000" flipH="1">
            <a:off x="1050131" y="3293269"/>
            <a:ext cx="1588" cy="533400"/>
          </a:xfrm>
          <a:prstGeom prst="bentConnector3">
            <a:avLst>
              <a:gd name="adj1" fmla="val 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1908" name="AutoShape 20"/>
          <p:cNvCxnSpPr>
            <a:cxnSpLocks noChangeShapeType="1"/>
            <a:stCxn id="421899" idx="2"/>
            <a:endCxn id="421898" idx="2"/>
          </p:cNvCxnSpPr>
          <p:nvPr/>
        </p:nvCxnSpPr>
        <p:spPr bwMode="auto">
          <a:xfrm rot="5400000" flipH="1" flipV="1">
            <a:off x="1563688" y="3282950"/>
            <a:ext cx="31750" cy="523875"/>
          </a:xfrm>
          <a:prstGeom prst="bentConnector3">
            <a:avLst>
              <a:gd name="adj1" fmla="val -72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09" name="Line 21"/>
          <p:cNvSpPr>
            <a:spLocks noChangeShapeType="1"/>
          </p:cNvSpPr>
          <p:nvPr/>
        </p:nvSpPr>
        <p:spPr bwMode="auto">
          <a:xfrm>
            <a:off x="1827213" y="3805238"/>
            <a:ext cx="1525587" cy="74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0" name="Line 22"/>
          <p:cNvSpPr>
            <a:spLocks noChangeShapeType="1"/>
          </p:cNvSpPr>
          <p:nvPr/>
        </p:nvSpPr>
        <p:spPr bwMode="auto">
          <a:xfrm flipV="1">
            <a:off x="3275013" y="3956050"/>
            <a:ext cx="230187" cy="1144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1" name="Line 23"/>
          <p:cNvSpPr>
            <a:spLocks noChangeShapeType="1"/>
          </p:cNvSpPr>
          <p:nvPr/>
        </p:nvSpPr>
        <p:spPr bwMode="auto">
          <a:xfrm flipH="1">
            <a:off x="5410200" y="3424238"/>
            <a:ext cx="1522413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21912" name="AutoShape 24"/>
          <p:cNvCxnSpPr>
            <a:cxnSpLocks noChangeShapeType="1"/>
            <a:stCxn id="421901" idx="1"/>
          </p:cNvCxnSpPr>
          <p:nvPr/>
        </p:nvCxnSpPr>
        <p:spPr bwMode="auto">
          <a:xfrm rot="10800000" flipH="1" flipV="1">
            <a:off x="7689850" y="3149600"/>
            <a:ext cx="1588" cy="609600"/>
          </a:xfrm>
          <a:prstGeom prst="bent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1913" name="AutoShape 25"/>
          <p:cNvCxnSpPr>
            <a:cxnSpLocks noChangeShapeType="1"/>
            <a:stCxn id="421901" idx="1"/>
            <a:endCxn id="421897" idx="3"/>
          </p:cNvCxnSpPr>
          <p:nvPr/>
        </p:nvCxnSpPr>
        <p:spPr bwMode="auto">
          <a:xfrm rot="10800000" flipV="1">
            <a:off x="7258050" y="3149600"/>
            <a:ext cx="431800" cy="1365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14" name="AutoShape 26"/>
          <p:cNvSpPr>
            <a:spLocks noChangeArrowheads="1"/>
          </p:cNvSpPr>
          <p:nvPr/>
        </p:nvSpPr>
        <p:spPr bwMode="auto">
          <a:xfrm>
            <a:off x="1843088" y="4645025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15" name="Line 27"/>
          <p:cNvSpPr>
            <a:spLocks noChangeShapeType="1"/>
          </p:cNvSpPr>
          <p:nvPr/>
        </p:nvSpPr>
        <p:spPr bwMode="auto">
          <a:xfrm flipV="1">
            <a:off x="2133600" y="3956050"/>
            <a:ext cx="1371600" cy="687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16" name="AutoShape 28"/>
          <p:cNvSpPr>
            <a:spLocks noChangeArrowheads="1"/>
          </p:cNvSpPr>
          <p:nvPr/>
        </p:nvSpPr>
        <p:spPr bwMode="auto">
          <a:xfrm>
            <a:off x="4502150" y="24336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17" name="AutoShape 29"/>
          <p:cNvSpPr>
            <a:spLocks noChangeArrowheads="1"/>
          </p:cNvSpPr>
          <p:nvPr/>
        </p:nvSpPr>
        <p:spPr bwMode="auto">
          <a:xfrm>
            <a:off x="3956050" y="2433638"/>
            <a:ext cx="361950" cy="365125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Comic Sans MS" panose="030F0702030302020204" pitchFamily="66" charset="0"/>
              </a:rPr>
              <a:t>H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21918" name="AutoShape 30"/>
          <p:cNvCxnSpPr>
            <a:cxnSpLocks noChangeShapeType="1"/>
            <a:stCxn id="421917" idx="2"/>
            <a:endCxn id="421916" idx="2"/>
          </p:cNvCxnSpPr>
          <p:nvPr/>
        </p:nvCxnSpPr>
        <p:spPr bwMode="auto">
          <a:xfrm rot="5400000" flipH="1" flipV="1">
            <a:off x="4383088" y="2520950"/>
            <a:ext cx="31750" cy="523875"/>
          </a:xfrm>
          <a:prstGeom prst="bentConnector3">
            <a:avLst>
              <a:gd name="adj1" fmla="val -72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919" name="Line 31"/>
          <p:cNvSpPr>
            <a:spLocks noChangeShapeType="1"/>
          </p:cNvSpPr>
          <p:nvPr/>
        </p:nvSpPr>
        <p:spPr bwMode="auto">
          <a:xfrm>
            <a:off x="4646613" y="3041650"/>
            <a:ext cx="534987" cy="1220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20" name="AutoShape 32"/>
          <p:cNvSpPr>
            <a:spLocks noChangeArrowheads="1"/>
          </p:cNvSpPr>
          <p:nvPr/>
        </p:nvSpPr>
        <p:spPr bwMode="auto">
          <a:xfrm>
            <a:off x="5111750" y="4262438"/>
            <a:ext cx="317500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algn="ctr" eaLnBrk="0" hangingPunct="0"/>
            <a:r>
              <a:rPr lang="en-US" altLang="en-US" sz="1400" b="1">
                <a:solidFill>
                  <a:schemeClr val="bg1"/>
                </a:solidFill>
                <a:latin typeface="Comic Sans MS" panose="030F0702030302020204" pitchFamily="66" charset="0"/>
              </a:rPr>
              <a:t>R</a:t>
            </a:r>
            <a:endParaRPr lang="en-US" altLang="en-US" sz="2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21" name="Freeform 33"/>
          <p:cNvSpPr>
            <a:spLocks/>
          </p:cNvSpPr>
          <p:nvPr/>
        </p:nvSpPr>
        <p:spPr bwMode="auto">
          <a:xfrm>
            <a:off x="608013" y="3424238"/>
            <a:ext cx="1308100" cy="506412"/>
          </a:xfrm>
          <a:custGeom>
            <a:avLst/>
            <a:gdLst>
              <a:gd name="T0" fmla="*/ 48 w 824"/>
              <a:gd name="T1" fmla="*/ 96 h 320"/>
              <a:gd name="T2" fmla="*/ 48 w 824"/>
              <a:gd name="T3" fmla="*/ 240 h 320"/>
              <a:gd name="T4" fmla="*/ 336 w 824"/>
              <a:gd name="T5" fmla="*/ 288 h 320"/>
              <a:gd name="T6" fmla="*/ 672 w 824"/>
              <a:gd name="T7" fmla="*/ 288 h 320"/>
              <a:gd name="T8" fmla="*/ 720 w 824"/>
              <a:gd name="T9" fmla="*/ 96 h 320"/>
              <a:gd name="T10" fmla="*/ 720 w 824"/>
              <a:gd name="T11" fmla="*/ 48 h 320"/>
              <a:gd name="T12" fmla="*/ 768 w 824"/>
              <a:gd name="T13" fmla="*/ 0 h 320"/>
              <a:gd name="T14" fmla="*/ 816 w 824"/>
              <a:gd name="T15" fmla="*/ 48 h 320"/>
              <a:gd name="T16" fmla="*/ 816 w 824"/>
              <a:gd name="T17" fmla="*/ 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4" h="320">
                <a:moveTo>
                  <a:pt x="48" y="96"/>
                </a:moveTo>
                <a:cubicBezTo>
                  <a:pt x="24" y="152"/>
                  <a:pt x="0" y="208"/>
                  <a:pt x="48" y="240"/>
                </a:cubicBezTo>
                <a:cubicBezTo>
                  <a:pt x="96" y="272"/>
                  <a:pt x="232" y="280"/>
                  <a:pt x="336" y="288"/>
                </a:cubicBezTo>
                <a:cubicBezTo>
                  <a:pt x="440" y="296"/>
                  <a:pt x="608" y="320"/>
                  <a:pt x="672" y="288"/>
                </a:cubicBezTo>
                <a:cubicBezTo>
                  <a:pt x="736" y="256"/>
                  <a:pt x="712" y="136"/>
                  <a:pt x="720" y="96"/>
                </a:cubicBezTo>
                <a:cubicBezTo>
                  <a:pt x="728" y="56"/>
                  <a:pt x="712" y="64"/>
                  <a:pt x="720" y="48"/>
                </a:cubicBezTo>
                <a:cubicBezTo>
                  <a:pt x="728" y="32"/>
                  <a:pt x="752" y="0"/>
                  <a:pt x="768" y="0"/>
                </a:cubicBezTo>
                <a:cubicBezTo>
                  <a:pt x="784" y="0"/>
                  <a:pt x="808" y="32"/>
                  <a:pt x="816" y="48"/>
                </a:cubicBezTo>
                <a:cubicBezTo>
                  <a:pt x="824" y="64"/>
                  <a:pt x="820" y="80"/>
                  <a:pt x="816" y="9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1922" name="Freeform 34"/>
          <p:cNvSpPr>
            <a:spLocks/>
          </p:cNvSpPr>
          <p:nvPr/>
        </p:nvSpPr>
        <p:spPr bwMode="auto">
          <a:xfrm>
            <a:off x="1760538" y="3233738"/>
            <a:ext cx="5934075" cy="1128712"/>
          </a:xfrm>
          <a:custGeom>
            <a:avLst/>
            <a:gdLst>
              <a:gd name="T0" fmla="*/ 90 w 3738"/>
              <a:gd name="T1" fmla="*/ 216 h 711"/>
              <a:gd name="T2" fmla="*/ 90 w 3738"/>
              <a:gd name="T3" fmla="*/ 360 h 711"/>
              <a:gd name="T4" fmla="*/ 628 w 3738"/>
              <a:gd name="T5" fmla="*/ 469 h 711"/>
              <a:gd name="T6" fmla="*/ 1002 w 3738"/>
              <a:gd name="T7" fmla="*/ 456 h 711"/>
              <a:gd name="T8" fmla="*/ 1242 w 3738"/>
              <a:gd name="T9" fmla="*/ 408 h 711"/>
              <a:gd name="T10" fmla="*/ 1485 w 3738"/>
              <a:gd name="T11" fmla="*/ 469 h 711"/>
              <a:gd name="T12" fmla="*/ 1953 w 3738"/>
              <a:gd name="T13" fmla="*/ 630 h 711"/>
              <a:gd name="T14" fmla="*/ 2077 w 3738"/>
              <a:gd name="T15" fmla="*/ 689 h 711"/>
              <a:gd name="T16" fmla="*/ 2216 w 3738"/>
              <a:gd name="T17" fmla="*/ 704 h 711"/>
              <a:gd name="T18" fmla="*/ 2363 w 3738"/>
              <a:gd name="T19" fmla="*/ 645 h 711"/>
              <a:gd name="T20" fmla="*/ 2538 w 3738"/>
              <a:gd name="T21" fmla="*/ 499 h 711"/>
              <a:gd name="T22" fmla="*/ 2692 w 3738"/>
              <a:gd name="T23" fmla="*/ 382 h 711"/>
              <a:gd name="T24" fmla="*/ 2999 w 3738"/>
              <a:gd name="T25" fmla="*/ 191 h 711"/>
              <a:gd name="T26" fmla="*/ 3197 w 3738"/>
              <a:gd name="T27" fmla="*/ 89 h 711"/>
              <a:gd name="T28" fmla="*/ 3402 w 3738"/>
              <a:gd name="T29" fmla="*/ 24 h 711"/>
              <a:gd name="T30" fmla="*/ 3546 w 3738"/>
              <a:gd name="T31" fmla="*/ 24 h 711"/>
              <a:gd name="T32" fmla="*/ 3594 w 3738"/>
              <a:gd name="T33" fmla="*/ 168 h 711"/>
              <a:gd name="T34" fmla="*/ 3594 w 3738"/>
              <a:gd name="T35" fmla="*/ 312 h 711"/>
              <a:gd name="T36" fmla="*/ 3738 w 3738"/>
              <a:gd name="T37" fmla="*/ 3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38" h="711">
                <a:moveTo>
                  <a:pt x="90" y="216"/>
                </a:moveTo>
                <a:cubicBezTo>
                  <a:pt x="58" y="256"/>
                  <a:pt x="0" y="318"/>
                  <a:pt x="90" y="360"/>
                </a:cubicBezTo>
                <a:cubicBezTo>
                  <a:pt x="180" y="402"/>
                  <a:pt x="476" y="453"/>
                  <a:pt x="628" y="469"/>
                </a:cubicBezTo>
                <a:cubicBezTo>
                  <a:pt x="780" y="485"/>
                  <a:pt x="900" y="466"/>
                  <a:pt x="1002" y="456"/>
                </a:cubicBezTo>
                <a:cubicBezTo>
                  <a:pt x="1104" y="446"/>
                  <a:pt x="1162" y="406"/>
                  <a:pt x="1242" y="408"/>
                </a:cubicBezTo>
                <a:cubicBezTo>
                  <a:pt x="1322" y="410"/>
                  <a:pt x="1367" y="432"/>
                  <a:pt x="1485" y="469"/>
                </a:cubicBezTo>
                <a:cubicBezTo>
                  <a:pt x="1603" y="506"/>
                  <a:pt x="1854" y="593"/>
                  <a:pt x="1953" y="630"/>
                </a:cubicBezTo>
                <a:cubicBezTo>
                  <a:pt x="2052" y="667"/>
                  <a:pt x="2033" y="677"/>
                  <a:pt x="2077" y="689"/>
                </a:cubicBezTo>
                <a:cubicBezTo>
                  <a:pt x="2121" y="701"/>
                  <a:pt x="2168" y="711"/>
                  <a:pt x="2216" y="704"/>
                </a:cubicBezTo>
                <a:cubicBezTo>
                  <a:pt x="2264" y="697"/>
                  <a:pt x="2309" y="679"/>
                  <a:pt x="2363" y="645"/>
                </a:cubicBezTo>
                <a:cubicBezTo>
                  <a:pt x="2417" y="611"/>
                  <a:pt x="2483" y="543"/>
                  <a:pt x="2538" y="499"/>
                </a:cubicBezTo>
                <a:cubicBezTo>
                  <a:pt x="2593" y="455"/>
                  <a:pt x="2615" y="433"/>
                  <a:pt x="2692" y="382"/>
                </a:cubicBezTo>
                <a:cubicBezTo>
                  <a:pt x="2769" y="331"/>
                  <a:pt x="2915" y="240"/>
                  <a:pt x="2999" y="191"/>
                </a:cubicBezTo>
                <a:cubicBezTo>
                  <a:pt x="3083" y="142"/>
                  <a:pt x="3130" y="117"/>
                  <a:pt x="3197" y="89"/>
                </a:cubicBezTo>
                <a:cubicBezTo>
                  <a:pt x="3264" y="61"/>
                  <a:pt x="3344" y="35"/>
                  <a:pt x="3402" y="24"/>
                </a:cubicBezTo>
                <a:cubicBezTo>
                  <a:pt x="3460" y="13"/>
                  <a:pt x="3514" y="0"/>
                  <a:pt x="3546" y="24"/>
                </a:cubicBezTo>
                <a:cubicBezTo>
                  <a:pt x="3578" y="48"/>
                  <a:pt x="3586" y="120"/>
                  <a:pt x="3594" y="168"/>
                </a:cubicBezTo>
                <a:cubicBezTo>
                  <a:pt x="3602" y="216"/>
                  <a:pt x="3570" y="288"/>
                  <a:pt x="3594" y="312"/>
                </a:cubicBezTo>
                <a:cubicBezTo>
                  <a:pt x="3618" y="336"/>
                  <a:pt x="3678" y="324"/>
                  <a:pt x="3738" y="3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1923" name="Line 35"/>
          <p:cNvSpPr>
            <a:spLocks noChangeShapeType="1"/>
          </p:cNvSpPr>
          <p:nvPr/>
        </p:nvSpPr>
        <p:spPr bwMode="auto">
          <a:xfrm flipH="1">
            <a:off x="1979613" y="2662238"/>
            <a:ext cx="306387" cy="4556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24" name="Line 36"/>
          <p:cNvSpPr>
            <a:spLocks noChangeShapeType="1"/>
          </p:cNvSpPr>
          <p:nvPr/>
        </p:nvSpPr>
        <p:spPr bwMode="auto">
          <a:xfrm>
            <a:off x="2590800" y="2662238"/>
            <a:ext cx="760413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25" name="Text Box 37"/>
          <p:cNvSpPr txBox="1">
            <a:spLocks noChangeArrowheads="1"/>
          </p:cNvSpPr>
          <p:nvPr/>
        </p:nvSpPr>
        <p:spPr bwMode="auto">
          <a:xfrm>
            <a:off x="1447800" y="2073275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>
            <a:spAutoFit/>
          </a:bodyPr>
          <a:lstStyle/>
          <a:p>
            <a:pPr algn="ctr" eaLnBrk="0" hangingPunct="0"/>
            <a:r>
              <a:rPr lang="en-US" altLang="en-US" sz="1400">
                <a:solidFill>
                  <a:srgbClr val="000000"/>
                </a:solidFill>
                <a:latin typeface="Comic Sans MS" panose="030F0702030302020204" pitchFamily="66" charset="0"/>
              </a:rPr>
              <a:t>Routers send packet towards destination</a:t>
            </a:r>
            <a:endParaRPr lang="en-US" altLang="en-US" sz="9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3276600" y="5329238"/>
            <a:ext cx="1143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 flipH="1" flipV="1">
            <a:off x="3657600" y="3956050"/>
            <a:ext cx="914400" cy="1373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29" name="Line 41"/>
          <p:cNvSpPr>
            <a:spLocks noChangeShapeType="1"/>
          </p:cNvSpPr>
          <p:nvPr/>
        </p:nvSpPr>
        <p:spPr bwMode="auto">
          <a:xfrm flipH="1">
            <a:off x="4724400" y="4491038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30" name="Line 42"/>
          <p:cNvSpPr>
            <a:spLocks noChangeShapeType="1"/>
          </p:cNvSpPr>
          <p:nvPr/>
        </p:nvSpPr>
        <p:spPr bwMode="auto">
          <a:xfrm flipH="1" flipV="1">
            <a:off x="4800600" y="2662238"/>
            <a:ext cx="2133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31" name="Line 43"/>
          <p:cNvSpPr>
            <a:spLocks noChangeShapeType="1"/>
          </p:cNvSpPr>
          <p:nvPr/>
        </p:nvSpPr>
        <p:spPr bwMode="auto">
          <a:xfrm flipH="1" flipV="1">
            <a:off x="3657600" y="3956050"/>
            <a:ext cx="1447800" cy="382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1932" name="Text Box 44"/>
          <p:cNvSpPr txBox="1">
            <a:spLocks noChangeArrowheads="1"/>
          </p:cNvSpPr>
          <p:nvPr/>
        </p:nvSpPr>
        <p:spPr bwMode="auto">
          <a:xfrm>
            <a:off x="7467600" y="5211763"/>
            <a:ext cx="1312863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1" tIns="45708" rIns="91411" bIns="45708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H: Hosts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R: Routers</a:t>
            </a:r>
          </a:p>
        </p:txBody>
      </p:sp>
      <p:pic>
        <p:nvPicPr>
          <p:cNvPr id="421933" name="Picture 45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33700"/>
            <a:ext cx="7318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934" name="Picture 46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2423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1935" name="Group 47"/>
          <p:cNvGrpSpPr>
            <a:grpSpLocks/>
          </p:cNvGrpSpPr>
          <p:nvPr/>
        </p:nvGrpSpPr>
        <p:grpSpPr bwMode="auto">
          <a:xfrm>
            <a:off x="1663700" y="5100638"/>
            <a:ext cx="1003300" cy="746125"/>
            <a:chOff x="3891" y="2677"/>
            <a:chExt cx="632" cy="470"/>
          </a:xfrm>
        </p:grpSpPr>
        <p:sp>
          <p:nvSpPr>
            <p:cNvPr id="421936" name="Freeform 48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22225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37" name="Freeform 49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22225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38" name="Freeform 50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22225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39" name="Freeform 51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22225" cmpd="sng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Key Issues:</a:t>
            </a:r>
            <a:br>
              <a:rPr lang="en-US" altLang="en-US" sz="3200"/>
            </a:br>
            <a:r>
              <a:rPr lang="en-US" altLang="en-US" sz="3200"/>
              <a:t>Network Service Model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What is the </a:t>
            </a:r>
            <a:r>
              <a:rPr lang="en-US" altLang="en-US" sz="2800" i="1"/>
              <a:t>service model?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Defines what to expect from the network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i="1">
                <a:solidFill>
                  <a:srgbClr val="FF6600"/>
                </a:solidFill>
              </a:rPr>
              <a:t>Best-effort</a:t>
            </a:r>
            <a:r>
              <a:rPr lang="en-US" altLang="en-US" sz="2400" i="1"/>
              <a:t>:</a:t>
            </a:r>
            <a:r>
              <a:rPr lang="en-US" altLang="en-US" sz="2400"/>
              <a:t> packets can get lost, no guaranteed delivery</a:t>
            </a:r>
          </a:p>
          <a:p>
            <a:pPr lvl="2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800"/>
              <a:t>What if you want more?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Performance guarantees (QoS)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Reliability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Corruption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Lost packets</a:t>
            </a:r>
            <a:endParaRPr lang="en-US" altLang="en-US" sz="2000"/>
          </a:p>
          <a:p>
            <a:pPr lvl="1">
              <a:lnSpc>
                <a:spcPct val="80000"/>
              </a:lnSpc>
            </a:pPr>
            <a:r>
              <a:rPr lang="en-US" altLang="en-US" sz="2400"/>
              <a:t>In-order delivery for file chunks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Etc…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E2E-A84B-490A-B46E-C289A1DE91F5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the Data gets Corrupted?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23AC-92AD-411F-B2C2-2F09D41BD31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1110" name="Text Box 6"/>
          <p:cNvSpPr txBox="1">
            <a:spLocks noChangeArrowheads="1"/>
          </p:cNvSpPr>
          <p:nvPr/>
        </p:nvSpPr>
        <p:spPr bwMode="auto">
          <a:xfrm>
            <a:off x="3819525" y="2544763"/>
            <a:ext cx="123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 sz="2000" b="1">
                <a:solidFill>
                  <a:srgbClr val="000000"/>
                </a:solidFill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>
            <a:off x="5570538" y="2819400"/>
            <a:ext cx="1516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Text Box 8"/>
          <p:cNvSpPr txBox="1">
            <a:spLocks noChangeArrowheads="1"/>
          </p:cNvSpPr>
          <p:nvPr/>
        </p:nvSpPr>
        <p:spPr bwMode="auto">
          <a:xfrm>
            <a:off x="5519738" y="2330450"/>
            <a:ext cx="1795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GET inrex.html</a:t>
            </a:r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>
            <a:off x="1752600" y="28194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Text Box 10"/>
          <p:cNvSpPr txBox="1">
            <a:spLocks noChangeArrowheads="1"/>
          </p:cNvSpPr>
          <p:nvPr/>
        </p:nvSpPr>
        <p:spPr bwMode="auto">
          <a:xfrm>
            <a:off x="1616075" y="2330450"/>
            <a:ext cx="182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GET index.html</a:t>
            </a:r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381000" y="39624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Solution: Add a </a:t>
            </a:r>
            <a:r>
              <a:rPr lang="en-US" altLang="en-US" sz="2000" i="1"/>
              <a:t>checksum</a:t>
            </a:r>
            <a:endParaRPr lang="en-US" altLang="en-US" sz="2000"/>
          </a:p>
        </p:txBody>
      </p:sp>
      <p:pic>
        <p:nvPicPr>
          <p:cNvPr id="431116" name="Picture 12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117" name="Picture 13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381000" y="16002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Problem: Data Corruption</a:t>
            </a:r>
          </a:p>
        </p:txBody>
      </p:sp>
      <p:sp>
        <p:nvSpPr>
          <p:cNvPr id="431119" name="Line 15"/>
          <p:cNvSpPr>
            <a:spLocks noChangeShapeType="1"/>
          </p:cNvSpPr>
          <p:nvPr/>
        </p:nvSpPr>
        <p:spPr bwMode="auto">
          <a:xfrm>
            <a:off x="13716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Line 16"/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42672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19050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0,9</a:t>
            </a:r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25146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33528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6,7,8</a:t>
            </a:r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3962400" y="4953000"/>
            <a:ext cx="3810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21</a:t>
            </a:r>
          </a:p>
        </p:txBody>
      </p:sp>
      <p:sp>
        <p:nvSpPr>
          <p:cNvPr id="431126" name="Line 22"/>
          <p:cNvSpPr>
            <a:spLocks noChangeShapeType="1"/>
          </p:cNvSpPr>
          <p:nvPr/>
        </p:nvSpPr>
        <p:spPr bwMode="auto">
          <a:xfrm>
            <a:off x="57150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48006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4,5</a:t>
            </a:r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4102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>
            <a:off x="70866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62484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1,2,3</a:t>
            </a:r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8580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6</a:t>
            </a:r>
          </a:p>
        </p:txBody>
      </p:sp>
      <p:pic>
        <p:nvPicPr>
          <p:cNvPr id="431132" name="Picture 28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259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133" name="Picture 29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48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581400" y="2209800"/>
            <a:ext cx="1676400" cy="1066800"/>
            <a:chOff x="3891" y="2677"/>
            <a:chExt cx="632" cy="470"/>
          </a:xfrm>
        </p:grpSpPr>
        <p:sp>
          <p:nvSpPr>
            <p:cNvPr id="431135" name="Freeform 31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6" name="Freeform 32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7" name="Freeform 33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38" name="Freeform 34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4929188" y="4419600"/>
            <a:ext cx="6334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pPr algn="ctr" eaLnBrk="0" hangingPunct="0"/>
            <a:r>
              <a:rPr lang="en-US" altLang="en-US" sz="54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5" grpId="0"/>
      <p:bldP spid="431122" grpId="0" animBg="1"/>
      <p:bldP spid="431123" grpId="0" animBg="1"/>
      <p:bldP spid="431124" grpId="0" animBg="1"/>
      <p:bldP spid="431125" grpId="0" animBg="1"/>
      <p:bldP spid="431127" grpId="0" animBg="1"/>
      <p:bldP spid="431128" grpId="0" animBg="1"/>
      <p:bldP spid="431130" grpId="0" animBg="1"/>
      <p:bldP spid="431131" grpId="0" animBg="1"/>
      <p:bldP spid="431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the Data gets Lost?</a:t>
            </a: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7043-52F6-44D2-951D-81D9774703F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819525" y="2468563"/>
            <a:ext cx="123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 sz="2000" b="1">
                <a:solidFill>
                  <a:srgbClr val="000000"/>
                </a:solidFill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05000" y="2743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1558925" y="2254250"/>
            <a:ext cx="182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GET index.html</a:t>
            </a:r>
          </a:p>
        </p:txBody>
      </p:sp>
      <p:pic>
        <p:nvPicPr>
          <p:cNvPr id="433159" name="Picture 7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3160" name="Picture 8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3161" name="Rectangle 9"/>
          <p:cNvSpPr>
            <a:spLocks noChangeArrowheads="1"/>
          </p:cNvSpPr>
          <p:nvPr/>
        </p:nvSpPr>
        <p:spPr bwMode="auto">
          <a:xfrm>
            <a:off x="381000" y="15240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Problem: Lost Data</a:t>
            </a:r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3819525" y="4906963"/>
            <a:ext cx="123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 sz="2000" b="1">
                <a:solidFill>
                  <a:srgbClr val="000000"/>
                </a:solidFill>
                <a:latin typeface="Comic Sans MS" panose="030F0702030302020204" pitchFamily="66" charset="0"/>
              </a:rPr>
              <a:t>Internet</a:t>
            </a:r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1676400" y="5672138"/>
            <a:ext cx="1516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1558925" y="5183188"/>
            <a:ext cx="1820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GET index.html</a:t>
            </a:r>
          </a:p>
        </p:txBody>
      </p:sp>
      <p:pic>
        <p:nvPicPr>
          <p:cNvPr id="433166" name="Picture 14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497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3167" name="Picture 15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4495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3168" name="Rectangle 16"/>
          <p:cNvSpPr>
            <a:spLocks noChangeArrowheads="1"/>
          </p:cNvSpPr>
          <p:nvPr/>
        </p:nvSpPr>
        <p:spPr bwMode="auto">
          <a:xfrm>
            <a:off x="381000" y="39624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Solution: Timeout and Retransmit</a:t>
            </a:r>
          </a:p>
        </p:txBody>
      </p:sp>
      <p:sp>
        <p:nvSpPr>
          <p:cNvPr id="433169" name="Line 17"/>
          <p:cNvSpPr>
            <a:spLocks noChangeShapeType="1"/>
          </p:cNvSpPr>
          <p:nvPr/>
        </p:nvSpPr>
        <p:spPr bwMode="auto">
          <a:xfrm>
            <a:off x="5570538" y="5181600"/>
            <a:ext cx="15160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5446713" y="4692650"/>
            <a:ext cx="1820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GET index.html</a:t>
            </a:r>
          </a:p>
        </p:txBody>
      </p:sp>
      <p:sp>
        <p:nvSpPr>
          <p:cNvPr id="433171" name="Line 19"/>
          <p:cNvSpPr>
            <a:spLocks noChangeShapeType="1"/>
          </p:cNvSpPr>
          <p:nvPr/>
        </p:nvSpPr>
        <p:spPr bwMode="auto">
          <a:xfrm>
            <a:off x="1676400" y="5029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Text Box 20"/>
          <p:cNvSpPr txBox="1">
            <a:spLocks noChangeArrowheads="1"/>
          </p:cNvSpPr>
          <p:nvPr/>
        </p:nvSpPr>
        <p:spPr bwMode="auto">
          <a:xfrm>
            <a:off x="1558925" y="4540250"/>
            <a:ext cx="182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GET index.html</a:t>
            </a:r>
          </a:p>
        </p:txBody>
      </p:sp>
      <p:grpSp>
        <p:nvGrpSpPr>
          <p:cNvPr id="433173" name="Group 21"/>
          <p:cNvGrpSpPr>
            <a:grpSpLocks/>
          </p:cNvGrpSpPr>
          <p:nvPr/>
        </p:nvGrpSpPr>
        <p:grpSpPr bwMode="auto">
          <a:xfrm>
            <a:off x="3733800" y="2209800"/>
            <a:ext cx="1447800" cy="990600"/>
            <a:chOff x="3891" y="2677"/>
            <a:chExt cx="632" cy="470"/>
          </a:xfrm>
        </p:grpSpPr>
        <p:sp>
          <p:nvSpPr>
            <p:cNvPr id="433174" name="Freeform 22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5" name="Freeform 23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6" name="Freeform 24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7" name="Freeform 25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3178" name="Group 26"/>
          <p:cNvGrpSpPr>
            <a:grpSpLocks/>
          </p:cNvGrpSpPr>
          <p:nvPr/>
        </p:nvGrpSpPr>
        <p:grpSpPr bwMode="auto">
          <a:xfrm>
            <a:off x="3733800" y="4648200"/>
            <a:ext cx="1447800" cy="990600"/>
            <a:chOff x="3891" y="2677"/>
            <a:chExt cx="632" cy="470"/>
          </a:xfrm>
        </p:grpSpPr>
        <p:sp>
          <p:nvSpPr>
            <p:cNvPr id="433179" name="Freeform 27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0" name="Freeform 28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1" name="Freeform 29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2" name="Freeform 30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3" grpId="0"/>
      <p:bldP spid="433165" grpId="0"/>
      <p:bldP spid="433168" grpId="0"/>
      <p:bldP spid="433170" grpId="0"/>
      <p:bldP spid="4331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6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altLang="en-US"/>
              <a:t>What if Data is Out of Order?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EB27-C7B2-45D3-991E-3219DFC8030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381000" y="40386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Solution: Add Sequence Numbers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381000" y="16002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Problem: Out of Order</a:t>
            </a:r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6096000" y="2133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GET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4724400" y="2133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x.ht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3352800" y="2133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inde</a:t>
            </a:r>
          </a:p>
        </p:txBody>
      </p:sp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1981200" y="2133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ml</a:t>
            </a:r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>
            <a:off x="1447800" y="2362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2819400" y="2362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4191000" y="2362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5562600" y="2362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5" name="Line 15"/>
          <p:cNvSpPr>
            <a:spLocks noChangeShapeType="1"/>
          </p:cNvSpPr>
          <p:nvPr/>
        </p:nvSpPr>
        <p:spPr bwMode="auto">
          <a:xfrm>
            <a:off x="6934200" y="2362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Text Box 16"/>
          <p:cNvSpPr txBox="1">
            <a:spLocks noChangeArrowheads="1"/>
          </p:cNvSpPr>
          <p:nvPr/>
        </p:nvSpPr>
        <p:spPr bwMode="auto">
          <a:xfrm>
            <a:off x="6823075" y="3108325"/>
            <a:ext cx="200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GET x.htindeml</a:t>
            </a:r>
          </a:p>
        </p:txBody>
      </p:sp>
      <p:sp>
        <p:nvSpPr>
          <p:cNvPr id="435217" name="Line 17"/>
          <p:cNvSpPr>
            <a:spLocks noChangeShapeType="1"/>
          </p:cNvSpPr>
          <p:nvPr/>
        </p:nvSpPr>
        <p:spPr bwMode="auto">
          <a:xfrm>
            <a:off x="13716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8" name="Line 18"/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19" name="Line 19"/>
          <p:cNvSpPr>
            <a:spLocks noChangeShapeType="1"/>
          </p:cNvSpPr>
          <p:nvPr/>
        </p:nvSpPr>
        <p:spPr bwMode="auto">
          <a:xfrm>
            <a:off x="42672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20" name="Text Box 20"/>
          <p:cNvSpPr txBox="1">
            <a:spLocks noChangeArrowheads="1"/>
          </p:cNvSpPr>
          <p:nvPr/>
        </p:nvSpPr>
        <p:spPr bwMode="auto">
          <a:xfrm>
            <a:off x="6975475" y="5775325"/>
            <a:ext cx="200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GET index.html</a:t>
            </a:r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19050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ml</a:t>
            </a: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25146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35223" name="Rectangle 23"/>
          <p:cNvSpPr>
            <a:spLocks noChangeArrowheads="1"/>
          </p:cNvSpPr>
          <p:nvPr/>
        </p:nvSpPr>
        <p:spPr bwMode="auto">
          <a:xfrm>
            <a:off x="33528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inde</a:t>
            </a:r>
          </a:p>
        </p:txBody>
      </p:sp>
      <p:sp>
        <p:nvSpPr>
          <p:cNvPr id="435224" name="Rectangle 24"/>
          <p:cNvSpPr>
            <a:spLocks noChangeArrowheads="1"/>
          </p:cNvSpPr>
          <p:nvPr/>
        </p:nvSpPr>
        <p:spPr bwMode="auto">
          <a:xfrm>
            <a:off x="39624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>
            <a:off x="57150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26" name="Rectangle 26"/>
          <p:cNvSpPr>
            <a:spLocks noChangeArrowheads="1"/>
          </p:cNvSpPr>
          <p:nvPr/>
        </p:nvSpPr>
        <p:spPr bwMode="auto">
          <a:xfrm>
            <a:off x="48006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x.ht</a:t>
            </a:r>
          </a:p>
        </p:txBody>
      </p:sp>
      <p:sp>
        <p:nvSpPr>
          <p:cNvPr id="435227" name="Rectangle 27"/>
          <p:cNvSpPr>
            <a:spLocks noChangeArrowheads="1"/>
          </p:cNvSpPr>
          <p:nvPr/>
        </p:nvSpPr>
        <p:spPr bwMode="auto">
          <a:xfrm>
            <a:off x="54102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35228" name="Line 28"/>
          <p:cNvSpPr>
            <a:spLocks noChangeShapeType="1"/>
          </p:cNvSpPr>
          <p:nvPr/>
        </p:nvSpPr>
        <p:spPr bwMode="auto">
          <a:xfrm>
            <a:off x="7086600" y="5181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29" name="Rectangle 29"/>
          <p:cNvSpPr>
            <a:spLocks noChangeArrowheads="1"/>
          </p:cNvSpPr>
          <p:nvPr/>
        </p:nvSpPr>
        <p:spPr bwMode="auto">
          <a:xfrm>
            <a:off x="6248400" y="49530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GET</a:t>
            </a:r>
          </a:p>
        </p:txBody>
      </p:sp>
      <p:sp>
        <p:nvSpPr>
          <p:cNvPr id="435230" name="Rectangle 30"/>
          <p:cNvSpPr>
            <a:spLocks noChangeArrowheads="1"/>
          </p:cNvSpPr>
          <p:nvPr/>
        </p:nvSpPr>
        <p:spPr bwMode="auto">
          <a:xfrm>
            <a:off x="6858000" y="49530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</a:p>
        </p:txBody>
      </p:sp>
      <p:pic>
        <p:nvPicPr>
          <p:cNvPr id="435231" name="Picture 31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589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232" name="Picture 32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0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233" name="Picture 3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259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234" name="Picture 34" descr="paketaro box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648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/>
      <p:bldP spid="435220" grpId="0"/>
      <p:bldP spid="435221" grpId="0" animBg="1"/>
      <p:bldP spid="435222" grpId="0" animBg="1"/>
      <p:bldP spid="435223" grpId="0" animBg="1"/>
      <p:bldP spid="435224" grpId="0" animBg="1"/>
      <p:bldP spid="435226" grpId="0" animBg="1"/>
      <p:bldP spid="435227" grpId="0" animBg="1"/>
      <p:bldP spid="435229" grpId="0" animBg="1"/>
      <p:bldP spid="4352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Meeting Application Demands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Sometimes network can do it </a:t>
            </a:r>
          </a:p>
          <a:p>
            <a:pPr lvl="1"/>
            <a:r>
              <a:rPr lang="en-US" altLang="en-US" sz="2400" dirty="0"/>
              <a:t>E.g., Quality of Service</a:t>
            </a:r>
          </a:p>
          <a:p>
            <a:pPr lvl="2"/>
            <a:r>
              <a:rPr lang="en-US" altLang="en-US" sz="2000" dirty="0"/>
              <a:t>Benefits of circuit switching in packet-switched net</a:t>
            </a:r>
          </a:p>
          <a:p>
            <a:pPr lvl="2"/>
            <a:r>
              <a:rPr lang="en-US" altLang="en-US" sz="2000" dirty="0"/>
              <a:t>Hard in the Internet, easy in restricted contexts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r>
              <a:rPr lang="en-US" altLang="en-US" sz="2800" dirty="0"/>
              <a:t>OR hosts can do it </a:t>
            </a:r>
          </a:p>
          <a:p>
            <a:pPr lvl="1"/>
            <a:r>
              <a:rPr lang="en-US" altLang="en-US" sz="2400" dirty="0"/>
              <a:t>E.g., end-to-end </a:t>
            </a:r>
            <a:r>
              <a:rPr lang="en-US" altLang="en-US" sz="2400" i="1" dirty="0"/>
              <a:t>Transport protocols</a:t>
            </a:r>
          </a:p>
          <a:p>
            <a:pPr lvl="2"/>
            <a:r>
              <a:rPr lang="en-US" altLang="en-US" sz="2000" dirty="0"/>
              <a:t>TCP performs end-to-end retransmission of lost packets to give the illusion of a reliable underlying network.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CCF-7BB8-4A8E-9D02-9E880474844F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 Summarize…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Networks implement many functions</a:t>
            </a:r>
          </a:p>
          <a:p>
            <a:r>
              <a:rPr lang="en-US" altLang="en-US" sz="2800"/>
              <a:t>Links</a:t>
            </a:r>
          </a:p>
          <a:p>
            <a:r>
              <a:rPr lang="en-US" altLang="en-US" sz="2800"/>
              <a:t>Sharing/Multiplexing </a:t>
            </a:r>
          </a:p>
          <a:p>
            <a:r>
              <a:rPr lang="en-US" altLang="en-US" sz="2800"/>
              <a:t>Routing</a:t>
            </a:r>
          </a:p>
          <a:p>
            <a:r>
              <a:rPr lang="en-US" altLang="en-US" sz="2800"/>
              <a:t>Addressing/naming</a:t>
            </a:r>
          </a:p>
          <a:p>
            <a:r>
              <a:rPr lang="en-US" altLang="en-US" sz="2800"/>
              <a:t>Reliability</a:t>
            </a:r>
          </a:p>
          <a:p>
            <a:r>
              <a:rPr lang="en-US" altLang="en-US" sz="2800"/>
              <a:t>Flow control</a:t>
            </a:r>
          </a:p>
          <a:p>
            <a:r>
              <a:rPr lang="en-US" altLang="en-US" sz="2800"/>
              <a:t>Fragmentation</a:t>
            </a:r>
          </a:p>
          <a:p>
            <a:r>
              <a:rPr lang="en-US" altLang="en-US" sz="2800"/>
              <a:t>Etc….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B7B4-F40D-4F1C-A312-F3C429FC83AD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013"/>
            <a:ext cx="4191000" cy="4570412"/>
          </a:xfrm>
        </p:spPr>
        <p:txBody>
          <a:bodyPr/>
          <a:lstStyle/>
          <a:p>
            <a:r>
              <a:rPr lang="en-US" dirty="0"/>
              <a:t>Computer Networks</a:t>
            </a:r>
            <a:br>
              <a:rPr lang="en-US" dirty="0"/>
            </a:br>
            <a:r>
              <a:rPr lang="en-US" sz="2800" dirty="0"/>
              <a:t>a systems approach</a:t>
            </a:r>
            <a:endParaRPr lang="en-US" dirty="0"/>
          </a:p>
          <a:p>
            <a:pPr lvl="1"/>
            <a:r>
              <a:rPr lang="en-US" dirty="0"/>
              <a:t>Peterson and Davie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Morgan Kaufmann</a:t>
            </a:r>
          </a:p>
          <a:p>
            <a:r>
              <a:rPr lang="en-US" dirty="0"/>
              <a:t>Readings are absolutely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107" y="1417638"/>
            <a:ext cx="3302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5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in pairs</a:t>
            </a:r>
          </a:p>
          <a:p>
            <a:pPr lvl="1"/>
            <a:r>
              <a:rPr lang="en-US" dirty="0"/>
              <a:t>No exceptions</a:t>
            </a:r>
          </a:p>
          <a:p>
            <a:pPr lvl="1"/>
            <a:r>
              <a:rPr lang="en-US" dirty="0"/>
              <a:t>Except in the case of an odd number of students</a:t>
            </a:r>
          </a:p>
          <a:p>
            <a:r>
              <a:rPr lang="en-US" dirty="0"/>
              <a:t>New pairs assigned at random for each project</a:t>
            </a:r>
          </a:p>
          <a:p>
            <a:r>
              <a:rPr lang="en-US" dirty="0"/>
              <a:t>Sophomores will be segregated and assigned first so that they are always paired with a more </a:t>
            </a:r>
            <a:r>
              <a:rPr lang="en-US"/>
              <a:t>experienced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83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BSD / </a:t>
            </a:r>
            <a:r>
              <a:rPr lang="en-US" dirty="0" err="1"/>
              <a:t>Posix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E.g. Linux or Mac OS</a:t>
            </a:r>
          </a:p>
          <a:p>
            <a:pPr lvl="1"/>
            <a:r>
              <a:rPr lang="en-US" dirty="0"/>
              <a:t>On Windows</a:t>
            </a:r>
          </a:p>
          <a:p>
            <a:pPr lvl="2"/>
            <a:r>
              <a:rPr lang="en-US" dirty="0"/>
              <a:t>Cygwin or Linux in a VM</a:t>
            </a:r>
          </a:p>
          <a:p>
            <a:r>
              <a:rPr lang="en-US" dirty="0"/>
              <a:t>To be done in C or C++</a:t>
            </a:r>
          </a:p>
          <a:p>
            <a:pPr lvl="1"/>
            <a:r>
              <a:rPr lang="en-US" dirty="0"/>
              <a:t>No exceptions</a:t>
            </a:r>
          </a:p>
          <a:p>
            <a:pPr lvl="1"/>
            <a:r>
              <a:rPr lang="en-US" dirty="0"/>
              <a:t>If you use C, </a:t>
            </a:r>
            <a:r>
              <a:rPr lang="en-US" dirty="0" err="1"/>
              <a:t>pthreads</a:t>
            </a:r>
            <a:r>
              <a:rPr lang="en-US" dirty="0"/>
              <a:t> knowledge is required</a:t>
            </a:r>
          </a:p>
          <a:p>
            <a:pPr lvl="1"/>
            <a:r>
              <a:rPr lang="en-US" dirty="0"/>
              <a:t>If you use C++, either C++11 or </a:t>
            </a:r>
            <a:r>
              <a:rPr lang="en-US" dirty="0" err="1"/>
              <a:t>pthreads</a:t>
            </a:r>
            <a:r>
              <a:rPr lang="en-US" dirty="0"/>
              <a:t>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9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style counts</a:t>
            </a:r>
          </a:p>
          <a:p>
            <a:r>
              <a:rPr lang="en-US" dirty="0"/>
              <a:t>Specifically points will be deducted for</a:t>
            </a:r>
          </a:p>
          <a:p>
            <a:pPr lvl="1"/>
            <a:r>
              <a:rPr lang="en-US" dirty="0"/>
              <a:t>Even a </a:t>
            </a:r>
            <a:r>
              <a:rPr lang="en-US" i="1" dirty="0"/>
              <a:t>single</a:t>
            </a:r>
            <a:r>
              <a:rPr lang="en-US" dirty="0"/>
              <a:t> warning remaining in your code</a:t>
            </a:r>
          </a:p>
          <a:p>
            <a:pPr lvl="1"/>
            <a:r>
              <a:rPr lang="en-US" dirty="0"/>
              <a:t>Paucity of </a:t>
            </a:r>
            <a:r>
              <a:rPr lang="en-US" i="1" dirty="0"/>
              <a:t>meaningful</a:t>
            </a:r>
            <a:r>
              <a:rPr lang="en-US" dirty="0"/>
              <a:t> comments</a:t>
            </a:r>
          </a:p>
          <a:p>
            <a:r>
              <a:rPr lang="en-US" dirty="0" err="1"/>
              <a:t>gcc</a:t>
            </a:r>
            <a:r>
              <a:rPr lang="en-US" dirty="0"/>
              <a:t> | g++ etc. are the official compiler</a:t>
            </a:r>
          </a:p>
          <a:p>
            <a:r>
              <a:rPr lang="en-US" dirty="0"/>
              <a:t>One late day permitted with 10 point penalty</a:t>
            </a:r>
          </a:p>
          <a:p>
            <a:r>
              <a:rPr lang="en-US" dirty="0"/>
              <a:t>Zero score beyond one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05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	Assigned	Due		Span	  Note </a:t>
            </a:r>
          </a:p>
          <a:p>
            <a:pPr marL="0" indent="0">
              <a:buNone/>
            </a:pPr>
            <a:r>
              <a:rPr lang="en-US" dirty="0"/>
              <a:t>						(days)</a:t>
            </a:r>
          </a:p>
          <a:p>
            <a:pPr marL="0" indent="0">
              <a:buNone/>
            </a:pPr>
            <a:r>
              <a:rPr lang="en-US" dirty="0"/>
              <a:t>P1		2/8		2/22		14	  </a:t>
            </a:r>
          </a:p>
          <a:p>
            <a:pPr marL="0" indent="0">
              <a:buNone/>
            </a:pPr>
            <a:r>
              <a:rPr lang="en-US" dirty="0"/>
              <a:t>P2		2/22		3/7		14	  </a:t>
            </a:r>
          </a:p>
          <a:p>
            <a:pPr marL="0" indent="0">
              <a:buNone/>
            </a:pPr>
            <a:r>
              <a:rPr lang="en-US" dirty="0"/>
              <a:t>P3		3/7		3/30		23*	  </a:t>
            </a:r>
            <a:r>
              <a:rPr lang="en-US" dirty="0" err="1"/>
              <a:t>spr</a:t>
            </a:r>
            <a:r>
              <a:rPr lang="en-US" dirty="0"/>
              <a:t> </a:t>
            </a:r>
            <a:r>
              <a:rPr lang="en-US" dirty="0" err="1"/>
              <a:t>brk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P4		3/30		4/18		19	  </a:t>
            </a:r>
          </a:p>
          <a:p>
            <a:pPr marL="0" indent="0">
              <a:buNone/>
            </a:pPr>
            <a:r>
              <a:rPr lang="en-US" dirty="0"/>
              <a:t>P5		4/18		5/9		21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16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	Date		Type			Weight</a:t>
            </a:r>
          </a:p>
          <a:p>
            <a:pPr marL="0" indent="0">
              <a:buNone/>
            </a:pPr>
            <a:r>
              <a:rPr lang="en-US" dirty="0"/>
              <a:t>Midterm 1	2/26		Non Cum.		15%</a:t>
            </a:r>
          </a:p>
          <a:p>
            <a:pPr marL="0" indent="0">
              <a:buNone/>
            </a:pPr>
            <a:r>
              <a:rPr lang="en-US" dirty="0"/>
              <a:t>Midterm 2 4/1		Non Cum.		15%</a:t>
            </a:r>
          </a:p>
          <a:p>
            <a:pPr marL="0" indent="0">
              <a:buNone/>
            </a:pPr>
            <a:r>
              <a:rPr lang="en-US" dirty="0"/>
              <a:t>Final		TDB		Cumulative		20%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class per exam is reserved for review</a:t>
            </a:r>
          </a:p>
          <a:p>
            <a:r>
              <a:rPr lang="en-US" dirty="0"/>
              <a:t>Review is student guided - prepare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A2C-3842-4EBB-91D3-629C398892F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403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389547039</TotalTime>
  <Pages>57</Pages>
  <Words>1524</Words>
  <Application>Microsoft Office PowerPoint</Application>
  <PresentationFormat>Letter Paper (8.5x11 in)</PresentationFormat>
  <Paragraphs>423</Paragraphs>
  <Slides>37</Slides>
  <Notes>28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Cambria Math</vt:lpstr>
      <vt:lpstr>Comic Sans MS</vt:lpstr>
      <vt:lpstr>Garamond</vt:lpstr>
      <vt:lpstr>Default Design</vt:lpstr>
      <vt:lpstr>– Slides adapted from –  Introduction to Computer Networks</vt:lpstr>
      <vt:lpstr>Goals of This Class</vt:lpstr>
      <vt:lpstr>Course Components</vt:lpstr>
      <vt:lpstr>Textbook</vt:lpstr>
      <vt:lpstr>Projects</vt:lpstr>
      <vt:lpstr>Projects</vt:lpstr>
      <vt:lpstr>Projects</vt:lpstr>
      <vt:lpstr>Projects</vt:lpstr>
      <vt:lpstr>Exams</vt:lpstr>
      <vt:lpstr>Quizzes</vt:lpstr>
      <vt:lpstr>Homework</vt:lpstr>
      <vt:lpstr>Goal of Networking</vt:lpstr>
      <vt:lpstr>Defining a “Network”</vt:lpstr>
      <vt:lpstr>Challenges for Networking</vt:lpstr>
      <vt:lpstr>Network Building Block: Links</vt:lpstr>
      <vt:lpstr>Basic Building Block: Links</vt:lpstr>
      <vt:lpstr>Key Idea: Multiplexing</vt:lpstr>
      <vt:lpstr>Circuit Switching</vt:lpstr>
      <vt:lpstr>Switching in the Telephone Network</vt:lpstr>
      <vt:lpstr>Circuit Switching Discussion</vt:lpstr>
      <vt:lpstr>Packet Switching</vt:lpstr>
      <vt:lpstr>Benefits of Statistical Multiplexing</vt:lpstr>
      <vt:lpstr>Packets vs. Circuits</vt:lpstr>
      <vt:lpstr>Internetwork</vt:lpstr>
      <vt:lpstr>Internetwork Challenges</vt:lpstr>
      <vt:lpstr>“The Internet”</vt:lpstr>
      <vt:lpstr>Internet Design Issues</vt:lpstr>
      <vt:lpstr>Resume here</vt:lpstr>
      <vt:lpstr>Some Key “Internet”  Design Issues</vt:lpstr>
      <vt:lpstr>Key Issues: Naming/Addressing</vt:lpstr>
      <vt:lpstr>Key Issues: Routing</vt:lpstr>
      <vt:lpstr>Key Issues: Network Service Model</vt:lpstr>
      <vt:lpstr>What if the Data gets Corrupted?</vt:lpstr>
      <vt:lpstr>What if the Data gets Lost?</vt:lpstr>
      <vt:lpstr>What if Data is Out of Order?</vt:lpstr>
      <vt:lpstr>Meeting Application Demands</vt:lpstr>
      <vt:lpstr>To Summarize…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Darwin: Customizable  Resource Management for  Value-added Services  http://www.cs.cmu.edu/~darwin</dc:title>
  <dc:subject/>
  <dc:creator>Campus User</dc:creator>
  <cp:keywords/>
  <dc:description/>
  <cp:lastModifiedBy>Perry Kivolowitz</cp:lastModifiedBy>
  <cp:revision>617</cp:revision>
  <cp:lastPrinted>2000-01-17T23:06:41Z</cp:lastPrinted>
  <dcterms:created xsi:type="dcterms:W3CDTF">1997-02-16T14:02:43Z</dcterms:created>
  <dcterms:modified xsi:type="dcterms:W3CDTF">2018-02-26T19:16:24Z</dcterms:modified>
</cp:coreProperties>
</file>