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56" r:id="rId1"/>
  </p:sldMasterIdLst>
  <p:notesMasterIdLst>
    <p:notesMasterId r:id="rId19"/>
  </p:notesMasterIdLst>
  <p:sldIdLst>
    <p:sldId id="256" r:id="rId2"/>
    <p:sldId id="257" r:id="rId3"/>
    <p:sldId id="262" r:id="rId4"/>
    <p:sldId id="260" r:id="rId5"/>
    <p:sldId id="261" r:id="rId6"/>
    <p:sldId id="283" r:id="rId7"/>
    <p:sldId id="284" r:id="rId8"/>
    <p:sldId id="286" r:id="rId9"/>
    <p:sldId id="285" r:id="rId10"/>
    <p:sldId id="287" r:id="rId11"/>
    <p:sldId id="288" r:id="rId12"/>
    <p:sldId id="294" r:id="rId13"/>
    <p:sldId id="289" r:id="rId14"/>
    <p:sldId id="290" r:id="rId15"/>
    <p:sldId id="291" r:id="rId16"/>
    <p:sldId id="292" r:id="rId17"/>
    <p:sldId id="29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47" autoAdjust="0"/>
  </p:normalViewPr>
  <p:slideViewPr>
    <p:cSldViewPr>
      <p:cViewPr>
        <p:scale>
          <a:sx n="100" d="100"/>
          <a:sy n="100" d="100"/>
        </p:scale>
        <p:origin x="-1308" y="-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95A02-2C02-4609-B8C3-01A864F2D5E8}" type="datetimeFigureOut">
              <a:rPr lang="fr-FR" smtClean="0"/>
              <a:t>19/01/2014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CEF206-CE66-4EBF-81EC-01D2531914C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062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EF206-CE66-4EBF-81EC-01D2531914C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5960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EF206-CE66-4EBF-81EC-01D2531914CD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59606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EF206-CE66-4EBF-81EC-01D2531914CD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59606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EF206-CE66-4EBF-81EC-01D2531914CD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59606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EF206-CE66-4EBF-81EC-01D2531914CD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59606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EF206-CE66-4EBF-81EC-01D2531914CD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59606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EF206-CE66-4EBF-81EC-01D2531914CD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59606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EF206-CE66-4EBF-81EC-01D2531914CD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5960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EF206-CE66-4EBF-81EC-01D2531914C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5960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EF206-CE66-4EBF-81EC-01D2531914C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5960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EF206-CE66-4EBF-81EC-01D2531914C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5960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EF206-CE66-4EBF-81EC-01D2531914CD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5960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EF206-CE66-4EBF-81EC-01D2531914CD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5960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EF206-CE66-4EBF-81EC-01D2531914CD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59606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EF206-CE66-4EBF-81EC-01D2531914CD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59606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EF206-CE66-4EBF-81EC-01D2531914CD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5960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5500-04CB-4217-B207-411D4A47C197}" type="datetime1">
              <a:rPr lang="en-US" smtClean="0"/>
              <a:t>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Prétraitement pour le problème du 1|ri|Lmax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D2FD-6452-4431-8BDF-90294B0CED89}" type="datetime1">
              <a:rPr lang="en-US" smtClean="0"/>
              <a:t>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Prétraitement pour le problème du 1|ri|Lmax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4749-BC4C-4284-B837-1620AFF621E4}" type="datetime1">
              <a:rPr lang="en-US" smtClean="0"/>
              <a:t>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Prétraitement pour le problème du 1|ri|Lmax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0FE6C-12C1-4DDA-B689-E023FA894CAC}" type="datetime1">
              <a:rPr lang="en-US" smtClean="0"/>
              <a:t>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Prétraitement pour le problème du 1|ri|Lmax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54EB0-24C6-4A28-959B-79351F983CE7}" type="datetime1">
              <a:rPr lang="en-US" smtClean="0"/>
              <a:t>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Prétraitement pour le problème du 1|ri|Lmax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2BB10-EB13-4FF2-8151-7F414AACFE2A}" type="datetime1">
              <a:rPr lang="en-US" smtClean="0"/>
              <a:t>1/19/2014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Prétraitement pour le problème du 1|ri|Lmax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935B-F591-44F7-B9C5-F688207F8281}" type="datetime1">
              <a:rPr lang="en-US" smtClean="0"/>
              <a:t>1/19/2014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Prétraitement pour le problème du 1|ri|Lmax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CCA7-9720-48FB-B325-92C6ACA019DF}" type="datetime1">
              <a:rPr lang="en-US" smtClean="0"/>
              <a:t>1/19/2014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Prétraitement pour le problème du 1|ri|Lmax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10010-FE6F-4433-93F4-6BEB99A7DDEA}" type="datetime1">
              <a:rPr lang="en-US" smtClean="0"/>
              <a:t>1/19/2014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Prétraitement pour le problème du 1|ri|Lmax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0396B-5C42-4F81-8337-E982DE1E1C54}" type="datetime1">
              <a:rPr lang="en-US" smtClean="0"/>
              <a:t>1/19/2014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Prétraitement pour le problème du 1|ri|Lmax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735F4-827F-4304-BEB7-FD92215D86F0}" type="datetime1">
              <a:rPr lang="en-US" smtClean="0"/>
              <a:t>1/19/2014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Prétraitement pour le problème du 1|ri|Lmax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fr-FR" smtClean="0"/>
              <a:t>Prétraitement pour le problème du 1|ri|Lmax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FE626FB-4656-46B9-9609-50057C7FB9BE}" type="datetime1">
              <a:rPr lang="en-US" smtClean="0"/>
              <a:t>1/19/2014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6.png"/><Relationship Id="rId10" Type="http://schemas.openxmlformats.org/officeDocument/2006/relationships/image" Target="../media/image5.jpe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1"/>
            <a:ext cx="7772400" cy="1829761"/>
          </a:xfrm>
        </p:spPr>
        <p:txBody>
          <a:bodyPr>
            <a:noAutofit/>
          </a:bodyPr>
          <a:lstStyle/>
          <a:p>
            <a:pPr algn="ctr"/>
            <a:r>
              <a:rPr lang="en-GB" sz="4000" dirty="0" smtClean="0"/>
              <a:t>Ant colony for a mixed optimisation problem</a:t>
            </a:r>
            <a:endParaRPr lang="en-GB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657600"/>
            <a:ext cx="5562600" cy="457200"/>
          </a:xfrm>
        </p:spPr>
        <p:txBody>
          <a:bodyPr>
            <a:normAutofit/>
          </a:bodyPr>
          <a:lstStyle/>
          <a:p>
            <a:pPr algn="r"/>
            <a:r>
              <a:rPr lang="en-GB" smtClean="0"/>
              <a:t>Operation research project</a:t>
            </a:r>
            <a:endParaRPr lang="en-GB"/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5181600" y="5947300"/>
            <a:ext cx="2971800" cy="75326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000" kern="1200">
                <a:solidFill>
                  <a:schemeClr val="accent1">
                    <a:tint val="2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smtClean="0">
                <a:solidFill>
                  <a:schemeClr val="accent6">
                    <a:lumMod val="75000"/>
                  </a:schemeClr>
                </a:solidFill>
              </a:rPr>
              <a:t>Student: Thomas Noguer</a:t>
            </a:r>
          </a:p>
          <a:p>
            <a:r>
              <a:rPr lang="en-GB" sz="1600" smtClean="0">
                <a:solidFill>
                  <a:schemeClr val="accent6">
                    <a:lumMod val="75000"/>
                  </a:schemeClr>
                </a:solidFill>
              </a:rPr>
              <a:t> Supervisors: Jean-Charles Billaut</a:t>
            </a:r>
          </a:p>
          <a:p>
            <a:r>
              <a:rPr lang="en-GB" sz="1600" smtClean="0">
                <a:solidFill>
                  <a:schemeClr val="accent6">
                    <a:lumMod val="75000"/>
                  </a:schemeClr>
                </a:solidFill>
              </a:rPr>
              <a:t>Nicolas Monmarché</a:t>
            </a:r>
            <a:endParaRPr lang="en-GB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152400" y="6323933"/>
            <a:ext cx="2971800" cy="37663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000" kern="1200">
                <a:solidFill>
                  <a:schemeClr val="accent1">
                    <a:tint val="2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600" dirty="0" smtClean="0">
                <a:solidFill>
                  <a:schemeClr val="accent6">
                    <a:lumMod val="75000"/>
                  </a:schemeClr>
                </a:solidFill>
              </a:rPr>
              <a:t>M2RI CADS, </a:t>
            </a:r>
            <a:r>
              <a:rPr lang="fr-FR" sz="1600" dirty="0" smtClean="0">
                <a:solidFill>
                  <a:schemeClr val="accent6">
                    <a:lumMod val="75000"/>
                  </a:schemeClr>
                </a:solidFill>
              </a:rPr>
              <a:t>2014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59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6629400" cy="1143000"/>
          </a:xfrm>
        </p:spPr>
        <p:txBody>
          <a:bodyPr/>
          <a:lstStyle/>
          <a:p>
            <a:r>
              <a:rPr lang="fr-FR" sz="4000" dirty="0" err="1" smtClean="0"/>
              <a:t>Ant</a:t>
            </a:r>
            <a:r>
              <a:rPr lang="fr-FR" sz="4000" dirty="0" smtClean="0"/>
              <a:t> </a:t>
            </a:r>
            <a:r>
              <a:rPr lang="fr-FR" sz="4000" dirty="0" err="1" smtClean="0"/>
              <a:t>colony</a:t>
            </a:r>
            <a:r>
              <a:rPr lang="fr-FR" sz="4000" dirty="0" smtClean="0"/>
              <a:t> </a:t>
            </a:r>
            <a:r>
              <a:rPr lang="fr-FR" sz="4000" dirty="0" err="1" smtClean="0"/>
              <a:t>optimization</a:t>
            </a:r>
            <a:r>
              <a:rPr lang="fr-FR" sz="4000" dirty="0" smtClean="0"/>
              <a:t/>
            </a:r>
            <a:br>
              <a:rPr lang="fr-FR" sz="4000" dirty="0" smtClean="0"/>
            </a:br>
            <a:r>
              <a:rPr lang="fr-FR" sz="4000" dirty="0" smtClean="0"/>
              <a:t>	</a:t>
            </a:r>
            <a:r>
              <a:rPr lang="fr-FR" sz="3200" dirty="0" smtClean="0"/>
              <a:t>Application to </a:t>
            </a:r>
            <a:r>
              <a:rPr lang="fr-FR" sz="3200" dirty="0" err="1" smtClean="0"/>
              <a:t>our</a:t>
            </a:r>
            <a:r>
              <a:rPr lang="fr-FR" sz="3200" dirty="0" smtClean="0"/>
              <a:t> </a:t>
            </a:r>
            <a:r>
              <a:rPr lang="fr-FR" sz="3200" dirty="0" err="1" smtClean="0"/>
              <a:t>problem</a:t>
            </a:r>
            <a:endParaRPr lang="fr-FR" sz="4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ffectLst>
            <a:softEdge rad="1270000"/>
          </a:effectLst>
        </p:spPr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ooter Placeholder 14"/>
              <p:cNvSpPr>
                <a:spLocks noGrp="1"/>
              </p:cNvSpPr>
              <p:nvPr>
                <p:ph type="ftr" sz="quarter" idx="11"/>
              </p:nvPr>
            </p:nvSpPr>
            <p:spPr>
              <a:xfrm>
                <a:off x="0" y="6492240"/>
                <a:ext cx="3053081" cy="365760"/>
              </a:xfrm>
            </p:spPr>
            <p:txBody>
              <a:bodyPr/>
              <a:lstStyle/>
              <a:p>
                <a:r>
                  <a:rPr lang="fr-FR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Prétraitement pour le problème du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1|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𝑚𝑎𝑥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Footer Placeholder 1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ftr" sz="quarter" idx="11"/>
              </p:nvPr>
            </p:nvSpPr>
            <p:spPr>
              <a:xfrm>
                <a:off x="0" y="6492240"/>
                <a:ext cx="3053081" cy="365760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 Same Side Corner Rectangle 6"/>
          <p:cNvSpPr/>
          <p:nvPr/>
        </p:nvSpPr>
        <p:spPr>
          <a:xfrm rot="10800000">
            <a:off x="7239000" y="0"/>
            <a:ext cx="1905000" cy="25146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162800" y="13716"/>
            <a:ext cx="2057400" cy="25770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fr-FR" sz="1400" dirty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fr-FR" sz="1400" dirty="0" err="1">
                <a:solidFill>
                  <a:schemeClr val="bg1">
                    <a:lumMod val="95000"/>
                  </a:schemeClr>
                </a:solidFill>
              </a:rPr>
              <a:t>Formalization</a:t>
            </a:r>
            <a:r>
              <a:rPr lang="fr-FR" sz="1400" dirty="0">
                <a:solidFill>
                  <a:schemeClr val="bg1">
                    <a:lumMod val="95000"/>
                  </a:schemeClr>
                </a:solidFill>
              </a:rPr>
              <a:t> of the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</a:rPr>
              <a:t>problem</a:t>
            </a:r>
            <a:endParaRPr lang="fr-FR" sz="1400" dirty="0" smtClean="0">
              <a:solidFill>
                <a:schemeClr val="bg1">
                  <a:lumMod val="95000"/>
                </a:schemeClr>
              </a:solidFill>
              <a:effectLst>
                <a:glow rad="139700">
                  <a:schemeClr val="accent2">
                    <a:lumMod val="60000"/>
                    <a:lumOff val="40000"/>
                    <a:alpha val="40000"/>
                  </a:schemeClr>
                </a:glow>
              </a:effectLst>
            </a:endParaRPr>
          </a:p>
          <a:p>
            <a:pPr marL="114300" indent="0">
              <a:buNone/>
            </a:pP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2">
                      <a:lumMod val="60000"/>
                      <a:lumOff val="40000"/>
                      <a:alpha val="40000"/>
                    </a:schemeClr>
                  </a:glow>
                </a:effectLst>
              </a:rPr>
              <a:t>-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2">
                      <a:lumMod val="60000"/>
                      <a:lumOff val="40000"/>
                      <a:alpha val="40000"/>
                    </a:schemeClr>
                  </a:glow>
                </a:effectLst>
              </a:rPr>
              <a:t>Ant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2">
                      <a:lumMod val="60000"/>
                      <a:lumOff val="40000"/>
                      <a:alpha val="40000"/>
                    </a:schemeClr>
                  </a:glow>
                </a:effectLst>
              </a:rPr>
              <a:t>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2">
                      <a:lumMod val="60000"/>
                      <a:lumOff val="40000"/>
                      <a:alpha val="40000"/>
                    </a:schemeClr>
                  </a:glow>
                </a:effectLst>
              </a:rPr>
              <a:t>colony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2">
                      <a:lumMod val="60000"/>
                      <a:lumOff val="40000"/>
                      <a:alpha val="40000"/>
                    </a:schemeClr>
                  </a:glow>
                </a:effectLst>
              </a:rPr>
              <a:t>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2">
                      <a:lumMod val="60000"/>
                      <a:lumOff val="40000"/>
                      <a:alpha val="40000"/>
                    </a:schemeClr>
                  </a:glow>
                </a:effectLst>
              </a:rPr>
              <a:t>optimization</a:t>
            </a:r>
            <a:endParaRPr lang="fr-FR" sz="1400" dirty="0" smtClean="0">
              <a:solidFill>
                <a:schemeClr val="bg1">
                  <a:lumMod val="95000"/>
                </a:schemeClr>
              </a:solidFill>
              <a:effectLst>
                <a:glow rad="139700">
                  <a:schemeClr val="accent2">
                    <a:lumMod val="60000"/>
                    <a:lumOff val="40000"/>
                    <a:alpha val="40000"/>
                  </a:schemeClr>
                </a:glow>
              </a:effectLst>
            </a:endParaRPr>
          </a:p>
          <a:p>
            <a:pPr marL="114300" indent="0">
              <a:buNone/>
            </a:pP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    - 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General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</a:rPr>
              <a:t>definitions</a:t>
            </a:r>
            <a:endParaRPr lang="fr-FR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114300" indent="0">
              <a:buNone/>
            </a:pP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2">
                      <a:lumMod val="60000"/>
                      <a:lumOff val="40000"/>
                      <a:alpha val="40000"/>
                    </a:schemeClr>
                  </a:glow>
                </a:effectLst>
              </a:rPr>
              <a:t>    - Application to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2">
                      <a:lumMod val="60000"/>
                      <a:lumOff val="40000"/>
                      <a:alpha val="40000"/>
                    </a:schemeClr>
                  </a:glow>
                </a:effectLst>
              </a:rPr>
              <a:t>our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2">
                      <a:lumMod val="60000"/>
                      <a:lumOff val="40000"/>
                      <a:alpha val="40000"/>
                    </a:schemeClr>
                  </a:glow>
                </a:effectLst>
              </a:rPr>
              <a:t>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2">
                      <a:lumMod val="60000"/>
                      <a:lumOff val="40000"/>
                      <a:alpha val="40000"/>
                    </a:schemeClr>
                  </a:glow>
                </a:effectLst>
              </a:rPr>
              <a:t>problem</a:t>
            </a:r>
            <a:endParaRPr lang="fr-FR" sz="1400" dirty="0">
              <a:solidFill>
                <a:schemeClr val="bg1">
                  <a:lumMod val="95000"/>
                </a:schemeClr>
              </a:solidFill>
            </a:endParaRPr>
          </a:p>
          <a:p>
            <a:pPr marL="114300" indent="0">
              <a:buNone/>
            </a:pP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</a:rPr>
              <a:t>Heuristics</a:t>
            </a:r>
            <a:endParaRPr lang="fr-FR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114300" indent="0">
              <a:buNone/>
            </a:pP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</a:rPr>
              <a:t>Results</a:t>
            </a:r>
            <a:endParaRPr lang="fr-FR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114300" indent="0">
              <a:buNone/>
            </a:pP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Perspectives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6448" y="1600200"/>
            <a:ext cx="6705600" cy="4800600"/>
          </a:xfrm>
        </p:spPr>
        <p:txBody>
          <a:bodyPr/>
          <a:lstStyle/>
          <a:p>
            <a:endParaRPr lang="en-GB" b="1" dirty="0" smtClean="0"/>
          </a:p>
        </p:txBody>
      </p:sp>
      <p:sp>
        <p:nvSpPr>
          <p:cNvPr id="9" name="Plus 8"/>
          <p:cNvSpPr/>
          <p:nvPr/>
        </p:nvSpPr>
        <p:spPr>
          <a:xfrm rot="2667262">
            <a:off x="1418735" y="3019219"/>
            <a:ext cx="228600" cy="22802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Plus 9"/>
          <p:cNvSpPr/>
          <p:nvPr/>
        </p:nvSpPr>
        <p:spPr>
          <a:xfrm rot="2667262">
            <a:off x="3704736" y="2699276"/>
            <a:ext cx="228600" cy="22802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Plus 10"/>
          <p:cNvSpPr/>
          <p:nvPr/>
        </p:nvSpPr>
        <p:spPr>
          <a:xfrm rot="2667262">
            <a:off x="5403529" y="4924220"/>
            <a:ext cx="228600" cy="22802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667262">
            <a:off x="1875936" y="4972860"/>
            <a:ext cx="228600" cy="22802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Plus 12"/>
          <p:cNvSpPr/>
          <p:nvPr/>
        </p:nvSpPr>
        <p:spPr>
          <a:xfrm rot="2667262">
            <a:off x="3401319" y="4009820"/>
            <a:ext cx="228600" cy="22802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Plus 13"/>
          <p:cNvSpPr/>
          <p:nvPr/>
        </p:nvSpPr>
        <p:spPr>
          <a:xfrm rot="2667262">
            <a:off x="5681520" y="3192376"/>
            <a:ext cx="228600" cy="22802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1371599" y="26670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3677055" y="23299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5644977" y="28347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3364776" y="3657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1839393" y="46688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66986" y="45621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</a:t>
            </a:r>
            <a:endParaRPr lang="en-GB" dirty="0"/>
          </a:p>
        </p:txBody>
      </p:sp>
      <p:pic>
        <p:nvPicPr>
          <p:cNvPr id="22" name="Picture 3" descr="C:\Users\Thomas\Documents\Cours\M2RI\Operation_Research\Ant-colony_for_a_mixed_optimisation_problem\Defense\images\ANT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36951">
            <a:off x="5318020" y="3559862"/>
            <a:ext cx="597124" cy="588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Connector 22"/>
          <p:cNvCxnSpPr>
            <a:stCxn id="9" idx="0"/>
            <a:endCxn id="10" idx="2"/>
          </p:cNvCxnSpPr>
          <p:nvPr/>
        </p:nvCxnSpPr>
        <p:spPr>
          <a:xfrm flipV="1">
            <a:off x="1592994" y="2754460"/>
            <a:ext cx="2166082" cy="43759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0" idx="1"/>
            <a:endCxn id="13" idx="3"/>
          </p:cNvCxnSpPr>
          <p:nvPr/>
        </p:nvCxnSpPr>
        <p:spPr>
          <a:xfrm flipH="1">
            <a:off x="3574299" y="2873096"/>
            <a:ext cx="186057" cy="119092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2" idx="3"/>
            <a:endCxn id="13" idx="1"/>
          </p:cNvCxnSpPr>
          <p:nvPr/>
        </p:nvCxnSpPr>
        <p:spPr>
          <a:xfrm flipV="1">
            <a:off x="2048916" y="4183640"/>
            <a:ext cx="1408023" cy="84342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2" idx="0"/>
            <a:endCxn id="11" idx="1"/>
          </p:cNvCxnSpPr>
          <p:nvPr/>
        </p:nvCxnSpPr>
        <p:spPr>
          <a:xfrm flipV="1">
            <a:off x="2050195" y="5098040"/>
            <a:ext cx="3408954" cy="4766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1" idx="3"/>
            <a:endCxn id="14" idx="0"/>
          </p:cNvCxnSpPr>
          <p:nvPr/>
        </p:nvCxnSpPr>
        <p:spPr>
          <a:xfrm flipV="1">
            <a:off x="5576509" y="3365216"/>
            <a:ext cx="279270" cy="161320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477000" y="3331238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Batches</a:t>
            </a:r>
          </a:p>
          <a:p>
            <a:r>
              <a:rPr lang="en-GB" dirty="0"/>
              <a:t> </a:t>
            </a:r>
            <a:r>
              <a:rPr lang="en-GB" dirty="0" smtClean="0"/>
              <a:t> {2,4} {5,6,3}</a:t>
            </a:r>
          </a:p>
        </p:txBody>
      </p:sp>
    </p:spTree>
    <p:extLst>
      <p:ext uri="{BB962C8B-B14F-4D97-AF65-F5344CB8AC3E}">
        <p14:creationId xmlns:p14="http://schemas.microsoft.com/office/powerpoint/2010/main" val="1060316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6629400" cy="1143000"/>
          </a:xfrm>
        </p:spPr>
        <p:txBody>
          <a:bodyPr/>
          <a:lstStyle/>
          <a:p>
            <a:r>
              <a:rPr lang="fr-FR" sz="4000" dirty="0" err="1" smtClean="0"/>
              <a:t>Ant</a:t>
            </a:r>
            <a:r>
              <a:rPr lang="fr-FR" sz="4000" dirty="0" smtClean="0"/>
              <a:t> </a:t>
            </a:r>
            <a:r>
              <a:rPr lang="fr-FR" sz="4000" dirty="0" err="1" smtClean="0"/>
              <a:t>colony</a:t>
            </a:r>
            <a:r>
              <a:rPr lang="fr-FR" sz="4000" dirty="0" smtClean="0"/>
              <a:t> </a:t>
            </a:r>
            <a:r>
              <a:rPr lang="fr-FR" sz="4000" dirty="0" err="1" smtClean="0"/>
              <a:t>optimization</a:t>
            </a:r>
            <a:r>
              <a:rPr lang="fr-FR" sz="4000" dirty="0" smtClean="0"/>
              <a:t/>
            </a:r>
            <a:br>
              <a:rPr lang="fr-FR" sz="4000" dirty="0" smtClean="0"/>
            </a:br>
            <a:r>
              <a:rPr lang="fr-FR" sz="4000" dirty="0" smtClean="0"/>
              <a:t>	</a:t>
            </a:r>
            <a:r>
              <a:rPr lang="fr-FR" sz="3200" dirty="0" smtClean="0"/>
              <a:t>Application to </a:t>
            </a:r>
            <a:r>
              <a:rPr lang="fr-FR" sz="3200" dirty="0" err="1" smtClean="0"/>
              <a:t>our</a:t>
            </a:r>
            <a:r>
              <a:rPr lang="fr-FR" sz="3200" dirty="0" smtClean="0"/>
              <a:t> </a:t>
            </a:r>
            <a:r>
              <a:rPr lang="fr-FR" sz="3200" dirty="0" err="1" smtClean="0"/>
              <a:t>problem</a:t>
            </a:r>
            <a:endParaRPr lang="fr-FR" sz="4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ffectLst>
            <a:softEdge rad="1270000"/>
          </a:effectLst>
        </p:spPr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ooter Placeholder 14"/>
              <p:cNvSpPr>
                <a:spLocks noGrp="1"/>
              </p:cNvSpPr>
              <p:nvPr>
                <p:ph type="ftr" sz="quarter" idx="11"/>
              </p:nvPr>
            </p:nvSpPr>
            <p:spPr>
              <a:xfrm>
                <a:off x="0" y="6492240"/>
                <a:ext cx="3053081" cy="365760"/>
              </a:xfrm>
            </p:spPr>
            <p:txBody>
              <a:bodyPr/>
              <a:lstStyle/>
              <a:p>
                <a:r>
                  <a:rPr lang="fr-FR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Prétraitement pour le problème du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1|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𝑚𝑎𝑥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Footer Placeholder 1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ftr" sz="quarter" idx="11"/>
              </p:nvPr>
            </p:nvSpPr>
            <p:spPr>
              <a:xfrm>
                <a:off x="0" y="6492240"/>
                <a:ext cx="3053081" cy="365760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 Same Side Corner Rectangle 6"/>
          <p:cNvSpPr/>
          <p:nvPr/>
        </p:nvSpPr>
        <p:spPr>
          <a:xfrm rot="10800000">
            <a:off x="7239000" y="0"/>
            <a:ext cx="1905000" cy="25146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162800" y="13716"/>
            <a:ext cx="2057400" cy="25770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fr-FR" sz="1400" dirty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fr-FR" sz="1400" dirty="0" err="1">
                <a:solidFill>
                  <a:schemeClr val="bg1">
                    <a:lumMod val="95000"/>
                  </a:schemeClr>
                </a:solidFill>
              </a:rPr>
              <a:t>Formalization</a:t>
            </a:r>
            <a:r>
              <a:rPr lang="fr-FR" sz="1400" dirty="0">
                <a:solidFill>
                  <a:schemeClr val="bg1">
                    <a:lumMod val="95000"/>
                  </a:schemeClr>
                </a:solidFill>
              </a:rPr>
              <a:t> of the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</a:rPr>
              <a:t>problem</a:t>
            </a:r>
            <a:endParaRPr lang="fr-FR" sz="1400" dirty="0" smtClean="0">
              <a:solidFill>
                <a:schemeClr val="bg1">
                  <a:lumMod val="95000"/>
                </a:schemeClr>
              </a:solidFill>
              <a:effectLst>
                <a:glow rad="139700">
                  <a:schemeClr val="accent2">
                    <a:lumMod val="60000"/>
                    <a:lumOff val="40000"/>
                    <a:alpha val="40000"/>
                  </a:schemeClr>
                </a:glow>
              </a:effectLst>
            </a:endParaRPr>
          </a:p>
          <a:p>
            <a:pPr marL="114300" indent="0">
              <a:buNone/>
            </a:pP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2">
                      <a:lumMod val="60000"/>
                      <a:lumOff val="40000"/>
                      <a:alpha val="40000"/>
                    </a:schemeClr>
                  </a:glow>
                </a:effectLst>
              </a:rPr>
              <a:t>-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2">
                      <a:lumMod val="60000"/>
                      <a:lumOff val="40000"/>
                      <a:alpha val="40000"/>
                    </a:schemeClr>
                  </a:glow>
                </a:effectLst>
              </a:rPr>
              <a:t>Ant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2">
                      <a:lumMod val="60000"/>
                      <a:lumOff val="40000"/>
                      <a:alpha val="40000"/>
                    </a:schemeClr>
                  </a:glow>
                </a:effectLst>
              </a:rPr>
              <a:t>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2">
                      <a:lumMod val="60000"/>
                      <a:lumOff val="40000"/>
                      <a:alpha val="40000"/>
                    </a:schemeClr>
                  </a:glow>
                </a:effectLst>
              </a:rPr>
              <a:t>colony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2">
                      <a:lumMod val="60000"/>
                      <a:lumOff val="40000"/>
                      <a:alpha val="40000"/>
                    </a:schemeClr>
                  </a:glow>
                </a:effectLst>
              </a:rPr>
              <a:t>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2">
                      <a:lumMod val="60000"/>
                      <a:lumOff val="40000"/>
                      <a:alpha val="40000"/>
                    </a:schemeClr>
                  </a:glow>
                </a:effectLst>
              </a:rPr>
              <a:t>optimization</a:t>
            </a:r>
            <a:endParaRPr lang="fr-FR" sz="1400" dirty="0" smtClean="0">
              <a:solidFill>
                <a:schemeClr val="bg1">
                  <a:lumMod val="95000"/>
                </a:schemeClr>
              </a:solidFill>
              <a:effectLst>
                <a:glow rad="139700">
                  <a:schemeClr val="accent2">
                    <a:lumMod val="60000"/>
                    <a:lumOff val="40000"/>
                    <a:alpha val="40000"/>
                  </a:schemeClr>
                </a:glow>
              </a:effectLst>
            </a:endParaRPr>
          </a:p>
          <a:p>
            <a:pPr marL="114300" indent="0">
              <a:buNone/>
            </a:pP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    - 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General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</a:rPr>
              <a:t>definitions</a:t>
            </a:r>
            <a:endParaRPr lang="fr-FR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114300" indent="0">
              <a:buNone/>
            </a:pP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2">
                      <a:lumMod val="60000"/>
                      <a:lumOff val="40000"/>
                      <a:alpha val="40000"/>
                    </a:schemeClr>
                  </a:glow>
                </a:effectLst>
              </a:rPr>
              <a:t>    - Application to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2">
                      <a:lumMod val="60000"/>
                      <a:lumOff val="40000"/>
                      <a:alpha val="40000"/>
                    </a:schemeClr>
                  </a:glow>
                </a:effectLst>
              </a:rPr>
              <a:t>our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2">
                      <a:lumMod val="60000"/>
                      <a:lumOff val="40000"/>
                      <a:alpha val="40000"/>
                    </a:schemeClr>
                  </a:glow>
                </a:effectLst>
              </a:rPr>
              <a:t>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2">
                      <a:lumMod val="60000"/>
                      <a:lumOff val="40000"/>
                      <a:alpha val="40000"/>
                    </a:schemeClr>
                  </a:glow>
                </a:effectLst>
              </a:rPr>
              <a:t>problem</a:t>
            </a:r>
            <a:endParaRPr lang="fr-FR" sz="1400" dirty="0">
              <a:solidFill>
                <a:schemeClr val="bg1">
                  <a:lumMod val="95000"/>
                </a:schemeClr>
              </a:solidFill>
            </a:endParaRPr>
          </a:p>
          <a:p>
            <a:pPr marL="114300" indent="0">
              <a:buNone/>
            </a:pP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</a:rPr>
              <a:t>Heuristics</a:t>
            </a:r>
            <a:endParaRPr lang="fr-FR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114300" indent="0">
              <a:buNone/>
            </a:pP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</a:rPr>
              <a:t>Results</a:t>
            </a:r>
            <a:endParaRPr lang="fr-FR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114300" indent="0">
              <a:buNone/>
            </a:pP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Perspectives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288001" y="1860887"/>
            <a:ext cx="38100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30" name="Rectangle 29"/>
          <p:cNvSpPr/>
          <p:nvPr/>
        </p:nvSpPr>
        <p:spPr>
          <a:xfrm>
            <a:off x="4669001" y="1860887"/>
            <a:ext cx="76200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31" name="Rectangle 30"/>
          <p:cNvSpPr/>
          <p:nvPr/>
        </p:nvSpPr>
        <p:spPr>
          <a:xfrm>
            <a:off x="5431001" y="1860887"/>
            <a:ext cx="22860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32" name="Rectangle 31"/>
          <p:cNvSpPr/>
          <p:nvPr/>
        </p:nvSpPr>
        <p:spPr>
          <a:xfrm>
            <a:off x="4669001" y="2419687"/>
            <a:ext cx="60960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33" name="Rectangle 32"/>
          <p:cNvSpPr/>
          <p:nvPr/>
        </p:nvSpPr>
        <p:spPr>
          <a:xfrm>
            <a:off x="5431001" y="2419687"/>
            <a:ext cx="45720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34" name="Rectangle 33"/>
          <p:cNvSpPr/>
          <p:nvPr/>
        </p:nvSpPr>
        <p:spPr>
          <a:xfrm>
            <a:off x="5888201" y="2419687"/>
            <a:ext cx="91440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35" name="TextBox 34"/>
          <p:cNvSpPr txBox="1"/>
          <p:nvPr/>
        </p:nvSpPr>
        <p:spPr>
          <a:xfrm>
            <a:off x="3408146" y="187942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M1</a:t>
            </a:r>
            <a:endParaRPr lang="en-GB" dirty="0"/>
          </a:p>
        </p:txBody>
      </p:sp>
      <p:sp>
        <p:nvSpPr>
          <p:cNvPr id="36" name="TextBox 35"/>
          <p:cNvSpPr txBox="1"/>
          <p:nvPr/>
        </p:nvSpPr>
        <p:spPr>
          <a:xfrm>
            <a:off x="3408145" y="243822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M2</a:t>
            </a:r>
            <a:endParaRPr lang="en-GB" dirty="0"/>
          </a:p>
        </p:txBody>
      </p:sp>
      <p:sp>
        <p:nvSpPr>
          <p:cNvPr id="37" name="Rectangle 36"/>
          <p:cNvSpPr/>
          <p:nvPr/>
        </p:nvSpPr>
        <p:spPr>
          <a:xfrm>
            <a:off x="3408145" y="4223087"/>
            <a:ext cx="34645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Isosceles Triangle 37"/>
          <p:cNvSpPr/>
          <p:nvPr/>
        </p:nvSpPr>
        <p:spPr>
          <a:xfrm>
            <a:off x="3314673" y="3842087"/>
            <a:ext cx="533400" cy="381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/>
          <p:cNvSpPr/>
          <p:nvPr/>
        </p:nvSpPr>
        <p:spPr>
          <a:xfrm>
            <a:off x="3692879" y="3918287"/>
            <a:ext cx="97028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Cloud 39"/>
          <p:cNvSpPr/>
          <p:nvPr/>
        </p:nvSpPr>
        <p:spPr>
          <a:xfrm>
            <a:off x="3645952" y="3041987"/>
            <a:ext cx="217297" cy="8763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3602201" y="4527887"/>
            <a:ext cx="95441" cy="152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464280" y="4299287"/>
            <a:ext cx="117093" cy="152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43" name="Flowchart: Alternate Process 42"/>
          <p:cNvSpPr/>
          <p:nvPr/>
        </p:nvSpPr>
        <p:spPr>
          <a:xfrm>
            <a:off x="4669001" y="2248753"/>
            <a:ext cx="1219200" cy="558800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Flowchart: Alternate Process 43"/>
          <p:cNvSpPr/>
          <p:nvPr/>
        </p:nvSpPr>
        <p:spPr>
          <a:xfrm>
            <a:off x="5911061" y="2241887"/>
            <a:ext cx="891540" cy="558800"/>
          </a:xfrm>
          <a:prstGeom prst="flowChartAlternateProcess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Plus 44"/>
          <p:cNvSpPr/>
          <p:nvPr/>
        </p:nvSpPr>
        <p:spPr>
          <a:xfrm rot="2667262">
            <a:off x="7535535" y="3272849"/>
            <a:ext cx="228600" cy="22802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Plus 45"/>
          <p:cNvSpPr/>
          <p:nvPr/>
        </p:nvSpPr>
        <p:spPr>
          <a:xfrm rot="2667262">
            <a:off x="7078336" y="5072018"/>
            <a:ext cx="228600" cy="22802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Plus 46"/>
          <p:cNvSpPr/>
          <p:nvPr/>
        </p:nvSpPr>
        <p:spPr>
          <a:xfrm rot="2667262">
            <a:off x="3511415" y="5489707"/>
            <a:ext cx="228600" cy="22802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ight Arrow 47"/>
          <p:cNvSpPr/>
          <p:nvPr/>
        </p:nvSpPr>
        <p:spPr>
          <a:xfrm rot="7917920">
            <a:off x="3670443" y="3298921"/>
            <a:ext cx="1442013" cy="228600"/>
          </a:xfrm>
          <a:prstGeom prst="right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9" name="Curved Connector 48"/>
          <p:cNvCxnSpPr/>
          <p:nvPr/>
        </p:nvCxnSpPr>
        <p:spPr>
          <a:xfrm flipV="1">
            <a:off x="3863249" y="3386860"/>
            <a:ext cx="3625150" cy="979594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/>
          <p:nvPr/>
        </p:nvCxnSpPr>
        <p:spPr>
          <a:xfrm rot="5400000">
            <a:off x="6683083" y="4057846"/>
            <a:ext cx="1476306" cy="457199"/>
          </a:xfrm>
          <a:prstGeom prst="curvedConnector3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/>
          <p:nvPr/>
        </p:nvCxnSpPr>
        <p:spPr>
          <a:xfrm rot="10800000">
            <a:off x="3863250" y="4680287"/>
            <a:ext cx="3167951" cy="505742"/>
          </a:xfrm>
          <a:prstGeom prst="curvedConnector3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 rot="8908993">
            <a:off x="3985351" y="3456777"/>
            <a:ext cx="2129299" cy="228600"/>
          </a:xfrm>
          <a:prstGeom prst="right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Curved Connector 52"/>
          <p:cNvCxnSpPr>
            <a:endCxn id="47" idx="2"/>
          </p:cNvCxnSpPr>
          <p:nvPr/>
        </p:nvCxnSpPr>
        <p:spPr>
          <a:xfrm rot="16200000" flipH="1">
            <a:off x="3150088" y="5129224"/>
            <a:ext cx="788404" cy="42930"/>
          </a:xfrm>
          <a:prstGeom prst="curvedConnector4">
            <a:avLst>
              <a:gd name="adj1" fmla="val 46500"/>
              <a:gd name="adj2" fmla="val -432495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/>
          <p:cNvCxnSpPr>
            <a:stCxn id="47" idx="0"/>
          </p:cNvCxnSpPr>
          <p:nvPr/>
        </p:nvCxnSpPr>
        <p:spPr>
          <a:xfrm flipH="1" flipV="1">
            <a:off x="3657574" y="4756488"/>
            <a:ext cx="28100" cy="906059"/>
          </a:xfrm>
          <a:prstGeom prst="curvedConnector4">
            <a:avLst>
              <a:gd name="adj1" fmla="val -813523"/>
              <a:gd name="adj2" fmla="val 59538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/>
              <p:cNvSpPr txBox="1"/>
              <p:nvPr/>
            </p:nvSpPr>
            <p:spPr>
              <a:xfrm>
                <a:off x="7400408" y="2880150"/>
                <a:ext cx="471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0408" y="2880150"/>
                <a:ext cx="47153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6883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/>
              <p:cNvSpPr txBox="1"/>
              <p:nvPr/>
            </p:nvSpPr>
            <p:spPr>
              <a:xfrm>
                <a:off x="6956866" y="5381643"/>
                <a:ext cx="471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866" y="5381643"/>
                <a:ext cx="47153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15385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/>
              <p:cNvSpPr txBox="1"/>
              <p:nvPr/>
            </p:nvSpPr>
            <p:spPr>
              <a:xfrm>
                <a:off x="3389945" y="5784092"/>
                <a:ext cx="471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945" y="5784092"/>
                <a:ext cx="47153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18182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323001" y="2872904"/>
                <a:ext cx="3085145" cy="7531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𝜼</m:t>
                            </m:r>
                          </m:e>
                          <m:sub>
                            <m:r>
                              <a:rPr lang="fr-FR" i="1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e>
                      <m:sup>
                        <m:r>
                          <a:rPr lang="fr-FR" i="1">
                            <a:latin typeface="Cambria Math"/>
                          </a:rPr>
                          <m:t>𝑔</m:t>
                        </m:r>
                      </m:sup>
                    </m:sSup>
                    <m:r>
                      <a:rPr lang="en-GB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/>
                          </a:rPr>
                        </m:ctrlPr>
                      </m:fPr>
                      <m:num>
                        <m:r>
                          <a:rPr lang="fr-FR" i="1">
                            <a:latin typeface="Cambria Math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GB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FR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GB" i="1">
                        <a:latin typeface="Cambria Math"/>
                        <a:ea typeface="Cambria Math"/>
                      </a:rPr>
                      <m:t>⋅</m:t>
                    </m:r>
                    <m:f>
                      <m:fPr>
                        <m:ctrlPr>
                          <a:rPr lang="en-GB" i="1">
                            <a:latin typeface="Cambria Math"/>
                          </a:rPr>
                        </m:ctrlPr>
                      </m:fPr>
                      <m:num>
                        <m:r>
                          <a:rPr lang="fr-FR" i="1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GB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/>
                                <a:ea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fr-FR" i="1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en-GB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  <a:ea typeface="Cambria Math"/>
                      </a:rPr>
                      <m:t>⋅</m:t>
                    </m:r>
                    <m:r>
                      <a:rPr lang="fr-FR" i="1">
                        <a:latin typeface="Cambria Math"/>
                        <a:ea typeface="Cambria Math"/>
                      </a:rPr>
                      <m:t> </m:t>
                    </m:r>
                    <m:f>
                      <m:fPr>
                        <m:ctrlPr>
                          <a:rPr lang="fr-FR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fr-FR" i="1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/>
                                    <a:ea typeface="Cambria Math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  <m:r>
                                  <a:rPr lang="fr-FR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i="1">
                                <a:latin typeface="Cambria Math"/>
                                <a:ea typeface="Cambria Math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/>
                                    <a:ea typeface="Cambria Math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  <m:r>
                                  <a:rPr lang="fr-FR" i="1"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rad>
                      </m:num>
                      <m:den>
                        <m:sSub>
                          <m:sSubPr>
                            <m:ctrlPr>
                              <a:rPr lang="fr-F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  <a:ea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fr-FR" i="1">
                                <a:latin typeface="Cambria Math"/>
                                <a:ea typeface="Cambria Math"/>
                              </a:rPr>
                              <m:t>𝑚𝑎𝑥</m:t>
                            </m:r>
                          </m:sub>
                        </m:sSub>
                      </m:den>
                    </m:f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01" y="2872904"/>
                <a:ext cx="3085145" cy="75315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Connector 57"/>
          <p:cNvCxnSpPr/>
          <p:nvPr/>
        </p:nvCxnSpPr>
        <p:spPr>
          <a:xfrm flipV="1">
            <a:off x="3918945" y="2064087"/>
            <a:ext cx="3112255" cy="15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918945" y="2638058"/>
            <a:ext cx="31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8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6629400" cy="1143000"/>
          </a:xfrm>
        </p:spPr>
        <p:txBody>
          <a:bodyPr/>
          <a:lstStyle/>
          <a:p>
            <a:r>
              <a:rPr lang="fr-FR" sz="4000" dirty="0" err="1" smtClean="0"/>
              <a:t>Heuristics</a:t>
            </a:r>
            <a:r>
              <a:rPr lang="fr-FR" sz="4000" dirty="0" smtClean="0"/>
              <a:t/>
            </a:r>
            <a:br>
              <a:rPr lang="fr-FR" sz="4000" dirty="0" smtClean="0"/>
            </a:br>
            <a:r>
              <a:rPr lang="fr-FR" sz="4000" dirty="0"/>
              <a:t>	</a:t>
            </a:r>
            <a:r>
              <a:rPr lang="fr-FR" sz="2800" dirty="0" smtClean="0"/>
              <a:t>Finish building the </a:t>
            </a:r>
            <a:r>
              <a:rPr lang="fr-FR" sz="2800" dirty="0" err="1" smtClean="0"/>
              <a:t>ant</a:t>
            </a:r>
            <a:r>
              <a:rPr lang="fr-FR" sz="2800" dirty="0" smtClean="0"/>
              <a:t> </a:t>
            </a:r>
            <a:r>
              <a:rPr lang="fr-FR" sz="2800" dirty="0" err="1" smtClean="0"/>
              <a:t>colony</a:t>
            </a:r>
            <a:r>
              <a:rPr lang="fr-FR" sz="2800" dirty="0" smtClean="0"/>
              <a:t> solution</a:t>
            </a:r>
            <a:endParaRPr lang="fr-FR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ffectLst>
            <a:softEdge rad="1270000"/>
          </a:effectLst>
        </p:spPr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ooter Placeholder 14"/>
              <p:cNvSpPr>
                <a:spLocks noGrp="1"/>
              </p:cNvSpPr>
              <p:nvPr>
                <p:ph type="ftr" sz="quarter" idx="11"/>
              </p:nvPr>
            </p:nvSpPr>
            <p:spPr>
              <a:xfrm>
                <a:off x="0" y="6492240"/>
                <a:ext cx="3053081" cy="365760"/>
              </a:xfrm>
            </p:spPr>
            <p:txBody>
              <a:bodyPr/>
              <a:lstStyle/>
              <a:p>
                <a:r>
                  <a:rPr lang="fr-FR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Prétraitement pour le problème du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1|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𝑚𝑎𝑥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Footer Placeholder 1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ftr" sz="quarter" idx="11"/>
              </p:nvPr>
            </p:nvSpPr>
            <p:spPr>
              <a:xfrm>
                <a:off x="0" y="6492240"/>
                <a:ext cx="3053081" cy="365760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 Same Side Corner Rectangle 6"/>
          <p:cNvSpPr/>
          <p:nvPr/>
        </p:nvSpPr>
        <p:spPr>
          <a:xfrm rot="10800000">
            <a:off x="7239000" y="0"/>
            <a:ext cx="1905000" cy="25146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162800" y="13716"/>
            <a:ext cx="2057400" cy="25770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</a:rPr>
              <a:t>Formalization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fr-FR" sz="1400" dirty="0">
                <a:solidFill>
                  <a:schemeClr val="bg1">
                    <a:lumMod val="95000"/>
                  </a:schemeClr>
                </a:solidFill>
              </a:rPr>
              <a:t>of the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</a:rPr>
              <a:t>problem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fr-FR" sz="1400" dirty="0">
              <a:solidFill>
                <a:schemeClr val="bg1">
                  <a:lumMod val="95000"/>
                </a:schemeClr>
              </a:solidFill>
            </a:endParaRPr>
          </a:p>
          <a:p>
            <a:pPr marL="114300" indent="0">
              <a:buNone/>
            </a:pPr>
            <a:r>
              <a:rPr lang="fr-FR" sz="1400" dirty="0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</a:rPr>
              <a:t>Ant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</a:rPr>
              <a:t>colony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</a:rPr>
              <a:t>optimization</a:t>
            </a:r>
            <a:endParaRPr lang="fr-FR" sz="1400" dirty="0" smtClean="0">
              <a:solidFill>
                <a:schemeClr val="bg1">
                  <a:lumMod val="95000"/>
                </a:schemeClr>
              </a:solidFill>
              <a:effectLst>
                <a:glow rad="139700">
                  <a:schemeClr val="accent2">
                    <a:lumMod val="60000"/>
                    <a:lumOff val="40000"/>
                    <a:alpha val="40000"/>
                  </a:schemeClr>
                </a:glow>
              </a:effectLst>
            </a:endParaRPr>
          </a:p>
          <a:p>
            <a:pPr marL="114300" indent="0">
              <a:buNone/>
            </a:pP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    - 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General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</a:rPr>
              <a:t>definitions</a:t>
            </a:r>
            <a:endParaRPr lang="fr-FR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114300" indent="0">
              <a:buNone/>
            </a:pPr>
            <a:r>
              <a:rPr lang="fr-FR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   - Application to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</a:rPr>
              <a:t>our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</a:rPr>
              <a:t>problem</a:t>
            </a:r>
            <a:endParaRPr lang="fr-FR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114300" indent="0">
              <a:buNone/>
            </a:pP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2">
                      <a:lumMod val="60000"/>
                      <a:lumOff val="40000"/>
                      <a:alpha val="40000"/>
                    </a:schemeClr>
                  </a:glow>
                </a:effectLst>
              </a:rPr>
              <a:t>-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2">
                      <a:lumMod val="60000"/>
                      <a:lumOff val="40000"/>
                      <a:alpha val="40000"/>
                    </a:schemeClr>
                  </a:glow>
                </a:effectLst>
              </a:rPr>
              <a:t>Heuristics</a:t>
            </a:r>
            <a:endParaRPr lang="fr-FR" sz="1400" dirty="0">
              <a:solidFill>
                <a:schemeClr val="bg1">
                  <a:lumMod val="95000"/>
                </a:schemeClr>
              </a:solidFill>
            </a:endParaRPr>
          </a:p>
          <a:p>
            <a:pPr marL="114300" indent="0">
              <a:buNone/>
            </a:pP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</a:rPr>
              <a:t>Results</a:t>
            </a:r>
            <a:endParaRPr lang="fr-FR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114300" indent="0">
              <a:buNone/>
            </a:pP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Perspectives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536448" y="1600200"/>
                <a:ext cx="6705600" cy="4800600"/>
              </a:xfrm>
            </p:spPr>
            <p:txBody>
              <a:bodyPr/>
              <a:lstStyle/>
              <a:p>
                <a:endParaRPr lang="en-GB" dirty="0" smtClean="0"/>
              </a:p>
              <a:p>
                <a:r>
                  <a:rPr lang="en-GB" dirty="0" smtClean="0"/>
                  <a:t>Batches ordered by increasing order of minimal due date</a:t>
                </a:r>
              </a:p>
              <a:p>
                <a:endParaRPr lang="en-GB" dirty="0"/>
              </a:p>
              <a:p>
                <a:r>
                  <a:rPr lang="en-GB" dirty="0" smtClean="0"/>
                  <a:t>Johnson</a:t>
                </a:r>
              </a:p>
              <a:p>
                <a:pPr lvl="1"/>
                <a:r>
                  <a:rPr lang="en-GB" dirty="0" smtClean="0"/>
                  <a:t>Arrange the jobs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GB" i="1" smtClean="0">
                        <a:latin typeface="Cambria Math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en-GB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dirty="0" smtClean="0"/>
                  <a:t> in order of increasing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GB" dirty="0" smtClean="0"/>
              </a:p>
              <a:p>
                <a:pPr lvl="1"/>
                <a:r>
                  <a:rPr lang="en-GB" dirty="0" smtClean="0"/>
                  <a:t>Arrange the remaining jobs in order of increasing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GB" dirty="0" smtClean="0"/>
              </a:p>
              <a:p>
                <a:pPr lvl="1"/>
                <a:endParaRPr lang="en-GB" dirty="0"/>
              </a:p>
              <a:p>
                <a:r>
                  <a:rPr lang="en-GB" dirty="0" smtClean="0"/>
                  <a:t>Nearest neighbour</a:t>
                </a:r>
                <a:endParaRPr lang="en-GB" dirty="0"/>
              </a:p>
            </p:txBody>
          </p:sp>
        </mc:Choice>
        <mc:Fallback>
          <p:sp>
            <p:nvSpPr>
              <p:cNvPr id="58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6448" y="1600200"/>
                <a:ext cx="6705600" cy="4800600"/>
              </a:xfrm>
              <a:blipFill rotWithShape="1">
                <a:blip r:embed="rId4"/>
                <a:stretch>
                  <a:fillRect t="-7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530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6629400" cy="1143000"/>
          </a:xfrm>
        </p:spPr>
        <p:txBody>
          <a:bodyPr/>
          <a:lstStyle/>
          <a:p>
            <a:r>
              <a:rPr lang="fr-FR" sz="4000" dirty="0" err="1" smtClean="0"/>
              <a:t>Heuristics</a:t>
            </a:r>
            <a:r>
              <a:rPr lang="fr-FR" sz="4000" dirty="0" smtClean="0"/>
              <a:t/>
            </a:r>
            <a:br>
              <a:rPr lang="fr-FR" sz="4000" dirty="0" smtClean="0"/>
            </a:br>
            <a:r>
              <a:rPr lang="fr-FR" sz="4000" dirty="0"/>
              <a:t>	</a:t>
            </a:r>
            <a:r>
              <a:rPr lang="fr-FR" sz="3600" dirty="0" err="1" smtClean="0"/>
              <a:t>Build</a:t>
            </a:r>
            <a:r>
              <a:rPr lang="fr-FR" sz="3600" dirty="0" smtClean="0"/>
              <a:t> a solution out of </a:t>
            </a:r>
            <a:r>
              <a:rPr lang="fr-FR" sz="3600" dirty="0" err="1" smtClean="0"/>
              <a:t>nothing</a:t>
            </a:r>
            <a:endParaRPr lang="fr-FR" sz="4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ffectLst>
            <a:softEdge rad="1270000"/>
          </a:effectLst>
        </p:spPr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ooter Placeholder 14"/>
              <p:cNvSpPr>
                <a:spLocks noGrp="1"/>
              </p:cNvSpPr>
              <p:nvPr>
                <p:ph type="ftr" sz="quarter" idx="11"/>
              </p:nvPr>
            </p:nvSpPr>
            <p:spPr>
              <a:xfrm>
                <a:off x="0" y="6492240"/>
                <a:ext cx="3053081" cy="365760"/>
              </a:xfrm>
            </p:spPr>
            <p:txBody>
              <a:bodyPr/>
              <a:lstStyle/>
              <a:p>
                <a:r>
                  <a:rPr lang="fr-FR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Prétraitement pour le problème du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1|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𝑚𝑎𝑥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Footer Placeholder 1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ftr" sz="quarter" idx="11"/>
              </p:nvPr>
            </p:nvSpPr>
            <p:spPr>
              <a:xfrm>
                <a:off x="0" y="6492240"/>
                <a:ext cx="3053081" cy="365760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 Same Side Corner Rectangle 6"/>
          <p:cNvSpPr/>
          <p:nvPr/>
        </p:nvSpPr>
        <p:spPr>
          <a:xfrm rot="10800000">
            <a:off x="7239000" y="0"/>
            <a:ext cx="1905000" cy="25146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162800" y="13716"/>
            <a:ext cx="2057400" cy="25770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</a:rPr>
              <a:t>Formalization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fr-FR" sz="1400" dirty="0">
                <a:solidFill>
                  <a:schemeClr val="bg1">
                    <a:lumMod val="95000"/>
                  </a:schemeClr>
                </a:solidFill>
              </a:rPr>
              <a:t>of the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</a:rPr>
              <a:t>problem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fr-FR" sz="1400" dirty="0">
              <a:solidFill>
                <a:schemeClr val="bg1">
                  <a:lumMod val="95000"/>
                </a:schemeClr>
              </a:solidFill>
            </a:endParaRPr>
          </a:p>
          <a:p>
            <a:pPr marL="114300" indent="0">
              <a:buNone/>
            </a:pPr>
            <a:r>
              <a:rPr lang="fr-FR" sz="1400" dirty="0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</a:rPr>
              <a:t>Ant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</a:rPr>
              <a:t>colony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</a:rPr>
              <a:t>optimization</a:t>
            </a:r>
            <a:endParaRPr lang="fr-FR" sz="1400" dirty="0" smtClean="0">
              <a:solidFill>
                <a:schemeClr val="bg1">
                  <a:lumMod val="95000"/>
                </a:schemeClr>
              </a:solidFill>
              <a:effectLst>
                <a:glow rad="139700">
                  <a:schemeClr val="accent2">
                    <a:lumMod val="60000"/>
                    <a:lumOff val="40000"/>
                    <a:alpha val="40000"/>
                  </a:schemeClr>
                </a:glow>
              </a:effectLst>
            </a:endParaRPr>
          </a:p>
          <a:p>
            <a:pPr marL="114300" indent="0">
              <a:buNone/>
            </a:pP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    - 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General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</a:rPr>
              <a:t>definitions</a:t>
            </a:r>
            <a:endParaRPr lang="fr-FR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114300" indent="0">
              <a:buNone/>
            </a:pPr>
            <a:r>
              <a:rPr lang="fr-FR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   - Application to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</a:rPr>
              <a:t>our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</a:rPr>
              <a:t>problem</a:t>
            </a:r>
            <a:endParaRPr lang="fr-FR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114300" indent="0">
              <a:buNone/>
            </a:pP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2">
                      <a:lumMod val="60000"/>
                      <a:lumOff val="40000"/>
                      <a:alpha val="40000"/>
                    </a:schemeClr>
                  </a:glow>
                </a:effectLst>
              </a:rPr>
              <a:t>-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2">
                      <a:lumMod val="60000"/>
                      <a:lumOff val="40000"/>
                      <a:alpha val="40000"/>
                    </a:schemeClr>
                  </a:glow>
                </a:effectLst>
              </a:rPr>
              <a:t>Heuristics</a:t>
            </a:r>
            <a:endParaRPr lang="fr-FR" sz="1400" dirty="0">
              <a:solidFill>
                <a:schemeClr val="bg1">
                  <a:lumMod val="95000"/>
                </a:schemeClr>
              </a:solidFill>
            </a:endParaRPr>
          </a:p>
          <a:p>
            <a:pPr marL="114300" indent="0">
              <a:buNone/>
            </a:pP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</a:rPr>
              <a:t>Results</a:t>
            </a:r>
            <a:endParaRPr lang="fr-FR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114300" indent="0">
              <a:buNone/>
            </a:pP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Perspectives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536448" y="1600200"/>
                <a:ext cx="6705600" cy="4800600"/>
              </a:xfrm>
            </p:spPr>
            <p:txBody>
              <a:bodyPr/>
              <a:lstStyle/>
              <a:p>
                <a:endParaRPr lang="en-GB" dirty="0" smtClean="0"/>
              </a:p>
              <a:p>
                <a:r>
                  <a:rPr lang="en-GB" dirty="0" smtClean="0"/>
                  <a:t>Johnson</a:t>
                </a:r>
              </a:p>
              <a:p>
                <a:pPr lvl="1"/>
                <a:r>
                  <a:rPr lang="en-GB" dirty="0" smtClean="0"/>
                  <a:t>Arrange the jobs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GB" i="1" smtClean="0">
                        <a:latin typeface="Cambria Math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en-GB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dirty="0" smtClean="0"/>
                  <a:t> in order of increasing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GB" dirty="0" smtClean="0"/>
              </a:p>
              <a:p>
                <a:pPr lvl="1"/>
                <a:r>
                  <a:rPr lang="en-GB" dirty="0" smtClean="0"/>
                  <a:t>Arrange the remaining jobs in order of increasing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GB" dirty="0" smtClean="0"/>
              </a:p>
              <a:p>
                <a:pPr marL="114300" indent="0">
                  <a:buNone/>
                </a:pPr>
                <a:endParaRPr lang="en-GB" dirty="0" smtClean="0"/>
              </a:p>
              <a:p>
                <a:r>
                  <a:rPr lang="en-GB" dirty="0" smtClean="0"/>
                  <a:t>Batching</a:t>
                </a:r>
              </a:p>
              <a:p>
                <a:endParaRPr lang="en-GB" dirty="0"/>
              </a:p>
              <a:p>
                <a:endParaRPr lang="en-GB" dirty="0" smtClean="0"/>
              </a:p>
              <a:p>
                <a:endParaRPr lang="en-GB" dirty="0"/>
              </a:p>
              <a:p>
                <a:endParaRPr lang="en-GB" dirty="0" smtClean="0"/>
              </a:p>
              <a:p>
                <a:r>
                  <a:rPr lang="en-GB" dirty="0"/>
                  <a:t>Nearest neighbour</a:t>
                </a:r>
              </a:p>
              <a:p>
                <a:endParaRPr lang="en-GB" dirty="0" smtClean="0"/>
              </a:p>
              <a:p>
                <a:endParaRPr lang="en-GB" dirty="0" smtClean="0"/>
              </a:p>
            </p:txBody>
          </p:sp>
        </mc:Choice>
        <mc:Fallback>
          <p:sp>
            <p:nvSpPr>
              <p:cNvPr id="58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6448" y="1600200"/>
                <a:ext cx="6705600" cy="4800600"/>
              </a:xfrm>
              <a:blipFill rotWithShape="1">
                <a:blip r:embed="rId4"/>
                <a:stretch>
                  <a:fillRect t="-762" b="-116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/>
          <p:cNvSpPr/>
          <p:nvPr/>
        </p:nvSpPr>
        <p:spPr>
          <a:xfrm>
            <a:off x="2257119" y="4158734"/>
            <a:ext cx="38100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60" name="Rectangle 59"/>
          <p:cNvSpPr/>
          <p:nvPr/>
        </p:nvSpPr>
        <p:spPr>
          <a:xfrm>
            <a:off x="2638119" y="4158734"/>
            <a:ext cx="76200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61" name="Rectangle 60"/>
          <p:cNvSpPr/>
          <p:nvPr/>
        </p:nvSpPr>
        <p:spPr>
          <a:xfrm>
            <a:off x="3400119" y="4158734"/>
            <a:ext cx="22860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62" name="Rectangle 61"/>
          <p:cNvSpPr/>
          <p:nvPr/>
        </p:nvSpPr>
        <p:spPr>
          <a:xfrm>
            <a:off x="2638119" y="4717534"/>
            <a:ext cx="60960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63" name="Rectangle 62"/>
          <p:cNvSpPr/>
          <p:nvPr/>
        </p:nvSpPr>
        <p:spPr>
          <a:xfrm>
            <a:off x="3400119" y="4717534"/>
            <a:ext cx="45720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64" name="Rectangle 63"/>
          <p:cNvSpPr/>
          <p:nvPr/>
        </p:nvSpPr>
        <p:spPr>
          <a:xfrm>
            <a:off x="3857319" y="4717534"/>
            <a:ext cx="91440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65" name="TextBox 64"/>
          <p:cNvSpPr txBox="1"/>
          <p:nvPr/>
        </p:nvSpPr>
        <p:spPr>
          <a:xfrm>
            <a:off x="1377264" y="4177268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M1</a:t>
            </a:r>
            <a:endParaRPr lang="en-GB" dirty="0"/>
          </a:p>
        </p:txBody>
      </p:sp>
      <p:sp>
        <p:nvSpPr>
          <p:cNvPr id="66" name="TextBox 65"/>
          <p:cNvSpPr txBox="1"/>
          <p:nvPr/>
        </p:nvSpPr>
        <p:spPr>
          <a:xfrm>
            <a:off x="1377263" y="4736068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M2</a:t>
            </a:r>
            <a:endParaRPr lang="en-GB" dirty="0"/>
          </a:p>
        </p:txBody>
      </p:sp>
      <p:sp>
        <p:nvSpPr>
          <p:cNvPr id="67" name="Flowchart: Alternate Process 66"/>
          <p:cNvSpPr/>
          <p:nvPr/>
        </p:nvSpPr>
        <p:spPr>
          <a:xfrm>
            <a:off x="2638119" y="4546600"/>
            <a:ext cx="1219200" cy="558800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Flowchart: Alternate Process 67"/>
          <p:cNvSpPr/>
          <p:nvPr/>
        </p:nvSpPr>
        <p:spPr>
          <a:xfrm>
            <a:off x="3880179" y="4539734"/>
            <a:ext cx="891540" cy="558800"/>
          </a:xfrm>
          <a:prstGeom prst="flowChartAlternateProcess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9" name="Straight Connector 68"/>
          <p:cNvCxnSpPr/>
          <p:nvPr/>
        </p:nvCxnSpPr>
        <p:spPr>
          <a:xfrm flipV="1">
            <a:off x="1888063" y="4361934"/>
            <a:ext cx="3112255" cy="15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1888063" y="4935905"/>
            <a:ext cx="31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39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6629400" cy="1143000"/>
          </a:xfrm>
        </p:spPr>
        <p:txBody>
          <a:bodyPr/>
          <a:lstStyle/>
          <a:p>
            <a:r>
              <a:rPr lang="fr-FR" sz="4000" dirty="0" err="1" smtClean="0"/>
              <a:t>Results</a:t>
            </a:r>
            <a:endParaRPr lang="fr-FR" sz="4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ffectLst>
            <a:softEdge rad="1270000"/>
          </a:effectLst>
        </p:spPr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ooter Placeholder 14"/>
              <p:cNvSpPr>
                <a:spLocks noGrp="1"/>
              </p:cNvSpPr>
              <p:nvPr>
                <p:ph type="ftr" sz="quarter" idx="11"/>
              </p:nvPr>
            </p:nvSpPr>
            <p:spPr>
              <a:xfrm>
                <a:off x="0" y="6492240"/>
                <a:ext cx="3053081" cy="365760"/>
              </a:xfrm>
            </p:spPr>
            <p:txBody>
              <a:bodyPr/>
              <a:lstStyle/>
              <a:p>
                <a:r>
                  <a:rPr lang="fr-FR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Prétraitement pour le problème du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1|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𝑚𝑎𝑥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Footer Placeholder 1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ftr" sz="quarter" idx="11"/>
              </p:nvPr>
            </p:nvSpPr>
            <p:spPr>
              <a:xfrm>
                <a:off x="0" y="6492240"/>
                <a:ext cx="3053081" cy="365760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 Same Side Corner Rectangle 6"/>
          <p:cNvSpPr/>
          <p:nvPr/>
        </p:nvSpPr>
        <p:spPr>
          <a:xfrm rot="10800000">
            <a:off x="7239000" y="0"/>
            <a:ext cx="1905000" cy="25146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162800" y="13716"/>
            <a:ext cx="2057400" cy="25770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</a:rPr>
              <a:t>Formalization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fr-FR" sz="1400" dirty="0">
                <a:solidFill>
                  <a:schemeClr val="bg1">
                    <a:lumMod val="95000"/>
                  </a:schemeClr>
                </a:solidFill>
              </a:rPr>
              <a:t>of the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</a:rPr>
              <a:t>problem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fr-FR" sz="1400" dirty="0">
              <a:solidFill>
                <a:schemeClr val="bg1">
                  <a:lumMod val="95000"/>
                </a:schemeClr>
              </a:solidFill>
            </a:endParaRPr>
          </a:p>
          <a:p>
            <a:pPr marL="114300" indent="0">
              <a:buNone/>
            </a:pPr>
            <a:r>
              <a:rPr lang="fr-FR" sz="1400" dirty="0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</a:rPr>
              <a:t>Ant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</a:rPr>
              <a:t>colony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</a:rPr>
              <a:t>optimization</a:t>
            </a:r>
            <a:endParaRPr lang="fr-FR" sz="1400" dirty="0" smtClean="0">
              <a:solidFill>
                <a:schemeClr val="bg1">
                  <a:lumMod val="95000"/>
                </a:schemeClr>
              </a:solidFill>
              <a:effectLst>
                <a:glow rad="139700">
                  <a:schemeClr val="accent2">
                    <a:lumMod val="60000"/>
                    <a:lumOff val="40000"/>
                    <a:alpha val="40000"/>
                  </a:schemeClr>
                </a:glow>
              </a:effectLst>
            </a:endParaRPr>
          </a:p>
          <a:p>
            <a:pPr marL="114300" indent="0">
              <a:buNone/>
            </a:pP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    - 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General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</a:rPr>
              <a:t>definitions</a:t>
            </a:r>
            <a:endParaRPr lang="fr-FR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114300" indent="0">
              <a:buNone/>
            </a:pPr>
            <a:r>
              <a:rPr lang="fr-FR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   - Application to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</a:rPr>
              <a:t>our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</a:rPr>
              <a:t>problem</a:t>
            </a:r>
            <a:endParaRPr lang="fr-FR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114300" indent="0">
              <a:buNone/>
            </a:pPr>
            <a:r>
              <a:rPr lang="fr-FR" sz="1400" dirty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fr-FR" sz="1400" dirty="0" err="1">
                <a:solidFill>
                  <a:schemeClr val="bg1">
                    <a:lumMod val="95000"/>
                  </a:schemeClr>
                </a:solidFill>
              </a:rPr>
              <a:t>Heuristics</a:t>
            </a:r>
            <a:endParaRPr lang="fr-FR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114300" indent="0">
              <a:buNone/>
            </a:pP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2">
                      <a:lumMod val="60000"/>
                      <a:lumOff val="40000"/>
                      <a:alpha val="40000"/>
                    </a:schemeClr>
                  </a:glow>
                </a:effectLst>
              </a:rPr>
              <a:t>-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2">
                      <a:lumMod val="60000"/>
                      <a:lumOff val="40000"/>
                      <a:alpha val="40000"/>
                    </a:schemeClr>
                  </a:glow>
                </a:effectLst>
              </a:rPr>
              <a:t>Results</a:t>
            </a:r>
            <a:endParaRPr lang="fr-FR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114300" indent="0">
              <a:buNone/>
            </a:pP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Perspectives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536448" y="1600200"/>
                <a:ext cx="6705600" cy="4800600"/>
              </a:xfrm>
            </p:spPr>
            <p:txBody>
              <a:bodyPr/>
              <a:lstStyle/>
              <a:p>
                <a:r>
                  <a:rPr lang="en-GB" dirty="0" smtClean="0"/>
                  <a:t>Ant colony VS Heuristics</a:t>
                </a:r>
              </a:p>
              <a:p>
                <a:endParaRPr lang="en-GB" dirty="0"/>
              </a:p>
              <a:p>
                <a:r>
                  <a:rPr lang="en-GB" dirty="0" smtClean="0"/>
                  <a:t>Simple generation</a:t>
                </a:r>
              </a:p>
              <a:p>
                <a:pPr lvl="1"/>
                <a:r>
                  <a:rPr lang="en-GB" dirty="0" smtClean="0"/>
                  <a:t>10 instances per value of 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𝑛</m:t>
                    </m:r>
                    <m:r>
                      <a:rPr lang="fr-FR" b="0" i="1" smtClean="0">
                        <a:latin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10;20;50</m:t>
                        </m:r>
                      </m:e>
                    </m:d>
                  </m:oMath>
                </a14:m>
                <a:endParaRPr lang="fr-FR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𝑚</m:t>
                    </m:r>
                    <m:r>
                      <a:rPr lang="fr-FR" b="0" i="1" smtClean="0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𝑛</m:t>
                    </m:r>
                    <m:r>
                      <a:rPr lang="fr-FR" b="0" i="1" smtClean="0">
                        <a:latin typeface="Cambria Math"/>
                      </a:rPr>
                      <m:t>+1</m:t>
                    </m:r>
                  </m:oMath>
                </a14:m>
                <a:endParaRPr lang="fr-FR" b="0" dirty="0" smtClean="0"/>
              </a:p>
              <a:p>
                <a:pPr lvl="1"/>
                <a:r>
                  <a:rPr lang="en-GB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1, 100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, </m:t>
                    </m:r>
                    <m:r>
                      <a:rPr lang="fr-FR" b="0" i="1" smtClean="0">
                        <a:latin typeface="Cambria Math"/>
                        <a:ea typeface="Cambria Math"/>
                      </a:rPr>
                      <m:t>∀</m:t>
                    </m:r>
                    <m:r>
                      <a:rPr lang="fr-FR" b="0" i="1" smtClean="0">
                        <a:latin typeface="Cambria Math"/>
                        <a:ea typeface="Cambria Math"/>
                      </a:rPr>
                      <m:t>𝑖</m:t>
                    </m:r>
                    <m:r>
                      <a:rPr lang="fr-FR" i="1"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fr-FR" i="1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1</m:t>
                        </m:r>
                        <m:r>
                          <a:rPr lang="fr-FR" i="1">
                            <a:latin typeface="Cambria Math"/>
                          </a:rPr>
                          <m:t>, </m:t>
                        </m:r>
                        <m:r>
                          <a:rPr lang="fr-FR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fr-FR" dirty="0" smtClean="0"/>
              </a:p>
              <a:p>
                <a:pPr lvl="1"/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i="1" smtClean="0"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fr-FR" i="1">
                            <a:latin typeface="Cambria Math"/>
                          </a:rPr>
                        </m:ctrlPr>
                      </m:dPr>
                      <m:e>
                        <m:r>
                          <a:rPr lang="fr-FR" i="1">
                            <a:latin typeface="Cambria Math"/>
                          </a:rPr>
                          <m:t>1, </m:t>
                        </m:r>
                        <m:r>
                          <a:rPr lang="fr-FR" b="0" i="1" smtClean="0">
                            <a:latin typeface="Cambria Math"/>
                          </a:rPr>
                          <m:t>𝑚</m:t>
                        </m:r>
                      </m:e>
                    </m:d>
                    <m:r>
                      <a:rPr lang="fr-FR" i="1">
                        <a:latin typeface="Cambria Math"/>
                      </a:rPr>
                      <m:t>, </m:t>
                    </m:r>
                    <m:r>
                      <a:rPr lang="fr-FR" i="1">
                        <a:latin typeface="Cambria Math"/>
                        <a:ea typeface="Cambria Math"/>
                      </a:rPr>
                      <m:t>∀</m:t>
                    </m:r>
                    <m:r>
                      <a:rPr lang="fr-FR" i="1">
                        <a:latin typeface="Cambria Math"/>
                        <a:ea typeface="Cambria Math"/>
                      </a:rPr>
                      <m:t>𝑖</m:t>
                    </m:r>
                    <m:r>
                      <a:rPr lang="fr-FR" i="1"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fr-FR" i="1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0</m:t>
                        </m:r>
                        <m:r>
                          <a:rPr lang="fr-FR" i="1">
                            <a:latin typeface="Cambria Math"/>
                          </a:rPr>
                          <m:t>, </m:t>
                        </m:r>
                        <m:r>
                          <a:rPr lang="fr-FR" i="1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fr-FR" dirty="0" smtClean="0"/>
              </a:p>
              <a:p>
                <a:pPr lvl="1"/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fr-FR" i="1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0</m:t>
                        </m:r>
                        <m:r>
                          <a:rPr lang="fr-FR" i="1">
                            <a:latin typeface="Cambria Math"/>
                          </a:rPr>
                          <m:t>, </m:t>
                        </m:r>
                        <m:r>
                          <a:rPr lang="fr-FR" b="0" i="1" smtClean="0">
                            <a:latin typeface="Cambria Math"/>
                          </a:rPr>
                          <m:t>50</m:t>
                        </m:r>
                      </m:e>
                    </m:d>
                    <m:r>
                      <a:rPr lang="fr-FR" i="1">
                        <a:latin typeface="Cambria Math"/>
                      </a:rPr>
                      <m:t>, </m:t>
                    </m:r>
                    <m:r>
                      <a:rPr lang="fr-FR" i="1">
                        <a:latin typeface="Cambria Math"/>
                        <a:ea typeface="Cambria Math"/>
                      </a:rPr>
                      <m:t>∀</m:t>
                    </m:r>
                    <m:r>
                      <a:rPr lang="fr-FR" i="1">
                        <a:latin typeface="Cambria Math"/>
                        <a:ea typeface="Cambria Math"/>
                      </a:rPr>
                      <m:t>𝑖</m:t>
                    </m:r>
                    <m:r>
                      <a:rPr lang="fr-FR" i="1"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fr-FR" i="1">
                            <a:latin typeface="Cambria Math"/>
                          </a:rPr>
                        </m:ctrlPr>
                      </m:dPr>
                      <m:e>
                        <m:r>
                          <a:rPr lang="fr-FR" i="1">
                            <a:latin typeface="Cambria Math"/>
                          </a:rPr>
                          <m:t>0</m:t>
                        </m:r>
                        <m:r>
                          <a:rPr lang="fr-FR" i="1">
                            <a:latin typeface="Cambria Math"/>
                          </a:rPr>
                          <m:t>, </m:t>
                        </m:r>
                        <m:r>
                          <a:rPr lang="fr-FR" b="0" i="1" smtClean="0">
                            <a:latin typeface="Cambria Math"/>
                          </a:rPr>
                          <m:t>𝑚</m:t>
                        </m:r>
                      </m:e>
                    </m:d>
                  </m:oMath>
                </a14:m>
                <a:endParaRPr lang="fr-FR" dirty="0" smtClean="0"/>
              </a:p>
              <a:p>
                <a:pPr lvl="1"/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fr-FR" i="1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0,</m:t>
                        </m:r>
                        <m:r>
                          <a:rPr lang="fr-FR" i="1">
                            <a:latin typeface="Cambria Math"/>
                          </a:rPr>
                          <m:t> </m:t>
                        </m:r>
                        <m:r>
                          <a:rPr lang="fr-FR" b="0" i="1" smtClean="0">
                            <a:latin typeface="Cambria Math"/>
                          </a:rPr>
                          <m:t>50</m:t>
                        </m:r>
                      </m:e>
                    </m:d>
                    <m:r>
                      <a:rPr lang="fr-FR" i="1">
                        <a:latin typeface="Cambria Math"/>
                      </a:rPr>
                      <m:t>, </m:t>
                    </m:r>
                    <m:r>
                      <a:rPr lang="fr-FR" i="1">
                        <a:latin typeface="Cambria Math"/>
                        <a:ea typeface="Cambria Math"/>
                      </a:rPr>
                      <m:t>∀</m:t>
                    </m:r>
                    <m:r>
                      <a:rPr lang="fr-FR" i="1">
                        <a:latin typeface="Cambria Math"/>
                        <a:ea typeface="Cambria Math"/>
                      </a:rPr>
                      <m:t>𝑖</m:t>
                    </m:r>
                    <m:r>
                      <a:rPr lang="fr-FR" i="1"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fr-FR" i="1">
                            <a:latin typeface="Cambria Math"/>
                          </a:rPr>
                        </m:ctrlPr>
                      </m:dPr>
                      <m:e>
                        <m:r>
                          <a:rPr lang="fr-FR" i="1">
                            <a:latin typeface="Cambria Math"/>
                          </a:rPr>
                          <m:t>0</m:t>
                        </m:r>
                        <m:r>
                          <a:rPr lang="fr-FR" i="1">
                            <a:latin typeface="Cambria Math"/>
                          </a:rPr>
                          <m:t>, </m:t>
                        </m:r>
                        <m:r>
                          <a:rPr lang="fr-FR" b="0" i="1" smtClean="0">
                            <a:latin typeface="Cambria Math"/>
                          </a:rPr>
                          <m:t>𝑚</m:t>
                        </m:r>
                      </m:e>
                    </m:d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fr-FR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fr-FR" dirty="0" smtClean="0"/>
                  <a:t> Manhattan(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dirty="0" smtClean="0"/>
                  <a:t>,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b="0" i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m:rPr>
                        <m:nor/>
                      </m:rPr>
                      <a:rPr lang="fr-FR" dirty="0"/>
                      <m:t>,</m:t>
                    </m:r>
                    <m:r>
                      <m:rPr>
                        <m:nor/>
                      </m:rPr>
                      <a:rPr lang="fr-FR" dirty="0"/>
                      <m:t> 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fr-FR" dirty="0" smtClean="0"/>
                  <a:t>),</a:t>
                </a:r>
                <a:r>
                  <a:rPr lang="fr-FR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/>
                        <a:ea typeface="Cambria Math"/>
                      </a:rPr>
                      <m:t>∀</m:t>
                    </m:r>
                    <m:r>
                      <a:rPr lang="fr-FR" i="1">
                        <a:latin typeface="Cambria Math"/>
                        <a:ea typeface="Cambria Math"/>
                      </a:rPr>
                      <m:t>𝑖</m:t>
                    </m:r>
                    <m:r>
                      <a:rPr lang="fr-FR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fr-FR" b="0" i="1" smtClean="0">
                        <a:latin typeface="Cambria Math"/>
                        <a:ea typeface="Cambria Math"/>
                      </a:rPr>
                      <m:t>𝑗</m:t>
                    </m:r>
                    <m:r>
                      <a:rPr lang="fr-FR" i="1"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fr-FR" i="1">
                            <a:latin typeface="Cambria Math"/>
                          </a:rPr>
                        </m:ctrlPr>
                      </m:dPr>
                      <m:e>
                        <m:r>
                          <a:rPr lang="fr-FR" i="1">
                            <a:latin typeface="Cambria Math"/>
                          </a:rPr>
                          <m:t>0, </m:t>
                        </m:r>
                        <m:r>
                          <a:rPr lang="fr-FR" i="1">
                            <a:latin typeface="Cambria Math"/>
                          </a:rPr>
                          <m:t>𝑚</m:t>
                        </m:r>
                      </m:e>
                    </m:d>
                  </m:oMath>
                </a14:m>
                <a:endParaRPr lang="fr-FR" dirty="0"/>
              </a:p>
              <a:p>
                <a:pPr lvl="1"/>
                <a:endParaRPr lang="fr-FR" dirty="0"/>
              </a:p>
              <a:p>
                <a:pPr lvl="1"/>
                <a:endParaRPr lang="en-GB" dirty="0" smtClean="0"/>
              </a:p>
              <a:p>
                <a:endParaRPr lang="en-GB" dirty="0" smtClean="0"/>
              </a:p>
            </p:txBody>
          </p:sp>
        </mc:Choice>
        <mc:Fallback>
          <p:sp>
            <p:nvSpPr>
              <p:cNvPr id="58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6448" y="1600200"/>
                <a:ext cx="6705600" cy="4800600"/>
              </a:xfrm>
              <a:blipFill rotWithShape="1">
                <a:blip r:embed="rId4"/>
                <a:stretch>
                  <a:fillRect t="-762" b="-133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637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6629400" cy="1143000"/>
          </a:xfrm>
        </p:spPr>
        <p:txBody>
          <a:bodyPr/>
          <a:lstStyle/>
          <a:p>
            <a:r>
              <a:rPr lang="fr-FR" sz="4000" dirty="0" err="1" smtClean="0"/>
              <a:t>Results</a:t>
            </a:r>
            <a:endParaRPr lang="fr-FR" sz="4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ffectLst>
            <a:softEdge rad="1270000"/>
          </a:effectLst>
        </p:spPr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ooter Placeholder 14"/>
              <p:cNvSpPr>
                <a:spLocks noGrp="1"/>
              </p:cNvSpPr>
              <p:nvPr>
                <p:ph type="ftr" sz="quarter" idx="11"/>
              </p:nvPr>
            </p:nvSpPr>
            <p:spPr>
              <a:xfrm>
                <a:off x="0" y="6492240"/>
                <a:ext cx="3053081" cy="365760"/>
              </a:xfrm>
            </p:spPr>
            <p:txBody>
              <a:bodyPr/>
              <a:lstStyle/>
              <a:p>
                <a:r>
                  <a:rPr lang="fr-FR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Prétraitement pour le problème du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1|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𝑚𝑎𝑥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Footer Placeholder 1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ftr" sz="quarter" idx="11"/>
              </p:nvPr>
            </p:nvSpPr>
            <p:spPr>
              <a:xfrm>
                <a:off x="0" y="6492240"/>
                <a:ext cx="3053081" cy="365760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 Same Side Corner Rectangle 6"/>
          <p:cNvSpPr/>
          <p:nvPr/>
        </p:nvSpPr>
        <p:spPr>
          <a:xfrm rot="10800000">
            <a:off x="7239000" y="0"/>
            <a:ext cx="1905000" cy="25146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162800" y="13716"/>
            <a:ext cx="2057400" cy="25770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</a:rPr>
              <a:t>Formalization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fr-FR" sz="1400" dirty="0">
                <a:solidFill>
                  <a:schemeClr val="bg1">
                    <a:lumMod val="95000"/>
                  </a:schemeClr>
                </a:solidFill>
              </a:rPr>
              <a:t>of the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</a:rPr>
              <a:t>problem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fr-FR" sz="1400" dirty="0">
              <a:solidFill>
                <a:schemeClr val="bg1">
                  <a:lumMod val="95000"/>
                </a:schemeClr>
              </a:solidFill>
            </a:endParaRPr>
          </a:p>
          <a:p>
            <a:pPr marL="114300" indent="0">
              <a:buNone/>
            </a:pPr>
            <a:r>
              <a:rPr lang="fr-FR" sz="1400" dirty="0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</a:rPr>
              <a:t>Ant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</a:rPr>
              <a:t>colony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</a:rPr>
              <a:t>optimization</a:t>
            </a:r>
            <a:endParaRPr lang="fr-FR" sz="1400" dirty="0" smtClean="0">
              <a:solidFill>
                <a:schemeClr val="bg1">
                  <a:lumMod val="95000"/>
                </a:schemeClr>
              </a:solidFill>
              <a:effectLst>
                <a:glow rad="139700">
                  <a:schemeClr val="accent2">
                    <a:lumMod val="60000"/>
                    <a:lumOff val="40000"/>
                    <a:alpha val="40000"/>
                  </a:schemeClr>
                </a:glow>
              </a:effectLst>
            </a:endParaRPr>
          </a:p>
          <a:p>
            <a:pPr marL="114300" indent="0">
              <a:buNone/>
            </a:pP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    - 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General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</a:rPr>
              <a:t>definitions</a:t>
            </a:r>
            <a:endParaRPr lang="fr-FR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114300" indent="0">
              <a:buNone/>
            </a:pPr>
            <a:r>
              <a:rPr lang="fr-FR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   - Application to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</a:rPr>
              <a:t>our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</a:rPr>
              <a:t>problem</a:t>
            </a:r>
            <a:endParaRPr lang="fr-FR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114300" indent="0">
              <a:buNone/>
            </a:pPr>
            <a:r>
              <a:rPr lang="fr-FR" sz="1400" dirty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fr-FR" sz="1400" dirty="0" err="1">
                <a:solidFill>
                  <a:schemeClr val="bg1">
                    <a:lumMod val="95000"/>
                  </a:schemeClr>
                </a:solidFill>
              </a:rPr>
              <a:t>Heuristics</a:t>
            </a:r>
            <a:endParaRPr lang="fr-FR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114300" indent="0">
              <a:buNone/>
            </a:pP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2">
                      <a:lumMod val="60000"/>
                      <a:lumOff val="40000"/>
                      <a:alpha val="40000"/>
                    </a:schemeClr>
                  </a:glow>
                </a:effectLst>
              </a:rPr>
              <a:t>-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2">
                      <a:lumMod val="60000"/>
                      <a:lumOff val="40000"/>
                      <a:alpha val="40000"/>
                    </a:schemeClr>
                  </a:glow>
                </a:effectLst>
              </a:rPr>
              <a:t>Results</a:t>
            </a:r>
            <a:endParaRPr lang="fr-FR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114300" indent="0">
              <a:buNone/>
            </a:pP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Perspectives</a:t>
            </a:r>
          </a:p>
        </p:txBody>
      </p:sp>
      <p:sp>
        <p:nvSpPr>
          <p:cNvPr id="58" name="Content Placeholder 3"/>
          <p:cNvSpPr>
            <a:spLocks noGrp="1"/>
          </p:cNvSpPr>
          <p:nvPr>
            <p:ph idx="1"/>
          </p:nvPr>
        </p:nvSpPr>
        <p:spPr>
          <a:xfrm>
            <a:off x="536448" y="1600200"/>
            <a:ext cx="6705600" cy="4800600"/>
          </a:xfrm>
        </p:spPr>
        <p:txBody>
          <a:bodyPr/>
          <a:lstStyle/>
          <a:p>
            <a:pPr lvl="1"/>
            <a:endParaRPr lang="fr-FR" dirty="0"/>
          </a:p>
          <a:p>
            <a:pPr lvl="1"/>
            <a:endParaRPr lang="en-GB" dirty="0" smtClean="0"/>
          </a:p>
          <a:p>
            <a:endParaRPr lang="en-GB" dirty="0" smtClean="0"/>
          </a:p>
        </p:txBody>
      </p:sp>
      <p:pic>
        <p:nvPicPr>
          <p:cNvPr id="4098" name="Picture 2" descr="C:\Users\Thomas\Documents\Cours\M2RI\Operation_Research\Ant-colony_for_a_mixed_optimisation_problem\Defense\images\heuristics_result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33184"/>
            <a:ext cx="6424613" cy="190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Thomas\Documents\Cours\M2RI\Operation_Research\Ant-colony_for_a_mixed_optimisation_problem\Defense\images\ant_result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3200400"/>
            <a:ext cx="6424613" cy="1844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Thomas\Documents\Cours\M2RI\Operation_Research\Ant-colony_for_a_mixed_optimisation_problem\Defense\images\ant_vs_heuristics_result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5025820"/>
            <a:ext cx="3787775" cy="1832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1531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6629400" cy="1143000"/>
          </a:xfrm>
        </p:spPr>
        <p:txBody>
          <a:bodyPr/>
          <a:lstStyle/>
          <a:p>
            <a:r>
              <a:rPr lang="fr-FR" sz="4000" dirty="0" smtClean="0"/>
              <a:t>Perspectives</a:t>
            </a:r>
            <a:endParaRPr lang="fr-FR" sz="4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ffectLst>
            <a:softEdge rad="1270000"/>
          </a:effectLst>
        </p:spPr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ooter Placeholder 14"/>
              <p:cNvSpPr>
                <a:spLocks noGrp="1"/>
              </p:cNvSpPr>
              <p:nvPr>
                <p:ph type="ftr" sz="quarter" idx="11"/>
              </p:nvPr>
            </p:nvSpPr>
            <p:spPr>
              <a:xfrm>
                <a:off x="0" y="6492240"/>
                <a:ext cx="3053081" cy="365760"/>
              </a:xfrm>
            </p:spPr>
            <p:txBody>
              <a:bodyPr/>
              <a:lstStyle/>
              <a:p>
                <a:r>
                  <a:rPr lang="fr-FR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Prétraitement pour le problème du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1|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𝑚𝑎𝑥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Footer Placeholder 1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ftr" sz="quarter" idx="11"/>
              </p:nvPr>
            </p:nvSpPr>
            <p:spPr>
              <a:xfrm>
                <a:off x="0" y="6492240"/>
                <a:ext cx="3053081" cy="365760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 Same Side Corner Rectangle 6"/>
          <p:cNvSpPr/>
          <p:nvPr/>
        </p:nvSpPr>
        <p:spPr>
          <a:xfrm rot="10800000">
            <a:off x="7239000" y="0"/>
            <a:ext cx="1905000" cy="25146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162800" y="13716"/>
            <a:ext cx="2057400" cy="25770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</a:rPr>
              <a:t>Formalization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fr-FR" sz="1400" dirty="0">
                <a:solidFill>
                  <a:schemeClr val="bg1">
                    <a:lumMod val="95000"/>
                  </a:schemeClr>
                </a:solidFill>
              </a:rPr>
              <a:t>of the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</a:rPr>
              <a:t>problem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fr-FR" sz="1400" dirty="0">
              <a:solidFill>
                <a:schemeClr val="bg1">
                  <a:lumMod val="95000"/>
                </a:schemeClr>
              </a:solidFill>
            </a:endParaRPr>
          </a:p>
          <a:p>
            <a:pPr marL="114300" indent="0">
              <a:buNone/>
            </a:pPr>
            <a:r>
              <a:rPr lang="fr-FR" sz="1400" dirty="0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</a:rPr>
              <a:t>Ant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</a:rPr>
              <a:t>colony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</a:rPr>
              <a:t>optimization</a:t>
            </a:r>
            <a:endParaRPr lang="fr-FR" sz="1400" dirty="0" smtClean="0">
              <a:solidFill>
                <a:schemeClr val="bg1">
                  <a:lumMod val="95000"/>
                </a:schemeClr>
              </a:solidFill>
              <a:effectLst>
                <a:glow rad="139700">
                  <a:schemeClr val="accent2">
                    <a:lumMod val="60000"/>
                    <a:lumOff val="40000"/>
                    <a:alpha val="40000"/>
                  </a:schemeClr>
                </a:glow>
              </a:effectLst>
            </a:endParaRPr>
          </a:p>
          <a:p>
            <a:pPr marL="114300" indent="0">
              <a:buNone/>
            </a:pP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    - 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General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</a:rPr>
              <a:t>definitions</a:t>
            </a:r>
            <a:endParaRPr lang="fr-FR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114300" indent="0">
              <a:buNone/>
            </a:pPr>
            <a:r>
              <a:rPr lang="fr-FR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   - Application to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</a:rPr>
              <a:t>our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</a:rPr>
              <a:t>problem</a:t>
            </a:r>
            <a:endParaRPr lang="fr-FR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114300" indent="0">
              <a:buNone/>
            </a:pPr>
            <a:r>
              <a:rPr lang="fr-FR" sz="1400" dirty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fr-FR" sz="1400" dirty="0" err="1">
                <a:solidFill>
                  <a:schemeClr val="bg1">
                    <a:lumMod val="95000"/>
                  </a:schemeClr>
                </a:solidFill>
              </a:rPr>
              <a:t>Heuristics</a:t>
            </a:r>
            <a:endParaRPr lang="fr-FR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114300" indent="0">
              <a:buNone/>
            </a:pP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</a:rPr>
              <a:t>Results</a:t>
            </a:r>
            <a:endParaRPr lang="fr-FR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114300" indent="0">
              <a:buNone/>
            </a:pPr>
            <a:r>
              <a:rPr lang="fr-FR" sz="1400" dirty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2">
                      <a:lumMod val="60000"/>
                      <a:lumOff val="40000"/>
                      <a:alpha val="40000"/>
                    </a:schemeClr>
                  </a:glow>
                </a:effectLst>
              </a:rPr>
              <a:t>- Perspectives</a:t>
            </a:r>
            <a:endParaRPr lang="fr-FR" sz="1400" dirty="0">
              <a:solidFill>
                <a:schemeClr val="bg1">
                  <a:lumMod val="95000"/>
                </a:schemeClr>
              </a:solidFill>
            </a:endParaRPr>
          </a:p>
          <a:p>
            <a:pPr marL="114300" indent="0">
              <a:buNone/>
            </a:pPr>
            <a:endParaRPr lang="fr-FR" sz="14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8" name="Content Placeholder 3"/>
          <p:cNvSpPr>
            <a:spLocks noGrp="1"/>
          </p:cNvSpPr>
          <p:nvPr>
            <p:ph idx="1"/>
          </p:nvPr>
        </p:nvSpPr>
        <p:spPr>
          <a:xfrm>
            <a:off x="536448" y="1600200"/>
            <a:ext cx="6705600" cy="4800600"/>
          </a:xfrm>
        </p:spPr>
        <p:txBody>
          <a:bodyPr/>
          <a:lstStyle/>
          <a:p>
            <a:pPr lvl="1"/>
            <a:endParaRPr lang="fr-FR" dirty="0"/>
          </a:p>
          <a:p>
            <a:pPr lvl="1"/>
            <a:endParaRPr lang="en-GB" dirty="0" smtClean="0"/>
          </a:p>
          <a:p>
            <a:endParaRPr lang="en-GB" dirty="0" smtClean="0"/>
          </a:p>
        </p:txBody>
      </p:sp>
      <p:sp>
        <p:nvSpPr>
          <p:cNvPr id="12" name="Content Placeholder 3"/>
          <p:cNvSpPr txBox="1">
            <a:spLocks/>
          </p:cNvSpPr>
          <p:nvPr/>
        </p:nvSpPr>
        <p:spPr>
          <a:xfrm>
            <a:off x="688848" y="1752600"/>
            <a:ext cx="67056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Tune the parameters of the ant colony</a:t>
            </a:r>
          </a:p>
          <a:p>
            <a:endParaRPr lang="en-GB" dirty="0"/>
          </a:p>
          <a:p>
            <a:r>
              <a:rPr lang="en-GB" dirty="0" smtClean="0"/>
              <a:t>Local search</a:t>
            </a:r>
          </a:p>
          <a:p>
            <a:endParaRPr lang="en-GB" dirty="0"/>
          </a:p>
          <a:p>
            <a:r>
              <a:rPr lang="en-GB" dirty="0" smtClean="0"/>
              <a:t>Study of the instances and the solutions with the idle times</a:t>
            </a:r>
          </a:p>
          <a:p>
            <a:endParaRPr lang="en-GB" dirty="0"/>
          </a:p>
          <a:p>
            <a:r>
              <a:rPr lang="en-GB" dirty="0" smtClean="0"/>
              <a:t>Use the ant colony on the </a:t>
            </a:r>
            <a:r>
              <a:rPr lang="en-GB" dirty="0" err="1" smtClean="0"/>
              <a:t>flowshop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Use different </a:t>
            </a:r>
            <a:r>
              <a:rPr lang="en-GB" dirty="0" err="1" smtClean="0"/>
              <a:t>metaheuristics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95755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6629400" cy="1143000"/>
          </a:xfrm>
        </p:spPr>
        <p:txBody>
          <a:bodyPr/>
          <a:lstStyle/>
          <a:p>
            <a:r>
              <a:rPr lang="fr-FR" sz="4000" dirty="0" smtClean="0"/>
              <a:t>Conclusion</a:t>
            </a:r>
            <a:endParaRPr lang="fr-FR" sz="4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ffectLst>
            <a:softEdge rad="1270000"/>
          </a:effectLst>
        </p:spPr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ooter Placeholder 14"/>
              <p:cNvSpPr>
                <a:spLocks noGrp="1"/>
              </p:cNvSpPr>
              <p:nvPr>
                <p:ph type="ftr" sz="quarter" idx="11"/>
              </p:nvPr>
            </p:nvSpPr>
            <p:spPr>
              <a:xfrm>
                <a:off x="0" y="6492240"/>
                <a:ext cx="3053081" cy="365760"/>
              </a:xfrm>
            </p:spPr>
            <p:txBody>
              <a:bodyPr/>
              <a:lstStyle/>
              <a:p>
                <a:r>
                  <a:rPr lang="fr-FR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Prétraitement pour le problème du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1|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𝑚𝑎𝑥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Footer Placeholder 1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ftr" sz="quarter" idx="11"/>
              </p:nvPr>
            </p:nvSpPr>
            <p:spPr>
              <a:xfrm>
                <a:off x="0" y="6492240"/>
                <a:ext cx="3053081" cy="365760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Content Placeholder 3"/>
          <p:cNvSpPr>
            <a:spLocks noGrp="1"/>
          </p:cNvSpPr>
          <p:nvPr>
            <p:ph idx="1"/>
          </p:nvPr>
        </p:nvSpPr>
        <p:spPr>
          <a:xfrm>
            <a:off x="536448" y="1600200"/>
            <a:ext cx="6705600" cy="4800600"/>
          </a:xfrm>
        </p:spPr>
        <p:txBody>
          <a:bodyPr/>
          <a:lstStyle/>
          <a:p>
            <a:pPr lvl="1"/>
            <a:endParaRPr lang="fr-FR" dirty="0"/>
          </a:p>
          <a:p>
            <a:pPr lvl="1"/>
            <a:r>
              <a:rPr lang="en-GB" dirty="0" smtClean="0"/>
              <a:t>Application of the ant colony</a:t>
            </a:r>
          </a:p>
          <a:p>
            <a:pPr lvl="1"/>
            <a:endParaRPr lang="en-GB" dirty="0"/>
          </a:p>
          <a:p>
            <a:pPr lvl="1"/>
            <a:r>
              <a:rPr lang="en-GB" dirty="0" smtClean="0"/>
              <a:t>Work on a combined problem</a:t>
            </a:r>
          </a:p>
          <a:p>
            <a:pPr lvl="1"/>
            <a:endParaRPr lang="en-GB" dirty="0"/>
          </a:p>
          <a:p>
            <a:pPr lvl="1"/>
            <a:r>
              <a:rPr lang="en-GB" dirty="0" smtClean="0"/>
              <a:t>Short amount of time</a:t>
            </a:r>
          </a:p>
          <a:p>
            <a:pPr lvl="1"/>
            <a:endParaRPr lang="en-GB" dirty="0"/>
          </a:p>
          <a:p>
            <a:pPr lvl="1"/>
            <a:r>
              <a:rPr lang="en-GB" dirty="0" smtClean="0"/>
              <a:t>ROADEF conference</a:t>
            </a:r>
          </a:p>
          <a:p>
            <a:endParaRPr lang="en-GB" dirty="0" smtClean="0"/>
          </a:p>
        </p:txBody>
      </p:sp>
      <p:sp>
        <p:nvSpPr>
          <p:cNvPr id="12" name="Content Placeholder 3"/>
          <p:cNvSpPr txBox="1">
            <a:spLocks/>
          </p:cNvSpPr>
          <p:nvPr/>
        </p:nvSpPr>
        <p:spPr>
          <a:xfrm>
            <a:off x="688848" y="1752600"/>
            <a:ext cx="67056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094172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20000" cy="1143000"/>
          </a:xfrm>
        </p:spPr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Combined</a:t>
            </a:r>
            <a:r>
              <a:rPr lang="fr-FR" dirty="0" smtClean="0"/>
              <a:t> </a:t>
            </a:r>
            <a:r>
              <a:rPr lang="fr-FR" dirty="0" err="1" smtClean="0"/>
              <a:t>routing</a:t>
            </a:r>
            <a:r>
              <a:rPr lang="fr-FR" dirty="0" smtClean="0"/>
              <a:t> and </a:t>
            </a:r>
            <a:r>
              <a:rPr lang="fr-FR" dirty="0" err="1" smtClean="0"/>
              <a:t>scheduling</a:t>
            </a:r>
            <a:r>
              <a:rPr lang="fr-FR" dirty="0" smtClean="0"/>
              <a:t> </a:t>
            </a:r>
            <a:r>
              <a:rPr lang="fr-FR" dirty="0" err="1" smtClean="0"/>
              <a:t>problem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ffectLst>
            <a:softEdge rad="635000"/>
          </a:effectLst>
        </p:spPr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0" y="6492240"/>
            <a:ext cx="3053081" cy="365760"/>
          </a:xfrm>
        </p:spPr>
        <p:txBody>
          <a:bodyPr/>
          <a:lstStyle/>
          <a:p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Ant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colony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 for a mixed optimisation 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problem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143000" y="2641600"/>
            <a:ext cx="510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143000" y="3200400"/>
            <a:ext cx="510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524000" y="2438400"/>
            <a:ext cx="38100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61" name="Rectangle 60"/>
          <p:cNvSpPr/>
          <p:nvPr/>
        </p:nvSpPr>
        <p:spPr>
          <a:xfrm>
            <a:off x="1905000" y="2438400"/>
            <a:ext cx="76200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64" name="Rectangle 63"/>
          <p:cNvSpPr/>
          <p:nvPr/>
        </p:nvSpPr>
        <p:spPr>
          <a:xfrm>
            <a:off x="2667000" y="2438400"/>
            <a:ext cx="22860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65" name="Rectangle 64"/>
          <p:cNvSpPr/>
          <p:nvPr/>
        </p:nvSpPr>
        <p:spPr>
          <a:xfrm>
            <a:off x="1905000" y="2997200"/>
            <a:ext cx="60960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68" name="Rectangle 67"/>
          <p:cNvSpPr/>
          <p:nvPr/>
        </p:nvSpPr>
        <p:spPr>
          <a:xfrm>
            <a:off x="2667000" y="2997200"/>
            <a:ext cx="45720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69" name="Rectangle 68"/>
          <p:cNvSpPr/>
          <p:nvPr/>
        </p:nvSpPr>
        <p:spPr>
          <a:xfrm>
            <a:off x="3124200" y="2997200"/>
            <a:ext cx="91440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644145" y="245693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M1</a:t>
            </a:r>
            <a:endParaRPr lang="en-GB" dirty="0"/>
          </a:p>
        </p:txBody>
      </p:sp>
      <p:sp>
        <p:nvSpPr>
          <p:cNvPr id="75" name="TextBox 74"/>
          <p:cNvSpPr txBox="1"/>
          <p:nvPr/>
        </p:nvSpPr>
        <p:spPr>
          <a:xfrm>
            <a:off x="644144" y="301573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M2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644144" y="4800600"/>
            <a:ext cx="34645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Isosceles Triangle 10"/>
          <p:cNvSpPr/>
          <p:nvPr/>
        </p:nvSpPr>
        <p:spPr>
          <a:xfrm>
            <a:off x="550672" y="4419600"/>
            <a:ext cx="533400" cy="381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928878" y="4495800"/>
            <a:ext cx="97028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Cloud 12"/>
          <p:cNvSpPr/>
          <p:nvPr/>
        </p:nvSpPr>
        <p:spPr>
          <a:xfrm>
            <a:off x="881951" y="3619500"/>
            <a:ext cx="217297" cy="8763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838200" y="5105400"/>
            <a:ext cx="95441" cy="152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700279" y="4876800"/>
            <a:ext cx="117093" cy="152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17" name="Flowchart: Alternate Process 16"/>
          <p:cNvSpPr/>
          <p:nvPr/>
        </p:nvSpPr>
        <p:spPr>
          <a:xfrm>
            <a:off x="1905000" y="2826266"/>
            <a:ext cx="1219200" cy="558800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Flowchart: Alternate Process 79"/>
          <p:cNvSpPr/>
          <p:nvPr/>
        </p:nvSpPr>
        <p:spPr>
          <a:xfrm>
            <a:off x="3147060" y="2819400"/>
            <a:ext cx="891540" cy="558800"/>
          </a:xfrm>
          <a:prstGeom prst="flowChartAlternateProcess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Plus 18"/>
          <p:cNvSpPr/>
          <p:nvPr/>
        </p:nvSpPr>
        <p:spPr>
          <a:xfrm rot="2667262">
            <a:off x="4771534" y="3850362"/>
            <a:ext cx="228600" cy="22802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Plus 82"/>
          <p:cNvSpPr/>
          <p:nvPr/>
        </p:nvSpPr>
        <p:spPr>
          <a:xfrm rot="2667262">
            <a:off x="4314335" y="5649531"/>
            <a:ext cx="228600" cy="22802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Plus 86"/>
          <p:cNvSpPr/>
          <p:nvPr/>
        </p:nvSpPr>
        <p:spPr>
          <a:xfrm rot="2667262">
            <a:off x="747414" y="6067220"/>
            <a:ext cx="228600" cy="22802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ight Arrow 20"/>
          <p:cNvSpPr/>
          <p:nvPr/>
        </p:nvSpPr>
        <p:spPr>
          <a:xfrm rot="7917920">
            <a:off x="906442" y="3876434"/>
            <a:ext cx="1442013" cy="228600"/>
          </a:xfrm>
          <a:prstGeom prst="right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Curved Connector 30"/>
          <p:cNvCxnSpPr/>
          <p:nvPr/>
        </p:nvCxnSpPr>
        <p:spPr>
          <a:xfrm flipV="1">
            <a:off x="1099248" y="3964373"/>
            <a:ext cx="3625150" cy="979594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urved Connector 88"/>
          <p:cNvCxnSpPr/>
          <p:nvPr/>
        </p:nvCxnSpPr>
        <p:spPr>
          <a:xfrm rot="5400000">
            <a:off x="3919082" y="4635359"/>
            <a:ext cx="1476306" cy="457199"/>
          </a:xfrm>
          <a:prstGeom prst="curvedConnector3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urved Connector 90"/>
          <p:cNvCxnSpPr/>
          <p:nvPr/>
        </p:nvCxnSpPr>
        <p:spPr>
          <a:xfrm rot="10800000">
            <a:off x="1099249" y="5257800"/>
            <a:ext cx="3167951" cy="505742"/>
          </a:xfrm>
          <a:prstGeom prst="curvedConnector3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ight Arrow 93"/>
          <p:cNvSpPr/>
          <p:nvPr/>
        </p:nvSpPr>
        <p:spPr>
          <a:xfrm rot="8908993">
            <a:off x="1221350" y="4034290"/>
            <a:ext cx="2129299" cy="228600"/>
          </a:xfrm>
          <a:prstGeom prst="right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6" name="Curved Connector 95"/>
          <p:cNvCxnSpPr>
            <a:endCxn id="87" idx="2"/>
          </p:cNvCxnSpPr>
          <p:nvPr/>
        </p:nvCxnSpPr>
        <p:spPr>
          <a:xfrm rot="16200000" flipH="1">
            <a:off x="386087" y="5706737"/>
            <a:ext cx="788404" cy="42930"/>
          </a:xfrm>
          <a:prstGeom prst="curvedConnector4">
            <a:avLst>
              <a:gd name="adj1" fmla="val 46500"/>
              <a:gd name="adj2" fmla="val -432495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urved Connector 97"/>
          <p:cNvCxnSpPr>
            <a:stCxn id="87" idx="0"/>
          </p:cNvCxnSpPr>
          <p:nvPr/>
        </p:nvCxnSpPr>
        <p:spPr>
          <a:xfrm flipH="1" flipV="1">
            <a:off x="893573" y="5334001"/>
            <a:ext cx="28100" cy="906059"/>
          </a:xfrm>
          <a:prstGeom prst="curvedConnector4">
            <a:avLst>
              <a:gd name="adj1" fmla="val -813523"/>
              <a:gd name="adj2" fmla="val 59538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Box 107"/>
              <p:cNvSpPr txBox="1"/>
              <p:nvPr/>
            </p:nvSpPr>
            <p:spPr>
              <a:xfrm>
                <a:off x="5867400" y="4495800"/>
                <a:ext cx="1793568" cy="4016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Minimize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fr-FR" b="0" i="1" smtClean="0">
                            <a:latin typeface="Cambria Math"/>
                          </a:rPr>
                          <m:t>𝑗</m:t>
                        </m:r>
                        <m:r>
                          <a:rPr lang="pt-BR" i="1" smtClean="0">
                            <a:latin typeface="Cambria Math"/>
                          </a:rPr>
                          <m:t>=</m:t>
                        </m:r>
                        <m:r>
                          <a:rPr lang="fr-FR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pt-BR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4495800"/>
                <a:ext cx="1793568" cy="401648"/>
              </a:xfrm>
              <a:prstGeom prst="rect">
                <a:avLst/>
              </a:prstGeom>
              <a:blipFill rotWithShape="1">
                <a:blip r:embed="rId3"/>
                <a:stretch>
                  <a:fillRect l="-3061" t="-110769" r="-13605" b="-1661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TextBox 108"/>
          <p:cNvSpPr txBox="1"/>
          <p:nvPr/>
        </p:nvSpPr>
        <p:spPr>
          <a:xfrm>
            <a:off x="6019800" y="5924974"/>
            <a:ext cx="976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NP-Hard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281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20000" cy="1143000"/>
          </a:xfrm>
        </p:spPr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Ant</a:t>
            </a:r>
            <a:r>
              <a:rPr lang="fr-FR" dirty="0" smtClean="0"/>
              <a:t> </a:t>
            </a:r>
            <a:r>
              <a:rPr lang="fr-FR" dirty="0" err="1" smtClean="0"/>
              <a:t>colony</a:t>
            </a:r>
            <a:r>
              <a:rPr lang="fr-FR" dirty="0" smtClean="0"/>
              <a:t> </a:t>
            </a:r>
            <a:r>
              <a:rPr lang="fr-FR" dirty="0" err="1" smtClean="0"/>
              <a:t>meta</a:t>
            </a:r>
            <a:r>
              <a:rPr lang="fr-FR" dirty="0" err="1" smtClean="0"/>
              <a:t>heuristic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ffectLst>
            <a:softEdge rad="635000"/>
          </a:effectLst>
        </p:spPr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ooter Placeholder 14"/>
              <p:cNvSpPr>
                <a:spLocks noGrp="1"/>
              </p:cNvSpPr>
              <p:nvPr>
                <p:ph type="ftr" sz="quarter" idx="11"/>
              </p:nvPr>
            </p:nvSpPr>
            <p:spPr>
              <a:xfrm>
                <a:off x="0" y="6492240"/>
                <a:ext cx="3053081" cy="365760"/>
              </a:xfrm>
            </p:spPr>
            <p:txBody>
              <a:bodyPr/>
              <a:lstStyle/>
              <a:p>
                <a:r>
                  <a:rPr lang="fr-FR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Prétraitement pour le problème du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1|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𝑚𝑎𝑥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Footer Placeholder 1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ftr" sz="quarter" idx="11"/>
              </p:nvPr>
            </p:nvSpPr>
            <p:spPr>
              <a:xfrm>
                <a:off x="0" y="6492240"/>
                <a:ext cx="3053081" cy="365760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66800" y="2819400"/>
                <a:ext cx="433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819400"/>
                <a:ext cx="43338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905000" y="4953000"/>
                <a:ext cx="432105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4953000"/>
                <a:ext cx="432105" cy="391646"/>
              </a:xfrm>
              <a:prstGeom prst="rect">
                <a:avLst/>
              </a:prstGeom>
              <a:blipFill rotWithShape="1">
                <a:blip r:embed="rId5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/>
              <p:cNvSpPr txBox="1"/>
              <p:nvPr/>
            </p:nvSpPr>
            <p:spPr>
              <a:xfrm>
                <a:off x="5943600" y="2819400"/>
                <a:ext cx="841834" cy="4104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fr-FR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SupPr>
                      <m:e/>
                      <m:sub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4</m:t>
                        </m:r>
                      </m:sup>
                    </m:sSubSup>
                  </m:oMath>
                </a14:m>
                <a:r>
                  <a:rPr lang="fr-FR" dirty="0" smtClean="0">
                    <a:solidFill>
                      <a:schemeClr val="bg1"/>
                    </a:solidFill>
                  </a:rPr>
                  <a:t> = 0</a:t>
                </a:r>
                <a:endParaRPr lang="fr-FR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2819400"/>
                <a:ext cx="841834" cy="410497"/>
              </a:xfrm>
              <a:prstGeom prst="rect">
                <a:avLst/>
              </a:prstGeom>
              <a:blipFill rotWithShape="1">
                <a:blip r:embed="rId6"/>
                <a:stretch>
                  <a:fillRect r="-11594" b="-2238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5791200" y="4561354"/>
                <a:ext cx="806246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fr-FR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17</m:t>
                        </m:r>
                      </m:sup>
                    </m:sSubSup>
                  </m:oMath>
                </a14:m>
                <a:r>
                  <a:rPr lang="fr-FR" dirty="0" smtClean="0">
                    <a:solidFill>
                      <a:schemeClr val="bg1"/>
                    </a:solidFill>
                  </a:rPr>
                  <a:t>= 1</a:t>
                </a:r>
                <a:endParaRPr lang="fr-F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4561354"/>
                <a:ext cx="806246" cy="415498"/>
              </a:xfrm>
              <a:prstGeom prst="rect">
                <a:avLst/>
              </a:prstGeom>
              <a:blipFill rotWithShape="1">
                <a:blip r:embed="rId7"/>
                <a:stretch>
                  <a:fillRect t="-2941" r="-5303" b="-1617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6698960" y="3202582"/>
                <a:ext cx="766300" cy="3831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fr-FR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7</m:t>
                        </m:r>
                      </m:sup>
                    </m:sSubSup>
                  </m:oMath>
                </a14:m>
                <a:r>
                  <a:rPr lang="fr-FR" dirty="0" smtClean="0">
                    <a:solidFill>
                      <a:schemeClr val="bg1"/>
                    </a:solidFill>
                  </a:rPr>
                  <a:t> = 1</a:t>
                </a:r>
                <a:endParaRPr lang="fr-F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8960" y="3202582"/>
                <a:ext cx="766300" cy="383182"/>
              </a:xfrm>
              <a:prstGeom prst="rect">
                <a:avLst/>
              </a:prstGeom>
              <a:blipFill rotWithShape="1">
                <a:blip r:embed="rId8"/>
                <a:stretch>
                  <a:fillRect t="-4762" r="-5556" b="-2381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6659014" y="4929148"/>
                <a:ext cx="713400" cy="4170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fr-FR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fr-FR" dirty="0" smtClean="0">
                    <a:solidFill>
                      <a:schemeClr val="bg1"/>
                    </a:solidFill>
                  </a:rPr>
                  <a:t>= 1</a:t>
                </a:r>
                <a:endParaRPr lang="fr-F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9014" y="4929148"/>
                <a:ext cx="713400" cy="417037"/>
              </a:xfrm>
              <a:prstGeom prst="rect">
                <a:avLst/>
              </a:prstGeom>
              <a:blipFill rotWithShape="1">
                <a:blip r:embed="rId9"/>
                <a:stretch>
                  <a:fillRect t="-2941" r="-6838" b="-1617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C:\Users\Thomas\Documents\Cours\M2RI\Operation_Research\Ant-colony_for_a_mixed_optimisation_problem\Defense\images\ants-pests-argentine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40" y="2819400"/>
            <a:ext cx="6115050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6816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4" grpId="0"/>
      <p:bldP spid="64" grpId="0"/>
      <p:bldP spid="65" grpId="0"/>
      <p:bldP spid="67" grpId="0"/>
      <p:bldP spid="6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20000" cy="1143000"/>
          </a:xfrm>
        </p:spPr>
        <p:txBody>
          <a:bodyPr/>
          <a:lstStyle/>
          <a:p>
            <a:r>
              <a:rPr lang="fr-FR" dirty="0" smtClean="0"/>
              <a:t>Contents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Formalization</a:t>
            </a:r>
            <a:r>
              <a:rPr lang="fr-FR" dirty="0" smtClean="0"/>
              <a:t> of the </a:t>
            </a:r>
            <a:r>
              <a:rPr lang="fr-FR" dirty="0" err="1" smtClean="0"/>
              <a:t>problem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Ant</a:t>
            </a:r>
            <a:r>
              <a:rPr lang="fr-FR" dirty="0" smtClean="0"/>
              <a:t> </a:t>
            </a:r>
            <a:r>
              <a:rPr lang="fr-FR" dirty="0" err="1" smtClean="0"/>
              <a:t>colony</a:t>
            </a:r>
            <a:r>
              <a:rPr lang="fr-FR" dirty="0" smtClean="0"/>
              <a:t> </a:t>
            </a:r>
            <a:r>
              <a:rPr lang="fr-FR" dirty="0" err="1" smtClean="0"/>
              <a:t>optimization</a:t>
            </a:r>
            <a:endParaRPr lang="fr-FR" dirty="0" smtClean="0"/>
          </a:p>
          <a:p>
            <a:pPr lvl="1"/>
            <a:r>
              <a:rPr lang="fr-FR" dirty="0" smtClean="0"/>
              <a:t>General </a:t>
            </a:r>
            <a:r>
              <a:rPr lang="fr-FR" dirty="0" err="1" smtClean="0"/>
              <a:t>definitions</a:t>
            </a:r>
            <a:endParaRPr lang="fr-FR" dirty="0" smtClean="0"/>
          </a:p>
          <a:p>
            <a:pPr lvl="1"/>
            <a:r>
              <a:rPr lang="fr-FR" dirty="0" smtClean="0"/>
              <a:t>Application to the </a:t>
            </a:r>
            <a:r>
              <a:rPr lang="fr-FR" dirty="0" err="1" smtClean="0"/>
              <a:t>combined</a:t>
            </a:r>
            <a:r>
              <a:rPr lang="fr-FR" dirty="0" smtClean="0"/>
              <a:t> </a:t>
            </a:r>
            <a:r>
              <a:rPr lang="fr-FR" dirty="0" err="1" smtClean="0"/>
              <a:t>routing</a:t>
            </a:r>
            <a:r>
              <a:rPr lang="fr-FR" dirty="0" smtClean="0"/>
              <a:t> and </a:t>
            </a:r>
            <a:r>
              <a:rPr lang="fr-FR" dirty="0" err="1" smtClean="0"/>
              <a:t>scheduling</a:t>
            </a:r>
            <a:r>
              <a:rPr lang="fr-FR" dirty="0" smtClean="0"/>
              <a:t> </a:t>
            </a:r>
            <a:r>
              <a:rPr lang="fr-FR" dirty="0" err="1" smtClean="0"/>
              <a:t>problem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Heuristics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Results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Perspectives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ffectLst>
            <a:softEdge rad="1270000"/>
          </a:effectLst>
        </p:spPr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ooter Placeholder 14"/>
              <p:cNvSpPr>
                <a:spLocks noGrp="1"/>
              </p:cNvSpPr>
              <p:nvPr>
                <p:ph type="ftr" sz="quarter" idx="11"/>
              </p:nvPr>
            </p:nvSpPr>
            <p:spPr>
              <a:xfrm>
                <a:off x="0" y="6492240"/>
                <a:ext cx="3053081" cy="365760"/>
              </a:xfrm>
            </p:spPr>
            <p:txBody>
              <a:bodyPr/>
              <a:lstStyle/>
              <a:p>
                <a:r>
                  <a:rPr lang="fr-FR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Prétraitement pour le problème du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1|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𝑚𝑎𝑥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Footer Placeholder 1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ftr" sz="quarter" idx="11"/>
              </p:nvPr>
            </p:nvSpPr>
            <p:spPr>
              <a:xfrm>
                <a:off x="0" y="6492240"/>
                <a:ext cx="3053081" cy="365760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723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6629400" cy="1143000"/>
          </a:xfrm>
        </p:spPr>
        <p:txBody>
          <a:bodyPr/>
          <a:lstStyle/>
          <a:p>
            <a:r>
              <a:rPr lang="fr-FR" sz="4000" dirty="0" err="1" smtClean="0"/>
              <a:t>Formalization</a:t>
            </a:r>
            <a:r>
              <a:rPr lang="fr-FR" sz="4000" dirty="0" smtClean="0"/>
              <a:t> of the </a:t>
            </a:r>
            <a:r>
              <a:rPr lang="fr-FR" sz="4000" dirty="0" err="1" smtClean="0"/>
              <a:t>problem</a:t>
            </a:r>
            <a:endParaRPr lang="fr-FR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r-FR" dirty="0" smtClean="0"/>
                  <a:t>Two machines permutation </a:t>
                </a:r>
                <a:r>
                  <a:rPr lang="fr-FR" dirty="0" err="1" smtClean="0"/>
                  <a:t>flowshop</a:t>
                </a:r>
                <a:endParaRPr lang="fr-FR" dirty="0" smtClean="0"/>
              </a:p>
              <a:p>
                <a:pPr lvl="1"/>
                <a:r>
                  <a:rPr lang="fr-FR" dirty="0"/>
                  <a:t>n</a:t>
                </a:r>
                <a:r>
                  <a:rPr lang="fr-FR" dirty="0" smtClean="0"/>
                  <a:t> jobs, </a:t>
                </a:r>
                <a:r>
                  <a:rPr lang="fr-FR" dirty="0" err="1" smtClean="0"/>
                  <a:t>two</a:t>
                </a:r>
                <a:r>
                  <a:rPr lang="fr-FR" dirty="0" smtClean="0"/>
                  <a:t> machines M1 M2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fr-FR" dirty="0" smtClean="0"/>
              </a:p>
              <a:p>
                <a:pPr lvl="1"/>
                <a:endParaRPr lang="fr-FR" dirty="0"/>
              </a:p>
              <a:p>
                <a:r>
                  <a:rPr lang="fr-FR" dirty="0" err="1" smtClean="0"/>
                  <a:t>Batching</a:t>
                </a:r>
                <a:r>
                  <a:rPr lang="fr-FR" dirty="0" smtClean="0"/>
                  <a:t> of jobs</a:t>
                </a:r>
              </a:p>
              <a:p>
                <a:pPr lvl="1"/>
                <a:r>
                  <a:rPr lang="fr-FR" dirty="0" err="1" smtClean="0"/>
                  <a:t>Each</a:t>
                </a:r>
                <a:r>
                  <a:rPr lang="fr-FR" dirty="0" smtClean="0"/>
                  <a:t> batch </a:t>
                </a:r>
                <a:r>
                  <a:rPr lang="fr-FR" dirty="0" err="1" smtClean="0"/>
                  <a:t>contains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at</a:t>
                </a:r>
                <a:r>
                  <a:rPr lang="fr-FR" dirty="0" smtClean="0"/>
                  <a:t> least one job</a:t>
                </a:r>
              </a:p>
              <a:p>
                <a:pPr lvl="1"/>
                <a:r>
                  <a:rPr lang="fr-FR" dirty="0" err="1" smtClean="0"/>
                  <a:t>Worst</a:t>
                </a:r>
                <a:r>
                  <a:rPr lang="fr-FR" dirty="0" smtClean="0"/>
                  <a:t> case: 2n </a:t>
                </a:r>
                <a:r>
                  <a:rPr lang="fr-FR" dirty="0" err="1" smtClean="0"/>
                  <a:t>batches</a:t>
                </a:r>
                <a:endParaRPr lang="fr-FR" dirty="0" smtClean="0"/>
              </a:p>
              <a:p>
                <a:endParaRPr lang="fr-FR" dirty="0"/>
              </a:p>
              <a:p>
                <a:r>
                  <a:rPr lang="fr-FR" dirty="0" smtClean="0"/>
                  <a:t>Travelling </a:t>
                </a:r>
                <a:r>
                  <a:rPr lang="fr-FR" dirty="0" err="1" smtClean="0"/>
                  <a:t>salesman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problem</a:t>
                </a:r>
                <a:endParaRPr lang="fr-FR" dirty="0" smtClean="0"/>
              </a:p>
              <a:p>
                <a:pPr lvl="1"/>
                <a:r>
                  <a:rPr lang="fr-FR" dirty="0" smtClean="0"/>
                  <a:t>m destinations, destination 0 = </a:t>
                </a:r>
                <a:r>
                  <a:rPr lang="fr-FR" dirty="0" err="1" smtClean="0"/>
                  <a:t>factory</a:t>
                </a:r>
                <a:endParaRPr lang="fr-FR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dirty="0" smtClean="0"/>
                  <a:t> destination of job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𝑖</m:t>
                    </m:r>
                  </m:oMath>
                </a14:m>
                <a:endParaRPr lang="fr-F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𝐾</m:t>
                    </m:r>
                  </m:oMath>
                </a14:m>
                <a:r>
                  <a:rPr lang="fr-FR" dirty="0" smtClean="0"/>
                  <a:t> distance matrix</a:t>
                </a:r>
                <a:endParaRPr lang="fr-F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7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ffectLst>
            <a:softEdge rad="1270000"/>
          </a:effectLst>
        </p:spPr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ooter Placeholder 14"/>
              <p:cNvSpPr>
                <a:spLocks noGrp="1"/>
              </p:cNvSpPr>
              <p:nvPr>
                <p:ph type="ftr" sz="quarter" idx="11"/>
              </p:nvPr>
            </p:nvSpPr>
            <p:spPr>
              <a:xfrm>
                <a:off x="0" y="6492240"/>
                <a:ext cx="3053081" cy="365760"/>
              </a:xfrm>
            </p:spPr>
            <p:txBody>
              <a:bodyPr/>
              <a:lstStyle/>
              <a:p>
                <a:r>
                  <a:rPr lang="fr-FR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Prétraitement pour le problème du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1|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𝑚𝑎𝑥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Footer Placeholder 1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ftr" sz="quarter" idx="11"/>
              </p:nvPr>
            </p:nvSpPr>
            <p:spPr>
              <a:xfrm>
                <a:off x="0" y="6492240"/>
                <a:ext cx="3053081" cy="365760"/>
              </a:xfr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 Same Side Corner Rectangle 6"/>
          <p:cNvSpPr/>
          <p:nvPr/>
        </p:nvSpPr>
        <p:spPr>
          <a:xfrm rot="10800000">
            <a:off x="7239000" y="0"/>
            <a:ext cx="1905000" cy="25146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162800" y="13716"/>
            <a:ext cx="2057400" cy="25770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2">
                      <a:lumMod val="60000"/>
                      <a:lumOff val="40000"/>
                      <a:alpha val="40000"/>
                    </a:schemeClr>
                  </a:glow>
                </a:effectLst>
              </a:rPr>
              <a:t>-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2">
                      <a:lumMod val="60000"/>
                      <a:lumOff val="40000"/>
                      <a:alpha val="40000"/>
                    </a:schemeClr>
                  </a:glow>
                </a:effectLst>
              </a:rPr>
              <a:t>Formalization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2">
                      <a:lumMod val="60000"/>
                      <a:lumOff val="40000"/>
                      <a:alpha val="40000"/>
                    </a:schemeClr>
                  </a:glow>
                </a:effectLst>
              </a:rPr>
              <a:t> of the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2">
                      <a:lumMod val="60000"/>
                      <a:lumOff val="40000"/>
                      <a:alpha val="40000"/>
                    </a:schemeClr>
                  </a:glow>
                </a:effectLst>
              </a:rPr>
              <a:t>problem</a:t>
            </a:r>
            <a:endParaRPr lang="fr-FR" sz="1400" dirty="0" smtClean="0">
              <a:solidFill>
                <a:schemeClr val="bg1">
                  <a:lumMod val="95000"/>
                </a:schemeClr>
              </a:solidFill>
              <a:effectLst>
                <a:glow rad="139700">
                  <a:schemeClr val="accent2">
                    <a:lumMod val="60000"/>
                    <a:lumOff val="40000"/>
                    <a:alpha val="40000"/>
                  </a:schemeClr>
                </a:glow>
              </a:effectLst>
            </a:endParaRPr>
          </a:p>
          <a:p>
            <a:pPr marL="114300" indent="0">
              <a:buNone/>
            </a:pP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</a:rPr>
              <a:t>Ant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</a:rPr>
              <a:t>colony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</a:rPr>
              <a:t>optimization</a:t>
            </a:r>
            <a:endParaRPr lang="fr-FR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114300" indent="0">
              <a:buNone/>
            </a:pPr>
            <a:r>
              <a:rPr lang="fr-FR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   - 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General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</a:rPr>
              <a:t>definitions</a:t>
            </a:r>
            <a:endParaRPr lang="fr-FR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114300" indent="0">
              <a:buNone/>
            </a:pPr>
            <a:r>
              <a:rPr lang="fr-FR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   - Application to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</a:rPr>
              <a:t>our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</a:rPr>
              <a:t>problem</a:t>
            </a:r>
            <a:endParaRPr lang="fr-FR" sz="1400" dirty="0">
              <a:solidFill>
                <a:schemeClr val="bg1">
                  <a:lumMod val="95000"/>
                </a:schemeClr>
              </a:solidFill>
            </a:endParaRPr>
          </a:p>
          <a:p>
            <a:pPr marL="114300" indent="0">
              <a:buNone/>
            </a:pP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</a:rPr>
              <a:t>Heuristics</a:t>
            </a:r>
            <a:endParaRPr lang="fr-FR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114300" indent="0">
              <a:buNone/>
            </a:pP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</a:rPr>
              <a:t>Results</a:t>
            </a:r>
            <a:endParaRPr lang="fr-FR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114300" indent="0">
              <a:buNone/>
            </a:pP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Perspectives</a:t>
            </a:r>
          </a:p>
        </p:txBody>
      </p:sp>
    </p:spTree>
    <p:extLst>
      <p:ext uri="{BB962C8B-B14F-4D97-AF65-F5344CB8AC3E}">
        <p14:creationId xmlns:p14="http://schemas.microsoft.com/office/powerpoint/2010/main" val="113850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6629400" cy="1143000"/>
          </a:xfrm>
        </p:spPr>
        <p:txBody>
          <a:bodyPr/>
          <a:lstStyle/>
          <a:p>
            <a:r>
              <a:rPr lang="fr-FR" sz="4000" dirty="0" err="1" smtClean="0"/>
              <a:t>Formalization</a:t>
            </a:r>
            <a:r>
              <a:rPr lang="fr-FR" sz="4000" dirty="0" smtClean="0"/>
              <a:t> of the </a:t>
            </a:r>
            <a:r>
              <a:rPr lang="fr-FR" sz="4000" dirty="0" err="1" smtClean="0"/>
              <a:t>problem</a:t>
            </a:r>
            <a:endParaRPr lang="fr-FR" sz="4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ffectLst>
            <a:softEdge rad="1270000"/>
          </a:effectLst>
        </p:spPr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ooter Placeholder 14"/>
              <p:cNvSpPr>
                <a:spLocks noGrp="1"/>
              </p:cNvSpPr>
              <p:nvPr>
                <p:ph type="ftr" sz="quarter" idx="11"/>
              </p:nvPr>
            </p:nvSpPr>
            <p:spPr>
              <a:xfrm>
                <a:off x="0" y="6492240"/>
                <a:ext cx="3053081" cy="365760"/>
              </a:xfrm>
            </p:spPr>
            <p:txBody>
              <a:bodyPr/>
              <a:lstStyle/>
              <a:p>
                <a:r>
                  <a:rPr lang="fr-FR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Prétraitement pour le problème du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1|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𝑚𝑎𝑥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Footer Placeholder 1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ftr" sz="quarter" idx="11"/>
              </p:nvPr>
            </p:nvSpPr>
            <p:spPr>
              <a:xfrm>
                <a:off x="0" y="6492240"/>
                <a:ext cx="3053081" cy="365760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 Same Side Corner Rectangle 6"/>
          <p:cNvSpPr/>
          <p:nvPr/>
        </p:nvSpPr>
        <p:spPr>
          <a:xfrm rot="10800000">
            <a:off x="7239000" y="0"/>
            <a:ext cx="1905000" cy="25146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162800" y="13716"/>
            <a:ext cx="2057400" cy="25770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2">
                      <a:lumMod val="60000"/>
                      <a:lumOff val="40000"/>
                      <a:alpha val="40000"/>
                    </a:schemeClr>
                  </a:glow>
                </a:effectLst>
              </a:rPr>
              <a:t>-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2">
                      <a:lumMod val="60000"/>
                      <a:lumOff val="40000"/>
                      <a:alpha val="40000"/>
                    </a:schemeClr>
                  </a:glow>
                </a:effectLst>
              </a:rPr>
              <a:t>Formalization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2">
                      <a:lumMod val="60000"/>
                      <a:lumOff val="40000"/>
                      <a:alpha val="40000"/>
                    </a:schemeClr>
                  </a:glow>
                </a:effectLst>
              </a:rPr>
              <a:t> of the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2">
                      <a:lumMod val="60000"/>
                      <a:lumOff val="40000"/>
                      <a:alpha val="40000"/>
                    </a:schemeClr>
                  </a:glow>
                </a:effectLst>
              </a:rPr>
              <a:t>problem</a:t>
            </a:r>
            <a:endParaRPr lang="fr-FR" sz="1400" dirty="0" smtClean="0">
              <a:solidFill>
                <a:schemeClr val="bg1">
                  <a:lumMod val="95000"/>
                </a:schemeClr>
              </a:solidFill>
              <a:effectLst>
                <a:glow rad="139700">
                  <a:schemeClr val="accent2">
                    <a:lumMod val="60000"/>
                    <a:lumOff val="40000"/>
                    <a:alpha val="40000"/>
                  </a:schemeClr>
                </a:glow>
              </a:effectLst>
            </a:endParaRPr>
          </a:p>
          <a:p>
            <a:pPr marL="114300" indent="0">
              <a:buNone/>
            </a:pP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</a:rPr>
              <a:t>Ant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</a:rPr>
              <a:t>colony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</a:rPr>
              <a:t>optimization</a:t>
            </a:r>
            <a:endParaRPr lang="fr-FR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114300" indent="0">
              <a:buNone/>
            </a:pPr>
            <a:r>
              <a:rPr lang="fr-FR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   - 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General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</a:rPr>
              <a:t>definitions</a:t>
            </a:r>
            <a:endParaRPr lang="fr-FR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114300" indent="0">
              <a:buNone/>
            </a:pPr>
            <a:r>
              <a:rPr lang="fr-FR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   - Application to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</a:rPr>
              <a:t>our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</a:rPr>
              <a:t>problem</a:t>
            </a:r>
            <a:endParaRPr lang="fr-FR" sz="1400" dirty="0">
              <a:solidFill>
                <a:schemeClr val="bg1">
                  <a:lumMod val="95000"/>
                </a:schemeClr>
              </a:solidFill>
            </a:endParaRPr>
          </a:p>
          <a:p>
            <a:pPr marL="114300" indent="0">
              <a:buNone/>
            </a:pP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</a:rPr>
              <a:t>Heuristics</a:t>
            </a:r>
            <a:endParaRPr lang="fr-FR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114300" indent="0">
              <a:buNone/>
            </a:pP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</a:rPr>
              <a:t>Results</a:t>
            </a:r>
            <a:endParaRPr lang="fr-FR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114300" indent="0">
              <a:buNone/>
            </a:pP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Perspectives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452124" y="2319459"/>
            <a:ext cx="510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452124" y="2878259"/>
            <a:ext cx="510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833124" y="2116259"/>
            <a:ext cx="38100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2214124" y="2116259"/>
            <a:ext cx="76200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2976124" y="2116259"/>
            <a:ext cx="22860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2214124" y="2675059"/>
            <a:ext cx="60960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2976124" y="2675059"/>
            <a:ext cx="45720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3433324" y="2675059"/>
            <a:ext cx="91440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953269" y="2134793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M1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953268" y="2693593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M2</a:t>
            </a:r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953268" y="4478459"/>
            <a:ext cx="34645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Isosceles Triangle 20"/>
          <p:cNvSpPr/>
          <p:nvPr/>
        </p:nvSpPr>
        <p:spPr>
          <a:xfrm>
            <a:off x="859796" y="4097459"/>
            <a:ext cx="533400" cy="381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1238002" y="4173659"/>
            <a:ext cx="97028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Cloud 22"/>
          <p:cNvSpPr/>
          <p:nvPr/>
        </p:nvSpPr>
        <p:spPr>
          <a:xfrm>
            <a:off x="1191075" y="3297359"/>
            <a:ext cx="217297" cy="8763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1147324" y="4783259"/>
            <a:ext cx="95441" cy="152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009403" y="4554659"/>
            <a:ext cx="117093" cy="152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6" name="Flowchart: Alternate Process 25"/>
          <p:cNvSpPr/>
          <p:nvPr/>
        </p:nvSpPr>
        <p:spPr>
          <a:xfrm>
            <a:off x="2214124" y="2504125"/>
            <a:ext cx="1219200" cy="558800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Flowchart: Alternate Process 26"/>
          <p:cNvSpPr/>
          <p:nvPr/>
        </p:nvSpPr>
        <p:spPr>
          <a:xfrm>
            <a:off x="3456184" y="2497259"/>
            <a:ext cx="891540" cy="558800"/>
          </a:xfrm>
          <a:prstGeom prst="flowChartAlternateProcess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Plus 27"/>
          <p:cNvSpPr/>
          <p:nvPr/>
        </p:nvSpPr>
        <p:spPr>
          <a:xfrm rot="2667262">
            <a:off x="5080658" y="3528221"/>
            <a:ext cx="228600" cy="22802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Plus 28"/>
          <p:cNvSpPr/>
          <p:nvPr/>
        </p:nvSpPr>
        <p:spPr>
          <a:xfrm rot="2667262">
            <a:off x="4623459" y="5327390"/>
            <a:ext cx="228600" cy="22802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Plus 29"/>
          <p:cNvSpPr/>
          <p:nvPr/>
        </p:nvSpPr>
        <p:spPr>
          <a:xfrm rot="2667262">
            <a:off x="1056538" y="5745079"/>
            <a:ext cx="228600" cy="22802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ight Arrow 30"/>
          <p:cNvSpPr/>
          <p:nvPr/>
        </p:nvSpPr>
        <p:spPr>
          <a:xfrm rot="7917920">
            <a:off x="1215566" y="3554293"/>
            <a:ext cx="1442013" cy="228600"/>
          </a:xfrm>
          <a:prstGeom prst="right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Curved Connector 31"/>
          <p:cNvCxnSpPr/>
          <p:nvPr/>
        </p:nvCxnSpPr>
        <p:spPr>
          <a:xfrm flipV="1">
            <a:off x="1408372" y="3642232"/>
            <a:ext cx="3625150" cy="979594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/>
          <p:nvPr/>
        </p:nvCxnSpPr>
        <p:spPr>
          <a:xfrm rot="5400000">
            <a:off x="4228206" y="4313218"/>
            <a:ext cx="1476306" cy="457199"/>
          </a:xfrm>
          <a:prstGeom prst="curvedConnector3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/>
          <p:nvPr/>
        </p:nvCxnSpPr>
        <p:spPr>
          <a:xfrm rot="10800000">
            <a:off x="1408373" y="4935659"/>
            <a:ext cx="3167951" cy="505742"/>
          </a:xfrm>
          <a:prstGeom prst="curvedConnector3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ight Arrow 34"/>
          <p:cNvSpPr/>
          <p:nvPr/>
        </p:nvSpPr>
        <p:spPr>
          <a:xfrm rot="8908993">
            <a:off x="1530474" y="3712149"/>
            <a:ext cx="2129299" cy="228600"/>
          </a:xfrm>
          <a:prstGeom prst="right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Curved Connector 35"/>
          <p:cNvCxnSpPr>
            <a:endCxn id="30" idx="2"/>
          </p:cNvCxnSpPr>
          <p:nvPr/>
        </p:nvCxnSpPr>
        <p:spPr>
          <a:xfrm rot="16200000" flipH="1">
            <a:off x="695211" y="5384596"/>
            <a:ext cx="788404" cy="42930"/>
          </a:xfrm>
          <a:prstGeom prst="curvedConnector4">
            <a:avLst>
              <a:gd name="adj1" fmla="val 46500"/>
              <a:gd name="adj2" fmla="val -432495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30" idx="0"/>
          </p:cNvCxnSpPr>
          <p:nvPr/>
        </p:nvCxnSpPr>
        <p:spPr>
          <a:xfrm flipH="1" flipV="1">
            <a:off x="1202697" y="5011860"/>
            <a:ext cx="28100" cy="906059"/>
          </a:xfrm>
          <a:prstGeom prst="curvedConnector4">
            <a:avLst>
              <a:gd name="adj1" fmla="val -813523"/>
              <a:gd name="adj2" fmla="val 59538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943600" y="4163938"/>
            <a:ext cx="38100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39" name="Rectangle 38"/>
          <p:cNvSpPr/>
          <p:nvPr/>
        </p:nvSpPr>
        <p:spPr>
          <a:xfrm>
            <a:off x="6324600" y="4163938"/>
            <a:ext cx="38100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705600" y="4163938"/>
            <a:ext cx="38100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622581" y="3618998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Solution:</a:t>
            </a:r>
            <a:endParaRPr lang="en-GB" dirty="0"/>
          </a:p>
        </p:txBody>
      </p:sp>
      <p:sp>
        <p:nvSpPr>
          <p:cNvPr id="43" name="Rectangle 42"/>
          <p:cNvSpPr/>
          <p:nvPr/>
        </p:nvSpPr>
        <p:spPr>
          <a:xfrm>
            <a:off x="5943600" y="4707059"/>
            <a:ext cx="38100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44" name="Rectangle 43"/>
          <p:cNvSpPr/>
          <p:nvPr/>
        </p:nvSpPr>
        <p:spPr>
          <a:xfrm>
            <a:off x="6324600" y="4707059"/>
            <a:ext cx="38100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45" name="Rectangle 44"/>
          <p:cNvSpPr/>
          <p:nvPr/>
        </p:nvSpPr>
        <p:spPr>
          <a:xfrm>
            <a:off x="6705600" y="4707059"/>
            <a:ext cx="38100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47" name="Rectangle 46"/>
          <p:cNvSpPr/>
          <p:nvPr/>
        </p:nvSpPr>
        <p:spPr>
          <a:xfrm>
            <a:off x="7086600" y="4707059"/>
            <a:ext cx="38100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48" name="Rectangle 47"/>
          <p:cNvSpPr/>
          <p:nvPr/>
        </p:nvSpPr>
        <p:spPr>
          <a:xfrm>
            <a:off x="7467600" y="4707059"/>
            <a:ext cx="38100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49" name="Rectangle 48"/>
          <p:cNvSpPr/>
          <p:nvPr/>
        </p:nvSpPr>
        <p:spPr>
          <a:xfrm>
            <a:off x="7848600" y="4707059"/>
            <a:ext cx="38100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0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/>
              <p:cNvSpPr txBox="1"/>
              <p:nvPr/>
            </p:nvSpPr>
            <p:spPr>
              <a:xfrm>
                <a:off x="4945531" y="3135522"/>
                <a:ext cx="471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5531" y="3135522"/>
                <a:ext cx="47153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4501989" y="5637015"/>
                <a:ext cx="471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1989" y="5637015"/>
                <a:ext cx="47153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15584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/>
              <p:cNvSpPr txBox="1"/>
              <p:nvPr/>
            </p:nvSpPr>
            <p:spPr>
              <a:xfrm>
                <a:off x="935068" y="6039464"/>
                <a:ext cx="471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068" y="6039464"/>
                <a:ext cx="47153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16667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845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6629400" cy="1143000"/>
          </a:xfrm>
        </p:spPr>
        <p:txBody>
          <a:bodyPr/>
          <a:lstStyle/>
          <a:p>
            <a:r>
              <a:rPr lang="fr-FR" sz="4000" dirty="0" err="1" smtClean="0"/>
              <a:t>Ant</a:t>
            </a:r>
            <a:r>
              <a:rPr lang="fr-FR" sz="4000" dirty="0" smtClean="0"/>
              <a:t> </a:t>
            </a:r>
            <a:r>
              <a:rPr lang="fr-FR" sz="4000" dirty="0" err="1" smtClean="0"/>
              <a:t>colony</a:t>
            </a:r>
            <a:r>
              <a:rPr lang="fr-FR" sz="4000" dirty="0" smtClean="0"/>
              <a:t> </a:t>
            </a:r>
            <a:r>
              <a:rPr lang="fr-FR" sz="4000" dirty="0" err="1" smtClean="0"/>
              <a:t>optimization</a:t>
            </a:r>
            <a:r>
              <a:rPr lang="fr-FR" sz="4000" dirty="0" smtClean="0"/>
              <a:t/>
            </a:r>
            <a:br>
              <a:rPr lang="fr-FR" sz="4000" dirty="0" smtClean="0"/>
            </a:br>
            <a:r>
              <a:rPr lang="fr-FR" sz="4000" dirty="0" smtClean="0"/>
              <a:t>	</a:t>
            </a:r>
            <a:r>
              <a:rPr lang="fr-FR" sz="3200" dirty="0" smtClean="0"/>
              <a:t>General </a:t>
            </a:r>
            <a:r>
              <a:rPr lang="fr-FR" sz="3200" dirty="0" err="1" smtClean="0"/>
              <a:t>definitions</a:t>
            </a:r>
            <a:endParaRPr lang="fr-FR" sz="4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ffectLst>
            <a:softEdge rad="1270000"/>
          </a:effectLst>
        </p:spPr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ooter Placeholder 14"/>
              <p:cNvSpPr>
                <a:spLocks noGrp="1"/>
              </p:cNvSpPr>
              <p:nvPr>
                <p:ph type="ftr" sz="quarter" idx="11"/>
              </p:nvPr>
            </p:nvSpPr>
            <p:spPr>
              <a:xfrm>
                <a:off x="0" y="6492240"/>
                <a:ext cx="3053081" cy="365760"/>
              </a:xfrm>
            </p:spPr>
            <p:txBody>
              <a:bodyPr/>
              <a:lstStyle/>
              <a:p>
                <a:r>
                  <a:rPr lang="fr-FR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Prétraitement pour le problème du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1|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𝑚𝑎𝑥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Footer Placeholder 1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ftr" sz="quarter" idx="11"/>
              </p:nvPr>
            </p:nvSpPr>
            <p:spPr>
              <a:xfrm>
                <a:off x="0" y="6492240"/>
                <a:ext cx="3053081" cy="365760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 Same Side Corner Rectangle 6"/>
          <p:cNvSpPr/>
          <p:nvPr/>
        </p:nvSpPr>
        <p:spPr>
          <a:xfrm rot="10800000">
            <a:off x="7239000" y="0"/>
            <a:ext cx="1905000" cy="25146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162800" y="13716"/>
            <a:ext cx="2057400" cy="25770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fr-FR" sz="1400" dirty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fr-FR" sz="1400" dirty="0" err="1">
                <a:solidFill>
                  <a:schemeClr val="bg1">
                    <a:lumMod val="95000"/>
                  </a:schemeClr>
                </a:solidFill>
              </a:rPr>
              <a:t>Formalization</a:t>
            </a:r>
            <a:r>
              <a:rPr lang="fr-FR" sz="1400" dirty="0">
                <a:solidFill>
                  <a:schemeClr val="bg1">
                    <a:lumMod val="95000"/>
                  </a:schemeClr>
                </a:solidFill>
              </a:rPr>
              <a:t> of the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</a:rPr>
              <a:t>problem</a:t>
            </a:r>
            <a:endParaRPr lang="fr-FR" sz="1400" dirty="0" smtClean="0">
              <a:solidFill>
                <a:schemeClr val="bg1">
                  <a:lumMod val="95000"/>
                </a:schemeClr>
              </a:solidFill>
              <a:effectLst>
                <a:glow rad="139700">
                  <a:schemeClr val="accent2">
                    <a:lumMod val="60000"/>
                    <a:lumOff val="40000"/>
                    <a:alpha val="40000"/>
                  </a:schemeClr>
                </a:glow>
              </a:effectLst>
            </a:endParaRPr>
          </a:p>
          <a:p>
            <a:pPr marL="114300" indent="0">
              <a:buNone/>
            </a:pP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2">
                      <a:lumMod val="60000"/>
                      <a:lumOff val="40000"/>
                      <a:alpha val="40000"/>
                    </a:schemeClr>
                  </a:glow>
                </a:effectLst>
              </a:rPr>
              <a:t>-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2">
                      <a:lumMod val="60000"/>
                      <a:lumOff val="40000"/>
                      <a:alpha val="40000"/>
                    </a:schemeClr>
                  </a:glow>
                </a:effectLst>
              </a:rPr>
              <a:t>Ant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2">
                      <a:lumMod val="60000"/>
                      <a:lumOff val="40000"/>
                      <a:alpha val="40000"/>
                    </a:schemeClr>
                  </a:glow>
                </a:effectLst>
              </a:rPr>
              <a:t>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2">
                      <a:lumMod val="60000"/>
                      <a:lumOff val="40000"/>
                      <a:alpha val="40000"/>
                    </a:schemeClr>
                  </a:glow>
                </a:effectLst>
              </a:rPr>
              <a:t>colony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2">
                      <a:lumMod val="60000"/>
                      <a:lumOff val="40000"/>
                      <a:alpha val="40000"/>
                    </a:schemeClr>
                  </a:glow>
                </a:effectLst>
              </a:rPr>
              <a:t>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2">
                      <a:lumMod val="60000"/>
                      <a:lumOff val="40000"/>
                      <a:alpha val="40000"/>
                    </a:schemeClr>
                  </a:glow>
                </a:effectLst>
              </a:rPr>
              <a:t>optimization</a:t>
            </a:r>
            <a:endParaRPr lang="fr-FR" sz="1400" dirty="0" smtClean="0">
              <a:solidFill>
                <a:schemeClr val="bg1">
                  <a:lumMod val="95000"/>
                </a:schemeClr>
              </a:solidFill>
              <a:effectLst>
                <a:glow rad="139700">
                  <a:schemeClr val="accent2">
                    <a:lumMod val="60000"/>
                    <a:lumOff val="40000"/>
                    <a:alpha val="40000"/>
                  </a:schemeClr>
                </a:glow>
              </a:effectLst>
            </a:endParaRPr>
          </a:p>
          <a:p>
            <a:pPr marL="114300" indent="0">
              <a:buNone/>
            </a:pP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2">
                      <a:lumMod val="60000"/>
                      <a:lumOff val="40000"/>
                      <a:alpha val="40000"/>
                    </a:schemeClr>
                  </a:glow>
                </a:effectLst>
              </a:rPr>
              <a:t>    - General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2">
                      <a:lumMod val="60000"/>
                      <a:lumOff val="40000"/>
                      <a:alpha val="40000"/>
                    </a:schemeClr>
                  </a:glow>
                </a:effectLst>
              </a:rPr>
              <a:t>definitions</a:t>
            </a:r>
            <a:endParaRPr lang="fr-FR" sz="1400" dirty="0" smtClean="0">
              <a:solidFill>
                <a:schemeClr val="bg1">
                  <a:lumMod val="95000"/>
                </a:schemeClr>
              </a:solidFill>
              <a:effectLst>
                <a:glow rad="139700">
                  <a:schemeClr val="accent2">
                    <a:lumMod val="60000"/>
                    <a:lumOff val="40000"/>
                    <a:alpha val="40000"/>
                  </a:schemeClr>
                </a:glow>
              </a:effectLst>
            </a:endParaRPr>
          </a:p>
          <a:p>
            <a:pPr marL="114300" indent="0">
              <a:buNone/>
            </a:pP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    - Application to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</a:rPr>
              <a:t>our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</a:rPr>
              <a:t>problem</a:t>
            </a:r>
            <a:endParaRPr lang="fr-FR" sz="1400" dirty="0">
              <a:solidFill>
                <a:schemeClr val="bg1">
                  <a:lumMod val="95000"/>
                </a:schemeClr>
              </a:solidFill>
            </a:endParaRPr>
          </a:p>
          <a:p>
            <a:pPr marL="114300" indent="0">
              <a:buNone/>
            </a:pP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</a:rPr>
              <a:t>Heuristics</a:t>
            </a:r>
            <a:endParaRPr lang="fr-FR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114300" indent="0">
              <a:buNone/>
            </a:pP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</a:rPr>
              <a:t>Results</a:t>
            </a:r>
            <a:endParaRPr lang="fr-FR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114300" indent="0">
              <a:buNone/>
            </a:pP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Perspectives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Construction of a solution</a:t>
            </a:r>
          </a:p>
        </p:txBody>
      </p:sp>
      <p:sp>
        <p:nvSpPr>
          <p:cNvPr id="53" name="Plus 52"/>
          <p:cNvSpPr/>
          <p:nvPr/>
        </p:nvSpPr>
        <p:spPr>
          <a:xfrm rot="2667262">
            <a:off x="1418735" y="3019219"/>
            <a:ext cx="228600" cy="22802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4" name="Plus 53"/>
          <p:cNvSpPr/>
          <p:nvPr/>
        </p:nvSpPr>
        <p:spPr>
          <a:xfrm rot="2667262">
            <a:off x="3704736" y="2699276"/>
            <a:ext cx="228600" cy="22802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Plus 54"/>
          <p:cNvSpPr/>
          <p:nvPr/>
        </p:nvSpPr>
        <p:spPr>
          <a:xfrm rot="2667262">
            <a:off x="5403529" y="4924220"/>
            <a:ext cx="228600" cy="22802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Plus 55"/>
          <p:cNvSpPr/>
          <p:nvPr/>
        </p:nvSpPr>
        <p:spPr>
          <a:xfrm rot="2667262">
            <a:off x="1875936" y="4972860"/>
            <a:ext cx="228600" cy="22802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Plus 56"/>
          <p:cNvSpPr/>
          <p:nvPr/>
        </p:nvSpPr>
        <p:spPr>
          <a:xfrm rot="2667262">
            <a:off x="3401319" y="4009820"/>
            <a:ext cx="228600" cy="22802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Plus 57"/>
          <p:cNvSpPr/>
          <p:nvPr/>
        </p:nvSpPr>
        <p:spPr>
          <a:xfrm rot="2667262">
            <a:off x="5681520" y="3192376"/>
            <a:ext cx="228600" cy="22802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1371599" y="26670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60" name="TextBox 59"/>
          <p:cNvSpPr txBox="1"/>
          <p:nvPr/>
        </p:nvSpPr>
        <p:spPr>
          <a:xfrm>
            <a:off x="3677055" y="23299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  <a:endParaRPr lang="en-GB" dirty="0"/>
          </a:p>
        </p:txBody>
      </p:sp>
      <p:sp>
        <p:nvSpPr>
          <p:cNvPr id="61" name="TextBox 60"/>
          <p:cNvSpPr txBox="1"/>
          <p:nvPr/>
        </p:nvSpPr>
        <p:spPr>
          <a:xfrm>
            <a:off x="5644977" y="28347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62" name="TextBox 61"/>
          <p:cNvSpPr txBox="1"/>
          <p:nvPr/>
        </p:nvSpPr>
        <p:spPr>
          <a:xfrm>
            <a:off x="3364776" y="3657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  <a:endParaRPr lang="en-GB" dirty="0"/>
          </a:p>
        </p:txBody>
      </p:sp>
      <p:sp>
        <p:nvSpPr>
          <p:cNvPr id="63" name="TextBox 62"/>
          <p:cNvSpPr txBox="1"/>
          <p:nvPr/>
        </p:nvSpPr>
        <p:spPr>
          <a:xfrm>
            <a:off x="1839393" y="46688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366986" y="45621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</a:t>
            </a:r>
            <a:endParaRPr lang="en-GB" dirty="0"/>
          </a:p>
        </p:txBody>
      </p:sp>
      <p:pic>
        <p:nvPicPr>
          <p:cNvPr id="2051" name="Picture 3" descr="C:\Users\Thomas\Documents\Cours\M2RI\Operation_Research\Ant-colony_for_a_mixed_optimisation_problem\Defense\images\ANT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36951">
            <a:off x="5497257" y="3654233"/>
            <a:ext cx="597124" cy="588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Straight Connector 39"/>
          <p:cNvCxnSpPr>
            <a:stCxn id="53" idx="0"/>
            <a:endCxn id="54" idx="2"/>
          </p:cNvCxnSpPr>
          <p:nvPr/>
        </p:nvCxnSpPr>
        <p:spPr>
          <a:xfrm flipV="1">
            <a:off x="1592994" y="2754460"/>
            <a:ext cx="2166082" cy="43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4" idx="3"/>
            <a:endCxn id="57" idx="3"/>
          </p:cNvCxnSpPr>
          <p:nvPr/>
        </p:nvCxnSpPr>
        <p:spPr>
          <a:xfrm flipH="1">
            <a:off x="3574299" y="2753479"/>
            <a:ext cx="303417" cy="1310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6" idx="3"/>
            <a:endCxn id="57" idx="1"/>
          </p:cNvCxnSpPr>
          <p:nvPr/>
        </p:nvCxnSpPr>
        <p:spPr>
          <a:xfrm flipV="1">
            <a:off x="2048916" y="4183640"/>
            <a:ext cx="1408023" cy="843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56" idx="0"/>
            <a:endCxn id="55" idx="1"/>
          </p:cNvCxnSpPr>
          <p:nvPr/>
        </p:nvCxnSpPr>
        <p:spPr>
          <a:xfrm flipV="1">
            <a:off x="2050195" y="5098040"/>
            <a:ext cx="3408954" cy="47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55" idx="3"/>
            <a:endCxn id="58" idx="0"/>
          </p:cNvCxnSpPr>
          <p:nvPr/>
        </p:nvCxnSpPr>
        <p:spPr>
          <a:xfrm flipV="1">
            <a:off x="5576509" y="3365216"/>
            <a:ext cx="279270" cy="1613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8" name="TextBox 2057"/>
          <p:cNvSpPr txBox="1"/>
          <p:nvPr/>
        </p:nvSpPr>
        <p:spPr>
          <a:xfrm>
            <a:off x="6934200" y="2851745"/>
            <a:ext cx="1151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Solution:</a:t>
            </a:r>
          </a:p>
          <a:p>
            <a:r>
              <a:rPr lang="en-GB" dirty="0" smtClean="0"/>
              <a:t>1 2 4 5 6 3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59" name="TextBox 2058"/>
              <p:cNvSpPr txBox="1"/>
              <p:nvPr/>
            </p:nvSpPr>
            <p:spPr>
              <a:xfrm>
                <a:off x="457200" y="5410200"/>
                <a:ext cx="4070410" cy="9766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fr-FR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fr-FR" i="1">
                                  <a:latin typeface="Cambria Math"/>
                                </a:rPr>
                                <m:t>𝑖𝑗</m:t>
                              </m:r>
                            </m:sub>
                            <m:sup/>
                          </m:sSubSup>
                        </m:e>
                        <m:sub/>
                        <m:sup>
                          <m:r>
                            <a:rPr lang="fr-FR" b="0" i="1" smtClean="0">
                              <a:latin typeface="Cambria Math"/>
                            </a:rPr>
                            <m:t>𝑚</m:t>
                          </m:r>
                        </m:sup>
                      </m:sSubSup>
                      <m:r>
                        <a:rPr lang="fr-FR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fr-FR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/>
                                        </a:rPr>
                                        <m:t>𝑖𝑗</m:t>
                                      </m:r>
                                      <m:r>
                                        <a:rPr lang="fr-FR" b="0" i="1" smtClean="0">
                                          <a:latin typeface="Cambria Math"/>
                                        </a:rPr>
                                        <m:t> 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𝜼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num>
                                <m:den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fr-FR" b="0" i="1" smtClean="0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fr-FR" b="0" i="1" smtClean="0">
                                          <a:latin typeface="Cambria Math"/>
                                        </a:rPr>
                                        <m:t>𝑙</m:t>
                                      </m:r>
                                      <m:r>
                                        <a:rPr lang="fr-FR" b="0" i="1" smtClean="0">
                                          <a:latin typeface="Cambria Math"/>
                                        </a:rPr>
                                        <m:t> ∉</m:t>
                                      </m:r>
                                      <m:sSub>
                                        <m:sSubPr>
                                          <m:ctrlPr>
                                            <a:rPr lang="fr-FR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𝑡𝑎𝑏𝑢</m:t>
                                          </m:r>
                                        </m:e>
                                        <m:sub>
                                          <m:r>
                                            <a:rPr lang="fr-FR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fr-FR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i="1">
                                              <a:latin typeface="Cambria Math"/>
                                            </a:rPr>
                                            <m:t>𝝉</m:t>
                                          </m:r>
                                        </m:e>
                                        <m:sub>
                                          <m:r>
                                            <a:rPr lang="fr-FR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fr-FR" b="0" i="1" smtClean="0"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  <m:r>
                                            <a:rPr lang="fr-FR" i="1">
                                              <a:latin typeface="Cambria Math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fr-FR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i="1">
                                              <a:latin typeface="Cambria Math"/>
                                            </a:rPr>
                                            <m:t>𝜼</m:t>
                                          </m:r>
                                        </m:e>
                                        <m:sub>
                                          <m:r>
                                            <a:rPr lang="fr-FR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fr-FR" b="0" i="1" smtClean="0"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</m:e>
                                  </m:nary>
                                </m:den>
                              </m:f>
                              <m:r>
                                <a:rPr lang="fr-FR" b="0" i="1" smtClean="0">
                                  <a:latin typeface="Cambria Math"/>
                                </a:rPr>
                                <m:t> , 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𝑖𝑓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m:rPr>
                                  <m:brk m:alnAt="7"/>
                                </m:rPr>
                                <a:rPr lang="fr-FR" i="1">
                                  <a:latin typeface="Cambria Math"/>
                                  <a:ea typeface="Cambria Math"/>
                                </a:rPr>
                                <m:t>∉</m:t>
                              </m:r>
                              <m:sSub>
                                <m:sSubPr>
                                  <m:ctrlPr>
                                    <a:rPr lang="fr-FR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/>
                                      <a:ea typeface="Cambria Math"/>
                                    </a:rPr>
                                    <m:t>𝑡𝑎𝑏𝑢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/>
                                      <a:ea typeface="Cambria Math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0, 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𝑖𝑓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 ∈</m:t>
                              </m:r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/>
                                      <a:ea typeface="Cambria Math"/>
                                    </a:rPr>
                                    <m:t>𝑡𝑎𝑏𝑢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/>
                                      <a:ea typeface="Cambria Math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059" name="TextBox 20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410200"/>
                <a:ext cx="4070410" cy="976614"/>
              </a:xfrm>
              <a:prstGeom prst="rect">
                <a:avLst/>
              </a:prstGeom>
              <a:blipFill rotWithShape="1">
                <a:blip r:embed="rId5"/>
                <a:stretch>
                  <a:fillRect r="-13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521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6629400" cy="1143000"/>
          </a:xfrm>
        </p:spPr>
        <p:txBody>
          <a:bodyPr/>
          <a:lstStyle/>
          <a:p>
            <a:r>
              <a:rPr lang="fr-FR" sz="4000" dirty="0" err="1" smtClean="0"/>
              <a:t>Ant</a:t>
            </a:r>
            <a:r>
              <a:rPr lang="fr-FR" sz="4000" dirty="0" smtClean="0"/>
              <a:t> </a:t>
            </a:r>
            <a:r>
              <a:rPr lang="fr-FR" sz="4000" dirty="0" err="1" smtClean="0"/>
              <a:t>colony</a:t>
            </a:r>
            <a:r>
              <a:rPr lang="fr-FR" sz="4000" dirty="0" smtClean="0"/>
              <a:t> </a:t>
            </a:r>
            <a:r>
              <a:rPr lang="fr-FR" sz="4000" dirty="0" err="1" smtClean="0"/>
              <a:t>optimization</a:t>
            </a:r>
            <a:r>
              <a:rPr lang="fr-FR" sz="4000" dirty="0" smtClean="0"/>
              <a:t/>
            </a:r>
            <a:br>
              <a:rPr lang="fr-FR" sz="4000" dirty="0" smtClean="0"/>
            </a:br>
            <a:r>
              <a:rPr lang="fr-FR" sz="4000" dirty="0" smtClean="0"/>
              <a:t>	</a:t>
            </a:r>
            <a:r>
              <a:rPr lang="fr-FR" sz="3200" dirty="0" smtClean="0"/>
              <a:t>General </a:t>
            </a:r>
            <a:r>
              <a:rPr lang="fr-FR" sz="3200" dirty="0" err="1" smtClean="0"/>
              <a:t>definitions</a:t>
            </a:r>
            <a:endParaRPr lang="fr-FR" sz="4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ffectLst>
            <a:softEdge rad="1270000"/>
          </a:effectLst>
        </p:spPr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ooter Placeholder 14"/>
              <p:cNvSpPr>
                <a:spLocks noGrp="1"/>
              </p:cNvSpPr>
              <p:nvPr>
                <p:ph type="ftr" sz="quarter" idx="11"/>
              </p:nvPr>
            </p:nvSpPr>
            <p:spPr>
              <a:xfrm>
                <a:off x="0" y="6492240"/>
                <a:ext cx="3053081" cy="365760"/>
              </a:xfrm>
            </p:spPr>
            <p:txBody>
              <a:bodyPr/>
              <a:lstStyle/>
              <a:p>
                <a:r>
                  <a:rPr lang="fr-FR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Prétraitement pour le problème du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1|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𝑚𝑎𝑥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Footer Placeholder 1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ftr" sz="quarter" idx="11"/>
              </p:nvPr>
            </p:nvSpPr>
            <p:spPr>
              <a:xfrm>
                <a:off x="0" y="6492240"/>
                <a:ext cx="3053081" cy="365760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 Same Side Corner Rectangle 6"/>
          <p:cNvSpPr/>
          <p:nvPr/>
        </p:nvSpPr>
        <p:spPr>
          <a:xfrm rot="10800000">
            <a:off x="7239000" y="0"/>
            <a:ext cx="1905000" cy="25146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162800" y="13716"/>
            <a:ext cx="2057400" cy="25770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fr-FR" sz="1400" dirty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fr-FR" sz="1400" dirty="0" err="1">
                <a:solidFill>
                  <a:schemeClr val="bg1">
                    <a:lumMod val="95000"/>
                  </a:schemeClr>
                </a:solidFill>
              </a:rPr>
              <a:t>Formalization</a:t>
            </a:r>
            <a:r>
              <a:rPr lang="fr-FR" sz="1400" dirty="0">
                <a:solidFill>
                  <a:schemeClr val="bg1">
                    <a:lumMod val="95000"/>
                  </a:schemeClr>
                </a:solidFill>
              </a:rPr>
              <a:t> of the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</a:rPr>
              <a:t>problem</a:t>
            </a:r>
            <a:endParaRPr lang="fr-FR" sz="1400" dirty="0" smtClean="0">
              <a:solidFill>
                <a:schemeClr val="bg1">
                  <a:lumMod val="95000"/>
                </a:schemeClr>
              </a:solidFill>
              <a:effectLst>
                <a:glow rad="139700">
                  <a:schemeClr val="accent2">
                    <a:lumMod val="60000"/>
                    <a:lumOff val="40000"/>
                    <a:alpha val="40000"/>
                  </a:schemeClr>
                </a:glow>
              </a:effectLst>
            </a:endParaRPr>
          </a:p>
          <a:p>
            <a:pPr marL="114300" indent="0">
              <a:buNone/>
            </a:pP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2">
                      <a:lumMod val="60000"/>
                      <a:lumOff val="40000"/>
                      <a:alpha val="40000"/>
                    </a:schemeClr>
                  </a:glow>
                </a:effectLst>
              </a:rPr>
              <a:t>-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2">
                      <a:lumMod val="60000"/>
                      <a:lumOff val="40000"/>
                      <a:alpha val="40000"/>
                    </a:schemeClr>
                  </a:glow>
                </a:effectLst>
              </a:rPr>
              <a:t>Ant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2">
                      <a:lumMod val="60000"/>
                      <a:lumOff val="40000"/>
                      <a:alpha val="40000"/>
                    </a:schemeClr>
                  </a:glow>
                </a:effectLst>
              </a:rPr>
              <a:t>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2">
                      <a:lumMod val="60000"/>
                      <a:lumOff val="40000"/>
                      <a:alpha val="40000"/>
                    </a:schemeClr>
                  </a:glow>
                </a:effectLst>
              </a:rPr>
              <a:t>colony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2">
                      <a:lumMod val="60000"/>
                      <a:lumOff val="40000"/>
                      <a:alpha val="40000"/>
                    </a:schemeClr>
                  </a:glow>
                </a:effectLst>
              </a:rPr>
              <a:t>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2">
                      <a:lumMod val="60000"/>
                      <a:lumOff val="40000"/>
                      <a:alpha val="40000"/>
                    </a:schemeClr>
                  </a:glow>
                </a:effectLst>
              </a:rPr>
              <a:t>optimization</a:t>
            </a:r>
            <a:endParaRPr lang="fr-FR" sz="1400" dirty="0" smtClean="0">
              <a:solidFill>
                <a:schemeClr val="bg1">
                  <a:lumMod val="95000"/>
                </a:schemeClr>
              </a:solidFill>
              <a:effectLst>
                <a:glow rad="139700">
                  <a:schemeClr val="accent2">
                    <a:lumMod val="60000"/>
                    <a:lumOff val="40000"/>
                    <a:alpha val="40000"/>
                  </a:schemeClr>
                </a:glow>
              </a:effectLst>
            </a:endParaRPr>
          </a:p>
          <a:p>
            <a:pPr marL="114300" indent="0">
              <a:buNone/>
            </a:pP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2">
                      <a:lumMod val="60000"/>
                      <a:lumOff val="40000"/>
                      <a:alpha val="40000"/>
                    </a:schemeClr>
                  </a:glow>
                </a:effectLst>
              </a:rPr>
              <a:t>    </a:t>
            </a:r>
            <a:r>
              <a:rPr lang="fr-FR" sz="1400" dirty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2">
                      <a:lumMod val="60000"/>
                      <a:lumOff val="40000"/>
                      <a:alpha val="40000"/>
                    </a:schemeClr>
                  </a:glow>
                </a:effectLst>
              </a:rPr>
              <a:t>- General </a:t>
            </a:r>
            <a:r>
              <a:rPr lang="fr-FR" sz="1400" dirty="0" err="1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2">
                      <a:lumMod val="60000"/>
                      <a:lumOff val="40000"/>
                      <a:alpha val="40000"/>
                    </a:schemeClr>
                  </a:glow>
                </a:effectLst>
              </a:rPr>
              <a:t>definitions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   </a:t>
            </a:r>
          </a:p>
          <a:p>
            <a:pPr marL="114300" indent="0">
              <a:buNone/>
            </a:pP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    - Application to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</a:rPr>
              <a:t>our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</a:rPr>
              <a:t>problem</a:t>
            </a:r>
            <a:endParaRPr lang="fr-FR" sz="1400" dirty="0">
              <a:solidFill>
                <a:schemeClr val="bg1">
                  <a:lumMod val="95000"/>
                </a:schemeClr>
              </a:solidFill>
            </a:endParaRPr>
          </a:p>
          <a:p>
            <a:pPr marL="114300" indent="0">
              <a:buNone/>
            </a:pP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</a:rPr>
              <a:t>Heuristics</a:t>
            </a:r>
            <a:endParaRPr lang="fr-FR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114300" indent="0">
              <a:buNone/>
            </a:pP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</a:rPr>
              <a:t>Results</a:t>
            </a:r>
            <a:endParaRPr lang="fr-FR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114300" indent="0">
              <a:buNone/>
            </a:pP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Perspectives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b="1" dirty="0" smtClean="0"/>
          </a:p>
          <a:p>
            <a:pPr marL="114300" indent="0">
              <a:buNone/>
            </a:pPr>
            <a:r>
              <a:rPr lang="en-GB" b="1" dirty="0" smtClean="0"/>
              <a:t>For </a:t>
            </a:r>
            <a:r>
              <a:rPr lang="en-GB" dirty="0" smtClean="0"/>
              <a:t>k </a:t>
            </a:r>
            <a:r>
              <a:rPr lang="en-GB" dirty="0" smtClean="0">
                <a:sym typeface="Wingdings" pitchFamily="2" charset="2"/>
              </a:rPr>
              <a:t> 1 to </a:t>
            </a:r>
            <a:r>
              <a:rPr lang="en-GB" i="1" dirty="0" err="1" smtClean="0">
                <a:sym typeface="Wingdings" pitchFamily="2" charset="2"/>
              </a:rPr>
              <a:t>iterationNumber</a:t>
            </a:r>
            <a:r>
              <a:rPr lang="en-GB" dirty="0" smtClean="0">
                <a:sym typeface="Wingdings" pitchFamily="2" charset="2"/>
              </a:rPr>
              <a:t>  </a:t>
            </a:r>
            <a:r>
              <a:rPr lang="en-GB" b="1" dirty="0" smtClean="0">
                <a:sym typeface="Wingdings" pitchFamily="2" charset="2"/>
              </a:rPr>
              <a:t>do</a:t>
            </a:r>
          </a:p>
          <a:p>
            <a:pPr marL="411480" lvl="1" indent="0">
              <a:buNone/>
            </a:pPr>
            <a:r>
              <a:rPr lang="en-GB" b="1" dirty="0" smtClean="0">
                <a:sym typeface="Wingdings" pitchFamily="2" charset="2"/>
              </a:rPr>
              <a:t>For each </a:t>
            </a:r>
            <a:r>
              <a:rPr lang="en-GB" i="1" dirty="0" smtClean="0">
                <a:sym typeface="Wingdings" pitchFamily="2" charset="2"/>
              </a:rPr>
              <a:t>ant </a:t>
            </a:r>
            <a:r>
              <a:rPr lang="en-GB" b="1" dirty="0" smtClean="0">
                <a:sym typeface="Wingdings" pitchFamily="2" charset="2"/>
              </a:rPr>
              <a:t>do</a:t>
            </a:r>
          </a:p>
          <a:p>
            <a:pPr marL="777240" lvl="2" indent="0">
              <a:buNone/>
            </a:pPr>
            <a:r>
              <a:rPr lang="en-GB" dirty="0" smtClean="0">
                <a:sym typeface="Wingdings" pitchFamily="2" charset="2"/>
              </a:rPr>
              <a:t>Construct solution</a:t>
            </a:r>
          </a:p>
          <a:p>
            <a:pPr marL="777240" lvl="2" indent="0">
              <a:buNone/>
            </a:pPr>
            <a:r>
              <a:rPr lang="en-GB" dirty="0" smtClean="0">
                <a:sym typeface="Wingdings" pitchFamily="2" charset="2"/>
              </a:rPr>
              <a:t>Local pheromone update</a:t>
            </a:r>
          </a:p>
          <a:p>
            <a:pPr marL="411480" lvl="1" indent="0">
              <a:buNone/>
            </a:pPr>
            <a:r>
              <a:rPr lang="en-GB" b="1" dirty="0" smtClean="0">
                <a:sym typeface="Wingdings" pitchFamily="2" charset="2"/>
              </a:rPr>
              <a:t>End for</a:t>
            </a:r>
          </a:p>
          <a:p>
            <a:pPr marL="411480" lvl="1" indent="0">
              <a:buNone/>
            </a:pPr>
            <a:r>
              <a:rPr lang="en-GB" dirty="0" smtClean="0">
                <a:sym typeface="Wingdings" pitchFamily="2" charset="2"/>
              </a:rPr>
              <a:t>Local search</a:t>
            </a:r>
          </a:p>
          <a:p>
            <a:pPr marL="411480" lvl="1" indent="0">
              <a:buNone/>
            </a:pPr>
            <a:r>
              <a:rPr lang="en-GB" dirty="0" smtClean="0">
                <a:sym typeface="Wingdings" pitchFamily="2" charset="2"/>
              </a:rPr>
              <a:t>Global pheromone update</a:t>
            </a:r>
          </a:p>
          <a:p>
            <a:pPr marL="114300" indent="0">
              <a:buNone/>
            </a:pPr>
            <a:r>
              <a:rPr lang="en-GB" b="1" dirty="0" smtClean="0">
                <a:sym typeface="Wingdings" pitchFamily="2" charset="2"/>
              </a:rPr>
              <a:t>End for</a:t>
            </a:r>
          </a:p>
          <a:p>
            <a:pPr marL="114300" indent="0">
              <a:buNone/>
            </a:pPr>
            <a:r>
              <a:rPr lang="en-GB" b="1" dirty="0" smtClean="0">
                <a:sym typeface="Wingdings" pitchFamily="2" charset="2"/>
              </a:rPr>
              <a:t>Return </a:t>
            </a:r>
            <a:r>
              <a:rPr lang="en-GB" dirty="0" smtClean="0">
                <a:sym typeface="Wingdings" pitchFamily="2" charset="2"/>
              </a:rPr>
              <a:t>Best found solution</a:t>
            </a:r>
            <a:endParaRPr lang="en-GB" b="1" dirty="0"/>
          </a:p>
        </p:txBody>
      </p:sp>
      <p:pic>
        <p:nvPicPr>
          <p:cNvPr id="2050" name="Picture 2" descr="C:\Users\Thomas\Documents\Cours\M2RI\Operation_Research\Ant-colony_for_a_mixed_optimisation_problem\Defense\images\ant-trai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354" y="4038600"/>
            <a:ext cx="3497146" cy="233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89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6629400" cy="1143000"/>
          </a:xfrm>
        </p:spPr>
        <p:txBody>
          <a:bodyPr/>
          <a:lstStyle/>
          <a:p>
            <a:r>
              <a:rPr lang="fr-FR" sz="4000" dirty="0" err="1" smtClean="0"/>
              <a:t>Ant</a:t>
            </a:r>
            <a:r>
              <a:rPr lang="fr-FR" sz="4000" dirty="0" smtClean="0"/>
              <a:t> </a:t>
            </a:r>
            <a:r>
              <a:rPr lang="fr-FR" sz="4000" dirty="0" err="1" smtClean="0"/>
              <a:t>colony</a:t>
            </a:r>
            <a:r>
              <a:rPr lang="fr-FR" sz="4000" dirty="0" smtClean="0"/>
              <a:t> </a:t>
            </a:r>
            <a:r>
              <a:rPr lang="fr-FR" sz="4000" dirty="0" err="1" smtClean="0"/>
              <a:t>optimization</a:t>
            </a:r>
            <a:r>
              <a:rPr lang="fr-FR" sz="4000" dirty="0" smtClean="0"/>
              <a:t/>
            </a:r>
            <a:br>
              <a:rPr lang="fr-FR" sz="4000" dirty="0" smtClean="0"/>
            </a:br>
            <a:r>
              <a:rPr lang="fr-FR" sz="4000" dirty="0" smtClean="0"/>
              <a:t>	</a:t>
            </a:r>
            <a:r>
              <a:rPr lang="fr-FR" sz="3200" dirty="0" smtClean="0"/>
              <a:t>Application to </a:t>
            </a:r>
            <a:r>
              <a:rPr lang="fr-FR" sz="3200" dirty="0" err="1" smtClean="0"/>
              <a:t>our</a:t>
            </a:r>
            <a:r>
              <a:rPr lang="fr-FR" sz="3200" dirty="0" smtClean="0"/>
              <a:t> </a:t>
            </a:r>
            <a:r>
              <a:rPr lang="fr-FR" sz="3200" dirty="0" err="1" smtClean="0"/>
              <a:t>problem</a:t>
            </a:r>
            <a:endParaRPr lang="fr-FR" sz="4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ffectLst>
            <a:softEdge rad="1270000"/>
          </a:effectLst>
        </p:spPr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ooter Placeholder 14"/>
              <p:cNvSpPr>
                <a:spLocks noGrp="1"/>
              </p:cNvSpPr>
              <p:nvPr>
                <p:ph type="ftr" sz="quarter" idx="11"/>
              </p:nvPr>
            </p:nvSpPr>
            <p:spPr>
              <a:xfrm>
                <a:off x="0" y="6492240"/>
                <a:ext cx="3053081" cy="365760"/>
              </a:xfrm>
            </p:spPr>
            <p:txBody>
              <a:bodyPr/>
              <a:lstStyle/>
              <a:p>
                <a:r>
                  <a:rPr lang="fr-FR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Prétraitement pour le problème du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1|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𝑚𝑎𝑥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Footer Placeholder 1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ftr" sz="quarter" idx="11"/>
              </p:nvPr>
            </p:nvSpPr>
            <p:spPr>
              <a:xfrm>
                <a:off x="0" y="6492240"/>
                <a:ext cx="3053081" cy="365760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 Same Side Corner Rectangle 6"/>
          <p:cNvSpPr/>
          <p:nvPr/>
        </p:nvSpPr>
        <p:spPr>
          <a:xfrm rot="10800000">
            <a:off x="7239000" y="0"/>
            <a:ext cx="1905000" cy="25146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162800" y="13716"/>
            <a:ext cx="2057400" cy="25770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fr-FR" sz="1400" dirty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fr-FR" sz="1400" dirty="0" err="1">
                <a:solidFill>
                  <a:schemeClr val="bg1">
                    <a:lumMod val="95000"/>
                  </a:schemeClr>
                </a:solidFill>
              </a:rPr>
              <a:t>Formalization</a:t>
            </a:r>
            <a:r>
              <a:rPr lang="fr-FR" sz="1400" dirty="0">
                <a:solidFill>
                  <a:schemeClr val="bg1">
                    <a:lumMod val="95000"/>
                  </a:schemeClr>
                </a:solidFill>
              </a:rPr>
              <a:t> of the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</a:rPr>
              <a:t>problem</a:t>
            </a:r>
            <a:endParaRPr lang="fr-FR" sz="1400" dirty="0" smtClean="0">
              <a:solidFill>
                <a:schemeClr val="bg1">
                  <a:lumMod val="95000"/>
                </a:schemeClr>
              </a:solidFill>
              <a:effectLst>
                <a:glow rad="139700">
                  <a:schemeClr val="accent2">
                    <a:lumMod val="60000"/>
                    <a:lumOff val="40000"/>
                    <a:alpha val="40000"/>
                  </a:schemeClr>
                </a:glow>
              </a:effectLst>
            </a:endParaRPr>
          </a:p>
          <a:p>
            <a:pPr marL="114300" indent="0">
              <a:buNone/>
            </a:pP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2">
                      <a:lumMod val="60000"/>
                      <a:lumOff val="40000"/>
                      <a:alpha val="40000"/>
                    </a:schemeClr>
                  </a:glow>
                </a:effectLst>
              </a:rPr>
              <a:t>-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2">
                      <a:lumMod val="60000"/>
                      <a:lumOff val="40000"/>
                      <a:alpha val="40000"/>
                    </a:schemeClr>
                  </a:glow>
                </a:effectLst>
              </a:rPr>
              <a:t>Ant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2">
                      <a:lumMod val="60000"/>
                      <a:lumOff val="40000"/>
                      <a:alpha val="40000"/>
                    </a:schemeClr>
                  </a:glow>
                </a:effectLst>
              </a:rPr>
              <a:t>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2">
                      <a:lumMod val="60000"/>
                      <a:lumOff val="40000"/>
                      <a:alpha val="40000"/>
                    </a:schemeClr>
                  </a:glow>
                </a:effectLst>
              </a:rPr>
              <a:t>colony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2">
                      <a:lumMod val="60000"/>
                      <a:lumOff val="40000"/>
                      <a:alpha val="40000"/>
                    </a:schemeClr>
                  </a:glow>
                </a:effectLst>
              </a:rPr>
              <a:t>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2">
                      <a:lumMod val="60000"/>
                      <a:lumOff val="40000"/>
                      <a:alpha val="40000"/>
                    </a:schemeClr>
                  </a:glow>
                </a:effectLst>
              </a:rPr>
              <a:t>optimization</a:t>
            </a:r>
            <a:endParaRPr lang="fr-FR" sz="1400" dirty="0" smtClean="0">
              <a:solidFill>
                <a:schemeClr val="bg1">
                  <a:lumMod val="95000"/>
                </a:schemeClr>
              </a:solidFill>
              <a:effectLst>
                <a:glow rad="139700">
                  <a:schemeClr val="accent2">
                    <a:lumMod val="60000"/>
                    <a:lumOff val="40000"/>
                    <a:alpha val="40000"/>
                  </a:schemeClr>
                </a:glow>
              </a:effectLst>
            </a:endParaRPr>
          </a:p>
          <a:p>
            <a:pPr marL="114300" indent="0">
              <a:buNone/>
            </a:pP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    - 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General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</a:rPr>
              <a:t>definitions</a:t>
            </a:r>
            <a:endParaRPr lang="fr-FR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114300" indent="0">
              <a:buNone/>
            </a:pP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2">
                      <a:lumMod val="60000"/>
                      <a:lumOff val="40000"/>
                      <a:alpha val="40000"/>
                    </a:schemeClr>
                  </a:glow>
                </a:effectLst>
              </a:rPr>
              <a:t>    - Application to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2">
                      <a:lumMod val="60000"/>
                      <a:lumOff val="40000"/>
                      <a:alpha val="40000"/>
                    </a:schemeClr>
                  </a:glow>
                </a:effectLst>
              </a:rPr>
              <a:t>our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2">
                      <a:lumMod val="60000"/>
                      <a:lumOff val="40000"/>
                      <a:alpha val="40000"/>
                    </a:schemeClr>
                  </a:glow>
                </a:effectLst>
              </a:rPr>
              <a:t>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2">
                      <a:lumMod val="60000"/>
                      <a:lumOff val="40000"/>
                      <a:alpha val="40000"/>
                    </a:schemeClr>
                  </a:glow>
                </a:effectLst>
              </a:rPr>
              <a:t>problem</a:t>
            </a:r>
            <a:endParaRPr lang="fr-FR" sz="1400" dirty="0">
              <a:solidFill>
                <a:schemeClr val="bg1">
                  <a:lumMod val="95000"/>
                </a:schemeClr>
              </a:solidFill>
            </a:endParaRPr>
          </a:p>
          <a:p>
            <a:pPr marL="114300" indent="0">
              <a:buNone/>
            </a:pP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</a:rPr>
              <a:t>Heuristics</a:t>
            </a:r>
            <a:endParaRPr lang="fr-FR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114300" indent="0">
              <a:buNone/>
            </a:pP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</a:rPr>
              <a:t>Results</a:t>
            </a:r>
            <a:endParaRPr lang="fr-FR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114300" indent="0">
              <a:buNone/>
            </a:pP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Perspectives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6448" y="1600200"/>
            <a:ext cx="6705600" cy="4800600"/>
          </a:xfrm>
        </p:spPr>
        <p:txBody>
          <a:bodyPr/>
          <a:lstStyle/>
          <a:p>
            <a:endParaRPr lang="en-GB" b="1" dirty="0" smtClean="0"/>
          </a:p>
          <a:p>
            <a:r>
              <a:rPr lang="en-GB" dirty="0" smtClean="0"/>
              <a:t>Graph representation impossible for the whole problem</a:t>
            </a:r>
          </a:p>
          <a:p>
            <a:endParaRPr lang="en-GB" dirty="0"/>
          </a:p>
          <a:p>
            <a:r>
              <a:rPr lang="en-GB" dirty="0" smtClean="0"/>
              <a:t>Choose only one sub-problem</a:t>
            </a:r>
          </a:p>
          <a:p>
            <a:pPr lvl="1"/>
            <a:r>
              <a:rPr lang="en-GB" dirty="0" err="1" smtClean="0"/>
              <a:t>Flowshop</a:t>
            </a:r>
            <a:endParaRPr lang="en-GB" dirty="0" smtClean="0"/>
          </a:p>
          <a:p>
            <a:pPr lvl="1"/>
            <a:r>
              <a:rPr lang="en-GB" dirty="0" smtClean="0"/>
              <a:t>Batching</a:t>
            </a:r>
          </a:p>
          <a:p>
            <a:pPr lvl="1"/>
            <a:endParaRPr lang="en-GB" dirty="0"/>
          </a:p>
          <a:p>
            <a:r>
              <a:rPr lang="en-GB" dirty="0" smtClean="0"/>
              <a:t>Batching</a:t>
            </a:r>
          </a:p>
          <a:p>
            <a:pPr lvl="1"/>
            <a:r>
              <a:rPr lang="en-GB" dirty="0" smtClean="0"/>
              <a:t>More central</a:t>
            </a:r>
          </a:p>
          <a:p>
            <a:pPr lvl="1"/>
            <a:r>
              <a:rPr lang="en-GB" dirty="0" smtClean="0"/>
              <a:t>Easy to deduce the rest of the solution</a:t>
            </a:r>
          </a:p>
        </p:txBody>
      </p:sp>
    </p:spTree>
    <p:extLst>
      <p:ext uri="{BB962C8B-B14F-4D97-AF65-F5344CB8AC3E}">
        <p14:creationId xmlns:p14="http://schemas.microsoft.com/office/powerpoint/2010/main" val="151688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1310</TotalTime>
  <Words>1307</Words>
  <Application>Microsoft Office PowerPoint</Application>
  <PresentationFormat>On-screen Show (4:3)</PresentationFormat>
  <Paragraphs>324</Paragraphs>
  <Slides>17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Adjacency</vt:lpstr>
      <vt:lpstr>Ant colony for a mixed optimisation problem</vt:lpstr>
      <vt:lpstr>Introduction</vt:lpstr>
      <vt:lpstr>Introduction</vt:lpstr>
      <vt:lpstr>Contents</vt:lpstr>
      <vt:lpstr>Formalization of the problem</vt:lpstr>
      <vt:lpstr>Formalization of the problem</vt:lpstr>
      <vt:lpstr>Ant colony optimization  General definitions</vt:lpstr>
      <vt:lpstr>Ant colony optimization  General definitions</vt:lpstr>
      <vt:lpstr>Ant colony optimization  Application to our problem</vt:lpstr>
      <vt:lpstr>Ant colony optimization  Application to our problem</vt:lpstr>
      <vt:lpstr>Ant colony optimization  Application to our problem</vt:lpstr>
      <vt:lpstr>Heuristics  Finish building the ant colony solution</vt:lpstr>
      <vt:lpstr>Heuristics  Build a solution out of nothing</vt:lpstr>
      <vt:lpstr>Results</vt:lpstr>
      <vt:lpstr>Results</vt:lpstr>
      <vt:lpstr>Perspectives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Prétraitement pour un problème d’ordonnancement à une machine</dc:title>
  <dc:creator>Caelum</dc:creator>
  <cp:lastModifiedBy>Thomas</cp:lastModifiedBy>
  <cp:revision>155</cp:revision>
  <dcterms:created xsi:type="dcterms:W3CDTF">2006-08-16T00:00:00Z</dcterms:created>
  <dcterms:modified xsi:type="dcterms:W3CDTF">2014-01-19T15:35:52Z</dcterms:modified>
</cp:coreProperties>
</file>