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6" r:id="rId1"/>
  </p:sldMasterIdLst>
  <p:notesMasterIdLst>
    <p:notesMasterId r:id="rId27"/>
  </p:notesMasterIdLst>
  <p:sldIdLst>
    <p:sldId id="256" r:id="rId2"/>
    <p:sldId id="257" r:id="rId3"/>
    <p:sldId id="260" r:id="rId4"/>
    <p:sldId id="261" r:id="rId5"/>
    <p:sldId id="295" r:id="rId6"/>
    <p:sldId id="296" r:id="rId7"/>
    <p:sldId id="297" r:id="rId8"/>
    <p:sldId id="299" r:id="rId9"/>
    <p:sldId id="298" r:id="rId10"/>
    <p:sldId id="300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4" r:id="rId23"/>
    <p:sldId id="313" r:id="rId24"/>
    <p:sldId id="315" r:id="rId25"/>
    <p:sldId id="31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47" autoAdjust="0"/>
  </p:normalViewPr>
  <p:slideViewPr>
    <p:cSldViewPr>
      <p:cViewPr>
        <p:scale>
          <a:sx n="100" d="100"/>
          <a:sy n="100" d="100"/>
        </p:scale>
        <p:origin x="-1308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95A02-2C02-4609-B8C3-01A864F2D5E8}" type="datetimeFigureOut">
              <a:rPr lang="fr-FR" smtClean="0"/>
              <a:t>19/01/2014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EF206-CE66-4EBF-81EC-01D2531914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062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EF206-CE66-4EBF-81EC-01D2531914C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960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EF206-CE66-4EBF-81EC-01D2531914C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960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EF206-CE66-4EBF-81EC-01D2531914C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960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EF206-CE66-4EBF-81EC-01D2531914C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960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EF206-CE66-4EBF-81EC-01D2531914C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960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EF206-CE66-4EBF-81EC-01D2531914C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960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EF206-CE66-4EBF-81EC-01D2531914C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960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EF206-CE66-4EBF-81EC-01D2531914C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960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EF206-CE66-4EBF-81EC-01D2531914C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9606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EF206-CE66-4EBF-81EC-01D2531914CD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960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EF206-CE66-4EBF-81EC-01D2531914CD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960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EF206-CE66-4EBF-81EC-01D2531914C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9606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EF206-CE66-4EBF-81EC-01D2531914CD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9606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EF206-CE66-4EBF-81EC-01D2531914CD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960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EF206-CE66-4EBF-81EC-01D2531914CD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9606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EF206-CE66-4EBF-81EC-01D2531914CD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9606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EF206-CE66-4EBF-81EC-01D2531914CD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960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EF206-CE66-4EBF-81EC-01D2531914C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960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EF206-CE66-4EBF-81EC-01D2531914C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960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EF206-CE66-4EBF-81EC-01D2531914C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960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EF206-CE66-4EBF-81EC-01D2531914C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960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EF206-CE66-4EBF-81EC-01D2531914C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960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EF206-CE66-4EBF-81EC-01D2531914C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960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EF206-CE66-4EBF-81EC-01D2531914C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960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5500-04CB-4217-B207-411D4A47C197}" type="datetime1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Prétraitement pour le problème du 1|ri|Lmax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D2FD-6452-4431-8BDF-90294B0CED89}" type="datetime1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Prétraitement pour le problème du 1|ri|Lmax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4749-BC4C-4284-B837-1620AFF621E4}" type="datetime1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Prétraitement pour le problème du 1|ri|Lmax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FE6C-12C1-4DDA-B689-E023FA894CAC}" type="datetime1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Prétraitement pour le problème du 1|ri|Lmax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4EB0-24C6-4A28-959B-79351F983CE7}" type="datetime1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Prétraitement pour le problème du 1|ri|Lmax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2BB10-EB13-4FF2-8151-7F414AACFE2A}" type="datetime1">
              <a:rPr lang="en-US" smtClean="0"/>
              <a:t>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Prétraitement pour le problème du 1|ri|Lmax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935B-F591-44F7-B9C5-F688207F8281}" type="datetime1">
              <a:rPr lang="en-US" smtClean="0"/>
              <a:t>1/19/2014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Prétraitement pour le problème du 1|ri|Lmax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CCA7-9720-48FB-B325-92C6ACA019DF}" type="datetime1">
              <a:rPr lang="en-US" smtClean="0"/>
              <a:t>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Prétraitement pour le problème du 1|ri|Lmax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0010-FE6F-4433-93F4-6BEB99A7DDEA}" type="datetime1">
              <a:rPr lang="en-US" smtClean="0"/>
              <a:t>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Prétraitement pour le problème du 1|ri|Lmax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396B-5C42-4F81-8337-E982DE1E1C54}" type="datetime1">
              <a:rPr lang="en-US" smtClean="0"/>
              <a:t>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Prétraitement pour le problème du 1|ri|Lmax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35F4-827F-4304-BEB7-FD92215D86F0}" type="datetime1">
              <a:rPr lang="en-US" smtClean="0"/>
              <a:t>1/19/2014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Prétraitement pour le problème du 1|ri|Lmax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Prétraitement pour le problème du 1|ri|Lmax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FE626FB-4656-46B9-9609-50057C7FB9BE}" type="datetime1">
              <a:rPr lang="en-US" smtClean="0"/>
              <a:t>1/19/2014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1"/>
            <a:ext cx="7772400" cy="1829761"/>
          </a:xfrm>
        </p:spPr>
        <p:txBody>
          <a:bodyPr>
            <a:noAutofit/>
          </a:bodyPr>
          <a:lstStyle/>
          <a:p>
            <a:pPr algn="ctr"/>
            <a:r>
              <a:rPr lang="en-GB" sz="4000" dirty="0" smtClean="0"/>
              <a:t>Multi-scale graph matching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57600"/>
            <a:ext cx="5562600" cy="457200"/>
          </a:xfrm>
        </p:spPr>
        <p:txBody>
          <a:bodyPr>
            <a:normAutofit/>
          </a:bodyPr>
          <a:lstStyle/>
          <a:p>
            <a:pPr algn="r"/>
            <a:r>
              <a:rPr lang="en-GB" dirty="0" smtClean="0"/>
              <a:t>Pattern recognition project</a:t>
            </a:r>
            <a:endParaRPr lang="en-GB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5181600" y="5947300"/>
            <a:ext cx="2971800" cy="75326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accent1">
                    <a:tint val="2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Student: Thomas </a:t>
            </a:r>
            <a:r>
              <a:rPr lang="en-GB" sz="1600" dirty="0" err="1" smtClean="0">
                <a:solidFill>
                  <a:schemeClr val="accent6">
                    <a:lumMod val="75000"/>
                  </a:schemeClr>
                </a:solidFill>
              </a:rPr>
              <a:t>Noguer</a:t>
            </a:r>
            <a:endParaRPr lang="en-GB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Supervisor: </a:t>
            </a:r>
            <a:r>
              <a:rPr lang="en-GB" sz="1600" dirty="0" err="1" smtClean="0">
                <a:solidFill>
                  <a:schemeClr val="accent6">
                    <a:lumMod val="75000"/>
                  </a:schemeClr>
                </a:solidFill>
              </a:rPr>
              <a:t>Romain</a:t>
            </a: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1600" dirty="0" err="1" smtClean="0">
                <a:solidFill>
                  <a:schemeClr val="accent6">
                    <a:lumMod val="75000"/>
                  </a:schemeClr>
                </a:solidFill>
              </a:rPr>
              <a:t>Raveaux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52400" y="6323933"/>
            <a:ext cx="2971800" cy="37663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accent1">
                    <a:tint val="2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M2RI CADS, 2014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59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1143000"/>
          </a:xfrm>
        </p:spPr>
        <p:txBody>
          <a:bodyPr/>
          <a:lstStyle/>
          <a:p>
            <a:r>
              <a:rPr lang="fr-FR" sz="4000" dirty="0" err="1" smtClean="0"/>
              <a:t>Community</a:t>
            </a:r>
            <a:r>
              <a:rPr lang="fr-FR" sz="4000" dirty="0" smtClean="0"/>
              <a:t> </a:t>
            </a:r>
            <a:r>
              <a:rPr lang="fr-FR" sz="4000" dirty="0" err="1" smtClean="0"/>
              <a:t>Detection</a:t>
            </a:r>
            <a:r>
              <a:rPr lang="fr-FR" sz="4000" dirty="0" smtClean="0"/>
              <a:t>: Louvain</a:t>
            </a:r>
            <a:endParaRPr lang="fr-FR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softEdge rad="1270000"/>
          </a:effectLst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ooter Placeholder 14"/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</p:spPr>
            <p:txBody>
              <a:bodyPr/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Prétraitement pour le problème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1|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Footer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 Same Side Corner Rectangle 6"/>
          <p:cNvSpPr/>
          <p:nvPr/>
        </p:nvSpPr>
        <p:spPr>
          <a:xfrm rot="10800000">
            <a:off x="7239000" y="0"/>
            <a:ext cx="1905000" cy="16764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62800" y="13716"/>
            <a:ext cx="2057400" cy="1662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- Graph Edit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Distance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Community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Detection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Multi-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Scale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Graph Edit Distance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Perspectives</a:t>
            </a:r>
          </a:p>
        </p:txBody>
      </p:sp>
      <p:sp>
        <p:nvSpPr>
          <p:cNvPr id="25" name="Flowchart: Connector 24"/>
          <p:cNvSpPr/>
          <p:nvPr/>
        </p:nvSpPr>
        <p:spPr>
          <a:xfrm>
            <a:off x="876020" y="2209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lowchart: Connector 26"/>
          <p:cNvSpPr/>
          <p:nvPr/>
        </p:nvSpPr>
        <p:spPr>
          <a:xfrm>
            <a:off x="1952905" y="3283743"/>
            <a:ext cx="457200" cy="45720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lowchart: Connector 27"/>
          <p:cNvSpPr/>
          <p:nvPr/>
        </p:nvSpPr>
        <p:spPr>
          <a:xfrm>
            <a:off x="876020" y="4357687"/>
            <a:ext cx="457200" cy="457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/>
          <p:cNvCxnSpPr>
            <a:stCxn id="25" idx="5"/>
            <a:endCxn id="27" idx="1"/>
          </p:cNvCxnSpPr>
          <p:nvPr/>
        </p:nvCxnSpPr>
        <p:spPr>
          <a:xfrm>
            <a:off x="1266265" y="2600045"/>
            <a:ext cx="753595" cy="75065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4"/>
            <a:endCxn id="28" idx="0"/>
          </p:cNvCxnSpPr>
          <p:nvPr/>
        </p:nvCxnSpPr>
        <p:spPr>
          <a:xfrm>
            <a:off x="1104620" y="2667000"/>
            <a:ext cx="0" cy="16906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3"/>
            <a:endCxn id="28" idx="7"/>
          </p:cNvCxnSpPr>
          <p:nvPr/>
        </p:nvCxnSpPr>
        <p:spPr>
          <a:xfrm flipH="1">
            <a:off x="1266265" y="3673988"/>
            <a:ext cx="753595" cy="7506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Flowchart: Connector 40"/>
          <p:cNvSpPr/>
          <p:nvPr/>
        </p:nvSpPr>
        <p:spPr>
          <a:xfrm>
            <a:off x="2819400" y="2209800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lowchart: Connector 41"/>
          <p:cNvSpPr/>
          <p:nvPr/>
        </p:nvSpPr>
        <p:spPr>
          <a:xfrm>
            <a:off x="2819400" y="4357687"/>
            <a:ext cx="457200" cy="457200"/>
          </a:xfrm>
          <a:prstGeom prst="flowChartConnector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lowchart: Connector 42"/>
          <p:cNvSpPr/>
          <p:nvPr/>
        </p:nvSpPr>
        <p:spPr>
          <a:xfrm>
            <a:off x="3657600" y="3283743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lowchart: Connector 43"/>
          <p:cNvSpPr/>
          <p:nvPr/>
        </p:nvSpPr>
        <p:spPr>
          <a:xfrm>
            <a:off x="4657725" y="3283743"/>
            <a:ext cx="457200" cy="4572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lowchart: Connector 44"/>
          <p:cNvSpPr/>
          <p:nvPr/>
        </p:nvSpPr>
        <p:spPr>
          <a:xfrm>
            <a:off x="5562600" y="2209800"/>
            <a:ext cx="457200" cy="45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lowchart: Connector 45"/>
          <p:cNvSpPr/>
          <p:nvPr/>
        </p:nvSpPr>
        <p:spPr>
          <a:xfrm>
            <a:off x="6639485" y="3283743"/>
            <a:ext cx="457200" cy="4572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lowchart: Connector 46"/>
          <p:cNvSpPr/>
          <p:nvPr/>
        </p:nvSpPr>
        <p:spPr>
          <a:xfrm>
            <a:off x="5562600" y="4357687"/>
            <a:ext cx="457200" cy="457200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Connector 48"/>
          <p:cNvCxnSpPr>
            <a:stCxn id="45" idx="4"/>
            <a:endCxn id="47" idx="0"/>
          </p:cNvCxnSpPr>
          <p:nvPr/>
        </p:nvCxnSpPr>
        <p:spPr>
          <a:xfrm>
            <a:off x="5791200" y="2667000"/>
            <a:ext cx="0" cy="16906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1" name="Flowchart: Connector 50"/>
          <p:cNvSpPr/>
          <p:nvPr/>
        </p:nvSpPr>
        <p:spPr>
          <a:xfrm>
            <a:off x="7505980" y="2209800"/>
            <a:ext cx="457200" cy="457200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lowchart: Connector 51"/>
          <p:cNvSpPr/>
          <p:nvPr/>
        </p:nvSpPr>
        <p:spPr>
          <a:xfrm>
            <a:off x="7505980" y="4357687"/>
            <a:ext cx="457200" cy="457200"/>
          </a:xfrm>
          <a:prstGeom prst="flowChartConnector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Connector 52"/>
          <p:cNvCxnSpPr>
            <a:stCxn id="25" idx="6"/>
            <a:endCxn id="41" idx="2"/>
          </p:cNvCxnSpPr>
          <p:nvPr/>
        </p:nvCxnSpPr>
        <p:spPr>
          <a:xfrm>
            <a:off x="1333220" y="2438400"/>
            <a:ext cx="148618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1" idx="4"/>
            <a:endCxn id="42" idx="0"/>
          </p:cNvCxnSpPr>
          <p:nvPr/>
        </p:nvCxnSpPr>
        <p:spPr>
          <a:xfrm>
            <a:off x="3048000" y="2667000"/>
            <a:ext cx="0" cy="16906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7" idx="6"/>
            <a:endCxn id="43" idx="2"/>
          </p:cNvCxnSpPr>
          <p:nvPr/>
        </p:nvCxnSpPr>
        <p:spPr>
          <a:xfrm>
            <a:off x="2410105" y="3512343"/>
            <a:ext cx="124749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8" idx="6"/>
            <a:endCxn id="42" idx="2"/>
          </p:cNvCxnSpPr>
          <p:nvPr/>
        </p:nvCxnSpPr>
        <p:spPr>
          <a:xfrm>
            <a:off x="1333220" y="4586287"/>
            <a:ext cx="148618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1" idx="5"/>
            <a:endCxn id="43" idx="1"/>
          </p:cNvCxnSpPr>
          <p:nvPr/>
        </p:nvCxnSpPr>
        <p:spPr>
          <a:xfrm>
            <a:off x="3209645" y="2600045"/>
            <a:ext cx="514910" cy="75065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3" idx="3"/>
            <a:endCxn id="42" idx="7"/>
          </p:cNvCxnSpPr>
          <p:nvPr/>
        </p:nvCxnSpPr>
        <p:spPr>
          <a:xfrm flipH="1">
            <a:off x="3209645" y="3673988"/>
            <a:ext cx="514910" cy="7506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3" idx="6"/>
            <a:endCxn id="44" idx="2"/>
          </p:cNvCxnSpPr>
          <p:nvPr/>
        </p:nvCxnSpPr>
        <p:spPr>
          <a:xfrm>
            <a:off x="4114800" y="3512343"/>
            <a:ext cx="54292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4" idx="7"/>
            <a:endCxn id="45" idx="3"/>
          </p:cNvCxnSpPr>
          <p:nvPr/>
        </p:nvCxnSpPr>
        <p:spPr>
          <a:xfrm flipV="1">
            <a:off x="5047970" y="2600045"/>
            <a:ext cx="581585" cy="75065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7" idx="1"/>
            <a:endCxn id="44" idx="5"/>
          </p:cNvCxnSpPr>
          <p:nvPr/>
        </p:nvCxnSpPr>
        <p:spPr>
          <a:xfrm flipH="1" flipV="1">
            <a:off x="5047970" y="3673988"/>
            <a:ext cx="581585" cy="7506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4" idx="6"/>
            <a:endCxn id="46" idx="2"/>
          </p:cNvCxnSpPr>
          <p:nvPr/>
        </p:nvCxnSpPr>
        <p:spPr>
          <a:xfrm>
            <a:off x="5114925" y="3512343"/>
            <a:ext cx="152456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5" idx="6"/>
            <a:endCxn id="51" idx="2"/>
          </p:cNvCxnSpPr>
          <p:nvPr/>
        </p:nvCxnSpPr>
        <p:spPr>
          <a:xfrm>
            <a:off x="6019800" y="2438400"/>
            <a:ext cx="148618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2" idx="0"/>
            <a:endCxn id="51" idx="4"/>
          </p:cNvCxnSpPr>
          <p:nvPr/>
        </p:nvCxnSpPr>
        <p:spPr>
          <a:xfrm flipV="1">
            <a:off x="7734580" y="2667000"/>
            <a:ext cx="0" cy="16906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6" idx="7"/>
            <a:endCxn id="51" idx="3"/>
          </p:cNvCxnSpPr>
          <p:nvPr/>
        </p:nvCxnSpPr>
        <p:spPr>
          <a:xfrm flipV="1">
            <a:off x="7029730" y="2600045"/>
            <a:ext cx="543205" cy="75065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6" idx="5"/>
            <a:endCxn id="52" idx="1"/>
          </p:cNvCxnSpPr>
          <p:nvPr/>
        </p:nvCxnSpPr>
        <p:spPr>
          <a:xfrm>
            <a:off x="7029730" y="3673988"/>
            <a:ext cx="543205" cy="7506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47" idx="6"/>
            <a:endCxn id="52" idx="2"/>
          </p:cNvCxnSpPr>
          <p:nvPr/>
        </p:nvCxnSpPr>
        <p:spPr>
          <a:xfrm>
            <a:off x="6019800" y="4586287"/>
            <a:ext cx="148618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70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1143000"/>
          </a:xfrm>
        </p:spPr>
        <p:txBody>
          <a:bodyPr/>
          <a:lstStyle/>
          <a:p>
            <a:r>
              <a:rPr lang="fr-FR" sz="4000" dirty="0" err="1" smtClean="0"/>
              <a:t>Community</a:t>
            </a:r>
            <a:r>
              <a:rPr lang="fr-FR" sz="4000" dirty="0" smtClean="0"/>
              <a:t> </a:t>
            </a:r>
            <a:r>
              <a:rPr lang="fr-FR" sz="4000" dirty="0" err="1" smtClean="0"/>
              <a:t>Detection</a:t>
            </a:r>
            <a:r>
              <a:rPr lang="fr-FR" sz="4000" dirty="0" smtClean="0"/>
              <a:t>: Louvain</a:t>
            </a:r>
            <a:endParaRPr lang="fr-FR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softEdge rad="1270000"/>
          </a:effectLst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ooter Placeholder 14"/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</p:spPr>
            <p:txBody>
              <a:bodyPr/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Prétraitement pour le problème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1|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Footer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 Same Side Corner Rectangle 6"/>
          <p:cNvSpPr/>
          <p:nvPr/>
        </p:nvSpPr>
        <p:spPr>
          <a:xfrm rot="10800000">
            <a:off x="7239000" y="0"/>
            <a:ext cx="1905000" cy="16764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62800" y="13716"/>
            <a:ext cx="2057400" cy="1662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- Graph Edit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Distance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Community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Detection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Multi-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Scale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Graph Edit Distance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Perspectives</a:t>
            </a:r>
          </a:p>
        </p:txBody>
      </p:sp>
      <p:sp>
        <p:nvSpPr>
          <p:cNvPr id="25" name="Flowchart: Connector 24"/>
          <p:cNvSpPr/>
          <p:nvPr/>
        </p:nvSpPr>
        <p:spPr>
          <a:xfrm>
            <a:off x="876020" y="2209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lowchart: Connector 26"/>
          <p:cNvSpPr/>
          <p:nvPr/>
        </p:nvSpPr>
        <p:spPr>
          <a:xfrm>
            <a:off x="1952905" y="3283743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lowchart: Connector 27"/>
          <p:cNvSpPr/>
          <p:nvPr/>
        </p:nvSpPr>
        <p:spPr>
          <a:xfrm>
            <a:off x="876020" y="435768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/>
          <p:cNvCxnSpPr>
            <a:stCxn id="25" idx="5"/>
            <a:endCxn id="27" idx="1"/>
          </p:cNvCxnSpPr>
          <p:nvPr/>
        </p:nvCxnSpPr>
        <p:spPr>
          <a:xfrm>
            <a:off x="1266265" y="2600045"/>
            <a:ext cx="753595" cy="75065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4"/>
            <a:endCxn id="28" idx="0"/>
          </p:cNvCxnSpPr>
          <p:nvPr/>
        </p:nvCxnSpPr>
        <p:spPr>
          <a:xfrm>
            <a:off x="1104620" y="2667000"/>
            <a:ext cx="0" cy="16906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3"/>
            <a:endCxn id="28" idx="7"/>
          </p:cNvCxnSpPr>
          <p:nvPr/>
        </p:nvCxnSpPr>
        <p:spPr>
          <a:xfrm flipH="1">
            <a:off x="1266265" y="3673988"/>
            <a:ext cx="753595" cy="7506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Flowchart: Connector 40"/>
          <p:cNvSpPr/>
          <p:nvPr/>
        </p:nvSpPr>
        <p:spPr>
          <a:xfrm>
            <a:off x="2819400" y="2209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lowchart: Connector 41"/>
          <p:cNvSpPr/>
          <p:nvPr/>
        </p:nvSpPr>
        <p:spPr>
          <a:xfrm>
            <a:off x="2819400" y="435768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lowchart: Connector 42"/>
          <p:cNvSpPr/>
          <p:nvPr/>
        </p:nvSpPr>
        <p:spPr>
          <a:xfrm>
            <a:off x="3657600" y="3283743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lowchart: Connector 43"/>
          <p:cNvSpPr/>
          <p:nvPr/>
        </p:nvSpPr>
        <p:spPr>
          <a:xfrm>
            <a:off x="4657725" y="3283743"/>
            <a:ext cx="457200" cy="4572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lowchart: Connector 44"/>
          <p:cNvSpPr/>
          <p:nvPr/>
        </p:nvSpPr>
        <p:spPr>
          <a:xfrm>
            <a:off x="5562600" y="2209800"/>
            <a:ext cx="457200" cy="4572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lowchart: Connector 45"/>
          <p:cNvSpPr/>
          <p:nvPr/>
        </p:nvSpPr>
        <p:spPr>
          <a:xfrm>
            <a:off x="6639485" y="3283743"/>
            <a:ext cx="457200" cy="4572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lowchart: Connector 46"/>
          <p:cNvSpPr/>
          <p:nvPr/>
        </p:nvSpPr>
        <p:spPr>
          <a:xfrm>
            <a:off x="5562600" y="4357687"/>
            <a:ext cx="457200" cy="4572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Connector 48"/>
          <p:cNvCxnSpPr>
            <a:stCxn id="45" idx="4"/>
            <a:endCxn id="47" idx="0"/>
          </p:cNvCxnSpPr>
          <p:nvPr/>
        </p:nvCxnSpPr>
        <p:spPr>
          <a:xfrm>
            <a:off x="5791200" y="2667000"/>
            <a:ext cx="0" cy="16906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1" name="Flowchart: Connector 50"/>
          <p:cNvSpPr/>
          <p:nvPr/>
        </p:nvSpPr>
        <p:spPr>
          <a:xfrm>
            <a:off x="7505980" y="2209800"/>
            <a:ext cx="457200" cy="4572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lowchart: Connector 51"/>
          <p:cNvSpPr/>
          <p:nvPr/>
        </p:nvSpPr>
        <p:spPr>
          <a:xfrm>
            <a:off x="7505980" y="4357687"/>
            <a:ext cx="457200" cy="4572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Connector 52"/>
          <p:cNvCxnSpPr>
            <a:stCxn id="25" idx="6"/>
            <a:endCxn id="41" idx="2"/>
          </p:cNvCxnSpPr>
          <p:nvPr/>
        </p:nvCxnSpPr>
        <p:spPr>
          <a:xfrm>
            <a:off x="1333220" y="2438400"/>
            <a:ext cx="148618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1" idx="4"/>
            <a:endCxn id="42" idx="0"/>
          </p:cNvCxnSpPr>
          <p:nvPr/>
        </p:nvCxnSpPr>
        <p:spPr>
          <a:xfrm>
            <a:off x="3048000" y="2667000"/>
            <a:ext cx="0" cy="16906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7" idx="6"/>
            <a:endCxn id="43" idx="2"/>
          </p:cNvCxnSpPr>
          <p:nvPr/>
        </p:nvCxnSpPr>
        <p:spPr>
          <a:xfrm>
            <a:off x="2410105" y="3512343"/>
            <a:ext cx="124749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8" idx="6"/>
            <a:endCxn id="42" idx="2"/>
          </p:cNvCxnSpPr>
          <p:nvPr/>
        </p:nvCxnSpPr>
        <p:spPr>
          <a:xfrm>
            <a:off x="1333220" y="4586287"/>
            <a:ext cx="148618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1" idx="5"/>
            <a:endCxn id="43" idx="1"/>
          </p:cNvCxnSpPr>
          <p:nvPr/>
        </p:nvCxnSpPr>
        <p:spPr>
          <a:xfrm>
            <a:off x="3209645" y="2600045"/>
            <a:ext cx="514910" cy="75065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3" idx="3"/>
            <a:endCxn id="42" idx="7"/>
          </p:cNvCxnSpPr>
          <p:nvPr/>
        </p:nvCxnSpPr>
        <p:spPr>
          <a:xfrm flipH="1">
            <a:off x="3209645" y="3673988"/>
            <a:ext cx="514910" cy="7506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3" idx="6"/>
            <a:endCxn id="44" idx="2"/>
          </p:cNvCxnSpPr>
          <p:nvPr/>
        </p:nvCxnSpPr>
        <p:spPr>
          <a:xfrm>
            <a:off x="4114800" y="3512343"/>
            <a:ext cx="54292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4" idx="7"/>
            <a:endCxn id="45" idx="3"/>
          </p:cNvCxnSpPr>
          <p:nvPr/>
        </p:nvCxnSpPr>
        <p:spPr>
          <a:xfrm flipV="1">
            <a:off x="5047970" y="2600045"/>
            <a:ext cx="581585" cy="75065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7" idx="1"/>
            <a:endCxn id="44" idx="5"/>
          </p:cNvCxnSpPr>
          <p:nvPr/>
        </p:nvCxnSpPr>
        <p:spPr>
          <a:xfrm flipH="1" flipV="1">
            <a:off x="5047970" y="3673988"/>
            <a:ext cx="581585" cy="7506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4" idx="6"/>
            <a:endCxn id="46" idx="2"/>
          </p:cNvCxnSpPr>
          <p:nvPr/>
        </p:nvCxnSpPr>
        <p:spPr>
          <a:xfrm>
            <a:off x="5114925" y="3512343"/>
            <a:ext cx="152456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5" idx="6"/>
            <a:endCxn id="51" idx="2"/>
          </p:cNvCxnSpPr>
          <p:nvPr/>
        </p:nvCxnSpPr>
        <p:spPr>
          <a:xfrm>
            <a:off x="6019800" y="2438400"/>
            <a:ext cx="148618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2" idx="0"/>
            <a:endCxn id="51" idx="4"/>
          </p:cNvCxnSpPr>
          <p:nvPr/>
        </p:nvCxnSpPr>
        <p:spPr>
          <a:xfrm flipV="1">
            <a:off x="7734580" y="2667000"/>
            <a:ext cx="0" cy="16906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6" idx="7"/>
            <a:endCxn id="51" idx="3"/>
          </p:cNvCxnSpPr>
          <p:nvPr/>
        </p:nvCxnSpPr>
        <p:spPr>
          <a:xfrm flipV="1">
            <a:off x="7029730" y="2600045"/>
            <a:ext cx="543205" cy="75065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6" idx="5"/>
            <a:endCxn id="52" idx="1"/>
          </p:cNvCxnSpPr>
          <p:nvPr/>
        </p:nvCxnSpPr>
        <p:spPr>
          <a:xfrm>
            <a:off x="7029730" y="3673988"/>
            <a:ext cx="543205" cy="7506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47" idx="6"/>
            <a:endCxn id="52" idx="2"/>
          </p:cNvCxnSpPr>
          <p:nvPr/>
        </p:nvCxnSpPr>
        <p:spPr>
          <a:xfrm>
            <a:off x="6019800" y="4586287"/>
            <a:ext cx="148618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Flowchart: Connector 37"/>
          <p:cNvSpPr/>
          <p:nvPr/>
        </p:nvSpPr>
        <p:spPr>
          <a:xfrm>
            <a:off x="2819400" y="554355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lowchart: Connector 38"/>
          <p:cNvSpPr/>
          <p:nvPr/>
        </p:nvSpPr>
        <p:spPr>
          <a:xfrm>
            <a:off x="4157662" y="5543550"/>
            <a:ext cx="457200" cy="4572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owchart: Connector 39"/>
          <p:cNvSpPr/>
          <p:nvPr/>
        </p:nvSpPr>
        <p:spPr>
          <a:xfrm>
            <a:off x="5562600" y="5543550"/>
            <a:ext cx="457200" cy="4572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/>
          <p:cNvCxnSpPr>
            <a:stCxn id="38" idx="6"/>
            <a:endCxn id="39" idx="2"/>
          </p:cNvCxnSpPr>
          <p:nvPr/>
        </p:nvCxnSpPr>
        <p:spPr>
          <a:xfrm>
            <a:off x="3276600" y="5772150"/>
            <a:ext cx="88106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9" idx="6"/>
            <a:endCxn id="40" idx="2"/>
          </p:cNvCxnSpPr>
          <p:nvPr/>
        </p:nvCxnSpPr>
        <p:spPr>
          <a:xfrm>
            <a:off x="4614862" y="5772150"/>
            <a:ext cx="94773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6288" y="5777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54" name="TextBox 53"/>
          <p:cNvSpPr txBox="1"/>
          <p:nvPr/>
        </p:nvSpPr>
        <p:spPr>
          <a:xfrm>
            <a:off x="4909313" y="5772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cxnSp>
        <p:nvCxnSpPr>
          <p:cNvPr id="19" name="Curved Connector 18"/>
          <p:cNvCxnSpPr>
            <a:stCxn id="38" idx="7"/>
            <a:endCxn id="38" idx="1"/>
          </p:cNvCxnSpPr>
          <p:nvPr/>
        </p:nvCxnSpPr>
        <p:spPr>
          <a:xfrm rot="16200000" flipV="1">
            <a:off x="3048000" y="5448860"/>
            <a:ext cx="12700" cy="323290"/>
          </a:xfrm>
          <a:prstGeom prst="curvedConnector3">
            <a:avLst>
              <a:gd name="adj1" fmla="val 1727205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39" idx="7"/>
            <a:endCxn id="39" idx="1"/>
          </p:cNvCxnSpPr>
          <p:nvPr/>
        </p:nvCxnSpPr>
        <p:spPr>
          <a:xfrm rot="16200000" flipV="1">
            <a:off x="4386262" y="5448860"/>
            <a:ext cx="12700" cy="323290"/>
          </a:xfrm>
          <a:prstGeom prst="curvedConnector3">
            <a:avLst>
              <a:gd name="adj1" fmla="val 1877205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40" idx="7"/>
            <a:endCxn id="40" idx="1"/>
          </p:cNvCxnSpPr>
          <p:nvPr/>
        </p:nvCxnSpPr>
        <p:spPr>
          <a:xfrm rot="16200000" flipV="1">
            <a:off x="5791200" y="5448860"/>
            <a:ext cx="12700" cy="323290"/>
          </a:xfrm>
          <a:prstGeom prst="curvedConnector3">
            <a:avLst>
              <a:gd name="adj1" fmla="val 1877205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640357" y="50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69" name="TextBox 68"/>
          <p:cNvSpPr txBox="1"/>
          <p:nvPr/>
        </p:nvSpPr>
        <p:spPr>
          <a:xfrm>
            <a:off x="4235419" y="50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2883009" y="50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6497463" y="5587484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Q = 0.29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351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1143000"/>
          </a:xfrm>
        </p:spPr>
        <p:txBody>
          <a:bodyPr/>
          <a:lstStyle/>
          <a:p>
            <a:r>
              <a:rPr lang="fr-FR" sz="4000" dirty="0" err="1" smtClean="0"/>
              <a:t>Community</a:t>
            </a:r>
            <a:r>
              <a:rPr lang="fr-FR" sz="4000" dirty="0" smtClean="0"/>
              <a:t> </a:t>
            </a:r>
            <a:r>
              <a:rPr lang="fr-FR" sz="4000" dirty="0" err="1" smtClean="0"/>
              <a:t>Detection</a:t>
            </a:r>
            <a:r>
              <a:rPr lang="fr-FR" sz="4000" dirty="0" smtClean="0"/>
              <a:t>: Louvain</a:t>
            </a:r>
            <a:endParaRPr lang="fr-FR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softEdge rad="1270000"/>
          </a:effectLst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ooter Placeholder 14"/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</p:spPr>
            <p:txBody>
              <a:bodyPr/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Prétraitement pour le problème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1|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Footer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 Same Side Corner Rectangle 6"/>
          <p:cNvSpPr/>
          <p:nvPr/>
        </p:nvSpPr>
        <p:spPr>
          <a:xfrm rot="10800000">
            <a:off x="7239000" y="0"/>
            <a:ext cx="1905000" cy="16764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62800" y="13716"/>
            <a:ext cx="2057400" cy="1662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- Graph Edit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Distance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Community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Detection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Multi-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Scale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Graph Edit Distance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Perspectives</a:t>
            </a:r>
          </a:p>
        </p:txBody>
      </p:sp>
      <p:sp>
        <p:nvSpPr>
          <p:cNvPr id="25" name="Flowchart: Connector 24"/>
          <p:cNvSpPr/>
          <p:nvPr/>
        </p:nvSpPr>
        <p:spPr>
          <a:xfrm>
            <a:off x="876020" y="2209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lowchart: Connector 26"/>
          <p:cNvSpPr/>
          <p:nvPr/>
        </p:nvSpPr>
        <p:spPr>
          <a:xfrm>
            <a:off x="1952905" y="3283743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lowchart: Connector 27"/>
          <p:cNvSpPr/>
          <p:nvPr/>
        </p:nvSpPr>
        <p:spPr>
          <a:xfrm>
            <a:off x="876020" y="435768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/>
          <p:cNvCxnSpPr>
            <a:stCxn id="25" idx="5"/>
            <a:endCxn id="27" idx="1"/>
          </p:cNvCxnSpPr>
          <p:nvPr/>
        </p:nvCxnSpPr>
        <p:spPr>
          <a:xfrm>
            <a:off x="1266265" y="2600045"/>
            <a:ext cx="753595" cy="75065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4"/>
            <a:endCxn id="28" idx="0"/>
          </p:cNvCxnSpPr>
          <p:nvPr/>
        </p:nvCxnSpPr>
        <p:spPr>
          <a:xfrm>
            <a:off x="1104620" y="2667000"/>
            <a:ext cx="0" cy="16906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3"/>
            <a:endCxn id="28" idx="7"/>
          </p:cNvCxnSpPr>
          <p:nvPr/>
        </p:nvCxnSpPr>
        <p:spPr>
          <a:xfrm flipH="1">
            <a:off x="1266265" y="3673988"/>
            <a:ext cx="753595" cy="7506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Flowchart: Connector 40"/>
          <p:cNvSpPr/>
          <p:nvPr/>
        </p:nvSpPr>
        <p:spPr>
          <a:xfrm>
            <a:off x="2819400" y="2209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lowchart: Connector 41"/>
          <p:cNvSpPr/>
          <p:nvPr/>
        </p:nvSpPr>
        <p:spPr>
          <a:xfrm>
            <a:off x="2819400" y="435768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lowchart: Connector 42"/>
          <p:cNvSpPr/>
          <p:nvPr/>
        </p:nvSpPr>
        <p:spPr>
          <a:xfrm>
            <a:off x="3657600" y="3283743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lowchart: Connector 43"/>
          <p:cNvSpPr/>
          <p:nvPr/>
        </p:nvSpPr>
        <p:spPr>
          <a:xfrm>
            <a:off x="4657725" y="3283743"/>
            <a:ext cx="457200" cy="4572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lowchart: Connector 44"/>
          <p:cNvSpPr/>
          <p:nvPr/>
        </p:nvSpPr>
        <p:spPr>
          <a:xfrm>
            <a:off x="5562600" y="2209800"/>
            <a:ext cx="457200" cy="4572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lowchart: Connector 45"/>
          <p:cNvSpPr/>
          <p:nvPr/>
        </p:nvSpPr>
        <p:spPr>
          <a:xfrm>
            <a:off x="6639485" y="3283743"/>
            <a:ext cx="457200" cy="4572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lowchart: Connector 46"/>
          <p:cNvSpPr/>
          <p:nvPr/>
        </p:nvSpPr>
        <p:spPr>
          <a:xfrm>
            <a:off x="5562600" y="4357687"/>
            <a:ext cx="457200" cy="4572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Connector 48"/>
          <p:cNvCxnSpPr>
            <a:stCxn id="45" idx="4"/>
            <a:endCxn id="47" idx="0"/>
          </p:cNvCxnSpPr>
          <p:nvPr/>
        </p:nvCxnSpPr>
        <p:spPr>
          <a:xfrm>
            <a:off x="5791200" y="2667000"/>
            <a:ext cx="0" cy="16906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1" name="Flowchart: Connector 50"/>
          <p:cNvSpPr/>
          <p:nvPr/>
        </p:nvSpPr>
        <p:spPr>
          <a:xfrm>
            <a:off x="7505980" y="2209800"/>
            <a:ext cx="457200" cy="4572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lowchart: Connector 51"/>
          <p:cNvSpPr/>
          <p:nvPr/>
        </p:nvSpPr>
        <p:spPr>
          <a:xfrm>
            <a:off x="7505980" y="4357687"/>
            <a:ext cx="457200" cy="4572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Connector 52"/>
          <p:cNvCxnSpPr>
            <a:stCxn id="25" idx="6"/>
            <a:endCxn id="41" idx="2"/>
          </p:cNvCxnSpPr>
          <p:nvPr/>
        </p:nvCxnSpPr>
        <p:spPr>
          <a:xfrm>
            <a:off x="1333220" y="2438400"/>
            <a:ext cx="148618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1" idx="4"/>
            <a:endCxn id="42" idx="0"/>
          </p:cNvCxnSpPr>
          <p:nvPr/>
        </p:nvCxnSpPr>
        <p:spPr>
          <a:xfrm>
            <a:off x="3048000" y="2667000"/>
            <a:ext cx="0" cy="16906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7" idx="6"/>
            <a:endCxn id="43" idx="2"/>
          </p:cNvCxnSpPr>
          <p:nvPr/>
        </p:nvCxnSpPr>
        <p:spPr>
          <a:xfrm>
            <a:off x="2410105" y="3512343"/>
            <a:ext cx="124749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8" idx="6"/>
            <a:endCxn id="42" idx="2"/>
          </p:cNvCxnSpPr>
          <p:nvPr/>
        </p:nvCxnSpPr>
        <p:spPr>
          <a:xfrm>
            <a:off x="1333220" y="4586287"/>
            <a:ext cx="148618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1" idx="5"/>
            <a:endCxn id="43" idx="1"/>
          </p:cNvCxnSpPr>
          <p:nvPr/>
        </p:nvCxnSpPr>
        <p:spPr>
          <a:xfrm>
            <a:off x="3209645" y="2600045"/>
            <a:ext cx="514910" cy="75065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3" idx="3"/>
            <a:endCxn id="42" idx="7"/>
          </p:cNvCxnSpPr>
          <p:nvPr/>
        </p:nvCxnSpPr>
        <p:spPr>
          <a:xfrm flipH="1">
            <a:off x="3209645" y="3673988"/>
            <a:ext cx="514910" cy="7506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3" idx="6"/>
            <a:endCxn id="44" idx="2"/>
          </p:cNvCxnSpPr>
          <p:nvPr/>
        </p:nvCxnSpPr>
        <p:spPr>
          <a:xfrm>
            <a:off x="4114800" y="3512343"/>
            <a:ext cx="54292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4" idx="7"/>
            <a:endCxn id="45" idx="3"/>
          </p:cNvCxnSpPr>
          <p:nvPr/>
        </p:nvCxnSpPr>
        <p:spPr>
          <a:xfrm flipV="1">
            <a:off x="5047970" y="2600045"/>
            <a:ext cx="581585" cy="75065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7" idx="1"/>
            <a:endCxn id="44" idx="5"/>
          </p:cNvCxnSpPr>
          <p:nvPr/>
        </p:nvCxnSpPr>
        <p:spPr>
          <a:xfrm flipH="1" flipV="1">
            <a:off x="5047970" y="3673988"/>
            <a:ext cx="581585" cy="7506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4" idx="6"/>
            <a:endCxn id="46" idx="2"/>
          </p:cNvCxnSpPr>
          <p:nvPr/>
        </p:nvCxnSpPr>
        <p:spPr>
          <a:xfrm>
            <a:off x="5114925" y="3512343"/>
            <a:ext cx="152456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5" idx="6"/>
            <a:endCxn id="51" idx="2"/>
          </p:cNvCxnSpPr>
          <p:nvPr/>
        </p:nvCxnSpPr>
        <p:spPr>
          <a:xfrm>
            <a:off x="6019800" y="2438400"/>
            <a:ext cx="148618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2" idx="0"/>
            <a:endCxn id="51" idx="4"/>
          </p:cNvCxnSpPr>
          <p:nvPr/>
        </p:nvCxnSpPr>
        <p:spPr>
          <a:xfrm flipV="1">
            <a:off x="7734580" y="2667000"/>
            <a:ext cx="0" cy="16906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6" idx="7"/>
            <a:endCxn id="51" idx="3"/>
          </p:cNvCxnSpPr>
          <p:nvPr/>
        </p:nvCxnSpPr>
        <p:spPr>
          <a:xfrm flipV="1">
            <a:off x="7029730" y="2600045"/>
            <a:ext cx="543205" cy="75065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6" idx="5"/>
            <a:endCxn id="52" idx="1"/>
          </p:cNvCxnSpPr>
          <p:nvPr/>
        </p:nvCxnSpPr>
        <p:spPr>
          <a:xfrm>
            <a:off x="7029730" y="3673988"/>
            <a:ext cx="543205" cy="7506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47" idx="6"/>
            <a:endCxn id="52" idx="2"/>
          </p:cNvCxnSpPr>
          <p:nvPr/>
        </p:nvCxnSpPr>
        <p:spPr>
          <a:xfrm>
            <a:off x="6019800" y="4586287"/>
            <a:ext cx="148618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Flowchart: Connector 37"/>
          <p:cNvSpPr/>
          <p:nvPr/>
        </p:nvSpPr>
        <p:spPr>
          <a:xfrm>
            <a:off x="2819400" y="554355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owchart: Connector 39"/>
          <p:cNvSpPr/>
          <p:nvPr/>
        </p:nvSpPr>
        <p:spPr>
          <a:xfrm>
            <a:off x="5562600" y="5543550"/>
            <a:ext cx="457200" cy="4572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/>
          <p:cNvCxnSpPr>
            <a:stCxn id="38" idx="6"/>
            <a:endCxn id="40" idx="2"/>
          </p:cNvCxnSpPr>
          <p:nvPr/>
        </p:nvCxnSpPr>
        <p:spPr>
          <a:xfrm>
            <a:off x="3276600" y="5772150"/>
            <a:ext cx="2286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35419" y="5777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cxnSp>
        <p:nvCxnSpPr>
          <p:cNvPr id="19" name="Curved Connector 18"/>
          <p:cNvCxnSpPr>
            <a:stCxn id="38" idx="7"/>
            <a:endCxn id="38" idx="1"/>
          </p:cNvCxnSpPr>
          <p:nvPr/>
        </p:nvCxnSpPr>
        <p:spPr>
          <a:xfrm rot="16200000" flipV="1">
            <a:off x="3048000" y="5448860"/>
            <a:ext cx="12700" cy="323290"/>
          </a:xfrm>
          <a:prstGeom prst="curvedConnector3">
            <a:avLst>
              <a:gd name="adj1" fmla="val 1727205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40" idx="7"/>
            <a:endCxn id="40" idx="1"/>
          </p:cNvCxnSpPr>
          <p:nvPr/>
        </p:nvCxnSpPr>
        <p:spPr>
          <a:xfrm rot="16200000" flipV="1">
            <a:off x="5791200" y="5448860"/>
            <a:ext cx="12700" cy="323290"/>
          </a:xfrm>
          <a:prstGeom prst="curvedConnector3">
            <a:avLst>
              <a:gd name="adj1" fmla="val 1877205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640357" y="50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2883009" y="50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6497463" y="5587484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Q = 0.447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860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1143000"/>
          </a:xfrm>
        </p:spPr>
        <p:txBody>
          <a:bodyPr/>
          <a:lstStyle/>
          <a:p>
            <a:r>
              <a:rPr lang="fr-FR" sz="4000" dirty="0" smtClean="0"/>
              <a:t>Multi-</a:t>
            </a:r>
            <a:r>
              <a:rPr lang="fr-FR" sz="4000" dirty="0" err="1" smtClean="0"/>
              <a:t>Scale</a:t>
            </a:r>
            <a:r>
              <a:rPr lang="fr-FR" sz="4000" dirty="0" smtClean="0"/>
              <a:t> Graph Edit Distance</a:t>
            </a:r>
            <a:endParaRPr lang="fr-FR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softEdge rad="1270000"/>
          </a:effectLst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ooter Placeholder 14"/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</p:spPr>
            <p:txBody>
              <a:bodyPr/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Prétraitement pour le problème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1|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Footer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 Same Side Corner Rectangle 6"/>
          <p:cNvSpPr/>
          <p:nvPr/>
        </p:nvSpPr>
        <p:spPr>
          <a:xfrm rot="10800000">
            <a:off x="7239000" y="0"/>
            <a:ext cx="1905000" cy="16764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62800" y="13716"/>
            <a:ext cx="2057400" cy="1662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- Graph Edit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Distance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>
                <a:solidFill>
                  <a:schemeClr val="bg1">
                    <a:lumMod val="95000"/>
                  </a:schemeClr>
                </a:solidFill>
              </a:rPr>
              <a:t>Community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Detection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- Multi-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Scale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 Graph Edit Distance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Perspectives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How do </a:t>
            </a:r>
            <a:r>
              <a:rPr lang="fr-FR" dirty="0" err="1" smtClean="0"/>
              <a:t>we</a:t>
            </a:r>
            <a:r>
              <a:rPr lang="fr-FR" dirty="0" smtClean="0"/>
              <a:t> combine the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methods</a:t>
            </a:r>
            <a:r>
              <a:rPr lang="fr-FR" dirty="0" smtClean="0"/>
              <a:t>?</a:t>
            </a:r>
          </a:p>
          <a:p>
            <a:endParaRPr lang="fr-FR" dirty="0"/>
          </a:p>
          <a:p>
            <a:r>
              <a:rPr lang="fr-FR" dirty="0" smtClean="0"/>
              <a:t>Solution </a:t>
            </a:r>
            <a:r>
              <a:rPr lang="fr-FR" dirty="0" err="1" smtClean="0"/>
              <a:t>without</a:t>
            </a:r>
            <a:r>
              <a:rPr lang="fr-FR" dirty="0" smtClean="0"/>
              <a:t> an </a:t>
            </a:r>
            <a:r>
              <a:rPr lang="fr-FR" dirty="0" err="1" smtClean="0"/>
              <a:t>arbitrary</a:t>
            </a:r>
            <a:r>
              <a:rPr lang="fr-FR" dirty="0" smtClean="0"/>
              <a:t> value/</a:t>
            </a:r>
            <a:r>
              <a:rPr lang="fr-FR" dirty="0" err="1" smtClean="0"/>
              <a:t>parameter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Recursive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endParaRPr lang="fr-FR" dirty="0" smtClean="0"/>
          </a:p>
          <a:p>
            <a:pPr lvl="1"/>
            <a:r>
              <a:rPr lang="fr-FR" dirty="0" err="1" smtClean="0"/>
              <a:t>Cost</a:t>
            </a:r>
            <a:r>
              <a:rPr lang="fr-FR" dirty="0" smtClean="0"/>
              <a:t> of a </a:t>
            </a:r>
            <a:r>
              <a:rPr lang="fr-FR" dirty="0" err="1" smtClean="0"/>
              <a:t>community</a:t>
            </a:r>
            <a:r>
              <a:rPr lang="fr-FR" dirty="0" smtClean="0"/>
              <a:t> = GED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045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1143000"/>
          </a:xfrm>
        </p:spPr>
        <p:txBody>
          <a:bodyPr/>
          <a:lstStyle/>
          <a:p>
            <a:r>
              <a:rPr lang="fr-FR" sz="4000" dirty="0" smtClean="0"/>
              <a:t>Multi-</a:t>
            </a:r>
            <a:r>
              <a:rPr lang="fr-FR" sz="4000" dirty="0" err="1" smtClean="0"/>
              <a:t>Scale</a:t>
            </a:r>
            <a:r>
              <a:rPr lang="fr-FR" sz="4000" dirty="0" smtClean="0"/>
              <a:t> Graph Edit Distance</a:t>
            </a:r>
            <a:endParaRPr lang="fr-FR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softEdge rad="1270000"/>
          </a:effectLst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ooter Placeholder 14"/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</p:spPr>
            <p:txBody>
              <a:bodyPr/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Prétraitement pour le problème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1|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Footer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 Same Side Corner Rectangle 6"/>
          <p:cNvSpPr/>
          <p:nvPr/>
        </p:nvSpPr>
        <p:spPr>
          <a:xfrm rot="10800000">
            <a:off x="7239000" y="0"/>
            <a:ext cx="1905000" cy="16764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62800" y="13716"/>
            <a:ext cx="2057400" cy="1662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- Graph Edit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Distance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>
                <a:solidFill>
                  <a:schemeClr val="bg1">
                    <a:lumMod val="95000"/>
                  </a:schemeClr>
                </a:solidFill>
              </a:rPr>
              <a:t>Community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bg1">
                    <a:lumMod val="95000"/>
                  </a:schemeClr>
                </a:solidFill>
              </a:rPr>
              <a:t>Detection</a:t>
            </a:r>
            <a:endParaRPr lang="fr-FR" sz="1400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- Multi-</a:t>
            </a:r>
            <a:r>
              <a:rPr lang="fr-FR" sz="1400" dirty="0" err="1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Scale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 Graph Edit Distance</a:t>
            </a: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Perspectives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762000" y="28575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Connector 9"/>
          <p:cNvSpPr/>
          <p:nvPr/>
        </p:nvSpPr>
        <p:spPr>
          <a:xfrm>
            <a:off x="2209800" y="2857500"/>
            <a:ext cx="457200" cy="4572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/>
          <p:cNvCxnSpPr>
            <a:stCxn id="9" idx="6"/>
            <a:endCxn id="10" idx="2"/>
          </p:cNvCxnSpPr>
          <p:nvPr/>
        </p:nvCxnSpPr>
        <p:spPr>
          <a:xfrm>
            <a:off x="1219200" y="3086100"/>
            <a:ext cx="9906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Flowchart: Connector 15"/>
          <p:cNvSpPr/>
          <p:nvPr/>
        </p:nvSpPr>
        <p:spPr>
          <a:xfrm>
            <a:off x="5562600" y="28575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owchart: Connector 16"/>
          <p:cNvSpPr/>
          <p:nvPr/>
        </p:nvSpPr>
        <p:spPr>
          <a:xfrm>
            <a:off x="7010400" y="2857500"/>
            <a:ext cx="457200" cy="4572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>
            <a:stCxn id="16" idx="6"/>
            <a:endCxn id="17" idx="2"/>
          </p:cNvCxnSpPr>
          <p:nvPr/>
        </p:nvCxnSpPr>
        <p:spPr>
          <a:xfrm>
            <a:off x="6019800" y="3086100"/>
            <a:ext cx="9906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Curved Left Arrow 4"/>
          <p:cNvSpPr/>
          <p:nvPr/>
        </p:nvSpPr>
        <p:spPr>
          <a:xfrm rot="16200000">
            <a:off x="3752852" y="-260717"/>
            <a:ext cx="609600" cy="468630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1295400" y="3810000"/>
            <a:ext cx="6096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Down Arrow 20"/>
          <p:cNvSpPr/>
          <p:nvPr/>
        </p:nvSpPr>
        <p:spPr>
          <a:xfrm>
            <a:off x="6210300" y="3810000"/>
            <a:ext cx="6096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Connector 22"/>
          <p:cNvSpPr/>
          <p:nvPr/>
        </p:nvSpPr>
        <p:spPr>
          <a:xfrm>
            <a:off x="1371600" y="5334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owchart: Connector 23"/>
          <p:cNvSpPr/>
          <p:nvPr/>
        </p:nvSpPr>
        <p:spPr>
          <a:xfrm>
            <a:off x="6286500" y="5334000"/>
            <a:ext cx="457200" cy="4572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07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1143000"/>
          </a:xfrm>
        </p:spPr>
        <p:txBody>
          <a:bodyPr/>
          <a:lstStyle/>
          <a:p>
            <a:r>
              <a:rPr lang="fr-FR" sz="4000" dirty="0" smtClean="0"/>
              <a:t>Multi-</a:t>
            </a:r>
            <a:r>
              <a:rPr lang="fr-FR" sz="4000" dirty="0" err="1" smtClean="0"/>
              <a:t>Scale</a:t>
            </a:r>
            <a:r>
              <a:rPr lang="fr-FR" sz="4000" dirty="0" smtClean="0"/>
              <a:t> Graph Edit Distance</a:t>
            </a:r>
            <a:endParaRPr lang="fr-FR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softEdge rad="1270000"/>
          </a:effectLst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ooter Placeholder 14"/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</p:spPr>
            <p:txBody>
              <a:bodyPr/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Prétraitement pour le problème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1|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Footer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 Same Side Corner Rectangle 6"/>
          <p:cNvSpPr/>
          <p:nvPr/>
        </p:nvSpPr>
        <p:spPr>
          <a:xfrm rot="10800000">
            <a:off x="7239000" y="0"/>
            <a:ext cx="1905000" cy="16764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62800" y="13716"/>
            <a:ext cx="2057400" cy="1662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- Graph Edit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Distance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>
                <a:solidFill>
                  <a:schemeClr val="bg1">
                    <a:lumMod val="95000"/>
                  </a:schemeClr>
                </a:solidFill>
              </a:rPr>
              <a:t>Community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bg1">
                    <a:lumMod val="95000"/>
                  </a:schemeClr>
                </a:solidFill>
              </a:rPr>
              <a:t>Detection</a:t>
            </a:r>
            <a:endParaRPr lang="fr-FR" sz="1400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- Multi-</a:t>
            </a:r>
            <a:r>
              <a:rPr lang="fr-FR" sz="1400" dirty="0" err="1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Scale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 Graph Edit Distance</a:t>
            </a: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Perspectives</a:t>
            </a:r>
          </a:p>
        </p:txBody>
      </p:sp>
      <p:sp>
        <p:nvSpPr>
          <p:cNvPr id="5" name="Curved Left Arrow 4"/>
          <p:cNvSpPr/>
          <p:nvPr/>
        </p:nvSpPr>
        <p:spPr>
          <a:xfrm rot="16200000">
            <a:off x="3752852" y="-260717"/>
            <a:ext cx="609600" cy="468630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Flowchart: Connector 22"/>
          <p:cNvSpPr/>
          <p:nvPr/>
        </p:nvSpPr>
        <p:spPr>
          <a:xfrm>
            <a:off x="1371600" y="2895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owchart: Connector 23"/>
          <p:cNvSpPr/>
          <p:nvPr/>
        </p:nvSpPr>
        <p:spPr>
          <a:xfrm>
            <a:off x="6286500" y="2895600"/>
            <a:ext cx="457200" cy="4572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Down Arrow 19"/>
          <p:cNvSpPr/>
          <p:nvPr/>
        </p:nvSpPr>
        <p:spPr>
          <a:xfrm>
            <a:off x="1295400" y="3810000"/>
            <a:ext cx="6096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Down Arrow 21"/>
          <p:cNvSpPr/>
          <p:nvPr/>
        </p:nvSpPr>
        <p:spPr>
          <a:xfrm>
            <a:off x="6210300" y="3810000"/>
            <a:ext cx="6096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owchart: Connector 24"/>
          <p:cNvSpPr/>
          <p:nvPr/>
        </p:nvSpPr>
        <p:spPr>
          <a:xfrm>
            <a:off x="447675" y="4829523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lowchart: Connector 25"/>
          <p:cNvSpPr/>
          <p:nvPr/>
        </p:nvSpPr>
        <p:spPr>
          <a:xfrm>
            <a:off x="1238809" y="539503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lowchart: Connector 26"/>
          <p:cNvSpPr/>
          <p:nvPr/>
        </p:nvSpPr>
        <p:spPr>
          <a:xfrm>
            <a:off x="466725" y="596860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/>
          <p:cNvCxnSpPr>
            <a:stCxn id="25" idx="5"/>
            <a:endCxn id="26" idx="1"/>
          </p:cNvCxnSpPr>
          <p:nvPr/>
        </p:nvCxnSpPr>
        <p:spPr>
          <a:xfrm>
            <a:off x="837920" y="5219768"/>
            <a:ext cx="467844" cy="24222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4"/>
            <a:endCxn id="27" idx="0"/>
          </p:cNvCxnSpPr>
          <p:nvPr/>
        </p:nvCxnSpPr>
        <p:spPr>
          <a:xfrm>
            <a:off x="676275" y="5286723"/>
            <a:ext cx="19050" cy="68187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6" idx="3"/>
            <a:endCxn id="27" idx="7"/>
          </p:cNvCxnSpPr>
          <p:nvPr/>
        </p:nvCxnSpPr>
        <p:spPr>
          <a:xfrm flipH="1">
            <a:off x="856970" y="5785281"/>
            <a:ext cx="448794" cy="25027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Flowchart: Connector 30"/>
          <p:cNvSpPr/>
          <p:nvPr/>
        </p:nvSpPr>
        <p:spPr>
          <a:xfrm>
            <a:off x="2068324" y="4829523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owchart: Connector 31"/>
          <p:cNvSpPr/>
          <p:nvPr/>
        </p:nvSpPr>
        <p:spPr>
          <a:xfrm>
            <a:off x="2068324" y="596860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owchart: Connector 32"/>
          <p:cNvSpPr/>
          <p:nvPr/>
        </p:nvSpPr>
        <p:spPr>
          <a:xfrm>
            <a:off x="2667560" y="5400235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/>
          <p:cNvCxnSpPr>
            <a:stCxn id="25" idx="6"/>
            <a:endCxn id="31" idx="2"/>
          </p:cNvCxnSpPr>
          <p:nvPr/>
        </p:nvCxnSpPr>
        <p:spPr>
          <a:xfrm>
            <a:off x="904875" y="5058123"/>
            <a:ext cx="116344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4"/>
            <a:endCxn id="32" idx="0"/>
          </p:cNvCxnSpPr>
          <p:nvPr/>
        </p:nvCxnSpPr>
        <p:spPr>
          <a:xfrm>
            <a:off x="2296924" y="5286723"/>
            <a:ext cx="0" cy="68187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6" idx="6"/>
            <a:endCxn id="33" idx="2"/>
          </p:cNvCxnSpPr>
          <p:nvPr/>
        </p:nvCxnSpPr>
        <p:spPr>
          <a:xfrm>
            <a:off x="1696009" y="5623636"/>
            <a:ext cx="971551" cy="519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" idx="6"/>
            <a:endCxn id="32" idx="2"/>
          </p:cNvCxnSpPr>
          <p:nvPr/>
        </p:nvCxnSpPr>
        <p:spPr>
          <a:xfrm>
            <a:off x="923925" y="6197202"/>
            <a:ext cx="114439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1" idx="5"/>
            <a:endCxn id="33" idx="1"/>
          </p:cNvCxnSpPr>
          <p:nvPr/>
        </p:nvCxnSpPr>
        <p:spPr>
          <a:xfrm>
            <a:off x="2458569" y="5219768"/>
            <a:ext cx="275946" cy="24742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3"/>
            <a:endCxn id="32" idx="7"/>
          </p:cNvCxnSpPr>
          <p:nvPr/>
        </p:nvCxnSpPr>
        <p:spPr>
          <a:xfrm flipH="1">
            <a:off x="2458569" y="5790480"/>
            <a:ext cx="275946" cy="24507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3" name="Flowchart: Connector 72"/>
          <p:cNvSpPr/>
          <p:nvPr/>
        </p:nvSpPr>
        <p:spPr>
          <a:xfrm>
            <a:off x="5562600" y="5114879"/>
            <a:ext cx="457200" cy="4572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Flowchart: Connector 73"/>
          <p:cNvSpPr/>
          <p:nvPr/>
        </p:nvSpPr>
        <p:spPr>
          <a:xfrm>
            <a:off x="6958013" y="5114879"/>
            <a:ext cx="457200" cy="4572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Straight Connector 74"/>
          <p:cNvCxnSpPr>
            <a:stCxn id="73" idx="6"/>
            <a:endCxn id="74" idx="2"/>
          </p:cNvCxnSpPr>
          <p:nvPr/>
        </p:nvCxnSpPr>
        <p:spPr>
          <a:xfrm>
            <a:off x="6019800" y="5343479"/>
            <a:ext cx="938213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9" name="Down Arrow 78"/>
          <p:cNvSpPr/>
          <p:nvPr/>
        </p:nvSpPr>
        <p:spPr>
          <a:xfrm>
            <a:off x="6260307" y="5608218"/>
            <a:ext cx="457197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Flowchart: Connector 79"/>
          <p:cNvSpPr/>
          <p:nvPr/>
        </p:nvSpPr>
        <p:spPr>
          <a:xfrm>
            <a:off x="6260304" y="6324600"/>
            <a:ext cx="457200" cy="4572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1143000"/>
          </a:xfrm>
        </p:spPr>
        <p:txBody>
          <a:bodyPr/>
          <a:lstStyle/>
          <a:p>
            <a:r>
              <a:rPr lang="fr-FR" sz="4000" dirty="0" smtClean="0"/>
              <a:t>Multi-</a:t>
            </a:r>
            <a:r>
              <a:rPr lang="fr-FR" sz="4000" dirty="0" err="1" smtClean="0"/>
              <a:t>Scale</a:t>
            </a:r>
            <a:r>
              <a:rPr lang="fr-FR" sz="4000" dirty="0" smtClean="0"/>
              <a:t> Graph Edit Distance</a:t>
            </a:r>
            <a:endParaRPr lang="fr-FR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softEdge rad="1270000"/>
          </a:effectLst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ooter Placeholder 14"/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</p:spPr>
            <p:txBody>
              <a:bodyPr/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Prétraitement pour le problème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1|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Footer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 Same Side Corner Rectangle 6"/>
          <p:cNvSpPr/>
          <p:nvPr/>
        </p:nvSpPr>
        <p:spPr>
          <a:xfrm rot="10800000">
            <a:off x="7239000" y="0"/>
            <a:ext cx="1905000" cy="16764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62800" y="13716"/>
            <a:ext cx="2057400" cy="1662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- Graph Edit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Distance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>
                <a:solidFill>
                  <a:schemeClr val="bg1">
                    <a:lumMod val="95000"/>
                  </a:schemeClr>
                </a:solidFill>
              </a:rPr>
              <a:t>Community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bg1">
                    <a:lumMod val="95000"/>
                  </a:schemeClr>
                </a:solidFill>
              </a:rPr>
              <a:t>Detection</a:t>
            </a:r>
            <a:endParaRPr lang="fr-FR" sz="1400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- Multi-</a:t>
            </a:r>
            <a:r>
              <a:rPr lang="fr-FR" sz="1400" dirty="0" err="1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Scale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 Graph Edit Distance</a:t>
            </a: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Perspectives</a:t>
            </a:r>
          </a:p>
        </p:txBody>
      </p:sp>
      <p:sp>
        <p:nvSpPr>
          <p:cNvPr id="5" name="Curved Left Arrow 4"/>
          <p:cNvSpPr/>
          <p:nvPr/>
        </p:nvSpPr>
        <p:spPr>
          <a:xfrm rot="16200000">
            <a:off x="3752852" y="-260717"/>
            <a:ext cx="609600" cy="468630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9" name="Down Arrow 78"/>
          <p:cNvSpPr/>
          <p:nvPr/>
        </p:nvSpPr>
        <p:spPr>
          <a:xfrm>
            <a:off x="5956695" y="3227503"/>
            <a:ext cx="607220" cy="1293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Flowchart: Connector 79"/>
          <p:cNvSpPr/>
          <p:nvPr/>
        </p:nvSpPr>
        <p:spPr>
          <a:xfrm>
            <a:off x="6031705" y="2667000"/>
            <a:ext cx="457200" cy="4572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owchart: Connector 39"/>
          <p:cNvSpPr/>
          <p:nvPr/>
        </p:nvSpPr>
        <p:spPr>
          <a:xfrm>
            <a:off x="456920" y="2438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lowchart: Connector 40"/>
          <p:cNvSpPr/>
          <p:nvPr/>
        </p:nvSpPr>
        <p:spPr>
          <a:xfrm>
            <a:off x="1533805" y="3512343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lowchart: Connector 41"/>
          <p:cNvSpPr/>
          <p:nvPr/>
        </p:nvSpPr>
        <p:spPr>
          <a:xfrm>
            <a:off x="456920" y="458628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Connector 42"/>
          <p:cNvCxnSpPr>
            <a:stCxn id="40" idx="5"/>
            <a:endCxn id="41" idx="1"/>
          </p:cNvCxnSpPr>
          <p:nvPr/>
        </p:nvCxnSpPr>
        <p:spPr>
          <a:xfrm>
            <a:off x="847165" y="2828645"/>
            <a:ext cx="753595" cy="75065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0" idx="4"/>
            <a:endCxn id="42" idx="0"/>
          </p:cNvCxnSpPr>
          <p:nvPr/>
        </p:nvCxnSpPr>
        <p:spPr>
          <a:xfrm>
            <a:off x="685520" y="2895600"/>
            <a:ext cx="0" cy="16906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3"/>
            <a:endCxn id="42" idx="7"/>
          </p:cNvCxnSpPr>
          <p:nvPr/>
        </p:nvCxnSpPr>
        <p:spPr>
          <a:xfrm flipH="1">
            <a:off x="847165" y="3902588"/>
            <a:ext cx="753595" cy="7506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Flowchart: Connector 45"/>
          <p:cNvSpPr/>
          <p:nvPr/>
        </p:nvSpPr>
        <p:spPr>
          <a:xfrm>
            <a:off x="2400300" y="2438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lowchart: Connector 46"/>
          <p:cNvSpPr/>
          <p:nvPr/>
        </p:nvSpPr>
        <p:spPr>
          <a:xfrm>
            <a:off x="2400300" y="458628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Flowchart: Connector 47"/>
          <p:cNvSpPr/>
          <p:nvPr/>
        </p:nvSpPr>
        <p:spPr>
          <a:xfrm>
            <a:off x="3238500" y="3512343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Connector 48"/>
          <p:cNvCxnSpPr>
            <a:stCxn id="40" idx="6"/>
            <a:endCxn id="46" idx="2"/>
          </p:cNvCxnSpPr>
          <p:nvPr/>
        </p:nvCxnSpPr>
        <p:spPr>
          <a:xfrm>
            <a:off x="914120" y="2667000"/>
            <a:ext cx="148618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6" idx="4"/>
            <a:endCxn id="47" idx="0"/>
          </p:cNvCxnSpPr>
          <p:nvPr/>
        </p:nvCxnSpPr>
        <p:spPr>
          <a:xfrm>
            <a:off x="2628900" y="2895600"/>
            <a:ext cx="0" cy="16906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1" idx="6"/>
            <a:endCxn id="48" idx="2"/>
          </p:cNvCxnSpPr>
          <p:nvPr/>
        </p:nvCxnSpPr>
        <p:spPr>
          <a:xfrm>
            <a:off x="1991005" y="3740943"/>
            <a:ext cx="124749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2" idx="6"/>
            <a:endCxn id="47" idx="2"/>
          </p:cNvCxnSpPr>
          <p:nvPr/>
        </p:nvCxnSpPr>
        <p:spPr>
          <a:xfrm>
            <a:off x="914120" y="4814887"/>
            <a:ext cx="148618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6" idx="5"/>
            <a:endCxn id="48" idx="1"/>
          </p:cNvCxnSpPr>
          <p:nvPr/>
        </p:nvCxnSpPr>
        <p:spPr>
          <a:xfrm>
            <a:off x="2790545" y="2828645"/>
            <a:ext cx="514910" cy="75065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3"/>
            <a:endCxn id="47" idx="7"/>
          </p:cNvCxnSpPr>
          <p:nvPr/>
        </p:nvCxnSpPr>
        <p:spPr>
          <a:xfrm flipH="1">
            <a:off x="2790545" y="3902588"/>
            <a:ext cx="514910" cy="7506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5" name="Flowchart: Connector 54"/>
          <p:cNvSpPr/>
          <p:nvPr/>
        </p:nvSpPr>
        <p:spPr>
          <a:xfrm>
            <a:off x="5715000" y="5181598"/>
            <a:ext cx="457200" cy="4572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Flowchart: Connector 55"/>
          <p:cNvSpPr/>
          <p:nvPr/>
        </p:nvSpPr>
        <p:spPr>
          <a:xfrm>
            <a:off x="6260305" y="4648200"/>
            <a:ext cx="457200" cy="4572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lowchart: Connector 56"/>
          <p:cNvSpPr/>
          <p:nvPr/>
        </p:nvSpPr>
        <p:spPr>
          <a:xfrm>
            <a:off x="6260305" y="5791200"/>
            <a:ext cx="457200" cy="4572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Straight Connector 57"/>
          <p:cNvCxnSpPr>
            <a:stCxn id="56" idx="4"/>
            <a:endCxn id="57" idx="0"/>
          </p:cNvCxnSpPr>
          <p:nvPr/>
        </p:nvCxnSpPr>
        <p:spPr>
          <a:xfrm>
            <a:off x="6488905" y="5105400"/>
            <a:ext cx="0" cy="6858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5" idx="7"/>
            <a:endCxn id="56" idx="3"/>
          </p:cNvCxnSpPr>
          <p:nvPr/>
        </p:nvCxnSpPr>
        <p:spPr>
          <a:xfrm flipV="1">
            <a:off x="6105245" y="5038445"/>
            <a:ext cx="222015" cy="21010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7" idx="1"/>
            <a:endCxn id="55" idx="5"/>
          </p:cNvCxnSpPr>
          <p:nvPr/>
        </p:nvCxnSpPr>
        <p:spPr>
          <a:xfrm flipH="1" flipV="1">
            <a:off x="6105245" y="5571843"/>
            <a:ext cx="222015" cy="28631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97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1143000"/>
          </a:xfrm>
        </p:spPr>
        <p:txBody>
          <a:bodyPr/>
          <a:lstStyle/>
          <a:p>
            <a:r>
              <a:rPr lang="fr-FR" sz="4000" dirty="0" smtClean="0"/>
              <a:t>Multi-</a:t>
            </a:r>
            <a:r>
              <a:rPr lang="fr-FR" sz="4000" dirty="0" err="1" smtClean="0"/>
              <a:t>Scale</a:t>
            </a:r>
            <a:r>
              <a:rPr lang="fr-FR" sz="4000" dirty="0" smtClean="0"/>
              <a:t> Graph Edit Distance</a:t>
            </a:r>
            <a:endParaRPr lang="fr-FR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softEdge rad="1270000"/>
          </a:effectLst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ooter Placeholder 14"/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</p:spPr>
            <p:txBody>
              <a:bodyPr/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Prétraitement pour le problème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1|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Footer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 Same Side Corner Rectangle 6"/>
          <p:cNvSpPr/>
          <p:nvPr/>
        </p:nvSpPr>
        <p:spPr>
          <a:xfrm rot="10800000">
            <a:off x="7239000" y="0"/>
            <a:ext cx="1905000" cy="16764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62800" y="13716"/>
            <a:ext cx="2057400" cy="1662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- Graph Edit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Distance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>
                <a:solidFill>
                  <a:schemeClr val="bg1">
                    <a:lumMod val="95000"/>
                  </a:schemeClr>
                </a:solidFill>
              </a:rPr>
              <a:t>Community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bg1">
                    <a:lumMod val="95000"/>
                  </a:schemeClr>
                </a:solidFill>
              </a:rPr>
              <a:t>Detection</a:t>
            </a:r>
            <a:endParaRPr lang="fr-FR" sz="1400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- Multi-</a:t>
            </a:r>
            <a:r>
              <a:rPr lang="fr-FR" sz="1400" dirty="0" err="1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Scale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 Graph Edit Distance</a:t>
            </a: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Perspectives</a:t>
            </a:r>
          </a:p>
        </p:txBody>
      </p:sp>
      <p:sp>
        <p:nvSpPr>
          <p:cNvPr id="5" name="Curved Left Arrow 4"/>
          <p:cNvSpPr/>
          <p:nvPr/>
        </p:nvSpPr>
        <p:spPr>
          <a:xfrm rot="16200000">
            <a:off x="3752852" y="-260717"/>
            <a:ext cx="609600" cy="468630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0" name="Flowchart: Connector 39"/>
          <p:cNvSpPr/>
          <p:nvPr/>
        </p:nvSpPr>
        <p:spPr>
          <a:xfrm>
            <a:off x="456920" y="2438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lowchart: Connector 40"/>
          <p:cNvSpPr/>
          <p:nvPr/>
        </p:nvSpPr>
        <p:spPr>
          <a:xfrm>
            <a:off x="1533805" y="3512343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lowchart: Connector 41"/>
          <p:cNvSpPr/>
          <p:nvPr/>
        </p:nvSpPr>
        <p:spPr>
          <a:xfrm>
            <a:off x="456920" y="458628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Connector 42"/>
          <p:cNvCxnSpPr>
            <a:stCxn id="40" idx="5"/>
            <a:endCxn id="41" idx="1"/>
          </p:cNvCxnSpPr>
          <p:nvPr/>
        </p:nvCxnSpPr>
        <p:spPr>
          <a:xfrm>
            <a:off x="847165" y="2828645"/>
            <a:ext cx="753595" cy="75065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0" idx="4"/>
            <a:endCxn id="42" idx="0"/>
          </p:cNvCxnSpPr>
          <p:nvPr/>
        </p:nvCxnSpPr>
        <p:spPr>
          <a:xfrm>
            <a:off x="685520" y="2895600"/>
            <a:ext cx="0" cy="16906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3"/>
            <a:endCxn id="42" idx="7"/>
          </p:cNvCxnSpPr>
          <p:nvPr/>
        </p:nvCxnSpPr>
        <p:spPr>
          <a:xfrm flipH="1">
            <a:off x="847165" y="3902588"/>
            <a:ext cx="753595" cy="7506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Flowchart: Connector 45"/>
          <p:cNvSpPr/>
          <p:nvPr/>
        </p:nvSpPr>
        <p:spPr>
          <a:xfrm>
            <a:off x="2400300" y="2438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lowchart: Connector 46"/>
          <p:cNvSpPr/>
          <p:nvPr/>
        </p:nvSpPr>
        <p:spPr>
          <a:xfrm>
            <a:off x="2400300" y="458628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Flowchart: Connector 47"/>
          <p:cNvSpPr/>
          <p:nvPr/>
        </p:nvSpPr>
        <p:spPr>
          <a:xfrm>
            <a:off x="3238500" y="3512343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Connector 48"/>
          <p:cNvCxnSpPr>
            <a:stCxn id="40" idx="6"/>
            <a:endCxn id="46" idx="2"/>
          </p:cNvCxnSpPr>
          <p:nvPr/>
        </p:nvCxnSpPr>
        <p:spPr>
          <a:xfrm>
            <a:off x="914120" y="2667000"/>
            <a:ext cx="148618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6" idx="4"/>
            <a:endCxn id="47" idx="0"/>
          </p:cNvCxnSpPr>
          <p:nvPr/>
        </p:nvCxnSpPr>
        <p:spPr>
          <a:xfrm>
            <a:off x="2628900" y="2895600"/>
            <a:ext cx="0" cy="16906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1" idx="6"/>
            <a:endCxn id="48" idx="2"/>
          </p:cNvCxnSpPr>
          <p:nvPr/>
        </p:nvCxnSpPr>
        <p:spPr>
          <a:xfrm>
            <a:off x="1991005" y="3740943"/>
            <a:ext cx="124749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2" idx="6"/>
            <a:endCxn id="47" idx="2"/>
          </p:cNvCxnSpPr>
          <p:nvPr/>
        </p:nvCxnSpPr>
        <p:spPr>
          <a:xfrm>
            <a:off x="914120" y="4814887"/>
            <a:ext cx="148618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6" idx="5"/>
            <a:endCxn id="48" idx="1"/>
          </p:cNvCxnSpPr>
          <p:nvPr/>
        </p:nvCxnSpPr>
        <p:spPr>
          <a:xfrm>
            <a:off x="2790545" y="2828645"/>
            <a:ext cx="514910" cy="75065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3"/>
            <a:endCxn id="47" idx="7"/>
          </p:cNvCxnSpPr>
          <p:nvPr/>
        </p:nvCxnSpPr>
        <p:spPr>
          <a:xfrm flipH="1">
            <a:off x="2790545" y="3902588"/>
            <a:ext cx="514910" cy="7506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Flowchart: Connector 30"/>
          <p:cNvSpPr/>
          <p:nvPr/>
        </p:nvSpPr>
        <p:spPr>
          <a:xfrm>
            <a:off x="5343525" y="3731418"/>
            <a:ext cx="457200" cy="4572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owchart: Connector 31"/>
          <p:cNvSpPr/>
          <p:nvPr/>
        </p:nvSpPr>
        <p:spPr>
          <a:xfrm>
            <a:off x="6248400" y="2657475"/>
            <a:ext cx="457200" cy="4572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owchart: Connector 32"/>
          <p:cNvSpPr/>
          <p:nvPr/>
        </p:nvSpPr>
        <p:spPr>
          <a:xfrm>
            <a:off x="6248400" y="4805362"/>
            <a:ext cx="457200" cy="4572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/>
          <p:cNvCxnSpPr>
            <a:stCxn id="32" idx="4"/>
            <a:endCxn id="33" idx="0"/>
          </p:cNvCxnSpPr>
          <p:nvPr/>
        </p:nvCxnSpPr>
        <p:spPr>
          <a:xfrm>
            <a:off x="6477000" y="3114675"/>
            <a:ext cx="0" cy="16906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7"/>
            <a:endCxn id="32" idx="3"/>
          </p:cNvCxnSpPr>
          <p:nvPr/>
        </p:nvCxnSpPr>
        <p:spPr>
          <a:xfrm flipV="1">
            <a:off x="5733770" y="3047720"/>
            <a:ext cx="581585" cy="75065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3" idx="1"/>
            <a:endCxn id="31" idx="5"/>
          </p:cNvCxnSpPr>
          <p:nvPr/>
        </p:nvCxnSpPr>
        <p:spPr>
          <a:xfrm flipH="1" flipV="1">
            <a:off x="5733770" y="4121663"/>
            <a:ext cx="581585" cy="7506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51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1143000"/>
          </a:xfrm>
        </p:spPr>
        <p:txBody>
          <a:bodyPr/>
          <a:lstStyle/>
          <a:p>
            <a:r>
              <a:rPr lang="fr-FR" sz="4000" dirty="0" smtClean="0"/>
              <a:t>Multi-</a:t>
            </a:r>
            <a:r>
              <a:rPr lang="fr-FR" sz="4000" dirty="0" err="1" smtClean="0"/>
              <a:t>Scale</a:t>
            </a:r>
            <a:r>
              <a:rPr lang="fr-FR" sz="4000" dirty="0" smtClean="0"/>
              <a:t> Graph Edit Distance</a:t>
            </a:r>
            <a:endParaRPr lang="fr-FR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softEdge rad="1270000"/>
          </a:effectLst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ooter Placeholder 14"/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</p:spPr>
            <p:txBody>
              <a:bodyPr/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Prétraitement pour le problème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1|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Footer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 Same Side Corner Rectangle 6"/>
          <p:cNvSpPr/>
          <p:nvPr/>
        </p:nvSpPr>
        <p:spPr>
          <a:xfrm rot="10800000">
            <a:off x="7239000" y="0"/>
            <a:ext cx="1905000" cy="16764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62800" y="13716"/>
            <a:ext cx="2057400" cy="1662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- Graph Edit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Distance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>
                <a:solidFill>
                  <a:schemeClr val="bg1">
                    <a:lumMod val="95000"/>
                  </a:schemeClr>
                </a:solidFill>
              </a:rPr>
              <a:t>Community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bg1">
                    <a:lumMod val="95000"/>
                  </a:schemeClr>
                </a:solidFill>
              </a:rPr>
              <a:t>Detection</a:t>
            </a:r>
            <a:endParaRPr lang="fr-FR" sz="1400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- Multi-</a:t>
            </a:r>
            <a:r>
              <a:rPr lang="fr-FR" sz="1400" dirty="0" err="1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Scale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 Graph Edit Distance</a:t>
            </a: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Perspectives</a:t>
            </a:r>
          </a:p>
        </p:txBody>
      </p:sp>
      <p:sp>
        <p:nvSpPr>
          <p:cNvPr id="5" name="Curved Left Arrow 4"/>
          <p:cNvSpPr/>
          <p:nvPr/>
        </p:nvSpPr>
        <p:spPr>
          <a:xfrm rot="16200000">
            <a:off x="3752852" y="-260717"/>
            <a:ext cx="609600" cy="468630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0" name="Flowchart: Connector 39"/>
          <p:cNvSpPr/>
          <p:nvPr/>
        </p:nvSpPr>
        <p:spPr>
          <a:xfrm>
            <a:off x="456920" y="2438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lowchart: Connector 40"/>
          <p:cNvSpPr/>
          <p:nvPr/>
        </p:nvSpPr>
        <p:spPr>
          <a:xfrm>
            <a:off x="1533805" y="3512343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lowchart: Connector 41"/>
          <p:cNvSpPr/>
          <p:nvPr/>
        </p:nvSpPr>
        <p:spPr>
          <a:xfrm>
            <a:off x="456920" y="458628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Connector 42"/>
          <p:cNvCxnSpPr>
            <a:stCxn id="40" idx="5"/>
            <a:endCxn id="41" idx="1"/>
          </p:cNvCxnSpPr>
          <p:nvPr/>
        </p:nvCxnSpPr>
        <p:spPr>
          <a:xfrm>
            <a:off x="847165" y="2828645"/>
            <a:ext cx="753595" cy="75065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0" idx="4"/>
            <a:endCxn id="42" idx="0"/>
          </p:cNvCxnSpPr>
          <p:nvPr/>
        </p:nvCxnSpPr>
        <p:spPr>
          <a:xfrm>
            <a:off x="685520" y="2895600"/>
            <a:ext cx="0" cy="16906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3"/>
            <a:endCxn id="42" idx="7"/>
          </p:cNvCxnSpPr>
          <p:nvPr/>
        </p:nvCxnSpPr>
        <p:spPr>
          <a:xfrm flipH="1">
            <a:off x="847165" y="3902588"/>
            <a:ext cx="753595" cy="7506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Flowchart: Connector 30"/>
          <p:cNvSpPr/>
          <p:nvPr/>
        </p:nvSpPr>
        <p:spPr>
          <a:xfrm>
            <a:off x="5343525" y="3731418"/>
            <a:ext cx="457200" cy="4572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owchart: Connector 31"/>
          <p:cNvSpPr/>
          <p:nvPr/>
        </p:nvSpPr>
        <p:spPr>
          <a:xfrm>
            <a:off x="6248400" y="2657475"/>
            <a:ext cx="457200" cy="4572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owchart: Connector 32"/>
          <p:cNvSpPr/>
          <p:nvPr/>
        </p:nvSpPr>
        <p:spPr>
          <a:xfrm>
            <a:off x="6248400" y="4805362"/>
            <a:ext cx="457200" cy="4572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/>
          <p:cNvCxnSpPr>
            <a:stCxn id="32" idx="4"/>
            <a:endCxn id="33" idx="0"/>
          </p:cNvCxnSpPr>
          <p:nvPr/>
        </p:nvCxnSpPr>
        <p:spPr>
          <a:xfrm>
            <a:off x="6477000" y="3114675"/>
            <a:ext cx="0" cy="16906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7"/>
            <a:endCxn id="32" idx="3"/>
          </p:cNvCxnSpPr>
          <p:nvPr/>
        </p:nvCxnSpPr>
        <p:spPr>
          <a:xfrm flipV="1">
            <a:off x="5733770" y="3047720"/>
            <a:ext cx="581585" cy="75065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3" idx="1"/>
            <a:endCxn id="31" idx="5"/>
          </p:cNvCxnSpPr>
          <p:nvPr/>
        </p:nvCxnSpPr>
        <p:spPr>
          <a:xfrm flipH="1" flipV="1">
            <a:off x="5733770" y="4121663"/>
            <a:ext cx="581585" cy="7506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33800" y="5638800"/>
            <a:ext cx="93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Cost =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631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1143000"/>
          </a:xfrm>
        </p:spPr>
        <p:txBody>
          <a:bodyPr/>
          <a:lstStyle/>
          <a:p>
            <a:r>
              <a:rPr lang="fr-FR" sz="4000" dirty="0" smtClean="0"/>
              <a:t>Multi-</a:t>
            </a:r>
            <a:r>
              <a:rPr lang="fr-FR" sz="4000" dirty="0" err="1" smtClean="0"/>
              <a:t>Scale</a:t>
            </a:r>
            <a:r>
              <a:rPr lang="fr-FR" sz="4000" dirty="0" smtClean="0"/>
              <a:t> Graph Edit Distance</a:t>
            </a:r>
            <a:endParaRPr lang="fr-FR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softEdge rad="1270000"/>
          </a:effectLst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ooter Placeholder 14"/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</p:spPr>
            <p:txBody>
              <a:bodyPr/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Prétraitement pour le problème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1|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Footer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 Same Side Corner Rectangle 6"/>
          <p:cNvSpPr/>
          <p:nvPr/>
        </p:nvSpPr>
        <p:spPr>
          <a:xfrm rot="10800000">
            <a:off x="7239000" y="0"/>
            <a:ext cx="1905000" cy="16764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62800" y="13716"/>
            <a:ext cx="2057400" cy="1662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- Graph Edit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Distance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>
                <a:solidFill>
                  <a:schemeClr val="bg1">
                    <a:lumMod val="95000"/>
                  </a:schemeClr>
                </a:solidFill>
              </a:rPr>
              <a:t>Community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bg1">
                    <a:lumMod val="95000"/>
                  </a:schemeClr>
                </a:solidFill>
              </a:rPr>
              <a:t>Detection</a:t>
            </a:r>
            <a:endParaRPr lang="fr-FR" sz="1400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- Multi-</a:t>
            </a:r>
            <a:r>
              <a:rPr lang="fr-FR" sz="1400" dirty="0" err="1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Scale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 Graph Edit Distance</a:t>
            </a: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Perspectives</a:t>
            </a:r>
          </a:p>
        </p:txBody>
      </p:sp>
      <p:sp>
        <p:nvSpPr>
          <p:cNvPr id="21" name="Curved Left Arrow 20"/>
          <p:cNvSpPr/>
          <p:nvPr/>
        </p:nvSpPr>
        <p:spPr>
          <a:xfrm rot="16200000">
            <a:off x="3752852" y="-260717"/>
            <a:ext cx="609600" cy="468630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Flowchart: Connector 21"/>
          <p:cNvSpPr/>
          <p:nvPr/>
        </p:nvSpPr>
        <p:spPr>
          <a:xfrm>
            <a:off x="1371600" y="2895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owchart: Connector 23"/>
          <p:cNvSpPr/>
          <p:nvPr/>
        </p:nvSpPr>
        <p:spPr>
          <a:xfrm>
            <a:off x="5486400" y="2895600"/>
            <a:ext cx="457200" cy="4572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owchart: Connector 24"/>
          <p:cNvSpPr/>
          <p:nvPr/>
        </p:nvSpPr>
        <p:spPr>
          <a:xfrm>
            <a:off x="6881813" y="2895600"/>
            <a:ext cx="457200" cy="4572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/>
          <p:cNvCxnSpPr>
            <a:stCxn id="24" idx="6"/>
            <a:endCxn id="25" idx="2"/>
          </p:cNvCxnSpPr>
          <p:nvPr/>
        </p:nvCxnSpPr>
        <p:spPr>
          <a:xfrm>
            <a:off x="5943600" y="3124200"/>
            <a:ext cx="938213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828800" y="4953000"/>
            <a:ext cx="230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Cost of substitution of </a:t>
            </a:r>
            <a:endParaRPr lang="en-GB" dirty="0"/>
          </a:p>
        </p:txBody>
      </p:sp>
      <p:sp>
        <p:nvSpPr>
          <p:cNvPr id="28" name="Flowchart: Connector 27"/>
          <p:cNvSpPr/>
          <p:nvPr/>
        </p:nvSpPr>
        <p:spPr>
          <a:xfrm>
            <a:off x="4135044" y="490906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4648200" y="495669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with</a:t>
            </a:r>
            <a:endParaRPr lang="en-GB" dirty="0"/>
          </a:p>
        </p:txBody>
      </p:sp>
      <p:sp>
        <p:nvSpPr>
          <p:cNvPr id="37" name="Flowchart: Connector 36"/>
          <p:cNvSpPr/>
          <p:nvPr/>
        </p:nvSpPr>
        <p:spPr>
          <a:xfrm>
            <a:off x="5334000" y="4912757"/>
            <a:ext cx="457200" cy="4572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5943600" y="49530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=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755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fr-FR" dirty="0" smtClean="0"/>
          </a:p>
          <a:p>
            <a:r>
              <a:rPr lang="fr-FR" dirty="0" smtClean="0"/>
              <a:t>Graph </a:t>
            </a:r>
            <a:r>
              <a:rPr lang="fr-FR" dirty="0" err="1" smtClean="0"/>
              <a:t>matching</a:t>
            </a:r>
            <a:r>
              <a:rPr lang="fr-FR" dirty="0" smtClean="0"/>
              <a:t> on </a:t>
            </a:r>
            <a:r>
              <a:rPr lang="fr-FR" dirty="0" err="1" smtClean="0"/>
              <a:t>high</a:t>
            </a:r>
            <a:r>
              <a:rPr lang="fr-FR" dirty="0" smtClean="0"/>
              <a:t> </a:t>
            </a:r>
            <a:r>
              <a:rPr lang="fr-FR" dirty="0" err="1" smtClean="0"/>
              <a:t>sized</a:t>
            </a:r>
            <a:r>
              <a:rPr lang="fr-FR" dirty="0" smtClean="0"/>
              <a:t> graph</a:t>
            </a:r>
          </a:p>
          <a:p>
            <a:endParaRPr lang="fr-FR" dirty="0"/>
          </a:p>
          <a:p>
            <a:r>
              <a:rPr lang="fr-FR" dirty="0" err="1" smtClean="0"/>
              <a:t>Community</a:t>
            </a:r>
            <a:r>
              <a:rPr lang="fr-FR" dirty="0" smtClean="0"/>
              <a:t> </a:t>
            </a:r>
            <a:r>
              <a:rPr lang="fr-FR" dirty="0" err="1" smtClean="0"/>
              <a:t>detection</a:t>
            </a:r>
            <a:r>
              <a:rPr lang="fr-FR" dirty="0" smtClean="0"/>
              <a:t> to </a:t>
            </a:r>
            <a:r>
              <a:rPr lang="fr-FR" dirty="0" err="1" smtClean="0"/>
              <a:t>reduce</a:t>
            </a:r>
            <a:r>
              <a:rPr lang="fr-FR" dirty="0" smtClean="0"/>
              <a:t> the size of a graph</a:t>
            </a:r>
          </a:p>
          <a:p>
            <a:endParaRPr lang="fr-FR" dirty="0"/>
          </a:p>
          <a:p>
            <a:r>
              <a:rPr lang="fr-FR" dirty="0" smtClean="0"/>
              <a:t>Graph Edit distance</a:t>
            </a:r>
          </a:p>
          <a:p>
            <a:endParaRPr lang="fr-FR" dirty="0"/>
          </a:p>
          <a:p>
            <a:r>
              <a:rPr lang="fr-FR" dirty="0" err="1" smtClean="0"/>
              <a:t>Louvain’s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softEdge rad="635000"/>
          </a:effectLst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3053081" cy="365760"/>
          </a:xfrm>
        </p:spPr>
        <p:txBody>
          <a:bodyPr/>
          <a:lstStyle/>
          <a:p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Ant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colony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 for a mixed optimisation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problem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Thomas\Documents\Cours\M2RI\Pattern_Recognition\Multi-scale_graph_matching\Defense\images\high_sized_grap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52800"/>
            <a:ext cx="3569362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81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1143000"/>
          </a:xfrm>
        </p:spPr>
        <p:txBody>
          <a:bodyPr/>
          <a:lstStyle/>
          <a:p>
            <a:r>
              <a:rPr lang="fr-FR" sz="4000" dirty="0" smtClean="0"/>
              <a:t>Multi-</a:t>
            </a:r>
            <a:r>
              <a:rPr lang="fr-FR" sz="4000" dirty="0" err="1" smtClean="0"/>
              <a:t>Scale</a:t>
            </a:r>
            <a:r>
              <a:rPr lang="fr-FR" sz="4000" dirty="0" smtClean="0"/>
              <a:t> Graph Edit Distance</a:t>
            </a:r>
            <a:endParaRPr lang="fr-FR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softEdge rad="1270000"/>
          </a:effectLst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ooter Placeholder 14"/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</p:spPr>
            <p:txBody>
              <a:bodyPr/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Prétraitement pour le problème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1|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Footer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 Same Side Corner Rectangle 6"/>
          <p:cNvSpPr/>
          <p:nvPr/>
        </p:nvSpPr>
        <p:spPr>
          <a:xfrm rot="10800000">
            <a:off x="7239000" y="0"/>
            <a:ext cx="1905000" cy="16764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62800" y="13716"/>
            <a:ext cx="2057400" cy="1662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- Graph Edit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Distance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>
                <a:solidFill>
                  <a:schemeClr val="bg1">
                    <a:lumMod val="95000"/>
                  </a:schemeClr>
                </a:solidFill>
              </a:rPr>
              <a:t>Community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bg1">
                    <a:lumMod val="95000"/>
                  </a:schemeClr>
                </a:solidFill>
              </a:rPr>
              <a:t>Detection</a:t>
            </a:r>
            <a:endParaRPr lang="fr-FR" sz="1400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- Multi-</a:t>
            </a:r>
            <a:r>
              <a:rPr lang="fr-FR" sz="1400" dirty="0" err="1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Scale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 Graph Edit Distance</a:t>
            </a: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Perspectives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Compare </a:t>
            </a:r>
            <a:r>
              <a:rPr lang="fr-FR" dirty="0" err="1" smtClean="0"/>
              <a:t>subsets</a:t>
            </a:r>
            <a:r>
              <a:rPr lang="fr-FR" dirty="0" smtClean="0"/>
              <a:t> of the graphs</a:t>
            </a:r>
          </a:p>
          <a:p>
            <a:endParaRPr lang="fr-FR" dirty="0"/>
          </a:p>
          <a:p>
            <a:r>
              <a:rPr lang="fr-FR" dirty="0" err="1" smtClean="0"/>
              <a:t>Divide</a:t>
            </a:r>
            <a:r>
              <a:rPr lang="fr-FR" dirty="0" smtClean="0"/>
              <a:t> the </a:t>
            </a:r>
            <a:r>
              <a:rPr lang="fr-FR" dirty="0" err="1" smtClean="0"/>
              <a:t>calculation</a:t>
            </a:r>
            <a:r>
              <a:rPr lang="fr-FR" dirty="0" smtClean="0"/>
              <a:t> of the </a:t>
            </a:r>
            <a:r>
              <a:rPr lang="fr-FR" dirty="0" err="1" smtClean="0"/>
              <a:t>edit</a:t>
            </a:r>
            <a:r>
              <a:rPr lang="fr-FR" dirty="0" smtClean="0"/>
              <a:t> distance</a:t>
            </a:r>
          </a:p>
          <a:p>
            <a:endParaRPr lang="fr-FR" dirty="0"/>
          </a:p>
          <a:p>
            <a:r>
              <a:rPr lang="fr-FR" dirty="0" err="1" smtClean="0"/>
              <a:t>Faster</a:t>
            </a:r>
            <a:r>
              <a:rPr lang="fr-FR" dirty="0" smtClean="0"/>
              <a:t> but not exact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08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1143000"/>
          </a:xfrm>
        </p:spPr>
        <p:txBody>
          <a:bodyPr/>
          <a:lstStyle/>
          <a:p>
            <a:r>
              <a:rPr lang="fr-FR" sz="4000" dirty="0" err="1" smtClean="0"/>
              <a:t>Results</a:t>
            </a:r>
            <a:endParaRPr lang="fr-FR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softEdge rad="1270000"/>
          </a:effectLst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ooter Placeholder 14"/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</p:spPr>
            <p:txBody>
              <a:bodyPr/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Prétraitement pour le problème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1|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Footer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 Same Side Corner Rectangle 6"/>
          <p:cNvSpPr/>
          <p:nvPr/>
        </p:nvSpPr>
        <p:spPr>
          <a:xfrm rot="10800000">
            <a:off x="7239000" y="0"/>
            <a:ext cx="1905000" cy="16764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62800" y="13716"/>
            <a:ext cx="2057400" cy="1662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- Graph Edit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Distance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Community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Detection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- Multi-</a:t>
            </a:r>
            <a:r>
              <a:rPr lang="fr-FR" sz="1400" dirty="0" err="1">
                <a:solidFill>
                  <a:schemeClr val="bg1">
                    <a:lumMod val="95000"/>
                  </a:schemeClr>
                </a:solidFill>
              </a:rPr>
              <a:t>Scale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 Graph Edit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Distance</a:t>
            </a:r>
            <a:endParaRPr lang="fr-FR" sz="1400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Results</a:t>
            </a:r>
            <a:endParaRPr lang="fr-FR" sz="1400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Perspectives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fr-FR" dirty="0" smtClean="0"/>
              <a:t>GED vs Multi-</a:t>
            </a:r>
            <a:r>
              <a:rPr lang="fr-FR" dirty="0" err="1" smtClean="0"/>
              <a:t>Scale</a:t>
            </a:r>
            <a:r>
              <a:rPr lang="fr-FR" dirty="0" smtClean="0"/>
              <a:t> GED</a:t>
            </a:r>
          </a:p>
        </p:txBody>
      </p:sp>
      <p:pic>
        <p:nvPicPr>
          <p:cNvPr id="2051" name="Picture 3" descr="C:\Users\Thomas\Documents\Cours\M2RI\Pattern_Recognition\Multi-scale_graph_matching\Defense\images\GED_vs_multiscaleGED_tab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124200"/>
            <a:ext cx="4505326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22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1143000"/>
          </a:xfrm>
        </p:spPr>
        <p:txBody>
          <a:bodyPr/>
          <a:lstStyle/>
          <a:p>
            <a:r>
              <a:rPr lang="fr-FR" sz="4000" dirty="0" err="1" smtClean="0"/>
              <a:t>Results</a:t>
            </a:r>
            <a:endParaRPr lang="fr-FR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softEdge rad="1270000"/>
          </a:effectLst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ooter Placeholder 14"/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</p:spPr>
            <p:txBody>
              <a:bodyPr/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Prétraitement pour le problème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1|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Footer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 Same Side Corner Rectangle 6"/>
          <p:cNvSpPr/>
          <p:nvPr/>
        </p:nvSpPr>
        <p:spPr>
          <a:xfrm rot="10800000">
            <a:off x="7239000" y="0"/>
            <a:ext cx="1905000" cy="16764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62800" y="13716"/>
            <a:ext cx="2057400" cy="1662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- Graph Edit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Distance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Community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Detection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- Multi-</a:t>
            </a:r>
            <a:r>
              <a:rPr lang="fr-FR" sz="1400" dirty="0" err="1">
                <a:solidFill>
                  <a:schemeClr val="bg1">
                    <a:lumMod val="95000"/>
                  </a:schemeClr>
                </a:solidFill>
              </a:rPr>
              <a:t>Scale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 Graph Edit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Distance</a:t>
            </a:r>
            <a:endParaRPr lang="fr-FR" sz="1400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Results</a:t>
            </a:r>
            <a:endParaRPr lang="fr-FR" sz="1400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Perspectives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fr-FR" dirty="0" smtClean="0"/>
              <a:t>GED vs Multi-</a:t>
            </a:r>
            <a:r>
              <a:rPr lang="fr-FR" dirty="0" err="1" smtClean="0"/>
              <a:t>Scale</a:t>
            </a:r>
            <a:r>
              <a:rPr lang="fr-FR" dirty="0" smtClean="0"/>
              <a:t> GED</a:t>
            </a:r>
          </a:p>
        </p:txBody>
      </p:sp>
      <p:pic>
        <p:nvPicPr>
          <p:cNvPr id="2050" name="Picture 2" descr="C:\Users\Thomas\Documents\Cours\M2RI\Pattern_Recognition\Multi-scale_graph_matching\Defense\images\GEDvsMultiScalePlo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2514600"/>
            <a:ext cx="5449888" cy="311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56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1143000"/>
          </a:xfrm>
        </p:spPr>
        <p:txBody>
          <a:bodyPr/>
          <a:lstStyle/>
          <a:p>
            <a:r>
              <a:rPr lang="fr-FR" sz="4000" dirty="0" err="1" smtClean="0"/>
              <a:t>Results</a:t>
            </a:r>
            <a:endParaRPr lang="fr-FR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softEdge rad="1270000"/>
          </a:effectLst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ooter Placeholder 14"/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</p:spPr>
            <p:txBody>
              <a:bodyPr/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Prétraitement pour le problème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1|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Footer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 Same Side Corner Rectangle 6"/>
          <p:cNvSpPr/>
          <p:nvPr/>
        </p:nvSpPr>
        <p:spPr>
          <a:xfrm rot="10800000">
            <a:off x="7239000" y="0"/>
            <a:ext cx="1905000" cy="16764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62800" y="13716"/>
            <a:ext cx="2057400" cy="1662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- Graph Edit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Distance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Community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Detection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- Multi-</a:t>
            </a:r>
            <a:r>
              <a:rPr lang="fr-FR" sz="1400" dirty="0" err="1">
                <a:solidFill>
                  <a:schemeClr val="bg1">
                    <a:lumMod val="95000"/>
                  </a:schemeClr>
                </a:solidFill>
              </a:rPr>
              <a:t>Scale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 Graph Edit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Distance</a:t>
            </a:r>
            <a:endParaRPr lang="fr-FR" sz="1400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Results</a:t>
            </a:r>
            <a:endParaRPr lang="fr-FR" sz="1400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Perspectives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fr-FR" dirty="0" smtClean="0"/>
              <a:t>GED vs Multi-</a:t>
            </a:r>
            <a:r>
              <a:rPr lang="fr-FR" dirty="0" err="1" smtClean="0"/>
              <a:t>Scale</a:t>
            </a:r>
            <a:r>
              <a:rPr lang="fr-FR" dirty="0" smtClean="0"/>
              <a:t> GED</a:t>
            </a:r>
          </a:p>
        </p:txBody>
      </p:sp>
      <p:pic>
        <p:nvPicPr>
          <p:cNvPr id="3074" name="Picture 2" descr="C:\Users\Thomas\Documents\Cours\M2RI\Pattern_Recognition\Multi-scale_graph_matching\Defense\images\GEDvsMultiScaleTimePlo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52650"/>
            <a:ext cx="6477000" cy="395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48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1143000"/>
          </a:xfrm>
        </p:spPr>
        <p:txBody>
          <a:bodyPr/>
          <a:lstStyle/>
          <a:p>
            <a:r>
              <a:rPr lang="fr-FR" sz="4000" dirty="0" smtClean="0"/>
              <a:t>Perspectives</a:t>
            </a:r>
            <a:endParaRPr lang="fr-FR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softEdge rad="1270000"/>
          </a:effectLst>
        </p:spPr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ooter Placeholder 14"/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</p:spPr>
            <p:txBody>
              <a:bodyPr/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Prétraitement pour le problème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1|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Footer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 Same Side Corner Rectangle 6"/>
          <p:cNvSpPr/>
          <p:nvPr/>
        </p:nvSpPr>
        <p:spPr>
          <a:xfrm rot="10800000">
            <a:off x="7239000" y="0"/>
            <a:ext cx="1905000" cy="16764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62800" y="13716"/>
            <a:ext cx="2057400" cy="1662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- Graph Edit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Distance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Community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Detection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- Multi-</a:t>
            </a:r>
            <a:r>
              <a:rPr lang="fr-FR" sz="1400" dirty="0" err="1">
                <a:solidFill>
                  <a:schemeClr val="bg1">
                    <a:lumMod val="95000"/>
                  </a:schemeClr>
                </a:solidFill>
              </a:rPr>
              <a:t>Scale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 Graph Edit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Distance</a:t>
            </a:r>
            <a:endParaRPr lang="fr-FR" sz="1400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- Perspectives</a:t>
            </a:r>
          </a:p>
          <a:p>
            <a:pPr marL="114300" indent="0">
              <a:buNone/>
            </a:pP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7526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 smtClean="0"/>
          </a:p>
          <a:p>
            <a:r>
              <a:rPr lang="fr-FR" dirty="0" smtClean="0"/>
              <a:t>Good </a:t>
            </a:r>
            <a:r>
              <a:rPr lang="fr-FR" dirty="0" err="1" smtClean="0"/>
              <a:t>results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Tests on </a:t>
            </a:r>
            <a:r>
              <a:rPr lang="fr-FR" dirty="0" err="1" smtClean="0"/>
              <a:t>high</a:t>
            </a:r>
            <a:r>
              <a:rPr lang="fr-FR" dirty="0" smtClean="0"/>
              <a:t> </a:t>
            </a:r>
            <a:r>
              <a:rPr lang="fr-FR" dirty="0" err="1" smtClean="0"/>
              <a:t>sized</a:t>
            </a:r>
            <a:r>
              <a:rPr lang="fr-FR" dirty="0" smtClean="0"/>
              <a:t> graphs</a:t>
            </a:r>
          </a:p>
          <a:p>
            <a:endParaRPr lang="fr-FR" dirty="0"/>
          </a:p>
          <a:p>
            <a:r>
              <a:rPr lang="fr-FR" dirty="0" smtClean="0"/>
              <a:t>Use as an </a:t>
            </a:r>
            <a:r>
              <a:rPr lang="fr-FR" dirty="0" err="1" smtClean="0"/>
              <a:t>upper</a:t>
            </a:r>
            <a:r>
              <a:rPr lang="fr-FR" dirty="0" smtClean="0"/>
              <a:t> </a:t>
            </a:r>
            <a:r>
              <a:rPr lang="fr-FR" dirty="0" err="1" smtClean="0"/>
              <a:t>bound</a:t>
            </a:r>
            <a:r>
              <a:rPr lang="fr-FR" dirty="0" smtClean="0"/>
              <a:t> in a </a:t>
            </a:r>
            <a:r>
              <a:rPr lang="fr-FR" dirty="0" err="1" smtClean="0"/>
              <a:t>branch</a:t>
            </a:r>
            <a:r>
              <a:rPr lang="fr-FR" dirty="0" smtClean="0"/>
              <a:t> &amp; </a:t>
            </a:r>
            <a:r>
              <a:rPr lang="fr-FR" dirty="0" err="1" smtClean="0"/>
              <a:t>bound</a:t>
            </a:r>
            <a:r>
              <a:rPr lang="fr-FR" dirty="0" smtClean="0"/>
              <a:t> </a:t>
            </a:r>
            <a:r>
              <a:rPr lang="fr-FR" dirty="0" err="1" smtClean="0"/>
              <a:t>algorithm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03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1143000"/>
          </a:xfrm>
        </p:spPr>
        <p:txBody>
          <a:bodyPr/>
          <a:lstStyle/>
          <a:p>
            <a:r>
              <a:rPr lang="fr-FR" sz="4000" dirty="0" smtClean="0"/>
              <a:t>Conclusion</a:t>
            </a:r>
            <a:endParaRPr lang="fr-FR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softEdge rad="1270000"/>
          </a:effectLst>
        </p:spPr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ooter Placeholder 14"/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</p:spPr>
            <p:txBody>
              <a:bodyPr/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Prétraitement pour le problème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1|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Footer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4098" name="Picture 2" descr="C:\Users\Thomas\Documents\Cours\M2RI\Pattern_Recognition\Multi-scale_graph_matching\Defense\images\peer_communitie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133725"/>
            <a:ext cx="33909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7526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 smtClean="0"/>
          </a:p>
          <a:p>
            <a:r>
              <a:rPr lang="fr-FR" dirty="0" err="1" smtClean="0"/>
              <a:t>Fulfilling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difficulties</a:t>
            </a:r>
            <a:r>
              <a:rPr lang="fr-FR" dirty="0" smtClean="0"/>
              <a:t> in the </a:t>
            </a:r>
            <a:r>
              <a:rPr lang="fr-FR" dirty="0" err="1" smtClean="0"/>
              <a:t>implementation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Publication </a:t>
            </a:r>
            <a:r>
              <a:rPr lang="fr-FR" dirty="0" err="1" smtClean="0"/>
              <a:t>ahead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167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fr-FR" dirty="0" smtClean="0"/>
              <a:t>Contents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Graph Edit Distance</a:t>
            </a:r>
          </a:p>
          <a:p>
            <a:endParaRPr lang="fr-FR" dirty="0"/>
          </a:p>
          <a:p>
            <a:r>
              <a:rPr lang="fr-FR" dirty="0" err="1" smtClean="0"/>
              <a:t>Community</a:t>
            </a:r>
            <a:r>
              <a:rPr lang="fr-FR" dirty="0" smtClean="0"/>
              <a:t> </a:t>
            </a:r>
            <a:r>
              <a:rPr lang="fr-FR" dirty="0" err="1" smtClean="0"/>
              <a:t>detection</a:t>
            </a:r>
            <a:r>
              <a:rPr lang="fr-FR" dirty="0" smtClean="0"/>
              <a:t>: Louvain</a:t>
            </a:r>
          </a:p>
          <a:p>
            <a:endParaRPr lang="fr-FR" dirty="0"/>
          </a:p>
          <a:p>
            <a:r>
              <a:rPr lang="fr-FR" dirty="0" smtClean="0"/>
              <a:t>Multi-</a:t>
            </a:r>
            <a:r>
              <a:rPr lang="fr-FR" dirty="0" err="1" smtClean="0"/>
              <a:t>scale</a:t>
            </a:r>
            <a:r>
              <a:rPr lang="fr-FR" dirty="0" smtClean="0"/>
              <a:t> Graph Edit Distance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Results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Perspectives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softEdge rad="1270000"/>
          </a:effectLst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ooter Placeholder 14"/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</p:spPr>
            <p:txBody>
              <a:bodyPr/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Prétraitement pour le problème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1|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Footer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23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1143000"/>
          </a:xfrm>
        </p:spPr>
        <p:txBody>
          <a:bodyPr/>
          <a:lstStyle/>
          <a:p>
            <a:r>
              <a:rPr lang="fr-FR" sz="4000" dirty="0" smtClean="0"/>
              <a:t>Graph Edit Distance</a:t>
            </a:r>
            <a:endParaRPr lang="fr-F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err="1" smtClean="0"/>
              <a:t>Find</a:t>
            </a:r>
            <a:r>
              <a:rPr lang="fr-FR" dirty="0" smtClean="0"/>
              <a:t> the best </a:t>
            </a:r>
            <a:r>
              <a:rPr lang="fr-FR" dirty="0" err="1" smtClean="0"/>
              <a:t>edit</a:t>
            </a:r>
            <a:r>
              <a:rPr lang="fr-FR" dirty="0" smtClean="0"/>
              <a:t> </a:t>
            </a:r>
            <a:r>
              <a:rPr lang="fr-FR" dirty="0" err="1" smtClean="0"/>
              <a:t>path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graphs G1, G2</a:t>
            </a:r>
          </a:p>
          <a:p>
            <a:pPr lvl="1"/>
            <a:r>
              <a:rPr lang="fr-FR" dirty="0" smtClean="0"/>
              <a:t>The </a:t>
            </a:r>
            <a:r>
              <a:rPr lang="fr-FR" dirty="0" err="1" smtClean="0"/>
              <a:t>sequence</a:t>
            </a:r>
            <a:r>
              <a:rPr lang="fr-FR" dirty="0" smtClean="0"/>
              <a:t> of addition/substitution/</a:t>
            </a:r>
            <a:r>
              <a:rPr lang="fr-FR" dirty="0" err="1" smtClean="0"/>
              <a:t>deletion</a:t>
            </a:r>
            <a:r>
              <a:rPr lang="fr-FR" dirty="0" smtClean="0"/>
              <a:t> of </a:t>
            </a:r>
            <a:r>
              <a:rPr lang="fr-FR" dirty="0" err="1" smtClean="0"/>
              <a:t>nodes</a:t>
            </a:r>
            <a:r>
              <a:rPr lang="fr-FR" dirty="0" smtClean="0"/>
              <a:t> and </a:t>
            </a:r>
            <a:r>
              <a:rPr lang="fr-FR" dirty="0" err="1" smtClean="0"/>
              <a:t>edges</a:t>
            </a:r>
            <a:r>
              <a:rPr lang="fr-FR" dirty="0" smtClean="0"/>
              <a:t> of G1 to </a:t>
            </a:r>
            <a:r>
              <a:rPr lang="fr-FR" dirty="0" err="1" smtClean="0"/>
              <a:t>form</a:t>
            </a:r>
            <a:r>
              <a:rPr lang="fr-FR" dirty="0" smtClean="0"/>
              <a:t> G2</a:t>
            </a:r>
          </a:p>
          <a:p>
            <a:pPr lvl="1"/>
            <a:endParaRPr lang="fr-FR" dirty="0"/>
          </a:p>
          <a:p>
            <a:r>
              <a:rPr lang="fr-FR" dirty="0" err="1" smtClean="0"/>
              <a:t>Minimize</a:t>
            </a:r>
            <a:r>
              <a:rPr lang="fr-FR" dirty="0" smtClean="0"/>
              <a:t> the total </a:t>
            </a:r>
            <a:r>
              <a:rPr lang="fr-FR" dirty="0" err="1" smtClean="0"/>
              <a:t>cost</a:t>
            </a:r>
            <a:endParaRPr lang="fr-FR" dirty="0" smtClean="0"/>
          </a:p>
          <a:p>
            <a:pPr lvl="1"/>
            <a:r>
              <a:rPr lang="fr-FR" dirty="0" err="1" smtClean="0"/>
              <a:t>Cost</a:t>
            </a:r>
            <a:r>
              <a:rPr lang="fr-FR" dirty="0" smtClean="0"/>
              <a:t> of substitution = 0</a:t>
            </a:r>
          </a:p>
          <a:p>
            <a:pPr lvl="1"/>
            <a:r>
              <a:rPr lang="fr-FR" dirty="0" err="1" smtClean="0"/>
              <a:t>Cost</a:t>
            </a:r>
            <a:r>
              <a:rPr lang="fr-FR" dirty="0" smtClean="0"/>
              <a:t> of addition/</a:t>
            </a:r>
            <a:r>
              <a:rPr lang="fr-FR" dirty="0" err="1" smtClean="0"/>
              <a:t>deletion</a:t>
            </a:r>
            <a:r>
              <a:rPr lang="fr-FR" dirty="0" smtClean="0"/>
              <a:t> = 1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softEdge rad="1270000"/>
          </a:effectLst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ooter Placeholder 14"/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</p:spPr>
            <p:txBody>
              <a:bodyPr/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Prétraitement pour le problème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1|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Footer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 Same Side Corner Rectangle 6"/>
          <p:cNvSpPr/>
          <p:nvPr/>
        </p:nvSpPr>
        <p:spPr>
          <a:xfrm rot="10800000">
            <a:off x="7239000" y="0"/>
            <a:ext cx="1905000" cy="16764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62800" y="13716"/>
            <a:ext cx="2057400" cy="2577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- Graph Edit Distance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Community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Detection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Multi-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Scale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Graph Edit Distance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Perspectives</a:t>
            </a:r>
          </a:p>
        </p:txBody>
      </p:sp>
    </p:spTree>
    <p:extLst>
      <p:ext uri="{BB962C8B-B14F-4D97-AF65-F5344CB8AC3E}">
        <p14:creationId xmlns:p14="http://schemas.microsoft.com/office/powerpoint/2010/main" val="113850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1143000"/>
          </a:xfrm>
        </p:spPr>
        <p:txBody>
          <a:bodyPr/>
          <a:lstStyle/>
          <a:p>
            <a:r>
              <a:rPr lang="fr-FR" sz="4000" dirty="0" smtClean="0"/>
              <a:t>Graph Edit Distance</a:t>
            </a:r>
            <a:endParaRPr lang="fr-FR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softEdge rad="1270000"/>
          </a:effectLst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ooter Placeholder 14"/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</p:spPr>
            <p:txBody>
              <a:bodyPr/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Prétraitement pour le problème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1|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Footer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 Same Side Corner Rectangle 6"/>
          <p:cNvSpPr/>
          <p:nvPr/>
        </p:nvSpPr>
        <p:spPr>
          <a:xfrm rot="10800000">
            <a:off x="7239000" y="0"/>
            <a:ext cx="1905000" cy="16764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62800" y="13716"/>
            <a:ext cx="2057400" cy="2577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- Graph Edit Distance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Community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Detection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Multi-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Scale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Graph Edit Distance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Perspectives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5486400" y="307181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Connector 8"/>
          <p:cNvSpPr/>
          <p:nvPr/>
        </p:nvSpPr>
        <p:spPr>
          <a:xfrm>
            <a:off x="7162800" y="307181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Connector 9"/>
          <p:cNvSpPr/>
          <p:nvPr/>
        </p:nvSpPr>
        <p:spPr>
          <a:xfrm>
            <a:off x="6324600" y="435768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/>
          <p:cNvCxnSpPr>
            <a:stCxn id="4" idx="6"/>
            <a:endCxn id="9" idx="2"/>
          </p:cNvCxnSpPr>
          <p:nvPr/>
        </p:nvCxnSpPr>
        <p:spPr>
          <a:xfrm>
            <a:off x="5943600" y="3300412"/>
            <a:ext cx="12192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10" idx="1"/>
          </p:cNvCxnSpPr>
          <p:nvPr/>
        </p:nvCxnSpPr>
        <p:spPr>
          <a:xfrm>
            <a:off x="5876645" y="3462057"/>
            <a:ext cx="514910" cy="96258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  <a:endCxn id="10" idx="7"/>
          </p:cNvCxnSpPr>
          <p:nvPr/>
        </p:nvCxnSpPr>
        <p:spPr>
          <a:xfrm flipH="1">
            <a:off x="6714845" y="3462057"/>
            <a:ext cx="514910" cy="96258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1143000" y="3810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Connector 19"/>
          <p:cNvSpPr/>
          <p:nvPr/>
        </p:nvSpPr>
        <p:spPr>
          <a:xfrm>
            <a:off x="2819400" y="3810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/>
          <p:cNvCxnSpPr>
            <a:stCxn id="19" idx="6"/>
            <a:endCxn id="20" idx="2"/>
          </p:cNvCxnSpPr>
          <p:nvPr/>
        </p:nvCxnSpPr>
        <p:spPr>
          <a:xfrm>
            <a:off x="1600200" y="4038600"/>
            <a:ext cx="12192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Flowchart: Connector 24"/>
          <p:cNvSpPr/>
          <p:nvPr/>
        </p:nvSpPr>
        <p:spPr>
          <a:xfrm>
            <a:off x="1885950" y="288607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lowchart: Connector 25"/>
          <p:cNvSpPr/>
          <p:nvPr/>
        </p:nvSpPr>
        <p:spPr>
          <a:xfrm>
            <a:off x="1933575" y="4724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/>
          <p:cNvCxnSpPr>
            <a:stCxn id="25" idx="4"/>
            <a:endCxn id="26" idx="0"/>
          </p:cNvCxnSpPr>
          <p:nvPr/>
        </p:nvCxnSpPr>
        <p:spPr>
          <a:xfrm>
            <a:off x="2114550" y="3343274"/>
            <a:ext cx="47625" cy="138112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9" idx="5"/>
            <a:endCxn id="26" idx="1"/>
          </p:cNvCxnSpPr>
          <p:nvPr/>
        </p:nvCxnSpPr>
        <p:spPr>
          <a:xfrm>
            <a:off x="1533245" y="4200245"/>
            <a:ext cx="467285" cy="5911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Curved Left Arrow 35"/>
          <p:cNvSpPr/>
          <p:nvPr/>
        </p:nvSpPr>
        <p:spPr>
          <a:xfrm rot="16200000">
            <a:off x="3924300" y="829855"/>
            <a:ext cx="533400" cy="3048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95400" y="25908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G1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6848592" y="255853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11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1143000"/>
          </a:xfrm>
        </p:spPr>
        <p:txBody>
          <a:bodyPr/>
          <a:lstStyle/>
          <a:p>
            <a:r>
              <a:rPr lang="fr-FR" sz="4000" dirty="0" smtClean="0"/>
              <a:t>Graph Edit Distance</a:t>
            </a:r>
            <a:endParaRPr lang="fr-FR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softEdge rad="1270000"/>
          </a:effectLst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ooter Placeholder 14"/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</p:spPr>
            <p:txBody>
              <a:bodyPr/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Prétraitement pour le problème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1|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Footer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 Same Side Corner Rectangle 6"/>
          <p:cNvSpPr/>
          <p:nvPr/>
        </p:nvSpPr>
        <p:spPr>
          <a:xfrm rot="10800000">
            <a:off x="7239000" y="0"/>
            <a:ext cx="1905000" cy="16764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62800" y="13716"/>
            <a:ext cx="2057400" cy="2577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- Graph Edit Distance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Community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Detection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Multi-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Scale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Graph Edit Distance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Perspectives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5486400" y="307181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Connector 8"/>
          <p:cNvSpPr/>
          <p:nvPr/>
        </p:nvSpPr>
        <p:spPr>
          <a:xfrm>
            <a:off x="7162800" y="307181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Connector 9"/>
          <p:cNvSpPr/>
          <p:nvPr/>
        </p:nvSpPr>
        <p:spPr>
          <a:xfrm>
            <a:off x="6324600" y="435768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/>
          <p:cNvCxnSpPr>
            <a:stCxn id="4" idx="6"/>
            <a:endCxn id="9" idx="2"/>
          </p:cNvCxnSpPr>
          <p:nvPr/>
        </p:nvCxnSpPr>
        <p:spPr>
          <a:xfrm>
            <a:off x="5943600" y="3300412"/>
            <a:ext cx="12192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10" idx="1"/>
          </p:cNvCxnSpPr>
          <p:nvPr/>
        </p:nvCxnSpPr>
        <p:spPr>
          <a:xfrm>
            <a:off x="5876645" y="3462057"/>
            <a:ext cx="514910" cy="96258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  <a:endCxn id="10" idx="7"/>
          </p:cNvCxnSpPr>
          <p:nvPr/>
        </p:nvCxnSpPr>
        <p:spPr>
          <a:xfrm flipH="1">
            <a:off x="6714845" y="3462057"/>
            <a:ext cx="514910" cy="96258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1143000" y="3810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Connector 19"/>
          <p:cNvSpPr/>
          <p:nvPr/>
        </p:nvSpPr>
        <p:spPr>
          <a:xfrm>
            <a:off x="2819400" y="3810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/>
          <p:cNvCxnSpPr>
            <a:stCxn id="19" idx="6"/>
            <a:endCxn id="20" idx="2"/>
          </p:cNvCxnSpPr>
          <p:nvPr/>
        </p:nvCxnSpPr>
        <p:spPr>
          <a:xfrm>
            <a:off x="1600200" y="4038600"/>
            <a:ext cx="12192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Flowchart: Connector 25"/>
          <p:cNvSpPr/>
          <p:nvPr/>
        </p:nvSpPr>
        <p:spPr>
          <a:xfrm>
            <a:off x="1933575" y="4724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/>
          <p:cNvCxnSpPr>
            <a:stCxn id="19" idx="5"/>
            <a:endCxn id="26" idx="1"/>
          </p:cNvCxnSpPr>
          <p:nvPr/>
        </p:nvCxnSpPr>
        <p:spPr>
          <a:xfrm>
            <a:off x="1533245" y="4200245"/>
            <a:ext cx="467285" cy="5911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Curved Left Arrow 35"/>
          <p:cNvSpPr/>
          <p:nvPr/>
        </p:nvSpPr>
        <p:spPr>
          <a:xfrm rot="16200000">
            <a:off x="3924300" y="829855"/>
            <a:ext cx="533400" cy="3048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95400" y="25908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G1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6848592" y="255853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G2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733800" y="5638800"/>
            <a:ext cx="93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Cost =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821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1143000"/>
          </a:xfrm>
        </p:spPr>
        <p:txBody>
          <a:bodyPr/>
          <a:lstStyle/>
          <a:p>
            <a:r>
              <a:rPr lang="fr-FR" sz="4000" dirty="0" smtClean="0"/>
              <a:t>Graph Edit Distance</a:t>
            </a:r>
            <a:endParaRPr lang="fr-FR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softEdge rad="1270000"/>
          </a:effectLst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ooter Placeholder 14"/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</p:spPr>
            <p:txBody>
              <a:bodyPr/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Prétraitement pour le problème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1|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Footer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 Same Side Corner Rectangle 6"/>
          <p:cNvSpPr/>
          <p:nvPr/>
        </p:nvSpPr>
        <p:spPr>
          <a:xfrm rot="10800000">
            <a:off x="7239000" y="0"/>
            <a:ext cx="1905000" cy="16764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62800" y="13716"/>
            <a:ext cx="2057400" cy="2577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- Graph Edit Distance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Community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Detection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Multi-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Scale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Graph Edit Distance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Perspectives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5486400" y="307181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Connector 8"/>
          <p:cNvSpPr/>
          <p:nvPr/>
        </p:nvSpPr>
        <p:spPr>
          <a:xfrm>
            <a:off x="7162800" y="307181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Connector 9"/>
          <p:cNvSpPr/>
          <p:nvPr/>
        </p:nvSpPr>
        <p:spPr>
          <a:xfrm>
            <a:off x="6324600" y="435768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/>
          <p:cNvCxnSpPr>
            <a:stCxn id="4" idx="6"/>
            <a:endCxn id="9" idx="2"/>
          </p:cNvCxnSpPr>
          <p:nvPr/>
        </p:nvCxnSpPr>
        <p:spPr>
          <a:xfrm>
            <a:off x="5943600" y="3300412"/>
            <a:ext cx="12192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10" idx="1"/>
          </p:cNvCxnSpPr>
          <p:nvPr/>
        </p:nvCxnSpPr>
        <p:spPr>
          <a:xfrm>
            <a:off x="5876645" y="3462057"/>
            <a:ext cx="514910" cy="96258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  <a:endCxn id="10" idx="7"/>
          </p:cNvCxnSpPr>
          <p:nvPr/>
        </p:nvCxnSpPr>
        <p:spPr>
          <a:xfrm flipH="1">
            <a:off x="6714845" y="3462057"/>
            <a:ext cx="514910" cy="96258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1143000" y="3810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Connector 19"/>
          <p:cNvSpPr/>
          <p:nvPr/>
        </p:nvSpPr>
        <p:spPr>
          <a:xfrm>
            <a:off x="2819400" y="3810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/>
          <p:cNvCxnSpPr>
            <a:stCxn id="19" idx="6"/>
            <a:endCxn id="20" idx="2"/>
          </p:cNvCxnSpPr>
          <p:nvPr/>
        </p:nvCxnSpPr>
        <p:spPr>
          <a:xfrm>
            <a:off x="1600200" y="4038600"/>
            <a:ext cx="12192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Flowchart: Connector 25"/>
          <p:cNvSpPr/>
          <p:nvPr/>
        </p:nvSpPr>
        <p:spPr>
          <a:xfrm>
            <a:off x="1933575" y="4724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/>
          <p:cNvCxnSpPr>
            <a:stCxn id="19" idx="5"/>
            <a:endCxn id="26" idx="1"/>
          </p:cNvCxnSpPr>
          <p:nvPr/>
        </p:nvCxnSpPr>
        <p:spPr>
          <a:xfrm>
            <a:off x="1533245" y="4200245"/>
            <a:ext cx="467285" cy="5911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Curved Left Arrow 35"/>
          <p:cNvSpPr/>
          <p:nvPr/>
        </p:nvSpPr>
        <p:spPr>
          <a:xfrm rot="16200000">
            <a:off x="3924300" y="829855"/>
            <a:ext cx="533400" cy="3048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95400" y="25908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G1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6848592" y="255853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G2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733800" y="5638800"/>
            <a:ext cx="93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Cost = 3</a:t>
            </a:r>
            <a:endParaRPr lang="en-GB" dirty="0"/>
          </a:p>
        </p:txBody>
      </p:sp>
      <p:cxnSp>
        <p:nvCxnSpPr>
          <p:cNvPr id="23" name="Straight Connector 22"/>
          <p:cNvCxnSpPr>
            <a:stCxn id="20" idx="3"/>
            <a:endCxn id="26" idx="7"/>
          </p:cNvCxnSpPr>
          <p:nvPr/>
        </p:nvCxnSpPr>
        <p:spPr>
          <a:xfrm flipH="1">
            <a:off x="2323820" y="4200245"/>
            <a:ext cx="562535" cy="5911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05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1143000"/>
          </a:xfrm>
        </p:spPr>
        <p:txBody>
          <a:bodyPr/>
          <a:lstStyle/>
          <a:p>
            <a:r>
              <a:rPr lang="fr-FR" sz="4000" dirty="0" err="1" smtClean="0"/>
              <a:t>Community</a:t>
            </a:r>
            <a:r>
              <a:rPr lang="fr-FR" sz="4000" dirty="0" smtClean="0"/>
              <a:t> </a:t>
            </a:r>
            <a:r>
              <a:rPr lang="fr-FR" sz="4000" dirty="0" err="1" smtClean="0"/>
              <a:t>Detection</a:t>
            </a:r>
            <a:r>
              <a:rPr lang="fr-FR" sz="4000" dirty="0" smtClean="0"/>
              <a:t>: Louvain</a:t>
            </a:r>
            <a:endParaRPr lang="fr-FR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softEdge rad="1270000"/>
          </a:effectLst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ooter Placeholder 14"/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</p:spPr>
            <p:txBody>
              <a:bodyPr/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Prétraitement pour le problème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1|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Footer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 Same Side Corner Rectangle 6"/>
          <p:cNvSpPr/>
          <p:nvPr/>
        </p:nvSpPr>
        <p:spPr>
          <a:xfrm rot="10800000">
            <a:off x="7239000" y="0"/>
            <a:ext cx="1905000" cy="16764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62800" y="13716"/>
            <a:ext cx="2057400" cy="1662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- Graph Edit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Distance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Community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Detection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Multi-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Scale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Graph Edit Distance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Perspectives</a:t>
            </a:r>
          </a:p>
        </p:txBody>
      </p:sp>
      <p:pic>
        <p:nvPicPr>
          <p:cNvPr id="5122" name="Picture 2" descr="C:\Users\Thomas\Documents\Cours\M2RI\Pattern_Recognition\Multi-scale_graph_matching\Defense\images\com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1981200"/>
            <a:ext cx="1676400" cy="196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620000" cy="4800600"/>
              </a:xfrm>
            </p:spPr>
            <p:txBody>
              <a:bodyPr>
                <a:normAutofit fontScale="92500" lnSpcReduction="20000"/>
              </a:bodyPr>
              <a:lstStyle/>
              <a:p>
                <a:endParaRPr lang="fr-FR" dirty="0" smtClean="0"/>
              </a:p>
              <a:p>
                <a:r>
                  <a:rPr lang="fr-FR" dirty="0" err="1" smtClean="0"/>
                  <a:t>Find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communities</a:t>
                </a:r>
                <a:r>
                  <a:rPr lang="fr-FR" dirty="0" smtClean="0"/>
                  <a:t> of </a:t>
                </a:r>
                <a:r>
                  <a:rPr lang="fr-FR" dirty="0" err="1" smtClean="0"/>
                  <a:t>highly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correlated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nodes</a:t>
                </a:r>
                <a:endParaRPr lang="fr-FR" dirty="0" smtClean="0"/>
              </a:p>
              <a:p>
                <a:endParaRPr lang="fr-FR" dirty="0"/>
              </a:p>
              <a:p>
                <a:r>
                  <a:rPr lang="fr-FR" dirty="0" err="1" smtClean="0"/>
                  <a:t>Modularity</a:t>
                </a:r>
                <a:r>
                  <a:rPr lang="fr-FR" dirty="0" smtClean="0"/>
                  <a:t>: </a:t>
                </a:r>
                <a:r>
                  <a:rPr lang="fr-FR" dirty="0" err="1" smtClean="0"/>
                  <a:t>quality</a:t>
                </a:r>
                <a:r>
                  <a:rPr lang="fr-FR" dirty="0" smtClean="0"/>
                  <a:t> of graph </a:t>
                </a:r>
                <a:r>
                  <a:rPr lang="en-GB" dirty="0"/>
                  <a:t>partitioning</a:t>
                </a:r>
              </a:p>
              <a:p>
                <a:endParaRPr lang="fr-FR" dirty="0" smtClean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𝑄</m:t>
                    </m:r>
                    <m:r>
                      <a:rPr lang="fr-FR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fr-F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b="0" i="1" smtClean="0">
                            <a:latin typeface="Cambria Math"/>
                          </a:rPr>
                          <m:t>𝑖</m:t>
                        </m:r>
                        <m:r>
                          <a:rPr lang="fr-FR" b="0" i="1" smtClean="0">
                            <a:latin typeface="Cambria Math"/>
                          </a:rPr>
                          <m:t>,</m:t>
                        </m:r>
                        <m:r>
                          <a:rPr lang="fr-FR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fr-FR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  <m:r>
                          <a:rPr lang="fr-FR" i="1" smtClean="0">
                            <a:latin typeface="Cambria Math"/>
                            <a:ea typeface="Cambria Math"/>
                          </a:rPr>
                          <m:t>𝛿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,</m:t>
                        </m:r>
                      </m:e>
                    </m:nary>
                  </m:oMath>
                </a14:m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FR" b="0" dirty="0" smtClean="0">
                  <a:ea typeface="Cambria Math"/>
                </a:endParaRPr>
              </a:p>
              <a:p>
                <a:endParaRPr lang="fr-FR" dirty="0" smtClean="0"/>
              </a:p>
              <a:p>
                <a:r>
                  <a:rPr lang="fr-FR" dirty="0" err="1" smtClean="0"/>
                  <a:t>Where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𝑚</m:t>
                    </m:r>
                  </m:oMath>
                </a14:m>
                <a:r>
                  <a:rPr lang="fr-FR" dirty="0" smtClean="0"/>
                  <a:t>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the </a:t>
                </a:r>
                <a:r>
                  <a:rPr lang="fr-FR" dirty="0" err="1" smtClean="0"/>
                  <a:t>sum</a:t>
                </a:r>
                <a:r>
                  <a:rPr lang="fr-FR" dirty="0" smtClean="0"/>
                  <a:t> of all the </a:t>
                </a:r>
                <a:r>
                  <a:rPr lang="fr-FR" dirty="0" err="1" smtClean="0"/>
                  <a:t>weights</a:t>
                </a:r>
                <a:r>
                  <a:rPr lang="fr-FR" dirty="0" smtClean="0"/>
                  <a:t> on the </a:t>
                </a:r>
                <a:r>
                  <a:rPr lang="fr-FR" dirty="0" err="1" smtClean="0"/>
                  <a:t>edges</a:t>
                </a:r>
                <a:r>
                  <a:rPr lang="fr-FR" dirty="0" smtClean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fr-FR" dirty="0" smtClean="0"/>
                  <a:t> the </a:t>
                </a:r>
                <a:r>
                  <a:rPr lang="fr-FR" dirty="0" err="1" smtClean="0"/>
                  <a:t>weight</a:t>
                </a:r>
                <a:r>
                  <a:rPr lang="fr-FR" dirty="0" smtClean="0"/>
                  <a:t> of the </a:t>
                </a:r>
                <a:r>
                  <a:rPr lang="fr-FR" dirty="0" err="1" smtClean="0"/>
                  <a:t>edge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from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node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𝑖</m:t>
                    </m:r>
                    <m:r>
                      <a:rPr lang="fr-FR" i="1">
                        <a:latin typeface="Cambria Math"/>
                      </a:rPr>
                      <m:t> </m:t>
                    </m:r>
                  </m:oMath>
                </a14:m>
                <a:r>
                  <a:rPr lang="fr-FR" dirty="0" smtClean="0"/>
                  <a:t>to </a:t>
                </a:r>
                <a:r>
                  <a:rPr lang="fr-FR" dirty="0" err="1" smtClean="0"/>
                  <a:t>node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𝑗</m:t>
                    </m:r>
                  </m:oMath>
                </a14:m>
                <a:r>
                  <a:rPr lang="fr-FR" dirty="0" smtClean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 smtClean="0"/>
                  <a:t> the </a:t>
                </a:r>
                <a:r>
                  <a:rPr lang="fr-FR" dirty="0" err="1" smtClean="0"/>
                  <a:t>sum</a:t>
                </a:r>
                <a:r>
                  <a:rPr lang="fr-FR" dirty="0" smtClean="0"/>
                  <a:t> of the </a:t>
                </a:r>
                <a:r>
                  <a:rPr lang="fr-FR" dirty="0" err="1" smtClean="0"/>
                  <a:t>weights</a:t>
                </a:r>
                <a:r>
                  <a:rPr lang="fr-FR" dirty="0" smtClean="0"/>
                  <a:t> incident to </a:t>
                </a:r>
                <a:r>
                  <a:rPr lang="fr-FR" dirty="0" err="1" smtClean="0"/>
                  <a:t>node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𝑖</m:t>
                    </m:r>
                  </m:oMath>
                </a14:m>
                <a:r>
                  <a:rPr lang="fr-FR" dirty="0" smtClean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/>
                        <a:ea typeface="Cambria Math"/>
                      </a:rPr>
                      <m:t>𝛿</m:t>
                    </m:r>
                    <m:d>
                      <m:dPr>
                        <m:ctrlPr>
                          <a:rPr lang="fr-F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  <m:r>
                      <a:rPr lang="fr-FR" b="0" i="1" smtClean="0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r>
                  <a:rPr lang="fr-FR" dirty="0" smtClean="0"/>
                  <a:t> if u and v are in the </a:t>
                </a:r>
                <a:r>
                  <a:rPr lang="fr-FR" dirty="0" err="1" smtClean="0"/>
                  <a:t>same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community</a:t>
                </a:r>
                <a:r>
                  <a:rPr lang="fr-FR" dirty="0" smtClean="0"/>
                  <a:t>, = 0 </a:t>
                </a:r>
                <a:r>
                  <a:rPr lang="fr-FR" dirty="0" err="1" smtClean="0"/>
                  <a:t>other</a:t>
                </a:r>
                <a:r>
                  <a:rPr lang="fr-FR" dirty="0" err="1" smtClean="0"/>
                  <a:t>wise</a:t>
                </a:r>
                <a:r>
                  <a:rPr lang="fr-FR" dirty="0" smtClean="0"/>
                  <a:t>.</a:t>
                </a:r>
              </a:p>
              <a:p>
                <a:endParaRPr lang="fr-FR" dirty="0"/>
              </a:p>
              <a:p>
                <a:r>
                  <a:rPr lang="fr-FR" dirty="0" smtClean="0"/>
                  <a:t>Good </a:t>
                </a:r>
                <a:r>
                  <a:rPr lang="fr-FR" dirty="0" err="1" smtClean="0"/>
                  <a:t>partitioning</a:t>
                </a:r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r>
                  <a:rPr lang="fr-FR" dirty="0" smtClean="0"/>
                  <a:t> </a:t>
                </a:r>
                <a:r>
                  <a:rPr lang="fr-FR" dirty="0" err="1" smtClean="0"/>
                  <a:t>edges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inside</a:t>
                </a:r>
                <a:r>
                  <a:rPr lang="fr-FR" dirty="0" smtClean="0"/>
                  <a:t> the </a:t>
                </a:r>
                <a:r>
                  <a:rPr lang="fr-FR" dirty="0" err="1" smtClean="0"/>
                  <a:t>communities</a:t>
                </a:r>
                <a:r>
                  <a:rPr lang="fr-FR" dirty="0" smtClean="0"/>
                  <a:t> 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r>
                  <a:rPr lang="fr-FR" dirty="0" smtClean="0"/>
                  <a:t> </a:t>
                </a:r>
                <a:r>
                  <a:rPr lang="fr-FR" dirty="0" err="1" smtClean="0"/>
                  <a:t>edges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between</a:t>
                </a:r>
                <a:r>
                  <a:rPr lang="fr-FR" dirty="0" smtClean="0"/>
                  <a:t> the </a:t>
                </a:r>
                <a:r>
                  <a:rPr lang="fr-FR" dirty="0" err="1" smtClean="0"/>
                  <a:t>communities</a:t>
                </a:r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2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620000" cy="4800600"/>
              </a:xfrm>
              <a:blipFill rotWithShape="1">
                <a:blip r:embed="rId6"/>
                <a:stretch>
                  <a:fillRect t="-1779" r="-640" b="-17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38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1143000"/>
          </a:xfrm>
        </p:spPr>
        <p:txBody>
          <a:bodyPr/>
          <a:lstStyle/>
          <a:p>
            <a:r>
              <a:rPr lang="fr-FR" sz="4000" dirty="0" err="1" smtClean="0"/>
              <a:t>Community</a:t>
            </a:r>
            <a:r>
              <a:rPr lang="fr-FR" sz="4000" dirty="0" smtClean="0"/>
              <a:t> </a:t>
            </a:r>
            <a:r>
              <a:rPr lang="fr-FR" sz="4000" dirty="0" err="1" smtClean="0"/>
              <a:t>Detection</a:t>
            </a:r>
            <a:r>
              <a:rPr lang="fr-FR" sz="4000" dirty="0" smtClean="0"/>
              <a:t>: Louvain</a:t>
            </a:r>
            <a:endParaRPr lang="fr-FR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softEdge rad="1270000"/>
          </a:effectLst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ooter Placeholder 14"/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</p:spPr>
            <p:txBody>
              <a:bodyPr/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Prétraitement pour le problème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1|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Footer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 Same Side Corner Rectangle 6"/>
          <p:cNvSpPr/>
          <p:nvPr/>
        </p:nvSpPr>
        <p:spPr>
          <a:xfrm rot="10800000">
            <a:off x="7239000" y="0"/>
            <a:ext cx="1905000" cy="16764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62800" y="13716"/>
            <a:ext cx="2057400" cy="1662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- Graph Edit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Distance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Community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Detection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Multi-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Scale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Graph Edit Distance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Perspectives</a:t>
            </a:r>
          </a:p>
        </p:txBody>
      </p:sp>
      <p:sp>
        <p:nvSpPr>
          <p:cNvPr id="25" name="Flowchart: Connector 24"/>
          <p:cNvSpPr/>
          <p:nvPr/>
        </p:nvSpPr>
        <p:spPr>
          <a:xfrm>
            <a:off x="876020" y="2209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lowchart: Connector 26"/>
          <p:cNvSpPr/>
          <p:nvPr/>
        </p:nvSpPr>
        <p:spPr>
          <a:xfrm>
            <a:off x="1952905" y="3283743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lowchart: Connector 27"/>
          <p:cNvSpPr/>
          <p:nvPr/>
        </p:nvSpPr>
        <p:spPr>
          <a:xfrm>
            <a:off x="876020" y="435768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/>
          <p:cNvCxnSpPr>
            <a:stCxn id="25" idx="5"/>
            <a:endCxn id="27" idx="1"/>
          </p:cNvCxnSpPr>
          <p:nvPr/>
        </p:nvCxnSpPr>
        <p:spPr>
          <a:xfrm>
            <a:off x="1266265" y="2600045"/>
            <a:ext cx="753595" cy="75065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4"/>
            <a:endCxn id="28" idx="0"/>
          </p:cNvCxnSpPr>
          <p:nvPr/>
        </p:nvCxnSpPr>
        <p:spPr>
          <a:xfrm>
            <a:off x="1104620" y="2667000"/>
            <a:ext cx="0" cy="16906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3"/>
            <a:endCxn id="28" idx="7"/>
          </p:cNvCxnSpPr>
          <p:nvPr/>
        </p:nvCxnSpPr>
        <p:spPr>
          <a:xfrm flipH="1">
            <a:off x="1266265" y="3673988"/>
            <a:ext cx="753595" cy="7506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Flowchart: Connector 40"/>
          <p:cNvSpPr/>
          <p:nvPr/>
        </p:nvSpPr>
        <p:spPr>
          <a:xfrm>
            <a:off x="2819400" y="2209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lowchart: Connector 41"/>
          <p:cNvSpPr/>
          <p:nvPr/>
        </p:nvSpPr>
        <p:spPr>
          <a:xfrm>
            <a:off x="2819400" y="435768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lowchart: Connector 42"/>
          <p:cNvSpPr/>
          <p:nvPr/>
        </p:nvSpPr>
        <p:spPr>
          <a:xfrm>
            <a:off x="3657600" y="3283743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lowchart: Connector 43"/>
          <p:cNvSpPr/>
          <p:nvPr/>
        </p:nvSpPr>
        <p:spPr>
          <a:xfrm>
            <a:off x="4657725" y="3283743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lowchart: Connector 44"/>
          <p:cNvSpPr/>
          <p:nvPr/>
        </p:nvSpPr>
        <p:spPr>
          <a:xfrm>
            <a:off x="5562600" y="2209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lowchart: Connector 45"/>
          <p:cNvSpPr/>
          <p:nvPr/>
        </p:nvSpPr>
        <p:spPr>
          <a:xfrm>
            <a:off x="6639485" y="3283743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lowchart: Connector 46"/>
          <p:cNvSpPr/>
          <p:nvPr/>
        </p:nvSpPr>
        <p:spPr>
          <a:xfrm>
            <a:off x="5562600" y="435768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Connector 48"/>
          <p:cNvCxnSpPr>
            <a:stCxn id="45" idx="4"/>
            <a:endCxn id="47" idx="0"/>
          </p:cNvCxnSpPr>
          <p:nvPr/>
        </p:nvCxnSpPr>
        <p:spPr>
          <a:xfrm>
            <a:off x="5791200" y="2667000"/>
            <a:ext cx="0" cy="16906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1" name="Flowchart: Connector 50"/>
          <p:cNvSpPr/>
          <p:nvPr/>
        </p:nvSpPr>
        <p:spPr>
          <a:xfrm>
            <a:off x="7505980" y="2209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lowchart: Connector 51"/>
          <p:cNvSpPr/>
          <p:nvPr/>
        </p:nvSpPr>
        <p:spPr>
          <a:xfrm>
            <a:off x="7505980" y="435768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Connector 52"/>
          <p:cNvCxnSpPr>
            <a:stCxn id="25" idx="6"/>
            <a:endCxn id="41" idx="2"/>
          </p:cNvCxnSpPr>
          <p:nvPr/>
        </p:nvCxnSpPr>
        <p:spPr>
          <a:xfrm>
            <a:off x="1333220" y="2438400"/>
            <a:ext cx="148618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1" idx="4"/>
            <a:endCxn id="42" idx="0"/>
          </p:cNvCxnSpPr>
          <p:nvPr/>
        </p:nvCxnSpPr>
        <p:spPr>
          <a:xfrm>
            <a:off x="3048000" y="2667000"/>
            <a:ext cx="0" cy="16906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7" idx="6"/>
            <a:endCxn id="43" idx="2"/>
          </p:cNvCxnSpPr>
          <p:nvPr/>
        </p:nvCxnSpPr>
        <p:spPr>
          <a:xfrm>
            <a:off x="2410105" y="3512343"/>
            <a:ext cx="124749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8" idx="6"/>
            <a:endCxn id="42" idx="2"/>
          </p:cNvCxnSpPr>
          <p:nvPr/>
        </p:nvCxnSpPr>
        <p:spPr>
          <a:xfrm>
            <a:off x="1333220" y="4586287"/>
            <a:ext cx="148618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1" idx="5"/>
            <a:endCxn id="43" idx="1"/>
          </p:cNvCxnSpPr>
          <p:nvPr/>
        </p:nvCxnSpPr>
        <p:spPr>
          <a:xfrm>
            <a:off x="3209645" y="2600045"/>
            <a:ext cx="514910" cy="75065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3" idx="3"/>
            <a:endCxn id="42" idx="7"/>
          </p:cNvCxnSpPr>
          <p:nvPr/>
        </p:nvCxnSpPr>
        <p:spPr>
          <a:xfrm flipH="1">
            <a:off x="3209645" y="3673988"/>
            <a:ext cx="514910" cy="7506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3" idx="6"/>
            <a:endCxn id="44" idx="2"/>
          </p:cNvCxnSpPr>
          <p:nvPr/>
        </p:nvCxnSpPr>
        <p:spPr>
          <a:xfrm>
            <a:off x="4114800" y="3512343"/>
            <a:ext cx="54292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4" idx="7"/>
            <a:endCxn id="45" idx="3"/>
          </p:cNvCxnSpPr>
          <p:nvPr/>
        </p:nvCxnSpPr>
        <p:spPr>
          <a:xfrm flipV="1">
            <a:off x="5047970" y="2600045"/>
            <a:ext cx="581585" cy="75065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7" idx="1"/>
            <a:endCxn id="44" idx="5"/>
          </p:cNvCxnSpPr>
          <p:nvPr/>
        </p:nvCxnSpPr>
        <p:spPr>
          <a:xfrm flipH="1" flipV="1">
            <a:off x="5047970" y="3673988"/>
            <a:ext cx="581585" cy="7506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4" idx="6"/>
            <a:endCxn id="46" idx="2"/>
          </p:cNvCxnSpPr>
          <p:nvPr/>
        </p:nvCxnSpPr>
        <p:spPr>
          <a:xfrm>
            <a:off x="5114925" y="3512343"/>
            <a:ext cx="152456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5" idx="6"/>
            <a:endCxn id="51" idx="2"/>
          </p:cNvCxnSpPr>
          <p:nvPr/>
        </p:nvCxnSpPr>
        <p:spPr>
          <a:xfrm>
            <a:off x="6019800" y="2438400"/>
            <a:ext cx="148618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2" idx="0"/>
            <a:endCxn id="51" idx="4"/>
          </p:cNvCxnSpPr>
          <p:nvPr/>
        </p:nvCxnSpPr>
        <p:spPr>
          <a:xfrm flipV="1">
            <a:off x="7734580" y="2667000"/>
            <a:ext cx="0" cy="16906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6" idx="7"/>
            <a:endCxn id="51" idx="3"/>
          </p:cNvCxnSpPr>
          <p:nvPr/>
        </p:nvCxnSpPr>
        <p:spPr>
          <a:xfrm flipV="1">
            <a:off x="7029730" y="2600045"/>
            <a:ext cx="543205" cy="75065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6" idx="5"/>
            <a:endCxn id="52" idx="1"/>
          </p:cNvCxnSpPr>
          <p:nvPr/>
        </p:nvCxnSpPr>
        <p:spPr>
          <a:xfrm>
            <a:off x="7029730" y="3673988"/>
            <a:ext cx="543205" cy="7506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47" idx="6"/>
            <a:endCxn id="52" idx="2"/>
          </p:cNvCxnSpPr>
          <p:nvPr/>
        </p:nvCxnSpPr>
        <p:spPr>
          <a:xfrm>
            <a:off x="6019800" y="4586287"/>
            <a:ext cx="148618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59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1437</TotalTime>
  <Words>1139</Words>
  <Application>Microsoft Office PowerPoint</Application>
  <PresentationFormat>On-screen Show (4:3)</PresentationFormat>
  <Paragraphs>294</Paragraphs>
  <Slides>25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Adjacency</vt:lpstr>
      <vt:lpstr>Multi-scale graph matching</vt:lpstr>
      <vt:lpstr>Introduction</vt:lpstr>
      <vt:lpstr>Contents</vt:lpstr>
      <vt:lpstr>Graph Edit Distance</vt:lpstr>
      <vt:lpstr>Graph Edit Distance</vt:lpstr>
      <vt:lpstr>Graph Edit Distance</vt:lpstr>
      <vt:lpstr>Graph Edit Distance</vt:lpstr>
      <vt:lpstr>Community Detection: Louvain</vt:lpstr>
      <vt:lpstr>Community Detection: Louvain</vt:lpstr>
      <vt:lpstr>Community Detection: Louvain</vt:lpstr>
      <vt:lpstr>Community Detection: Louvain</vt:lpstr>
      <vt:lpstr>Community Detection: Louvain</vt:lpstr>
      <vt:lpstr>Multi-Scale Graph Edit Distance</vt:lpstr>
      <vt:lpstr>Multi-Scale Graph Edit Distance</vt:lpstr>
      <vt:lpstr>Multi-Scale Graph Edit Distance</vt:lpstr>
      <vt:lpstr>Multi-Scale Graph Edit Distance</vt:lpstr>
      <vt:lpstr>Multi-Scale Graph Edit Distance</vt:lpstr>
      <vt:lpstr>Multi-Scale Graph Edit Distance</vt:lpstr>
      <vt:lpstr>Multi-Scale Graph Edit Distance</vt:lpstr>
      <vt:lpstr>Multi-Scale Graph Edit Distance</vt:lpstr>
      <vt:lpstr>Results</vt:lpstr>
      <vt:lpstr>Results</vt:lpstr>
      <vt:lpstr>Results</vt:lpstr>
      <vt:lpstr>Perspectives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Prétraitement pour un problème d’ordonnancement à une machine</dc:title>
  <dc:creator>Caelum</dc:creator>
  <cp:lastModifiedBy>Thomas</cp:lastModifiedBy>
  <cp:revision>174</cp:revision>
  <dcterms:created xsi:type="dcterms:W3CDTF">2006-08-16T00:00:00Z</dcterms:created>
  <dcterms:modified xsi:type="dcterms:W3CDTF">2014-01-19T18:19:19Z</dcterms:modified>
</cp:coreProperties>
</file>