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8" r:id="rId2"/>
    <p:sldId id="260" r:id="rId3"/>
    <p:sldId id="257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81" r:id="rId16"/>
    <p:sldId id="282" r:id="rId17"/>
    <p:sldId id="283" r:id="rId18"/>
    <p:sldId id="284" r:id="rId19"/>
    <p:sldId id="285" r:id="rId20"/>
    <p:sldId id="286" r:id="rId21"/>
    <p:sldId id="280" r:id="rId22"/>
    <p:sldId id="288" r:id="rId23"/>
    <p:sldId id="287" r:id="rId24"/>
    <p:sldId id="279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BC551-12B5-4B33-8DC7-289189D8C286}" type="datetimeFigureOut">
              <a:rPr lang="fr-FR" smtClean="0"/>
              <a:pPr/>
              <a:t>15/01/2014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C5773-FA02-41AF-B80C-7F13EAA660B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BB20-8231-41DB-9E51-54D347A367CF}" type="datetime1">
              <a:rPr lang="fr-FR" smtClean="0"/>
              <a:pPr/>
              <a:t>15/01/2014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6248400" y="6309320"/>
            <a:ext cx="2895600" cy="365125"/>
          </a:xfrm>
        </p:spPr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309320"/>
            <a:ext cx="9144000" cy="365125"/>
          </a:xfrm>
        </p:spPr>
        <p:txBody>
          <a:bodyPr/>
          <a:lstStyle>
            <a:lvl1pPr algn="ctr"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7E58-5DAA-40E4-9572-AC24CB4C34AC}" type="datetime1">
              <a:rPr lang="fr-FR" smtClean="0"/>
              <a:pPr/>
              <a:t>15/01/2014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85EA-C190-4B1B-A789-535EAE23CC5E}" type="datetime1">
              <a:rPr lang="fr-FR" smtClean="0"/>
              <a:pPr/>
              <a:t>15/01/2014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0488-67F9-482B-9090-560E6C22E6CA}" type="datetime1">
              <a:rPr lang="fr-FR" smtClean="0"/>
              <a:pPr/>
              <a:t>15/01/2014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68144" y="6309320"/>
            <a:ext cx="2895600" cy="365125"/>
          </a:xfrm>
        </p:spPr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309320"/>
            <a:ext cx="9144000" cy="365125"/>
          </a:xfrm>
        </p:spPr>
        <p:txBody>
          <a:bodyPr/>
          <a:lstStyle>
            <a:lvl1pPr algn="ctr"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57E6-657F-4F56-B318-3DA2C16CE99D}" type="datetime1">
              <a:rPr lang="fr-FR" smtClean="0"/>
              <a:pPr/>
              <a:t>15/01/2014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05F4-ED2C-4E9F-A6DD-DC544FF32FE6}" type="datetime1">
              <a:rPr lang="fr-FR" smtClean="0"/>
              <a:pPr/>
              <a:t>15/01/2014</a:t>
            </a:fld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3491880" y="630932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8910-E803-4B54-AE94-C7488938E801}" type="datetime1">
              <a:rPr lang="fr-FR" smtClean="0"/>
              <a:pPr/>
              <a:t>15/01/2014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956B-4999-4196-B808-DCE02052D081}" type="datetime1">
              <a:rPr lang="fr-FR" smtClean="0"/>
              <a:pPr/>
              <a:t>15/01/2014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AEEC-292C-46DF-ACB6-BE0CFB72F7B9}" type="datetime1">
              <a:rPr lang="fr-FR" smtClean="0"/>
              <a:pPr/>
              <a:t>15/01/2014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5E45-D925-4FBD-8205-8A0B92C6C819}" type="datetime1">
              <a:rPr lang="fr-FR" smtClean="0"/>
              <a:pPr/>
              <a:t>15/01/2014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C537-733A-409C-8350-0BD53333825E}" type="datetime1">
              <a:rPr lang="fr-FR" smtClean="0"/>
              <a:pPr/>
              <a:t>15/01/2014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4D204-B00C-40A5-9809-D00DAD7AA728}" type="datetime1">
              <a:rPr lang="fr-FR" smtClean="0"/>
              <a:pPr/>
              <a:t>15/01/2014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 dirty="0"/>
          </a:p>
        </p:txBody>
      </p:sp>
      <p:sp>
        <p:nvSpPr>
          <p:cNvPr id="5" name="ZoneTexte 4"/>
          <p:cNvSpPr txBox="1"/>
          <p:nvPr/>
        </p:nvSpPr>
        <p:spPr>
          <a:xfrm>
            <a:off x="467544" y="2276872"/>
            <a:ext cx="44644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60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rPr>
              <a:t>Méthode de Louvain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0" y="6581001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Encadrant : Romain </a:t>
            </a:r>
            <a:r>
              <a:rPr lang="fr-FR" sz="1200" i="1" dirty="0" err="1" smtClean="0"/>
              <a:t>Raveaux</a:t>
            </a:r>
            <a:endParaRPr lang="fr-FR" sz="1200" i="1" dirty="0"/>
          </a:p>
        </p:txBody>
      </p:sp>
      <p:sp>
        <p:nvSpPr>
          <p:cNvPr id="7" name="ZoneTexte 6"/>
          <p:cNvSpPr txBox="1"/>
          <p:nvPr/>
        </p:nvSpPr>
        <p:spPr>
          <a:xfrm>
            <a:off x="6300192" y="404664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rPr>
              <a:t>Léa </a:t>
            </a:r>
            <a:r>
              <a:rPr lang="fr-FR" sz="2400" dirty="0" err="1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rPr>
              <a:t>Lehnebach</a:t>
            </a:r>
            <a:r>
              <a:rPr lang="fr-FR" sz="240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rPr>
              <a:t> DI5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fr-FR" dirty="0" smtClean="0">
                <a:solidFill>
                  <a:prstClr val="white"/>
                </a:solidFill>
                <a:latin typeface="Calibri" pitchFamily="34" charset="0"/>
              </a:rPr>
              <a:t>Principe - Algorithme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/>
          </a:bodyPr>
          <a:lstStyle/>
          <a:p>
            <a:pPr lvl="0" fontAlgn="base">
              <a:spcBef>
                <a:spcPts val="2000"/>
              </a:spcBef>
              <a:spcAft>
                <a:spcPct val="0"/>
              </a:spcAft>
              <a:buClr>
                <a:srgbClr val="26A8E4"/>
              </a:buClr>
              <a:buSzPct val="80000"/>
              <a:buNone/>
            </a:pPr>
            <a:endParaRPr lang="fr-FR" dirty="0" smtClean="0">
              <a:solidFill>
                <a:srgbClr val="336699"/>
              </a:solidFill>
              <a:latin typeface="Calibri" pitchFamily="34" charset="0"/>
            </a:endParaRPr>
          </a:p>
          <a:p>
            <a:pPr lvl="0" fontAlgn="base">
              <a:spcBef>
                <a:spcPts val="2000"/>
              </a:spcBef>
              <a:spcAft>
                <a:spcPct val="0"/>
              </a:spcAft>
              <a:buClr>
                <a:srgbClr val="26A8E4"/>
              </a:buClr>
              <a:buSzPct val="80000"/>
              <a:buFont typeface="Webdings" pitchFamily="18" charset="2"/>
              <a:buChar char=""/>
            </a:pPr>
            <a:r>
              <a:rPr lang="fr-FR" dirty="0" smtClean="0">
                <a:solidFill>
                  <a:srgbClr val="336699"/>
                </a:solidFill>
                <a:latin typeface="Calibri" pitchFamily="34" charset="0"/>
              </a:rPr>
              <a:t>Phase 1</a:t>
            </a:r>
          </a:p>
          <a:p>
            <a:pPr lvl="1" fontAlgn="base">
              <a:spcBef>
                <a:spcPts val="2000"/>
              </a:spcBef>
              <a:spcAft>
                <a:spcPct val="0"/>
              </a:spcAft>
              <a:buClr>
                <a:srgbClr val="26A8E4"/>
              </a:buClr>
              <a:buSzPct val="80000"/>
              <a:buFont typeface="Webdings" pitchFamily="18" charset="2"/>
              <a:buChar char=""/>
            </a:pPr>
            <a:r>
              <a:rPr lang="fr-FR" dirty="0" smtClean="0">
                <a:solidFill>
                  <a:srgbClr val="336699"/>
                </a:solidFill>
                <a:latin typeface="Calibri" pitchFamily="34" charset="0"/>
              </a:rPr>
              <a:t>Itération = tant que nœuds "déplacés"</a:t>
            </a:r>
          </a:p>
          <a:p>
            <a:pPr lvl="2" fontAlgn="base">
              <a:spcBef>
                <a:spcPts val="2000"/>
              </a:spcBef>
              <a:spcAft>
                <a:spcPct val="0"/>
              </a:spcAft>
              <a:buClr>
                <a:srgbClr val="26A8E4"/>
              </a:buClr>
              <a:buSzPct val="80000"/>
              <a:buFont typeface="Webdings" pitchFamily="18" charset="2"/>
              <a:buChar char=""/>
            </a:pPr>
            <a:r>
              <a:rPr lang="fr-FR" dirty="0" smtClean="0">
                <a:solidFill>
                  <a:srgbClr val="336699"/>
                </a:solidFill>
                <a:latin typeface="Calibri" pitchFamily="34" charset="0"/>
              </a:rPr>
              <a:t>Pour chaque nœud </a:t>
            </a:r>
            <a:r>
              <a:rPr lang="fr-FR" dirty="0" smtClean="0">
                <a:solidFill>
                  <a:srgbClr val="336699"/>
                </a:solidFill>
                <a:latin typeface="Calibri" pitchFamily="34" charset="0"/>
                <a:sym typeface="Wingdings" pitchFamily="2" charset="2"/>
              </a:rPr>
              <a:t> communauté voisin où gain de modularité max</a:t>
            </a:r>
            <a:endParaRPr lang="fr-FR" dirty="0" smtClean="0">
              <a:solidFill>
                <a:srgbClr val="336699"/>
              </a:solidFill>
              <a:latin typeface="Calibri" pitchFamily="34" charset="0"/>
            </a:endParaRPr>
          </a:p>
          <a:p>
            <a:pPr lvl="1" fontAlgn="base">
              <a:spcBef>
                <a:spcPts val="2000"/>
              </a:spcBef>
              <a:spcAft>
                <a:spcPct val="0"/>
              </a:spcAft>
              <a:buClr>
                <a:srgbClr val="26A8E4"/>
              </a:buClr>
              <a:buSzPct val="80000"/>
              <a:buFont typeface="Webdings" pitchFamily="18" charset="2"/>
              <a:buChar char=""/>
            </a:pPr>
            <a:endParaRPr lang="fr-FR" dirty="0" smtClean="0">
              <a:solidFill>
                <a:srgbClr val="336699"/>
              </a:solidFill>
              <a:latin typeface="Calibri" pitchFamily="34" charset="0"/>
            </a:endParaRPr>
          </a:p>
          <a:p>
            <a:pPr lvl="1" fontAlgn="base">
              <a:spcBef>
                <a:spcPts val="2000"/>
              </a:spcBef>
              <a:spcAft>
                <a:spcPct val="0"/>
              </a:spcAft>
              <a:buClr>
                <a:srgbClr val="26A8E4"/>
              </a:buClr>
              <a:buSzPct val="80000"/>
              <a:buFont typeface="Webdings" pitchFamily="18" charset="2"/>
              <a:buChar char=""/>
            </a:pPr>
            <a:endParaRPr lang="fr-FR" dirty="0" smtClean="0">
              <a:solidFill>
                <a:srgbClr val="336699"/>
              </a:solidFill>
              <a:latin typeface="Calibri" pitchFamily="34" charset="0"/>
            </a:endParaRPr>
          </a:p>
          <a:p>
            <a:pPr lvl="1" fontAlgn="base">
              <a:spcBef>
                <a:spcPts val="2000"/>
              </a:spcBef>
              <a:spcAft>
                <a:spcPct val="0"/>
              </a:spcAft>
              <a:buClr>
                <a:srgbClr val="26A8E4"/>
              </a:buClr>
              <a:buSzPct val="80000"/>
              <a:buFont typeface="Wingdings"/>
              <a:buChar char="à"/>
            </a:pPr>
            <a:endParaRPr lang="fr-FR" dirty="0" smtClean="0">
              <a:solidFill>
                <a:srgbClr val="336699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fr-FR" dirty="0" smtClean="0">
                <a:solidFill>
                  <a:prstClr val="white"/>
                </a:solidFill>
                <a:latin typeface="Calibri" pitchFamily="34" charset="0"/>
              </a:rPr>
              <a:t>Principe - Algorithme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/>
          </a:bodyPr>
          <a:lstStyle/>
          <a:p>
            <a:pPr lvl="0" fontAlgn="base">
              <a:spcBef>
                <a:spcPts val="2000"/>
              </a:spcBef>
              <a:spcAft>
                <a:spcPct val="0"/>
              </a:spcAft>
              <a:buClr>
                <a:srgbClr val="26A8E4"/>
              </a:buClr>
              <a:buSzPct val="80000"/>
              <a:buNone/>
            </a:pPr>
            <a:endParaRPr lang="fr-FR" dirty="0" smtClean="0">
              <a:solidFill>
                <a:srgbClr val="336699"/>
              </a:solidFill>
              <a:latin typeface="Calibri" pitchFamily="34" charset="0"/>
            </a:endParaRPr>
          </a:p>
          <a:p>
            <a:pPr lvl="0" fontAlgn="base">
              <a:spcBef>
                <a:spcPts val="2000"/>
              </a:spcBef>
              <a:spcAft>
                <a:spcPct val="0"/>
              </a:spcAft>
              <a:buClr>
                <a:srgbClr val="26A8E4"/>
              </a:buClr>
              <a:buSzPct val="80000"/>
              <a:buFont typeface="Webdings" pitchFamily="18" charset="2"/>
              <a:buChar char=""/>
            </a:pPr>
            <a:r>
              <a:rPr lang="fr-FR" dirty="0" smtClean="0">
                <a:solidFill>
                  <a:srgbClr val="336699"/>
                </a:solidFill>
                <a:latin typeface="Calibri" pitchFamily="34" charset="0"/>
              </a:rPr>
              <a:t>Phase 2</a:t>
            </a:r>
          </a:p>
          <a:p>
            <a:pPr lvl="1" fontAlgn="base">
              <a:spcBef>
                <a:spcPts val="2000"/>
              </a:spcBef>
              <a:spcAft>
                <a:spcPct val="0"/>
              </a:spcAft>
              <a:buClr>
                <a:srgbClr val="26A8E4"/>
              </a:buClr>
              <a:buSzPct val="80000"/>
              <a:buFont typeface="Webdings" pitchFamily="18" charset="2"/>
              <a:buChar char=""/>
            </a:pPr>
            <a:r>
              <a:rPr lang="fr-FR" dirty="0" smtClean="0">
                <a:solidFill>
                  <a:srgbClr val="336699"/>
                </a:solidFill>
                <a:latin typeface="Calibri" pitchFamily="34" charset="0"/>
              </a:rPr>
              <a:t>Si </a:t>
            </a:r>
            <a:r>
              <a:rPr lang="fr-FR" dirty="0" err="1" smtClean="0">
                <a:solidFill>
                  <a:srgbClr val="336699"/>
                </a:solidFill>
                <a:latin typeface="Calibri" pitchFamily="34" charset="0"/>
              </a:rPr>
              <a:t>Q</a:t>
            </a:r>
            <a:r>
              <a:rPr lang="fr-FR" baseline="-25000" dirty="0" err="1" smtClean="0">
                <a:solidFill>
                  <a:srgbClr val="336699"/>
                </a:solidFill>
                <a:latin typeface="Calibri" pitchFamily="34" charset="0"/>
              </a:rPr>
              <a:t>init</a:t>
            </a:r>
            <a:r>
              <a:rPr lang="fr-FR" dirty="0" smtClean="0">
                <a:solidFill>
                  <a:srgbClr val="336699"/>
                </a:solidFill>
                <a:latin typeface="Calibri" pitchFamily="34" charset="0"/>
              </a:rPr>
              <a:t> &lt; Q ou N &gt; Nb Communautés</a:t>
            </a:r>
          </a:p>
          <a:p>
            <a:pPr lvl="2" fontAlgn="base">
              <a:spcBef>
                <a:spcPts val="2000"/>
              </a:spcBef>
              <a:spcAft>
                <a:spcPct val="0"/>
              </a:spcAft>
              <a:buClr>
                <a:srgbClr val="26A8E4"/>
              </a:buClr>
              <a:buSzPct val="80000"/>
              <a:buFont typeface="Webdings" pitchFamily="18" charset="2"/>
              <a:buChar char=""/>
            </a:pPr>
            <a:r>
              <a:rPr lang="fr-FR" dirty="0" smtClean="0">
                <a:solidFill>
                  <a:srgbClr val="336699"/>
                </a:solidFill>
                <a:latin typeface="Calibri" pitchFamily="34" charset="0"/>
              </a:rPr>
              <a:t>Partition trouvée </a:t>
            </a:r>
            <a:r>
              <a:rPr lang="fr-FR" dirty="0" smtClean="0">
                <a:solidFill>
                  <a:srgbClr val="336699"/>
                </a:solidFill>
                <a:latin typeface="Calibri" pitchFamily="34" charset="0"/>
                <a:sym typeface="Wingdings" pitchFamily="2" charset="2"/>
              </a:rPr>
              <a:t> OK</a:t>
            </a:r>
          </a:p>
          <a:p>
            <a:pPr lvl="2" fontAlgn="base">
              <a:spcBef>
                <a:spcPts val="2000"/>
              </a:spcBef>
              <a:spcAft>
                <a:spcPct val="0"/>
              </a:spcAft>
              <a:buClr>
                <a:srgbClr val="26A8E4"/>
              </a:buClr>
              <a:buSzPct val="80000"/>
              <a:buFont typeface="Webdings" pitchFamily="18" charset="2"/>
              <a:buChar char=""/>
            </a:pPr>
            <a:r>
              <a:rPr lang="fr-FR" dirty="0" smtClean="0">
                <a:solidFill>
                  <a:srgbClr val="336699"/>
                </a:solidFill>
                <a:latin typeface="Calibri" pitchFamily="34" charset="0"/>
                <a:sym typeface="Wingdings" pitchFamily="2" charset="2"/>
              </a:rPr>
              <a:t>Nouveau graphe où sommets=communautés trouvées phase 1</a:t>
            </a:r>
            <a:endParaRPr lang="fr-FR" dirty="0" smtClean="0">
              <a:solidFill>
                <a:srgbClr val="336699"/>
              </a:solidFill>
              <a:latin typeface="Calibri" pitchFamily="34" charset="0"/>
            </a:endParaRPr>
          </a:p>
          <a:p>
            <a:pPr lvl="1" fontAlgn="base">
              <a:spcBef>
                <a:spcPts val="2000"/>
              </a:spcBef>
              <a:spcAft>
                <a:spcPct val="0"/>
              </a:spcAft>
              <a:buClr>
                <a:srgbClr val="26A8E4"/>
              </a:buClr>
              <a:buSzPct val="80000"/>
              <a:buFont typeface="Webdings" pitchFamily="18" charset="2"/>
              <a:buChar char=""/>
            </a:pPr>
            <a:r>
              <a:rPr lang="fr-FR" dirty="0" smtClean="0">
                <a:solidFill>
                  <a:srgbClr val="336699"/>
                </a:solidFill>
                <a:latin typeface="Calibri" pitchFamily="34" charset="0"/>
              </a:rPr>
              <a:t>Sinon FIN de l'algorithme</a:t>
            </a:r>
          </a:p>
          <a:p>
            <a:pPr lvl="1" fontAlgn="base">
              <a:spcBef>
                <a:spcPts val="2000"/>
              </a:spcBef>
              <a:spcAft>
                <a:spcPct val="0"/>
              </a:spcAft>
              <a:buClr>
                <a:srgbClr val="26A8E4"/>
              </a:buClr>
              <a:buSzPct val="80000"/>
              <a:buFont typeface="Webdings" pitchFamily="18" charset="2"/>
              <a:buChar char=""/>
            </a:pPr>
            <a:endParaRPr lang="fr-FR" dirty="0" smtClean="0">
              <a:solidFill>
                <a:srgbClr val="336699"/>
              </a:solidFill>
              <a:latin typeface="Calibri" pitchFamily="34" charset="0"/>
            </a:endParaRPr>
          </a:p>
          <a:p>
            <a:pPr lvl="1" fontAlgn="base">
              <a:spcBef>
                <a:spcPts val="2000"/>
              </a:spcBef>
              <a:spcAft>
                <a:spcPct val="0"/>
              </a:spcAft>
              <a:buClr>
                <a:srgbClr val="26A8E4"/>
              </a:buClr>
              <a:buSzPct val="80000"/>
              <a:buFont typeface="Webdings" pitchFamily="18" charset="2"/>
              <a:buChar char=""/>
            </a:pPr>
            <a:endParaRPr lang="fr-FR" dirty="0" smtClean="0">
              <a:solidFill>
                <a:srgbClr val="336699"/>
              </a:solidFill>
              <a:latin typeface="Calibri" pitchFamily="34" charset="0"/>
            </a:endParaRPr>
          </a:p>
          <a:p>
            <a:pPr lvl="1" fontAlgn="base">
              <a:spcBef>
                <a:spcPts val="2000"/>
              </a:spcBef>
              <a:spcAft>
                <a:spcPct val="0"/>
              </a:spcAft>
              <a:buClr>
                <a:srgbClr val="26A8E4"/>
              </a:buClr>
              <a:buSzPct val="80000"/>
              <a:buFont typeface="Wingdings"/>
              <a:buChar char="à"/>
            </a:pPr>
            <a:endParaRPr lang="fr-FR" dirty="0" smtClean="0">
              <a:solidFill>
                <a:srgbClr val="336699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 dirty="0"/>
          </a:p>
        </p:txBody>
      </p:sp>
      <p:sp>
        <p:nvSpPr>
          <p:cNvPr id="6" name="ZoneTexte 5"/>
          <p:cNvSpPr txBox="1"/>
          <p:nvPr/>
        </p:nvSpPr>
        <p:spPr>
          <a:xfrm>
            <a:off x="1979712" y="2852936"/>
            <a:ext cx="52565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600" dirty="0" smtClean="0">
                <a:solidFill>
                  <a:srgbClr val="336699"/>
                </a:solidFill>
                <a:latin typeface="Calibri" pitchFamily="34" charset="0"/>
                <a:ea typeface="+mj-ea"/>
                <a:cs typeface="+mj-cs"/>
              </a:rPr>
              <a:t>Exemple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fr-FR" dirty="0" smtClean="0">
                <a:solidFill>
                  <a:prstClr val="white"/>
                </a:solidFill>
                <a:latin typeface="Calibri" pitchFamily="34" charset="0"/>
              </a:rPr>
              <a:t>Exemple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  <p:pic>
        <p:nvPicPr>
          <p:cNvPr id="26626" name="Picture 2" descr="C:\Users\Lea\Dropbox\Léa\IMAGE METHODE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276872"/>
            <a:ext cx="5702300" cy="2476500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1691680" y="5157192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336699"/>
                </a:solidFill>
                <a:latin typeface="Calibri" pitchFamily="34" charset="0"/>
              </a:rPr>
              <a:t>Graphe : 12 nœuds et 19 arêtes de poids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fr-FR" dirty="0" smtClean="0">
                <a:solidFill>
                  <a:prstClr val="white"/>
                </a:solidFill>
                <a:latin typeface="Calibri" pitchFamily="34" charset="0"/>
              </a:rPr>
              <a:t>Exemple – T1_Init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  <p:pic>
        <p:nvPicPr>
          <p:cNvPr id="27650" name="Picture 2" descr="C:\Users\Lea\Dropbox\Léa\IMAGE METHODE\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276872"/>
            <a:ext cx="5740400" cy="2451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fr-FR" dirty="0" smtClean="0">
                <a:solidFill>
                  <a:prstClr val="white"/>
                </a:solidFill>
                <a:latin typeface="Calibri" pitchFamily="34" charset="0"/>
              </a:rPr>
              <a:t>Exemple – T1_Init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/>
          </a:p>
        </p:txBody>
      </p:sp>
      <p:pic>
        <p:nvPicPr>
          <p:cNvPr id="27650" name="Picture 2" descr="C:\Users\Lea\Dropbox\Léa\IMAGE METHODE\2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619672" y="2276872"/>
            <a:ext cx="5740400" cy="2451100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1619672" y="508518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336699"/>
                </a:solidFill>
                <a:latin typeface="Calibri" pitchFamily="34" charset="0"/>
              </a:rPr>
              <a:t>Q = - 0,078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fr-FR" dirty="0" smtClean="0">
                <a:solidFill>
                  <a:prstClr val="white"/>
                </a:solidFill>
                <a:latin typeface="Calibri" pitchFamily="34" charset="0"/>
              </a:rPr>
              <a:t>Exemple – T1_Ph1_Ité1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/>
          </a:p>
        </p:txBody>
      </p:sp>
      <p:pic>
        <p:nvPicPr>
          <p:cNvPr id="27650" name="Picture 2" descr="C:\Users\Lea\Dropbox\Léa\IMAGE METHODE\2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644845" y="2276872"/>
            <a:ext cx="5690053" cy="2451100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1691680" y="515719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336699"/>
                </a:solidFill>
                <a:latin typeface="Calibri" pitchFamily="34" charset="0"/>
              </a:rPr>
              <a:t>À cette étape : N0 </a:t>
            </a:r>
            <a:r>
              <a:rPr lang="fr-FR" dirty="0" smtClean="0">
                <a:solidFill>
                  <a:srgbClr val="336699"/>
                </a:solidFill>
                <a:latin typeface="Calibri" pitchFamily="34" charset="0"/>
                <a:sym typeface="Wingdings" pitchFamily="2" charset="2"/>
              </a:rPr>
              <a:t> C1</a:t>
            </a:r>
            <a:endParaRPr lang="fr-FR" dirty="0" smtClean="0">
              <a:solidFill>
                <a:srgbClr val="336699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fr-FR" dirty="0" smtClean="0">
                <a:solidFill>
                  <a:prstClr val="white"/>
                </a:solidFill>
                <a:latin typeface="Calibri" pitchFamily="34" charset="0"/>
              </a:rPr>
              <a:t>Exemple – T1_Ph1_Ité3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/>
          </a:p>
        </p:txBody>
      </p:sp>
      <p:pic>
        <p:nvPicPr>
          <p:cNvPr id="27650" name="Picture 2" descr="C:\Users\Lea\Dropbox\Léa\IMAGE METHODE\2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644845" y="2287621"/>
            <a:ext cx="5690053" cy="2429602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1691680" y="4869160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336699"/>
                </a:solidFill>
                <a:latin typeface="Calibri" pitchFamily="34" charset="0"/>
              </a:rPr>
              <a:t>À cette étape : N0,1,2,3,4,5 </a:t>
            </a:r>
            <a:r>
              <a:rPr lang="fr-FR" dirty="0" smtClean="0">
                <a:solidFill>
                  <a:srgbClr val="336699"/>
                </a:solidFill>
                <a:latin typeface="Calibri" pitchFamily="34" charset="0"/>
                <a:sym typeface="Wingdings" pitchFamily="2" charset="2"/>
              </a:rPr>
              <a:t> C1</a:t>
            </a:r>
          </a:p>
          <a:p>
            <a:r>
              <a:rPr lang="fr-FR" dirty="0" smtClean="0">
                <a:solidFill>
                  <a:srgbClr val="336699"/>
                </a:solidFill>
                <a:latin typeface="Calibri" pitchFamily="34" charset="0"/>
                <a:sym typeface="Wingdings" pitchFamily="2" charset="2"/>
              </a:rPr>
              <a:t>N6,7,8  C8</a:t>
            </a:r>
          </a:p>
          <a:p>
            <a:r>
              <a:rPr lang="fr-FR" dirty="0" smtClean="0">
                <a:solidFill>
                  <a:srgbClr val="336699"/>
                </a:solidFill>
                <a:latin typeface="Calibri" pitchFamily="34" charset="0"/>
                <a:sym typeface="Wingdings" pitchFamily="2" charset="2"/>
              </a:rPr>
              <a:t>N9,10,11  C10</a:t>
            </a:r>
            <a:endParaRPr lang="fr-FR" dirty="0" smtClean="0">
              <a:solidFill>
                <a:srgbClr val="336699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fr-FR" dirty="0" smtClean="0">
                <a:solidFill>
                  <a:prstClr val="white"/>
                </a:solidFill>
                <a:latin typeface="Calibri" pitchFamily="34" charset="0"/>
              </a:rPr>
              <a:t>Exemple – T1_Ph2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/>
          </a:p>
        </p:txBody>
      </p:sp>
      <p:pic>
        <p:nvPicPr>
          <p:cNvPr id="27650" name="Picture 2" descr="C:\Users\Lea\Dropbox\Léa\IMAGE METHODE\2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644845" y="2995773"/>
            <a:ext cx="5690053" cy="1013297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1547664" y="26369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336699"/>
                </a:solidFill>
                <a:latin typeface="Calibri" pitchFamily="34" charset="0"/>
              </a:rPr>
              <a:t>18 (9)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652120" y="378904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336699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987824" y="378904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336699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732240" y="26369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336699"/>
                </a:solidFill>
                <a:latin typeface="Calibri" pitchFamily="34" charset="0"/>
              </a:rPr>
              <a:t>6 (3)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139952" y="26369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336699"/>
                </a:solidFill>
                <a:latin typeface="Calibri" pitchFamily="34" charset="0"/>
              </a:rPr>
              <a:t>6 (3)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691680" y="515719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336699"/>
                </a:solidFill>
                <a:latin typeface="Calibri" pitchFamily="34" charset="0"/>
              </a:rPr>
              <a:t>Q = 0,29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fr-FR" dirty="0" smtClean="0">
                <a:solidFill>
                  <a:prstClr val="white"/>
                </a:solidFill>
                <a:latin typeface="Calibri" pitchFamily="34" charset="0"/>
              </a:rPr>
              <a:t>Exemple – T2_Ph1_Ité1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/>
          </a:p>
        </p:txBody>
      </p:sp>
      <p:pic>
        <p:nvPicPr>
          <p:cNvPr id="27650" name="Picture 2" descr="C:\Users\Lea\Dropbox\Léa\IMAGE METHODE\2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644845" y="2995773"/>
            <a:ext cx="5690052" cy="10132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Calibri" pitchFamily="34" charset="0"/>
              </a:rPr>
              <a:t>Sommaire</a:t>
            </a:r>
            <a:endParaRPr lang="fr-FR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>
              <a:spcBef>
                <a:spcPts val="2000"/>
              </a:spcBef>
              <a:spcAft>
                <a:spcPct val="0"/>
              </a:spcAft>
              <a:buClr>
                <a:srgbClr val="26A8E4"/>
              </a:buClr>
              <a:buSzPct val="80000"/>
              <a:buFont typeface="Webdings" pitchFamily="18" charset="2"/>
              <a:buChar char=""/>
            </a:pPr>
            <a:r>
              <a:rPr lang="fr-FR" sz="3600" dirty="0" smtClean="0">
                <a:solidFill>
                  <a:srgbClr val="336699"/>
                </a:solidFill>
                <a:latin typeface="Calibri" pitchFamily="34" charset="0"/>
              </a:rPr>
              <a:t>Introduction</a:t>
            </a:r>
          </a:p>
          <a:p>
            <a:pPr lvl="0" fontAlgn="base">
              <a:spcBef>
                <a:spcPts val="2000"/>
              </a:spcBef>
              <a:spcAft>
                <a:spcPct val="0"/>
              </a:spcAft>
              <a:buClr>
                <a:srgbClr val="26A8E4"/>
              </a:buClr>
              <a:buSzPct val="80000"/>
              <a:buFont typeface="Webdings" pitchFamily="18" charset="2"/>
              <a:buChar char=""/>
            </a:pPr>
            <a:r>
              <a:rPr lang="fr-FR" sz="3600" dirty="0" smtClean="0">
                <a:solidFill>
                  <a:srgbClr val="336699"/>
                </a:solidFill>
                <a:latin typeface="Calibri" pitchFamily="34" charset="0"/>
              </a:rPr>
              <a:t>Principe de la méthode</a:t>
            </a:r>
            <a:endParaRPr lang="fr-FR" dirty="0" smtClean="0">
              <a:solidFill>
                <a:srgbClr val="336699"/>
              </a:solidFill>
              <a:latin typeface="Calibri" pitchFamily="34" charset="0"/>
            </a:endParaRPr>
          </a:p>
          <a:p>
            <a:pPr marL="685800" lvl="1" indent="-336550" fontAlgn="base">
              <a:spcBef>
                <a:spcPts val="600"/>
              </a:spcBef>
              <a:spcAft>
                <a:spcPct val="0"/>
              </a:spcAft>
              <a:buClr>
                <a:srgbClr val="C1F944"/>
              </a:buClr>
              <a:buSzPct val="80000"/>
              <a:buFont typeface="Webdings" pitchFamily="18" charset="2"/>
              <a:buChar char=""/>
            </a:pPr>
            <a:r>
              <a:rPr lang="fr-FR" sz="3200" dirty="0" smtClean="0">
                <a:solidFill>
                  <a:srgbClr val="336699"/>
                </a:solidFill>
                <a:latin typeface="Calibri" pitchFamily="34" charset="0"/>
              </a:rPr>
              <a:t>Modularité</a:t>
            </a:r>
          </a:p>
          <a:p>
            <a:pPr marL="685800" lvl="1" indent="-336550" fontAlgn="base">
              <a:spcBef>
                <a:spcPts val="600"/>
              </a:spcBef>
              <a:spcAft>
                <a:spcPct val="0"/>
              </a:spcAft>
              <a:buClr>
                <a:srgbClr val="C1F944"/>
              </a:buClr>
              <a:buSzPct val="80000"/>
              <a:buFont typeface="Webdings" pitchFamily="18" charset="2"/>
              <a:buChar char=""/>
            </a:pPr>
            <a:r>
              <a:rPr lang="fr-FR" sz="3200" dirty="0" smtClean="0">
                <a:solidFill>
                  <a:srgbClr val="336699"/>
                </a:solidFill>
                <a:latin typeface="Calibri" pitchFamily="34" charset="0"/>
              </a:rPr>
              <a:t>Description de l'algorithme</a:t>
            </a:r>
            <a:endParaRPr lang="fr-FR" sz="2400" dirty="0" smtClean="0">
              <a:solidFill>
                <a:srgbClr val="336699"/>
              </a:solidFill>
              <a:latin typeface="Calibri" pitchFamily="34" charset="0"/>
            </a:endParaRPr>
          </a:p>
          <a:p>
            <a:pPr lvl="0" fontAlgn="base">
              <a:spcBef>
                <a:spcPts val="2000"/>
              </a:spcBef>
              <a:spcAft>
                <a:spcPct val="0"/>
              </a:spcAft>
              <a:buClr>
                <a:srgbClr val="26A8E4"/>
              </a:buClr>
              <a:buSzPct val="80000"/>
              <a:buFont typeface="Webdings" pitchFamily="18" charset="2"/>
              <a:buChar char=""/>
            </a:pPr>
            <a:r>
              <a:rPr lang="fr-FR" sz="3600" dirty="0" smtClean="0">
                <a:solidFill>
                  <a:srgbClr val="336699"/>
                </a:solidFill>
                <a:latin typeface="Calibri" pitchFamily="34" charset="0"/>
              </a:rPr>
              <a:t>Exemple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fr-FR" dirty="0" smtClean="0">
                <a:solidFill>
                  <a:prstClr val="white"/>
                </a:solidFill>
                <a:latin typeface="Calibri" pitchFamily="34" charset="0"/>
              </a:rPr>
              <a:t>Exemple – T2_Ph1_Ité2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/>
          </a:p>
        </p:txBody>
      </p:sp>
      <p:pic>
        <p:nvPicPr>
          <p:cNvPr id="27650" name="Picture 2" descr="C:\Users\Lea\Dropbox\Léa\IMAGE METHODE\2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835696" y="2348880"/>
            <a:ext cx="5227856" cy="22322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fr-FR" dirty="0" smtClean="0">
                <a:solidFill>
                  <a:prstClr val="white"/>
                </a:solidFill>
                <a:latin typeface="Calibri" pitchFamily="34" charset="0"/>
              </a:rPr>
              <a:t>Exemple – T2_Ph2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/>
          </a:p>
        </p:txBody>
      </p:sp>
      <p:pic>
        <p:nvPicPr>
          <p:cNvPr id="28674" name="Picture 2" descr="C:\Users\Lea\Dropbox\Léa\IMAGE METHODE\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3068960"/>
            <a:ext cx="2616200" cy="825500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4355976" y="3645024"/>
            <a:ext cx="47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336699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148064" y="270892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336699"/>
                </a:solidFill>
                <a:latin typeface="Calibri" pitchFamily="34" charset="0"/>
              </a:rPr>
              <a:t>18 (9)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59832" y="270892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336699"/>
                </a:solidFill>
                <a:latin typeface="Calibri" pitchFamily="34" charset="0"/>
              </a:rPr>
              <a:t>18 (9)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691680" y="515719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336699"/>
                </a:solidFill>
                <a:latin typeface="Calibri" pitchFamily="34" charset="0"/>
              </a:rPr>
              <a:t>Q = 0,447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fr-FR" dirty="0" smtClean="0">
                <a:solidFill>
                  <a:prstClr val="white"/>
                </a:solidFill>
                <a:latin typeface="Calibri" pitchFamily="34" charset="0"/>
              </a:rPr>
              <a:t>Exemple – T3_Ph1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/>
          </a:p>
        </p:txBody>
      </p:sp>
      <p:pic>
        <p:nvPicPr>
          <p:cNvPr id="28674" name="Picture 2" descr="C:\Users\Lea\Dropbox\Léa\IMAGE METHODE\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3068960"/>
            <a:ext cx="2616200" cy="825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fr-FR" dirty="0" smtClean="0">
                <a:solidFill>
                  <a:prstClr val="white"/>
                </a:solidFill>
                <a:latin typeface="Calibri" pitchFamily="34" charset="0"/>
              </a:rPr>
              <a:t>Exemple – T3_Ph2 </a:t>
            </a:r>
            <a:r>
              <a:rPr lang="fr-FR" dirty="0" smtClean="0">
                <a:solidFill>
                  <a:prstClr val="white"/>
                </a:solidFill>
                <a:latin typeface="Calibri" pitchFamily="34" charset="0"/>
                <a:sym typeface="Wingdings" pitchFamily="2" charset="2"/>
              </a:rPr>
              <a:t> FIN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23</a:t>
            </a:fld>
            <a:endParaRPr lang="fr-BE"/>
          </a:p>
        </p:txBody>
      </p:sp>
      <p:pic>
        <p:nvPicPr>
          <p:cNvPr id="27650" name="Picture 2" descr="C:\Users\Lea\Dropbox\Léa\IMAGE METHODE\2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835696" y="2348880"/>
            <a:ext cx="5227856" cy="22322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fr-FR" dirty="0" smtClean="0">
                <a:solidFill>
                  <a:prstClr val="white"/>
                </a:solidFill>
                <a:latin typeface="Calibri" pitchFamily="34" charset="0"/>
              </a:rPr>
              <a:t>Sources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24</a:t>
            </a:fld>
            <a:endParaRPr lang="fr-BE"/>
          </a:p>
        </p:txBody>
      </p:sp>
      <p:sp>
        <p:nvSpPr>
          <p:cNvPr id="4" name="ZoneTexte 3"/>
          <p:cNvSpPr txBox="1"/>
          <p:nvPr/>
        </p:nvSpPr>
        <p:spPr>
          <a:xfrm>
            <a:off x="827584" y="2060848"/>
            <a:ext cx="7560840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ts val="2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ebdings" pitchFamily="18" charset="2"/>
              <a:buChar char=""/>
            </a:pPr>
            <a:r>
              <a:rPr lang="en-US" sz="2000" dirty="0" err="1" smtClean="0">
                <a:solidFill>
                  <a:srgbClr val="336699"/>
                </a:solidFill>
                <a:latin typeface="Calibri" pitchFamily="34" charset="0"/>
              </a:rPr>
              <a:t>Livre</a:t>
            </a:r>
            <a:r>
              <a:rPr lang="en-US" sz="2000" dirty="0" smtClean="0">
                <a:solidFill>
                  <a:srgbClr val="336699"/>
                </a:solidFill>
                <a:latin typeface="Calibri" pitchFamily="34" charset="0"/>
              </a:rPr>
              <a:t> Graph Partitioning, Patrick </a:t>
            </a:r>
            <a:r>
              <a:rPr lang="en-US" sz="2000" dirty="0" err="1" smtClean="0">
                <a:solidFill>
                  <a:srgbClr val="336699"/>
                </a:solidFill>
                <a:latin typeface="Calibri" pitchFamily="34" charset="0"/>
              </a:rPr>
              <a:t>Siarry</a:t>
            </a:r>
            <a:r>
              <a:rPr lang="en-US" sz="2000" dirty="0" smtClean="0">
                <a:solidFill>
                  <a:srgbClr val="336699"/>
                </a:solidFill>
                <a:latin typeface="Calibri" pitchFamily="34" charset="0"/>
              </a:rPr>
              <a:t> et Charles-Edmond </a:t>
            </a:r>
            <a:r>
              <a:rPr lang="en-US" sz="2000" dirty="0" err="1" smtClean="0">
                <a:solidFill>
                  <a:srgbClr val="336699"/>
                </a:solidFill>
                <a:latin typeface="Calibri" pitchFamily="34" charset="0"/>
              </a:rPr>
              <a:t>Bichot</a:t>
            </a:r>
            <a:r>
              <a:rPr lang="en-US" sz="2000" dirty="0" smtClean="0">
                <a:solidFill>
                  <a:srgbClr val="336699"/>
                </a:solidFill>
                <a:latin typeface="Calibri" pitchFamily="34" charset="0"/>
              </a:rPr>
              <a:t>, p.321-324</a:t>
            </a:r>
            <a:endParaRPr lang="fr-FR" sz="2000" dirty="0" smtClean="0">
              <a:solidFill>
                <a:srgbClr val="336699"/>
              </a:solidFill>
              <a:latin typeface="Calibri" pitchFamily="34" charset="0"/>
            </a:endParaRPr>
          </a:p>
          <a:p>
            <a:pPr marL="342900" indent="-342900" fontAlgn="base">
              <a:spcBef>
                <a:spcPts val="2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ebdings" pitchFamily="18" charset="2"/>
              <a:buChar char=""/>
            </a:pPr>
            <a:r>
              <a:rPr lang="fr-FR" sz="2000" dirty="0" err="1" smtClean="0">
                <a:solidFill>
                  <a:srgbClr val="336699"/>
                </a:solidFill>
                <a:latin typeface="Calibri" pitchFamily="34" charset="0"/>
              </a:rPr>
              <a:t>Fast</a:t>
            </a:r>
            <a:r>
              <a:rPr lang="fr-FR" sz="2000" dirty="0" smtClean="0">
                <a:solidFill>
                  <a:srgbClr val="336699"/>
                </a:solidFill>
                <a:latin typeface="Calibri" pitchFamily="34" charset="0"/>
              </a:rPr>
              <a:t> </a:t>
            </a:r>
            <a:r>
              <a:rPr lang="fr-FR" sz="2000" dirty="0" err="1" smtClean="0">
                <a:solidFill>
                  <a:srgbClr val="336699"/>
                </a:solidFill>
                <a:latin typeface="Calibri" pitchFamily="34" charset="0"/>
              </a:rPr>
              <a:t>Unfolding</a:t>
            </a:r>
            <a:r>
              <a:rPr lang="fr-FR" sz="2000" dirty="0" smtClean="0">
                <a:solidFill>
                  <a:srgbClr val="336699"/>
                </a:solidFill>
                <a:latin typeface="Calibri" pitchFamily="34" charset="0"/>
              </a:rPr>
              <a:t> of </a:t>
            </a:r>
            <a:r>
              <a:rPr lang="fr-FR" sz="2000" dirty="0" err="1" smtClean="0">
                <a:solidFill>
                  <a:srgbClr val="336699"/>
                </a:solidFill>
                <a:latin typeface="Calibri" pitchFamily="34" charset="0"/>
              </a:rPr>
              <a:t>Communities</a:t>
            </a:r>
            <a:r>
              <a:rPr lang="fr-FR" sz="2000" dirty="0" smtClean="0">
                <a:solidFill>
                  <a:srgbClr val="336699"/>
                </a:solidFill>
                <a:latin typeface="Calibri" pitchFamily="34" charset="0"/>
              </a:rPr>
              <a:t> in Large Networks, Blondel et Al,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 dirty="0"/>
          </a:p>
        </p:txBody>
      </p:sp>
      <p:sp>
        <p:nvSpPr>
          <p:cNvPr id="6" name="ZoneTexte 5"/>
          <p:cNvSpPr txBox="1"/>
          <p:nvPr/>
        </p:nvSpPr>
        <p:spPr>
          <a:xfrm>
            <a:off x="2843808" y="3140968"/>
            <a:ext cx="52565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600" dirty="0" smtClean="0">
                <a:solidFill>
                  <a:srgbClr val="336699"/>
                </a:solidFill>
                <a:latin typeface="Calibri" pitchFamily="34" charset="0"/>
                <a:ea typeface="+mj-ea"/>
                <a:cs typeface="+mj-cs"/>
              </a:rPr>
              <a:t>Introduction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fr-FR" dirty="0" smtClean="0">
                <a:solidFill>
                  <a:prstClr val="white"/>
                </a:solidFill>
                <a:latin typeface="Calibri" pitchFamily="34" charset="0"/>
              </a:rPr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/>
          </a:bodyPr>
          <a:lstStyle/>
          <a:p>
            <a:pPr lvl="0" fontAlgn="base">
              <a:spcBef>
                <a:spcPts val="2000"/>
              </a:spcBef>
              <a:spcAft>
                <a:spcPct val="0"/>
              </a:spcAft>
              <a:buClr>
                <a:srgbClr val="26A8E4"/>
              </a:buClr>
              <a:buSzPct val="80000"/>
              <a:buFont typeface="Webdings" pitchFamily="18" charset="2"/>
              <a:buChar char=""/>
            </a:pPr>
            <a:r>
              <a:rPr lang="fr-FR" dirty="0" smtClean="0">
                <a:solidFill>
                  <a:srgbClr val="336699"/>
                </a:solidFill>
                <a:latin typeface="Calibri" pitchFamily="34" charset="0"/>
              </a:rPr>
              <a:t>Méthode de Louvain : </a:t>
            </a:r>
            <a:r>
              <a:rPr lang="fr-FR" dirty="0" smtClean="0">
                <a:solidFill>
                  <a:srgbClr val="336699"/>
                </a:solidFill>
                <a:latin typeface="Calibri" pitchFamily="34" charset="0"/>
              </a:rPr>
              <a:t>Blondel, Guillaume, </a:t>
            </a:r>
            <a:r>
              <a:rPr lang="fr-FR" dirty="0" err="1" smtClean="0">
                <a:solidFill>
                  <a:srgbClr val="336699"/>
                </a:solidFill>
                <a:latin typeface="Calibri" pitchFamily="34" charset="0"/>
              </a:rPr>
              <a:t>Lambiotte</a:t>
            </a:r>
            <a:r>
              <a:rPr lang="fr-FR" dirty="0" smtClean="0">
                <a:solidFill>
                  <a:srgbClr val="336699"/>
                </a:solidFill>
                <a:latin typeface="Calibri" pitchFamily="34" charset="0"/>
              </a:rPr>
              <a:t>, Lefebvre, dans </a:t>
            </a:r>
            <a:r>
              <a:rPr lang="fr-FR" i="1" dirty="0" err="1" smtClean="0">
                <a:solidFill>
                  <a:srgbClr val="336699"/>
                </a:solidFill>
                <a:latin typeface="Calibri" pitchFamily="34" charset="0"/>
              </a:rPr>
              <a:t>Fast</a:t>
            </a:r>
            <a:r>
              <a:rPr lang="fr-FR" i="1" dirty="0" smtClean="0">
                <a:solidFill>
                  <a:srgbClr val="336699"/>
                </a:solidFill>
                <a:latin typeface="Calibri" pitchFamily="34" charset="0"/>
              </a:rPr>
              <a:t> </a:t>
            </a:r>
            <a:r>
              <a:rPr lang="fr-FR" i="1" dirty="0" err="1" smtClean="0">
                <a:solidFill>
                  <a:srgbClr val="336699"/>
                </a:solidFill>
                <a:latin typeface="Calibri" pitchFamily="34" charset="0"/>
              </a:rPr>
              <a:t>Unfolding</a:t>
            </a:r>
            <a:r>
              <a:rPr lang="fr-FR" i="1" dirty="0" smtClean="0">
                <a:solidFill>
                  <a:srgbClr val="336699"/>
                </a:solidFill>
                <a:latin typeface="Calibri" pitchFamily="34" charset="0"/>
              </a:rPr>
              <a:t> in Larg</a:t>
            </a:r>
            <a:r>
              <a:rPr lang="fr-FR" i="1" dirty="0" smtClean="0">
                <a:solidFill>
                  <a:srgbClr val="336699"/>
                </a:solidFill>
                <a:latin typeface="Calibri" pitchFamily="34" charset="0"/>
              </a:rPr>
              <a:t>e Networks </a:t>
            </a:r>
            <a:r>
              <a:rPr lang="fr-FR" dirty="0" smtClean="0">
                <a:solidFill>
                  <a:srgbClr val="336699"/>
                </a:solidFill>
                <a:latin typeface="Calibri" pitchFamily="34" charset="0"/>
              </a:rPr>
              <a:t>(2008</a:t>
            </a:r>
            <a:r>
              <a:rPr lang="fr-FR" dirty="0" smtClean="0">
                <a:solidFill>
                  <a:srgbClr val="336699"/>
                </a:solidFill>
                <a:latin typeface="Calibri" pitchFamily="34" charset="0"/>
              </a:rPr>
              <a:t>)</a:t>
            </a:r>
          </a:p>
          <a:p>
            <a:pPr lvl="0" fontAlgn="base">
              <a:spcBef>
                <a:spcPts val="2000"/>
              </a:spcBef>
              <a:spcAft>
                <a:spcPct val="0"/>
              </a:spcAft>
              <a:buClr>
                <a:srgbClr val="26A8E4"/>
              </a:buClr>
              <a:buSzPct val="80000"/>
              <a:buFont typeface="Webdings" pitchFamily="18" charset="2"/>
              <a:buChar char=""/>
            </a:pPr>
            <a:endParaRPr lang="fr-FR" dirty="0" smtClean="0">
              <a:solidFill>
                <a:srgbClr val="336699"/>
              </a:solidFill>
              <a:latin typeface="Calibri" pitchFamily="34" charset="0"/>
            </a:endParaRPr>
          </a:p>
          <a:p>
            <a:pPr lvl="0" fontAlgn="base">
              <a:spcBef>
                <a:spcPts val="2000"/>
              </a:spcBef>
              <a:spcAft>
                <a:spcPct val="0"/>
              </a:spcAft>
              <a:buClr>
                <a:srgbClr val="26A8E4"/>
              </a:buClr>
              <a:buSzPct val="80000"/>
              <a:buFont typeface="Webdings" pitchFamily="18" charset="2"/>
              <a:buChar char=""/>
            </a:pPr>
            <a:r>
              <a:rPr lang="fr-FR" b="1" dirty="0" smtClean="0">
                <a:solidFill>
                  <a:srgbClr val="336699"/>
                </a:solidFill>
                <a:latin typeface="Calibri" pitchFamily="34" charset="0"/>
              </a:rPr>
              <a:t>Algorithme</a:t>
            </a:r>
            <a:r>
              <a:rPr lang="fr-FR" dirty="0" smtClean="0">
                <a:solidFill>
                  <a:srgbClr val="336699"/>
                </a:solidFill>
                <a:latin typeface="Calibri" pitchFamily="34" charset="0"/>
              </a:rPr>
              <a:t> de détection de </a:t>
            </a:r>
            <a:r>
              <a:rPr lang="fr-FR" b="1" dirty="0" smtClean="0">
                <a:solidFill>
                  <a:srgbClr val="336699"/>
                </a:solidFill>
                <a:latin typeface="Calibri" pitchFamily="34" charset="0"/>
              </a:rPr>
              <a:t>communautés</a:t>
            </a:r>
            <a:r>
              <a:rPr lang="fr-FR" dirty="0" smtClean="0">
                <a:solidFill>
                  <a:srgbClr val="336699"/>
                </a:solidFill>
                <a:latin typeface="Calibri" pitchFamily="34" charset="0"/>
              </a:rPr>
              <a:t> au sein de </a:t>
            </a:r>
            <a:r>
              <a:rPr lang="fr-FR" b="1" dirty="0" smtClean="0">
                <a:solidFill>
                  <a:srgbClr val="336699"/>
                </a:solidFill>
                <a:latin typeface="Calibri" pitchFamily="34" charset="0"/>
              </a:rPr>
              <a:t>graphes </a:t>
            </a:r>
            <a:r>
              <a:rPr lang="fr-FR" dirty="0" smtClean="0">
                <a:solidFill>
                  <a:srgbClr val="336699"/>
                </a:solidFill>
                <a:latin typeface="Calibri" pitchFamily="34" charset="0"/>
                <a:sym typeface="Wingdings" pitchFamily="2" charset="2"/>
              </a:rPr>
              <a:t> taille importante</a:t>
            </a:r>
            <a:endParaRPr lang="fr-FR" b="1" dirty="0" smtClean="0">
              <a:solidFill>
                <a:srgbClr val="336699"/>
              </a:solidFill>
              <a:latin typeface="Calibri" pitchFamily="34" charset="0"/>
            </a:endParaRPr>
          </a:p>
          <a:p>
            <a:pPr lvl="0" fontAlgn="base">
              <a:spcBef>
                <a:spcPts val="2000"/>
              </a:spcBef>
              <a:spcAft>
                <a:spcPct val="0"/>
              </a:spcAft>
              <a:buClr>
                <a:srgbClr val="26A8E4"/>
              </a:buClr>
              <a:buSzPct val="80000"/>
              <a:buFont typeface="Webdings" pitchFamily="18" charset="2"/>
              <a:buChar char=""/>
            </a:pPr>
            <a:endParaRPr lang="fr-FR" b="1" dirty="0" smtClean="0">
              <a:solidFill>
                <a:srgbClr val="336699"/>
              </a:solidFill>
              <a:latin typeface="Calibri" pitchFamily="34" charset="0"/>
            </a:endParaRPr>
          </a:p>
          <a:p>
            <a:pPr lvl="0" fontAlgn="base">
              <a:spcBef>
                <a:spcPts val="2000"/>
              </a:spcBef>
              <a:spcAft>
                <a:spcPct val="0"/>
              </a:spcAft>
              <a:buClr>
                <a:srgbClr val="26A8E4"/>
              </a:buClr>
              <a:buSzPct val="80000"/>
              <a:buFont typeface="Webdings" pitchFamily="18" charset="2"/>
              <a:buChar char=""/>
            </a:pPr>
            <a:r>
              <a:rPr lang="fr-FR" dirty="0" smtClean="0">
                <a:solidFill>
                  <a:srgbClr val="336699"/>
                </a:solidFill>
                <a:latin typeface="Calibri" pitchFamily="34" charset="0"/>
              </a:rPr>
              <a:t>Dans ce PFE </a:t>
            </a:r>
            <a:r>
              <a:rPr lang="fr-FR" dirty="0" smtClean="0">
                <a:solidFill>
                  <a:srgbClr val="336699"/>
                </a:solidFill>
                <a:latin typeface="Calibri" pitchFamily="34" charset="0"/>
                <a:sym typeface="Wingdings" pitchFamily="2" charset="2"/>
              </a:rPr>
              <a:t> </a:t>
            </a:r>
            <a:r>
              <a:rPr lang="fr-FR" dirty="0" smtClean="0">
                <a:solidFill>
                  <a:srgbClr val="336699"/>
                </a:solidFill>
                <a:latin typeface="Calibri" pitchFamily="34" charset="0"/>
              </a:rPr>
              <a:t>réduire taille graphes</a:t>
            </a:r>
            <a:endParaRPr lang="fr-FR" dirty="0">
              <a:solidFill>
                <a:srgbClr val="336699"/>
              </a:solidFill>
              <a:latin typeface="Calibri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 dirty="0"/>
          </a:p>
        </p:txBody>
      </p:sp>
      <p:sp>
        <p:nvSpPr>
          <p:cNvPr id="6" name="ZoneTexte 5"/>
          <p:cNvSpPr txBox="1"/>
          <p:nvPr/>
        </p:nvSpPr>
        <p:spPr>
          <a:xfrm>
            <a:off x="1979712" y="2852936"/>
            <a:ext cx="525658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600" dirty="0" smtClean="0">
                <a:solidFill>
                  <a:srgbClr val="336699"/>
                </a:solidFill>
                <a:latin typeface="Calibri" pitchFamily="34" charset="0"/>
                <a:ea typeface="+mj-ea"/>
                <a:cs typeface="+mj-cs"/>
              </a:rPr>
              <a:t>Principe de la méthode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fr-FR" dirty="0" smtClean="0">
                <a:solidFill>
                  <a:prstClr val="white"/>
                </a:solidFill>
                <a:latin typeface="Calibri" pitchFamily="34" charset="0"/>
              </a:rPr>
              <a:t>Principe de la méthode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/>
          </a:bodyPr>
          <a:lstStyle/>
          <a:p>
            <a:pPr lvl="0" fontAlgn="base">
              <a:spcBef>
                <a:spcPts val="2000"/>
              </a:spcBef>
              <a:spcAft>
                <a:spcPct val="0"/>
              </a:spcAft>
              <a:buClr>
                <a:srgbClr val="26A8E4"/>
              </a:buClr>
              <a:buSzPct val="80000"/>
              <a:buFont typeface="Webdings" pitchFamily="18" charset="2"/>
              <a:buChar char=""/>
            </a:pPr>
            <a:r>
              <a:rPr lang="fr-FR" dirty="0" smtClean="0">
                <a:solidFill>
                  <a:srgbClr val="336699"/>
                </a:solidFill>
                <a:latin typeface="Calibri" pitchFamily="34" charset="0"/>
              </a:rPr>
              <a:t>Algorithme qui recherche/compose des </a:t>
            </a:r>
            <a:r>
              <a:rPr lang="fr-FR" b="1" dirty="0" smtClean="0">
                <a:solidFill>
                  <a:srgbClr val="336699"/>
                </a:solidFill>
                <a:latin typeface="Calibri" pitchFamily="34" charset="0"/>
              </a:rPr>
              <a:t>communautés</a:t>
            </a:r>
          </a:p>
          <a:p>
            <a:pPr lvl="1" fontAlgn="base">
              <a:spcBef>
                <a:spcPts val="2000"/>
              </a:spcBef>
              <a:spcAft>
                <a:spcPct val="0"/>
              </a:spcAft>
              <a:buClr>
                <a:srgbClr val="26A8E4"/>
              </a:buClr>
              <a:buSzPct val="80000"/>
              <a:buFont typeface="Webdings" pitchFamily="18" charset="2"/>
              <a:buChar char=""/>
            </a:pPr>
            <a:r>
              <a:rPr lang="fr-FR" dirty="0" smtClean="0">
                <a:solidFill>
                  <a:srgbClr val="336699"/>
                </a:solidFill>
                <a:latin typeface="Calibri" pitchFamily="34" charset="0"/>
              </a:rPr>
              <a:t>Optimisation critère </a:t>
            </a:r>
            <a:r>
              <a:rPr lang="fr-FR" b="1" dirty="0" smtClean="0">
                <a:solidFill>
                  <a:srgbClr val="336699"/>
                </a:solidFill>
                <a:latin typeface="Calibri" pitchFamily="34" charset="0"/>
              </a:rPr>
              <a:t>modularité</a:t>
            </a:r>
          </a:p>
          <a:p>
            <a:pPr lvl="1" fontAlgn="base">
              <a:spcBef>
                <a:spcPts val="2000"/>
              </a:spcBef>
              <a:spcAft>
                <a:spcPct val="0"/>
              </a:spcAft>
              <a:buClr>
                <a:srgbClr val="26A8E4"/>
              </a:buClr>
              <a:buSzPct val="80000"/>
              <a:buFont typeface="Webdings" pitchFamily="18" charset="2"/>
              <a:buChar char=""/>
            </a:pPr>
            <a:endParaRPr lang="fr-FR" dirty="0" smtClean="0">
              <a:solidFill>
                <a:srgbClr val="336699"/>
              </a:solidFill>
              <a:latin typeface="Calibri" pitchFamily="34" charset="0"/>
            </a:endParaRPr>
          </a:p>
          <a:p>
            <a:pPr lvl="0" fontAlgn="base">
              <a:spcBef>
                <a:spcPts val="2000"/>
              </a:spcBef>
              <a:spcAft>
                <a:spcPct val="0"/>
              </a:spcAft>
              <a:buClr>
                <a:srgbClr val="26A8E4"/>
              </a:buClr>
              <a:buSzPct val="80000"/>
              <a:buFont typeface="Webdings" pitchFamily="18" charset="2"/>
              <a:buChar char=""/>
            </a:pPr>
            <a:r>
              <a:rPr lang="fr-FR" dirty="0" smtClean="0">
                <a:solidFill>
                  <a:srgbClr val="336699"/>
                </a:solidFill>
                <a:latin typeface="Calibri" pitchFamily="34" charset="0"/>
              </a:rPr>
              <a:t>Construction nouveau graphe </a:t>
            </a:r>
          </a:p>
          <a:p>
            <a:pPr lvl="1" fontAlgn="base">
              <a:spcBef>
                <a:spcPts val="2000"/>
              </a:spcBef>
              <a:spcAft>
                <a:spcPct val="0"/>
              </a:spcAft>
              <a:buClr>
                <a:srgbClr val="26A8E4"/>
              </a:buClr>
              <a:buSzPct val="80000"/>
              <a:buFont typeface="Webdings" pitchFamily="18" charset="2"/>
              <a:buChar char=""/>
            </a:pPr>
            <a:r>
              <a:rPr lang="fr-FR" b="1" dirty="0" smtClean="0">
                <a:solidFill>
                  <a:srgbClr val="336699"/>
                </a:solidFill>
                <a:latin typeface="Calibri" pitchFamily="34" charset="0"/>
              </a:rPr>
              <a:t>Nœuds = communautés </a:t>
            </a:r>
            <a:r>
              <a:rPr lang="fr-FR" dirty="0" smtClean="0">
                <a:solidFill>
                  <a:srgbClr val="336699"/>
                </a:solidFill>
                <a:latin typeface="Calibri" pitchFamily="34" charset="0"/>
              </a:rPr>
              <a:t>étape - 1</a:t>
            </a:r>
          </a:p>
        </p:txBody>
      </p:sp>
      <p:sp>
        <p:nvSpPr>
          <p:cNvPr id="7" name="Accolade fermante 6"/>
          <p:cNvSpPr/>
          <p:nvPr/>
        </p:nvSpPr>
        <p:spPr>
          <a:xfrm>
            <a:off x="6876256" y="1700808"/>
            <a:ext cx="576064" cy="33843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7452320" y="3212976"/>
            <a:ext cx="154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336699"/>
                </a:solidFill>
                <a:latin typeface="Calibri" pitchFamily="34" charset="0"/>
              </a:rPr>
              <a:t>Itérativement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fr-FR" dirty="0" smtClean="0">
                <a:solidFill>
                  <a:prstClr val="white"/>
                </a:solidFill>
                <a:latin typeface="Calibri" pitchFamily="34" charset="0"/>
              </a:rPr>
              <a:t>Principe - Modularité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/>
          </a:bodyPr>
          <a:lstStyle/>
          <a:p>
            <a:pPr lvl="0" fontAlgn="base">
              <a:spcBef>
                <a:spcPts val="2000"/>
              </a:spcBef>
              <a:spcAft>
                <a:spcPct val="0"/>
              </a:spcAft>
              <a:buClr>
                <a:srgbClr val="26A8E4"/>
              </a:buClr>
              <a:buSzPct val="80000"/>
              <a:buFont typeface="Webdings" pitchFamily="18" charset="2"/>
              <a:buChar char=""/>
            </a:pPr>
            <a:r>
              <a:rPr lang="fr-FR" dirty="0" smtClean="0">
                <a:solidFill>
                  <a:srgbClr val="336699"/>
                </a:solidFill>
                <a:latin typeface="Calibri" pitchFamily="34" charset="0"/>
              </a:rPr>
              <a:t>Indice qualité partitionnement graphe</a:t>
            </a:r>
          </a:p>
          <a:p>
            <a:pPr lvl="1" fontAlgn="base">
              <a:spcBef>
                <a:spcPts val="2000"/>
              </a:spcBef>
              <a:spcAft>
                <a:spcPct val="0"/>
              </a:spcAft>
              <a:buClr>
                <a:srgbClr val="26A8E4"/>
              </a:buClr>
              <a:buSzPct val="80000"/>
              <a:buFont typeface="Webdings" pitchFamily="18" charset="2"/>
              <a:buChar char=""/>
            </a:pPr>
            <a:r>
              <a:rPr lang="fr-FR" dirty="0" smtClean="0">
                <a:solidFill>
                  <a:srgbClr val="336699"/>
                </a:solidFill>
                <a:latin typeface="Calibri" pitchFamily="34" charset="0"/>
              </a:rPr>
              <a:t> </a:t>
            </a:r>
          </a:p>
          <a:p>
            <a:pPr lvl="1" fontAlgn="base">
              <a:spcBef>
                <a:spcPts val="2000"/>
              </a:spcBef>
              <a:spcAft>
                <a:spcPct val="0"/>
              </a:spcAft>
              <a:buClr>
                <a:srgbClr val="26A8E4"/>
              </a:buClr>
              <a:buSzPct val="80000"/>
              <a:buFont typeface="Webdings" pitchFamily="18" charset="2"/>
              <a:buChar char=""/>
            </a:pPr>
            <a:r>
              <a:rPr lang="fr-FR" dirty="0" smtClean="0">
                <a:solidFill>
                  <a:srgbClr val="336699"/>
                </a:solidFill>
                <a:latin typeface="Calibri" pitchFamily="34" charset="0"/>
              </a:rPr>
              <a:t>Bon partitionnement :</a:t>
            </a:r>
          </a:p>
          <a:p>
            <a:pPr lvl="1" fontAlgn="base">
              <a:spcBef>
                <a:spcPts val="2000"/>
              </a:spcBef>
              <a:spcAft>
                <a:spcPct val="0"/>
              </a:spcAft>
              <a:buClr>
                <a:srgbClr val="26A8E4"/>
              </a:buClr>
              <a:buSzPct val="80000"/>
              <a:buFont typeface="Wingdings"/>
              <a:buChar char="à"/>
            </a:pPr>
            <a:r>
              <a:rPr lang="fr-FR" dirty="0" smtClean="0">
                <a:solidFill>
                  <a:srgbClr val="336699"/>
                </a:solidFill>
                <a:latin typeface="Calibri" pitchFamily="34" charset="0"/>
              </a:rPr>
              <a:t>arêtes intra-communautaires &gt; arêtes </a:t>
            </a:r>
            <a:r>
              <a:rPr lang="fr-FR" dirty="0" err="1" smtClean="0">
                <a:solidFill>
                  <a:srgbClr val="336699"/>
                </a:solidFill>
                <a:latin typeface="Calibri" pitchFamily="34" charset="0"/>
              </a:rPr>
              <a:t>inter-communautaires</a:t>
            </a:r>
            <a:endParaRPr lang="fr-FR" dirty="0" smtClean="0">
              <a:solidFill>
                <a:srgbClr val="336699"/>
              </a:solidFill>
              <a:latin typeface="Calibri" pitchFamily="34" charset="0"/>
            </a:endParaRPr>
          </a:p>
          <a:p>
            <a:pPr fontAlgn="base">
              <a:spcBef>
                <a:spcPts val="2000"/>
              </a:spcBef>
              <a:spcAft>
                <a:spcPct val="0"/>
              </a:spcAft>
              <a:buClr>
                <a:srgbClr val="26A8E4"/>
              </a:buClr>
              <a:buSzPct val="80000"/>
              <a:buFont typeface="Webdings" pitchFamily="18" charset="2"/>
              <a:buChar char=""/>
            </a:pPr>
            <a:r>
              <a:rPr lang="fr-FR" dirty="0" smtClean="0">
                <a:solidFill>
                  <a:srgbClr val="336699"/>
                </a:solidFill>
                <a:latin typeface="Calibri" pitchFamily="34" charset="0"/>
              </a:rPr>
              <a:t>Ici : gain de modularité</a:t>
            </a:r>
          </a:p>
          <a:p>
            <a:pPr lvl="1" fontAlgn="base">
              <a:spcBef>
                <a:spcPts val="2000"/>
              </a:spcBef>
              <a:spcAft>
                <a:spcPct val="0"/>
              </a:spcAft>
              <a:buClr>
                <a:srgbClr val="26A8E4"/>
              </a:buClr>
              <a:buSzPct val="80000"/>
              <a:buFont typeface="Webdings" pitchFamily="18" charset="2"/>
              <a:buChar char=""/>
            </a:pPr>
            <a:r>
              <a:rPr lang="fr-FR" dirty="0" smtClean="0">
                <a:solidFill>
                  <a:srgbClr val="336699"/>
                </a:solidFill>
                <a:latin typeface="Calibri" pitchFamily="34" charset="0"/>
              </a:rPr>
              <a:t> </a:t>
            </a:r>
          </a:p>
          <a:p>
            <a:pPr lvl="1" fontAlgn="base">
              <a:spcBef>
                <a:spcPts val="2000"/>
              </a:spcBef>
              <a:spcAft>
                <a:spcPct val="0"/>
              </a:spcAft>
              <a:buClr>
                <a:srgbClr val="26A8E4"/>
              </a:buClr>
              <a:buSzPct val="80000"/>
              <a:buFont typeface="Webdings" pitchFamily="18" charset="2"/>
              <a:buChar char=""/>
            </a:pPr>
            <a:endParaRPr lang="fr-FR" dirty="0" smtClean="0">
              <a:solidFill>
                <a:srgbClr val="336699"/>
              </a:solidFill>
              <a:latin typeface="Calibri" pitchFamily="34" charset="0"/>
            </a:endParaRPr>
          </a:p>
          <a:p>
            <a:pPr lvl="1" fontAlgn="base">
              <a:spcBef>
                <a:spcPts val="2000"/>
              </a:spcBef>
              <a:spcAft>
                <a:spcPct val="0"/>
              </a:spcAft>
              <a:buClr>
                <a:srgbClr val="26A8E4"/>
              </a:buClr>
              <a:buSzPct val="80000"/>
              <a:buFont typeface="Webdings" pitchFamily="18" charset="2"/>
              <a:buChar char=""/>
            </a:pPr>
            <a:endParaRPr lang="fr-FR" dirty="0" smtClean="0">
              <a:solidFill>
                <a:srgbClr val="336699"/>
              </a:solidFill>
              <a:latin typeface="Calibri" pitchFamily="34" charset="0"/>
            </a:endParaRPr>
          </a:p>
          <a:p>
            <a:pPr lvl="1" fontAlgn="base">
              <a:spcBef>
                <a:spcPts val="2000"/>
              </a:spcBef>
              <a:spcAft>
                <a:spcPct val="0"/>
              </a:spcAft>
              <a:buClr>
                <a:srgbClr val="26A8E4"/>
              </a:buClr>
              <a:buSzPct val="80000"/>
              <a:buFont typeface="Webdings" pitchFamily="18" charset="2"/>
              <a:buChar char=""/>
            </a:pPr>
            <a:endParaRPr lang="fr-FR" dirty="0" smtClean="0">
              <a:solidFill>
                <a:srgbClr val="336699"/>
              </a:solidFill>
              <a:latin typeface="Calibri" pitchFamily="34" charset="0"/>
            </a:endParaRPr>
          </a:p>
          <a:p>
            <a:pPr lvl="1" fontAlgn="base">
              <a:spcBef>
                <a:spcPts val="2000"/>
              </a:spcBef>
              <a:spcAft>
                <a:spcPct val="0"/>
              </a:spcAft>
              <a:buClr>
                <a:srgbClr val="26A8E4"/>
              </a:buClr>
              <a:buSzPct val="80000"/>
              <a:buFont typeface="Webdings" pitchFamily="18" charset="2"/>
              <a:buChar char=""/>
            </a:pPr>
            <a:endParaRPr lang="fr-FR" dirty="0" smtClean="0">
              <a:solidFill>
                <a:srgbClr val="336699"/>
              </a:solidFill>
              <a:latin typeface="Calibri" pitchFamily="34" charset="0"/>
            </a:endParaRPr>
          </a:p>
          <a:p>
            <a:pPr lvl="1" fontAlgn="base">
              <a:spcBef>
                <a:spcPts val="2000"/>
              </a:spcBef>
              <a:spcAft>
                <a:spcPct val="0"/>
              </a:spcAft>
              <a:buClr>
                <a:srgbClr val="26A8E4"/>
              </a:buClr>
              <a:buSzPct val="80000"/>
              <a:buFont typeface="Wingdings"/>
              <a:buChar char="à"/>
            </a:pPr>
            <a:endParaRPr lang="fr-FR" dirty="0" smtClean="0">
              <a:solidFill>
                <a:srgbClr val="336699"/>
              </a:solidFill>
              <a:latin typeface="Calibri" pitchFamily="34" charset="0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3205" y="2204864"/>
            <a:ext cx="2864667" cy="720080"/>
          </a:xfrm>
          <a:prstGeom prst="rect">
            <a:avLst/>
          </a:prstGeom>
          <a:noFill/>
        </p:spPr>
      </p:pic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640" y="5229200"/>
            <a:ext cx="5760640" cy="562929"/>
          </a:xfrm>
          <a:prstGeom prst="rect">
            <a:avLst/>
          </a:prstGeom>
          <a:noFill/>
        </p:spPr>
      </p:pic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742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fr-FR" dirty="0" smtClean="0">
                <a:solidFill>
                  <a:prstClr val="white"/>
                </a:solidFill>
                <a:latin typeface="Calibri" pitchFamily="34" charset="0"/>
              </a:rPr>
              <a:t>Principe - Algorithme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/>
          </a:bodyPr>
          <a:lstStyle/>
          <a:p>
            <a:pPr lvl="0" fontAlgn="base">
              <a:spcBef>
                <a:spcPts val="2000"/>
              </a:spcBef>
              <a:spcAft>
                <a:spcPct val="0"/>
              </a:spcAft>
              <a:buClr>
                <a:srgbClr val="26A8E4"/>
              </a:buClr>
              <a:buSzPct val="80000"/>
              <a:buFont typeface="Webdings" pitchFamily="18" charset="2"/>
              <a:buChar char=""/>
            </a:pPr>
            <a:r>
              <a:rPr lang="fr-FR" dirty="0" smtClean="0">
                <a:solidFill>
                  <a:srgbClr val="336699"/>
                </a:solidFill>
                <a:latin typeface="Calibri" pitchFamily="34" charset="0"/>
              </a:rPr>
              <a:t>Succession de "tours"</a:t>
            </a:r>
          </a:p>
          <a:p>
            <a:pPr lvl="1" fontAlgn="base">
              <a:spcBef>
                <a:spcPts val="2000"/>
              </a:spcBef>
              <a:spcAft>
                <a:spcPct val="0"/>
              </a:spcAft>
              <a:buClr>
                <a:srgbClr val="26A8E4"/>
              </a:buClr>
              <a:buSzPct val="80000"/>
              <a:buFont typeface="Webdings" pitchFamily="18" charset="2"/>
              <a:buChar char=""/>
            </a:pPr>
            <a:r>
              <a:rPr lang="fr-FR" dirty="0" smtClean="0">
                <a:solidFill>
                  <a:srgbClr val="336699"/>
                </a:solidFill>
                <a:latin typeface="Calibri" pitchFamily="34" charset="0"/>
              </a:rPr>
              <a:t>Initialisation </a:t>
            </a:r>
            <a:r>
              <a:rPr lang="fr-FR" dirty="0" smtClean="0">
                <a:solidFill>
                  <a:srgbClr val="336699"/>
                </a:solidFill>
                <a:latin typeface="Calibri" pitchFamily="34" charset="0"/>
                <a:sym typeface="Wingdings" pitchFamily="2" charset="2"/>
              </a:rPr>
              <a:t> index/sommet + communauté/sommet</a:t>
            </a:r>
            <a:endParaRPr lang="fr-FR" dirty="0" smtClean="0">
              <a:solidFill>
                <a:srgbClr val="336699"/>
              </a:solidFill>
              <a:latin typeface="Calibri" pitchFamily="34" charset="0"/>
            </a:endParaRPr>
          </a:p>
          <a:p>
            <a:pPr lvl="1" fontAlgn="base">
              <a:spcBef>
                <a:spcPts val="2000"/>
              </a:spcBef>
              <a:spcAft>
                <a:spcPct val="0"/>
              </a:spcAft>
              <a:buClr>
                <a:srgbClr val="26A8E4"/>
              </a:buClr>
              <a:buSzPct val="80000"/>
              <a:buFont typeface="Webdings" pitchFamily="18" charset="2"/>
              <a:buChar char=""/>
            </a:pPr>
            <a:r>
              <a:rPr lang="fr-FR" dirty="0" smtClean="0">
                <a:solidFill>
                  <a:srgbClr val="336699"/>
                </a:solidFill>
                <a:latin typeface="Calibri" pitchFamily="34" charset="0"/>
              </a:rPr>
              <a:t>Phase 1 </a:t>
            </a:r>
            <a:r>
              <a:rPr lang="fr-FR" dirty="0" smtClean="0">
                <a:solidFill>
                  <a:srgbClr val="336699"/>
                </a:solidFill>
                <a:latin typeface="Calibri" pitchFamily="34" charset="0"/>
                <a:sym typeface="Wingdings" pitchFamily="2" charset="2"/>
              </a:rPr>
              <a:t> tant que nœuds "déplacés"</a:t>
            </a:r>
            <a:endParaRPr lang="fr-FR" dirty="0" smtClean="0">
              <a:solidFill>
                <a:srgbClr val="336699"/>
              </a:solidFill>
              <a:latin typeface="Calibri" pitchFamily="34" charset="0"/>
            </a:endParaRPr>
          </a:p>
          <a:p>
            <a:pPr lvl="1" fontAlgn="base">
              <a:spcBef>
                <a:spcPts val="2000"/>
              </a:spcBef>
              <a:spcAft>
                <a:spcPct val="0"/>
              </a:spcAft>
              <a:buClr>
                <a:srgbClr val="26A8E4"/>
              </a:buClr>
              <a:buSzPct val="80000"/>
              <a:buFont typeface="Webdings" pitchFamily="18" charset="2"/>
              <a:buChar char=""/>
            </a:pPr>
            <a:r>
              <a:rPr lang="fr-FR" dirty="0" smtClean="0">
                <a:solidFill>
                  <a:srgbClr val="336699"/>
                </a:solidFill>
                <a:latin typeface="Calibri" pitchFamily="34" charset="0"/>
              </a:rPr>
              <a:t>Phase 2 </a:t>
            </a:r>
            <a:r>
              <a:rPr lang="fr-FR" dirty="0" smtClean="0">
                <a:solidFill>
                  <a:srgbClr val="336699"/>
                </a:solidFill>
                <a:latin typeface="Calibri" pitchFamily="34" charset="0"/>
                <a:sym typeface="Wingdings" pitchFamily="2" charset="2"/>
              </a:rPr>
              <a:t> si modularité améliorée</a:t>
            </a:r>
            <a:endParaRPr lang="fr-FR" dirty="0" smtClean="0">
              <a:solidFill>
                <a:srgbClr val="336699"/>
              </a:solidFill>
              <a:latin typeface="Calibri" pitchFamily="34" charset="0"/>
            </a:endParaRPr>
          </a:p>
          <a:p>
            <a:pPr lvl="1" fontAlgn="base">
              <a:spcBef>
                <a:spcPts val="2000"/>
              </a:spcBef>
              <a:spcAft>
                <a:spcPct val="0"/>
              </a:spcAft>
              <a:buClr>
                <a:srgbClr val="26A8E4"/>
              </a:buClr>
              <a:buSzPct val="80000"/>
              <a:buFont typeface="Webdings" pitchFamily="18" charset="2"/>
              <a:buChar char=""/>
            </a:pPr>
            <a:endParaRPr lang="fr-FR" dirty="0" smtClean="0">
              <a:solidFill>
                <a:srgbClr val="336699"/>
              </a:solidFill>
              <a:latin typeface="Calibri" pitchFamily="34" charset="0"/>
            </a:endParaRPr>
          </a:p>
          <a:p>
            <a:pPr lvl="1" fontAlgn="base">
              <a:spcBef>
                <a:spcPts val="2000"/>
              </a:spcBef>
              <a:spcAft>
                <a:spcPct val="0"/>
              </a:spcAft>
              <a:buClr>
                <a:srgbClr val="26A8E4"/>
              </a:buClr>
              <a:buSzPct val="80000"/>
              <a:buFont typeface="Webdings" pitchFamily="18" charset="2"/>
              <a:buChar char=""/>
            </a:pPr>
            <a:endParaRPr lang="fr-FR" dirty="0" smtClean="0">
              <a:solidFill>
                <a:srgbClr val="336699"/>
              </a:solidFill>
              <a:latin typeface="Calibri" pitchFamily="34" charset="0"/>
            </a:endParaRPr>
          </a:p>
          <a:p>
            <a:pPr lvl="1" fontAlgn="base">
              <a:spcBef>
                <a:spcPts val="2000"/>
              </a:spcBef>
              <a:spcAft>
                <a:spcPct val="0"/>
              </a:spcAft>
              <a:buClr>
                <a:srgbClr val="26A8E4"/>
              </a:buClr>
              <a:buSzPct val="80000"/>
              <a:buFont typeface="Webdings" pitchFamily="18" charset="2"/>
              <a:buChar char=""/>
            </a:pPr>
            <a:endParaRPr lang="fr-FR" dirty="0" smtClean="0">
              <a:solidFill>
                <a:srgbClr val="336699"/>
              </a:solidFill>
              <a:latin typeface="Calibri" pitchFamily="34" charset="0"/>
            </a:endParaRPr>
          </a:p>
          <a:p>
            <a:pPr lvl="1" fontAlgn="base">
              <a:spcBef>
                <a:spcPts val="2000"/>
              </a:spcBef>
              <a:spcAft>
                <a:spcPct val="0"/>
              </a:spcAft>
              <a:buClr>
                <a:srgbClr val="26A8E4"/>
              </a:buClr>
              <a:buSzPct val="80000"/>
              <a:buFont typeface="Wingdings"/>
              <a:buChar char="à"/>
            </a:pPr>
            <a:endParaRPr lang="fr-FR" dirty="0" smtClean="0">
              <a:solidFill>
                <a:srgbClr val="336699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fr-FR" dirty="0" smtClean="0">
                <a:solidFill>
                  <a:prstClr val="white"/>
                </a:solidFill>
                <a:latin typeface="Calibri" pitchFamily="34" charset="0"/>
              </a:rPr>
              <a:t>Principe - Algorithme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/>
          </a:bodyPr>
          <a:lstStyle/>
          <a:p>
            <a:pPr lvl="0" fontAlgn="base">
              <a:spcBef>
                <a:spcPts val="2000"/>
              </a:spcBef>
              <a:spcAft>
                <a:spcPct val="0"/>
              </a:spcAft>
              <a:buClr>
                <a:srgbClr val="26A8E4"/>
              </a:buClr>
              <a:buSzPct val="80000"/>
              <a:buNone/>
            </a:pPr>
            <a:endParaRPr lang="fr-FR" dirty="0" smtClean="0">
              <a:solidFill>
                <a:srgbClr val="336699"/>
              </a:solidFill>
              <a:latin typeface="Calibri" pitchFamily="34" charset="0"/>
            </a:endParaRPr>
          </a:p>
          <a:p>
            <a:pPr lvl="0" fontAlgn="base">
              <a:spcBef>
                <a:spcPts val="2000"/>
              </a:spcBef>
              <a:spcAft>
                <a:spcPct val="0"/>
              </a:spcAft>
              <a:buClr>
                <a:srgbClr val="26A8E4"/>
              </a:buClr>
              <a:buSzPct val="80000"/>
              <a:buFont typeface="Webdings" pitchFamily="18" charset="2"/>
              <a:buChar char=""/>
            </a:pPr>
            <a:r>
              <a:rPr lang="fr-FR" dirty="0" smtClean="0">
                <a:solidFill>
                  <a:srgbClr val="336699"/>
                </a:solidFill>
                <a:latin typeface="Calibri" pitchFamily="34" charset="0"/>
              </a:rPr>
              <a:t>Initialisation</a:t>
            </a:r>
          </a:p>
          <a:p>
            <a:pPr lvl="1" fontAlgn="base">
              <a:spcBef>
                <a:spcPts val="2000"/>
              </a:spcBef>
              <a:spcAft>
                <a:spcPct val="0"/>
              </a:spcAft>
              <a:buClr>
                <a:srgbClr val="26A8E4"/>
              </a:buClr>
              <a:buSzPct val="80000"/>
              <a:buFont typeface="Webdings" pitchFamily="18" charset="2"/>
              <a:buChar char=""/>
            </a:pPr>
            <a:r>
              <a:rPr lang="fr-FR" dirty="0" smtClean="0">
                <a:solidFill>
                  <a:srgbClr val="336699"/>
                </a:solidFill>
                <a:latin typeface="Calibri" pitchFamily="34" charset="0"/>
              </a:rPr>
              <a:t>Pour chaque sommet : index dans [0, N-1</a:t>
            </a:r>
            <a:r>
              <a:rPr lang="fr-FR" dirty="0" smtClean="0">
                <a:solidFill>
                  <a:srgbClr val="336699"/>
                </a:solidFill>
                <a:latin typeface="Calibri" pitchFamily="34" charset="0"/>
              </a:rPr>
              <a:t>] aléatoirement</a:t>
            </a:r>
            <a:endParaRPr lang="fr-FR" dirty="0" smtClean="0">
              <a:solidFill>
                <a:srgbClr val="336699"/>
              </a:solidFill>
              <a:latin typeface="Calibri" pitchFamily="34" charset="0"/>
            </a:endParaRPr>
          </a:p>
          <a:p>
            <a:pPr lvl="1" fontAlgn="base">
              <a:spcBef>
                <a:spcPts val="2000"/>
              </a:spcBef>
              <a:spcAft>
                <a:spcPct val="0"/>
              </a:spcAft>
              <a:buClr>
                <a:srgbClr val="26A8E4"/>
              </a:buClr>
              <a:buSzPct val="80000"/>
              <a:buFont typeface="Webdings" pitchFamily="18" charset="2"/>
              <a:buChar char=""/>
            </a:pPr>
            <a:r>
              <a:rPr lang="fr-FR" dirty="0" smtClean="0">
                <a:solidFill>
                  <a:srgbClr val="336699"/>
                </a:solidFill>
                <a:latin typeface="Calibri" pitchFamily="34" charset="0"/>
              </a:rPr>
              <a:t>1 sommet </a:t>
            </a:r>
            <a:r>
              <a:rPr lang="fr-FR" dirty="0" smtClean="0">
                <a:solidFill>
                  <a:srgbClr val="336699"/>
                </a:solidFill>
                <a:latin typeface="Calibri" pitchFamily="34" charset="0"/>
                <a:sym typeface="Wingdings" pitchFamily="2" charset="2"/>
              </a:rPr>
              <a:t> 1 </a:t>
            </a:r>
            <a:r>
              <a:rPr lang="fr-FR" dirty="0" smtClean="0">
                <a:solidFill>
                  <a:srgbClr val="336699"/>
                </a:solidFill>
                <a:latin typeface="Calibri" pitchFamily="34" charset="0"/>
                <a:sym typeface="Wingdings" pitchFamily="2" charset="2"/>
              </a:rPr>
              <a:t>communauté</a:t>
            </a:r>
          </a:p>
          <a:p>
            <a:pPr lvl="1" fontAlgn="base">
              <a:spcBef>
                <a:spcPts val="2000"/>
              </a:spcBef>
              <a:spcAft>
                <a:spcPct val="0"/>
              </a:spcAft>
              <a:buClr>
                <a:srgbClr val="26A8E4"/>
              </a:buClr>
              <a:buSzPct val="80000"/>
              <a:buFont typeface="Webdings" pitchFamily="18" charset="2"/>
              <a:buChar char=""/>
            </a:pPr>
            <a:r>
              <a:rPr lang="fr-FR" dirty="0" smtClean="0">
                <a:solidFill>
                  <a:srgbClr val="336699"/>
                </a:solidFill>
                <a:latin typeface="Calibri" pitchFamily="34" charset="0"/>
                <a:sym typeface="Wingdings" pitchFamily="2" charset="2"/>
              </a:rPr>
              <a:t>C</a:t>
            </a:r>
            <a:r>
              <a:rPr lang="fr-FR" dirty="0" smtClean="0">
                <a:solidFill>
                  <a:srgbClr val="336699"/>
                </a:solidFill>
                <a:latin typeface="Calibri" pitchFamily="34" charset="0"/>
                <a:sym typeface="Wingdings" pitchFamily="2" charset="2"/>
              </a:rPr>
              <a:t>alcul </a:t>
            </a:r>
            <a:r>
              <a:rPr lang="fr-FR" dirty="0" err="1" smtClean="0">
                <a:solidFill>
                  <a:srgbClr val="336699"/>
                </a:solidFill>
                <a:latin typeface="Calibri" pitchFamily="34" charset="0"/>
                <a:sym typeface="Wingdings" pitchFamily="2" charset="2"/>
              </a:rPr>
              <a:t>Q</a:t>
            </a:r>
            <a:r>
              <a:rPr lang="fr-FR" baseline="-25000" dirty="0" err="1" smtClean="0">
                <a:solidFill>
                  <a:srgbClr val="336699"/>
                </a:solidFill>
                <a:latin typeface="Calibri" pitchFamily="34" charset="0"/>
                <a:sym typeface="Wingdings" pitchFamily="2" charset="2"/>
              </a:rPr>
              <a:t>init</a:t>
            </a:r>
            <a:endParaRPr lang="fr-FR" baseline="-25000" dirty="0" smtClean="0">
              <a:solidFill>
                <a:srgbClr val="336699"/>
              </a:solidFill>
              <a:latin typeface="Calibri" pitchFamily="34" charset="0"/>
            </a:endParaRPr>
          </a:p>
          <a:p>
            <a:pPr lvl="1" fontAlgn="base">
              <a:spcBef>
                <a:spcPts val="2000"/>
              </a:spcBef>
              <a:spcAft>
                <a:spcPct val="0"/>
              </a:spcAft>
              <a:buClr>
                <a:srgbClr val="26A8E4"/>
              </a:buClr>
              <a:buSzPct val="80000"/>
              <a:buNone/>
            </a:pPr>
            <a:endParaRPr lang="fr-FR" dirty="0" smtClean="0">
              <a:solidFill>
                <a:srgbClr val="336699"/>
              </a:solidFill>
              <a:latin typeface="Calibri" pitchFamily="34" charset="0"/>
            </a:endParaRPr>
          </a:p>
          <a:p>
            <a:pPr lvl="1" fontAlgn="base">
              <a:spcBef>
                <a:spcPts val="2000"/>
              </a:spcBef>
              <a:spcAft>
                <a:spcPct val="0"/>
              </a:spcAft>
              <a:buClr>
                <a:srgbClr val="26A8E4"/>
              </a:buClr>
              <a:buSzPct val="80000"/>
              <a:buFont typeface="Webdings" pitchFamily="18" charset="2"/>
              <a:buChar char=""/>
            </a:pPr>
            <a:endParaRPr lang="fr-FR" dirty="0" smtClean="0">
              <a:solidFill>
                <a:srgbClr val="336699"/>
              </a:solidFill>
              <a:latin typeface="Calibri" pitchFamily="34" charset="0"/>
            </a:endParaRPr>
          </a:p>
          <a:p>
            <a:pPr lvl="1" fontAlgn="base">
              <a:spcBef>
                <a:spcPts val="2000"/>
              </a:spcBef>
              <a:spcAft>
                <a:spcPct val="0"/>
              </a:spcAft>
              <a:buClr>
                <a:srgbClr val="26A8E4"/>
              </a:buClr>
              <a:buSzPct val="80000"/>
              <a:buFont typeface="Wingdings"/>
              <a:buChar char="à"/>
            </a:pPr>
            <a:endParaRPr lang="fr-FR" dirty="0" smtClean="0">
              <a:solidFill>
                <a:srgbClr val="336699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361</Words>
  <Application>Microsoft Office PowerPoint</Application>
  <PresentationFormat>Affichage à l'écran (4:3)</PresentationFormat>
  <Paragraphs>117</Paragraphs>
  <Slides>24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Thème Office</vt:lpstr>
      <vt:lpstr>Diapositive 1</vt:lpstr>
      <vt:lpstr>Sommaire</vt:lpstr>
      <vt:lpstr>Diapositive 3</vt:lpstr>
      <vt:lpstr>Introduction</vt:lpstr>
      <vt:lpstr>Diapositive 5</vt:lpstr>
      <vt:lpstr>Principe de la méthode</vt:lpstr>
      <vt:lpstr>Principe - Modularité</vt:lpstr>
      <vt:lpstr>Principe - Algorithme</vt:lpstr>
      <vt:lpstr>Principe - Algorithme</vt:lpstr>
      <vt:lpstr>Principe - Algorithme</vt:lpstr>
      <vt:lpstr>Principe - Algorithme</vt:lpstr>
      <vt:lpstr>Diapositive 12</vt:lpstr>
      <vt:lpstr>Exemple</vt:lpstr>
      <vt:lpstr>Exemple – T1_Init</vt:lpstr>
      <vt:lpstr>Exemple – T1_Init</vt:lpstr>
      <vt:lpstr>Exemple – T1_Ph1_Ité1</vt:lpstr>
      <vt:lpstr>Exemple – T1_Ph1_Ité3</vt:lpstr>
      <vt:lpstr>Exemple – T1_Ph2</vt:lpstr>
      <vt:lpstr>Exemple – T2_Ph1_Ité1</vt:lpstr>
      <vt:lpstr>Exemple – T2_Ph1_Ité2</vt:lpstr>
      <vt:lpstr>Exemple – T2_Ph2</vt:lpstr>
      <vt:lpstr>Exemple – T3_Ph1</vt:lpstr>
      <vt:lpstr>Exemple – T3_Ph2  FIN</vt:lpstr>
      <vt:lpstr>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cp:lastModifiedBy>Lea</cp:lastModifiedBy>
  <cp:revision>33</cp:revision>
  <dcterms:modified xsi:type="dcterms:W3CDTF">2014-01-15T10:01:10Z</dcterms:modified>
</cp:coreProperties>
</file>