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3"/>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4" r:id="rId20"/>
    <p:sldId id="275" r:id="rId21"/>
    <p:sldId id="277" r:id="rId22"/>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74189" autoAdjust="0"/>
  </p:normalViewPr>
  <p:slideViewPr>
    <p:cSldViewPr snapToGrid="0" snapToObjects="1" showGuides="1">
      <p:cViewPr>
        <p:scale>
          <a:sx n="73" d="100"/>
          <a:sy n="73" d="100"/>
        </p:scale>
        <p:origin x="240" y="-31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8/16/2024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9</a:t>
            </a:fld>
            <a:endParaRPr lang="en-US"/>
          </a:p>
        </p:txBody>
      </p:sp>
    </p:spTree>
    <p:extLst>
      <p:ext uri="{BB962C8B-B14F-4D97-AF65-F5344CB8AC3E}">
        <p14:creationId xmlns:p14="http://schemas.microsoft.com/office/powerpoint/2010/main" val="2449234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13</a:t>
            </a:fld>
            <a:endParaRPr lang="en-US"/>
          </a:p>
        </p:txBody>
      </p:sp>
    </p:spTree>
    <p:extLst>
      <p:ext uri="{BB962C8B-B14F-4D97-AF65-F5344CB8AC3E}">
        <p14:creationId xmlns:p14="http://schemas.microsoft.com/office/powerpoint/2010/main" val="3419543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14</a:t>
            </a:fld>
            <a:endParaRPr lang="en-US"/>
          </a:p>
        </p:txBody>
      </p:sp>
    </p:spTree>
    <p:extLst>
      <p:ext uri="{BB962C8B-B14F-4D97-AF65-F5344CB8AC3E}">
        <p14:creationId xmlns:p14="http://schemas.microsoft.com/office/powerpoint/2010/main" val="314843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5864268" cy="1325563"/>
          </a:xfrm>
        </p:spPr>
        <p:txBody>
          <a:bodyPr anchor="ctr">
            <a:normAutofit/>
          </a:bodyPr>
          <a:lstStyle/>
          <a:p>
            <a:r>
              <a:rPr lang="en-US" dirty="0">
                <a:solidFill>
                  <a:srgbClr val="0E659B"/>
                </a:solidFill>
              </a:rPr>
              <a:t>Technology Trends Analysis 2024</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a:normAutofit/>
          </a:bodyPr>
          <a:lstStyle/>
          <a:p>
            <a:pPr marL="0" indent="0">
              <a:buNone/>
            </a:pPr>
            <a:r>
              <a:rPr lang="en-US" dirty="0"/>
              <a:t>Christopher Davis</a:t>
            </a:r>
          </a:p>
          <a:p>
            <a:pPr marL="0" indent="0">
              <a:buNone/>
            </a:pPr>
            <a:r>
              <a:rPr lang="en-US" dirty="0"/>
              <a:t>August, 2024</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162839"/>
            <a:ext cx="10515600" cy="1527850"/>
          </a:xfrm>
        </p:spPr>
        <p:txBody>
          <a:bodyPr>
            <a:normAutofit/>
          </a:bodyPr>
          <a:lstStyle/>
          <a:p>
            <a:r>
              <a:rPr lang="en-US" sz="3600"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buNone/>
            </a:pPr>
            <a:r>
              <a:rPr lang="en-US" b="1" dirty="0"/>
              <a:t>Findings</a:t>
            </a:r>
          </a:p>
          <a:p>
            <a:r>
              <a:rPr lang="en-US" dirty="0"/>
              <a:t>Finding 1: The continuous popularity of Python signals its robustness for future projects.</a:t>
            </a:r>
          </a:p>
          <a:p>
            <a:r>
              <a:rPr lang="en-US" dirty="0"/>
              <a:t>.Finding 2: The shift towards NoSQL databases like MongoDB suggests a need for more flexible data solutions</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a:bodyPr>
          <a:lstStyle/>
          <a:p>
            <a:pPr marL="0" indent="0">
              <a:buNone/>
            </a:pPr>
            <a:r>
              <a:rPr lang="en-US" b="1" dirty="0"/>
              <a:t>Implications</a:t>
            </a:r>
          </a:p>
          <a:p>
            <a:r>
              <a:rPr lang="en-US" dirty="0"/>
              <a:t>Implication 1: Organizations should focus on building Python skills within their teams.</a:t>
            </a:r>
          </a:p>
          <a:p>
            <a:r>
              <a:rPr lang="en-US" dirty="0"/>
              <a:t>Implication 2: Companies may need to invest in training their workforce on NoSQL technologies.</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a:normAutofit/>
          </a:bodyPr>
          <a:lstStyle/>
          <a:p>
            <a:pPr marL="0" indent="0">
              <a:buNone/>
            </a:pPr>
            <a:r>
              <a:rPr lang="en-US" sz="2200" dirty="0"/>
              <a:t>&lt;The GitHub link of the Cognos</a:t>
            </a:r>
            <a:r>
              <a:rPr lang="en-US" sz="2200"/>
              <a:t>/Looker Studio </a:t>
            </a:r>
            <a:r>
              <a:rPr lang="en-US" sz="2200" dirty="0"/>
              <a:t>dashboard goes here.&gt;</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7822D16F-EA55-8320-5EA9-8A8E881AB06F}"/>
              </a:ext>
            </a:extLst>
          </p:cNvPr>
          <p:cNvPicPr>
            <a:picLocks noChangeAspect="1"/>
          </p:cNvPicPr>
          <p:nvPr/>
        </p:nvPicPr>
        <p:blipFill>
          <a:blip r:embed="rId2"/>
          <a:stretch>
            <a:fillRect/>
          </a:stretch>
        </p:blipFill>
        <p:spPr>
          <a:xfrm>
            <a:off x="962108" y="1264258"/>
            <a:ext cx="10515599" cy="4024986"/>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2 goes here</a:t>
            </a:r>
          </a:p>
        </p:txBody>
      </p:sp>
      <p:pic>
        <p:nvPicPr>
          <p:cNvPr id="4" name="Picture 3">
            <a:extLst>
              <a:ext uri="{FF2B5EF4-FFF2-40B4-BE49-F238E27FC236}">
                <a16:creationId xmlns:a16="http://schemas.microsoft.com/office/drawing/2014/main" id="{0074FEE3-CEEE-C68A-0F45-F50179461F62}"/>
              </a:ext>
            </a:extLst>
          </p:cNvPr>
          <p:cNvPicPr>
            <a:picLocks noChangeAspect="1"/>
          </p:cNvPicPr>
          <p:nvPr/>
        </p:nvPicPr>
        <p:blipFill>
          <a:blip r:embed="rId3"/>
          <a:stretch>
            <a:fillRect/>
          </a:stretch>
        </p:blipFill>
        <p:spPr>
          <a:xfrm>
            <a:off x="662152" y="1313793"/>
            <a:ext cx="10878207" cy="4351338"/>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3 goes here</a:t>
            </a:r>
          </a:p>
        </p:txBody>
      </p:sp>
      <p:pic>
        <p:nvPicPr>
          <p:cNvPr id="4" name="Picture 3">
            <a:extLst>
              <a:ext uri="{FF2B5EF4-FFF2-40B4-BE49-F238E27FC236}">
                <a16:creationId xmlns:a16="http://schemas.microsoft.com/office/drawing/2014/main" id="{C941EC73-25EA-27ED-1B17-1472970C4BD9}"/>
              </a:ext>
            </a:extLst>
          </p:cNvPr>
          <p:cNvPicPr>
            <a:picLocks noChangeAspect="1"/>
          </p:cNvPicPr>
          <p:nvPr/>
        </p:nvPicPr>
        <p:blipFill>
          <a:blip r:embed="rId3"/>
          <a:stretch>
            <a:fillRect/>
          </a:stretch>
        </p:blipFill>
        <p:spPr>
          <a:xfrm>
            <a:off x="683172" y="1261241"/>
            <a:ext cx="11140966" cy="4763684"/>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a:normAutofit fontScale="85000" lnSpcReduction="20000"/>
          </a:bodyPr>
          <a:lstStyle/>
          <a:p>
            <a:r>
              <a:rPr lang="en-US" dirty="0"/>
              <a:t>Further </a:t>
            </a:r>
            <a:r>
              <a:rPr lang="en-US" sz="2600" dirty="0"/>
              <a:t>Analysis:</a:t>
            </a:r>
            <a:br>
              <a:rPr lang="en-US" sz="2600" dirty="0"/>
            </a:br>
            <a:br>
              <a:rPr lang="en-US" sz="2600" dirty="0"/>
            </a:br>
            <a:r>
              <a:rPr lang="en-US" sz="2600" dirty="0"/>
              <a:t>While the provided charts offer valuable insights into the current and future trends of programming languages and databases, further analysis is warranted to explore the underlying factors driving these shifts. For example, examining the adoption of new languages like Kotlin and Go might reveal specific industry needs or technological advancements influencing these trends. Additionally, analyzing regional or sector-specific data could provide more targeted insights, helping organizations tailor their technology strategies to their specific market or operational needs</a:t>
            </a:r>
            <a:r>
              <a:rPr lang="en-US" dirty="0"/>
              <a:t>.</a:t>
            </a:r>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460938"/>
            <a:ext cx="6809509" cy="4716025"/>
          </a:xfrm>
        </p:spPr>
        <p:txBody>
          <a:bodyPr>
            <a:normAutofit fontScale="62500" lnSpcReduction="20000"/>
          </a:bodyPr>
          <a:lstStyle/>
          <a:p>
            <a:pPr marL="0" indent="0">
              <a:buNone/>
            </a:pPr>
            <a:r>
              <a:rPr lang="en-US" b="1" dirty="0"/>
              <a:t>Summary of Insights:</a:t>
            </a:r>
            <a:br>
              <a:rPr lang="en-US" dirty="0"/>
            </a:br>
            <a:r>
              <a:rPr lang="en-US" dirty="0"/>
              <a:t>The analysis reveals several key trends in the programming languages and database technologies landscape. JavaScript and Python continue to dominate, reflecting their versatility and broad application across various domains. The rise of languages like Kotlin and Go highlights a shift towards modern, efficient tools in areas like mobile development and cloud computing. In the database space, PostgreSQL, MongoDB, and Redis are emerging as preferred choices for next year, suggesting a growing emphasis on scalability, flexibility, and performance. These trends indicate a shift towards more dynamic, developer-friendly, and performance-oriented tools, which can significantly influence technology strategy.</a:t>
            </a:r>
            <a:br>
              <a:rPr lang="en-US" dirty="0"/>
            </a:br>
            <a:br>
              <a:rPr lang="en-US" dirty="0"/>
            </a:br>
            <a:r>
              <a:rPr lang="en-US" b="1" dirty="0"/>
              <a:t>Call to Action:</a:t>
            </a:r>
            <a:br>
              <a:rPr lang="en-US" dirty="0"/>
            </a:br>
            <a:r>
              <a:rPr lang="en-US" dirty="0"/>
              <a:t>Stakeholders should take these trends into account when planning their technology strategies and workforce development. As demand for modern programming languages and databases grows, organizations must ensure their teams are equipped with the necessary skills to leverage these tools effectively. Strategic investment in training and development, particularly in languages like Python, JavaScript, and emerging databases like PostgreSQL and MongoDB, can position companies to stay competitive in the rapidly evolving tech landscape. By aligning their strategies with these trends, organizations can better navigate the challenges and opportunities that lie ahead.</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99539" y="2019303"/>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lstStyle/>
          <a:p>
            <a:r>
              <a:rPr lang="en-US" dirty="0"/>
              <a:t>No Other Charts Provided for this project</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878305" y="2191385"/>
            <a:ext cx="10525371" cy="2862753"/>
          </a:xfrm>
        </p:spPr>
        <p:txBody>
          <a:bodyPr>
            <a:normAutofit/>
          </a:bodyPr>
          <a:lstStyle/>
          <a:p>
            <a:pPr marL="0" indent="0">
              <a:buNone/>
            </a:pPr>
            <a:r>
              <a:rPr lang="en-US" sz="2200" dirty="0"/>
              <a:t>In Module 1 you have collected the job postings data using web scraping in a file named “</a:t>
            </a:r>
            <a:r>
              <a:rPr lang="en-IN" sz="2400" dirty="0"/>
              <a:t>popular-</a:t>
            </a:r>
            <a:r>
              <a:rPr lang="en-IN" sz="2400" dirty="0" err="1"/>
              <a:t>languages.csv</a:t>
            </a:r>
            <a:r>
              <a:rPr lang="en-US" sz="2200" dirty="0"/>
              <a:t>”. Present that data using a bar chart here. Order the bar chart in the descending order of salary.</a:t>
            </a:r>
          </a:p>
        </p:txBody>
      </p:sp>
    </p:spTree>
    <p:extLst>
      <p:ext uri="{BB962C8B-B14F-4D97-AF65-F5344CB8AC3E}">
        <p14:creationId xmlns:p14="http://schemas.microsoft.com/office/powerpoint/2010/main" val="1817399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a:bodyPr>
          <a:lstStyle/>
          <a:p>
            <a:r>
              <a:rPr lang="en-US" dirty="0"/>
              <a:t>This presentation provides a comprehensive analysis of current and projected trends in programming languages and databases based on our latest data survey from a diverse respondent base across various industries. The analysis reveals significant insights into technology adoption and preference shifts that are vital for strategic planning and development.</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Font typeface="Arial" panose="020B0604020202020204" pitchFamily="34" charset="0"/>
              <a:buChar char="•"/>
            </a:pPr>
            <a:r>
              <a:rPr lang="en-US" sz="2400" b="1" dirty="0"/>
              <a:t>Objective</a:t>
            </a:r>
            <a:r>
              <a:rPr lang="en-US" sz="2400" dirty="0"/>
              <a:t>: To provide a data-driven analysis of current and projected technology trends, focusing on programming languages and databases.</a:t>
            </a:r>
          </a:p>
          <a:p>
            <a:pPr marL="0" indent="0">
              <a:buNone/>
            </a:pPr>
            <a:endParaRPr lang="en-US" sz="2400" dirty="0"/>
          </a:p>
          <a:p>
            <a:pPr>
              <a:buFont typeface="Arial" panose="020B0604020202020204" pitchFamily="34" charset="0"/>
              <a:buChar char="•"/>
            </a:pPr>
            <a:r>
              <a:rPr lang="en-US" sz="2400" b="1" dirty="0"/>
              <a:t>Scope</a:t>
            </a:r>
            <a:r>
              <a:rPr lang="en-US" sz="2400" dirty="0"/>
              <a:t>: Analysis covers data collected from over [X number] of industry professionals worldwide.</a:t>
            </a:r>
          </a:p>
          <a:p>
            <a:pPr marL="0" indent="0">
              <a:buNone/>
            </a:pPr>
            <a:endParaRPr lang="en-US" sz="2400" dirty="0"/>
          </a:p>
          <a:p>
            <a:pPr>
              <a:buFont typeface="Arial" panose="020B0604020202020204" pitchFamily="34" charset="0"/>
              <a:buChar char="•"/>
            </a:pPr>
            <a:r>
              <a:rPr lang="en-US" sz="2400" b="1" dirty="0"/>
              <a:t>Relevance</a:t>
            </a:r>
            <a:r>
              <a:rPr lang="en-US" sz="2400" dirty="0"/>
              <a:t>: The findings aim to assist stakeholders in making informed decisions regarding technology adoption and talent development.</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a:bodyPr>
          <a:lstStyle/>
          <a:p>
            <a:r>
              <a:rPr lang="en-US" sz="2200" b="1" dirty="0"/>
              <a:t>Data Collection</a:t>
            </a:r>
            <a:r>
              <a:rPr lang="en-US" sz="2200" dirty="0"/>
              <a:t>: Data was sourced from online surveys and various technology platforms, ensuring a comprehensive coverage of the tech industry.</a:t>
            </a:r>
          </a:p>
          <a:p>
            <a:endParaRPr lang="en-US" sz="2200" dirty="0"/>
          </a:p>
          <a:p>
            <a:r>
              <a:rPr lang="en-US" sz="2200" b="1" dirty="0"/>
              <a:t>Data Analysis</a:t>
            </a:r>
            <a:r>
              <a:rPr lang="en-US" sz="2200" dirty="0"/>
              <a:t>: Utilized advanced analytics techniques to identify trends and patterns.</a:t>
            </a:r>
          </a:p>
          <a:p>
            <a:endParaRPr lang="en-US" sz="2200" dirty="0"/>
          </a:p>
          <a:p>
            <a:r>
              <a:rPr lang="en-US" sz="2200" b="1" dirty="0"/>
              <a:t>Tools Used</a:t>
            </a:r>
            <a:r>
              <a:rPr lang="en-US" sz="2200" dirty="0"/>
              <a:t>: Data analysis performed using tools Python, Excel, and Cognos</a:t>
            </a:r>
            <a:endParaRPr lang="en-US" sz="18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6" name="Picture 5">
            <a:extLst>
              <a:ext uri="{FF2B5EF4-FFF2-40B4-BE49-F238E27FC236}">
                <a16:creationId xmlns:a16="http://schemas.microsoft.com/office/drawing/2014/main" id="{FA4BDC2F-0002-D240-4AC3-DA335D16F09B}"/>
              </a:ext>
            </a:extLst>
          </p:cNvPr>
          <p:cNvPicPr>
            <a:picLocks noChangeAspect="1"/>
          </p:cNvPicPr>
          <p:nvPr/>
        </p:nvPicPr>
        <p:blipFill>
          <a:blip r:embed="rId3"/>
          <a:stretch>
            <a:fillRect/>
          </a:stretch>
        </p:blipFill>
        <p:spPr>
          <a:xfrm>
            <a:off x="0" y="1352811"/>
            <a:ext cx="12192000" cy="4832566"/>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439186"/>
            <a:ext cx="5181600" cy="4737777"/>
          </a:xfrm>
        </p:spPr>
        <p:txBody>
          <a:bodyPr>
            <a:noAutofit/>
          </a:bodyPr>
          <a:lstStyle/>
          <a:p>
            <a:pPr marL="342900" indent="-342900">
              <a:buFont typeface="+mj-lt"/>
              <a:buAutoNum type="arabicPeriod"/>
            </a:pPr>
            <a:r>
              <a:rPr lang="en-US" sz="1500" dirty="0"/>
              <a:t>JavaScript Dominance Continues: JavaScript remains the most widely used programming language both in the current year and in the forecast for the next year, suggesting its enduring popularity and necessity in the tech industry.</a:t>
            </a:r>
          </a:p>
          <a:p>
            <a:pPr marL="342900" indent="-342900">
              <a:buFont typeface="+mj-lt"/>
              <a:buAutoNum type="arabicPeriod"/>
            </a:pPr>
            <a:r>
              <a:rPr lang="en-US" sz="1500" dirty="0"/>
              <a:t>Python's Growing Popularity: Python is consistently strong, ranking third in the current year but is expected to surpass SQL and HTML/CSS to become the second most popular language next year. This reflects its versatility and wide application across various domains like web development, data science, and automation.</a:t>
            </a:r>
          </a:p>
          <a:p>
            <a:pPr marL="342900" indent="-342900">
              <a:buFont typeface="+mj-lt"/>
              <a:buAutoNum type="arabicPeriod"/>
            </a:pPr>
            <a:r>
              <a:rPr lang="en-US" sz="1500" dirty="0"/>
              <a:t>PHP and C++ Decline: PHP and C++ have lower user counts in the current year and do not appear in the forecasted top 10 languages for the next year, indicating a decline in their popularity or usage.</a:t>
            </a:r>
          </a:p>
          <a:p>
            <a:pPr marL="342900" indent="-342900">
              <a:buFont typeface="+mj-lt"/>
              <a:buAutoNum type="arabicPeriod"/>
            </a:pPr>
            <a:r>
              <a:rPr lang="en-US" sz="1500" dirty="0"/>
              <a:t>Emergence of New Languages: The forecast for the next year introduces Kotlin and Go into the top 10, which are not present in the current year's top 10. This suggests a growing interest in these languages, possibly due to their relevance in mobile development (Kotlin) and backend/server-side applications (Go).</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083808" y="1439186"/>
            <a:ext cx="5181600" cy="4351338"/>
          </a:xfrm>
        </p:spPr>
        <p:txBody>
          <a:bodyPr>
            <a:normAutofit/>
          </a:bodyPr>
          <a:lstStyle/>
          <a:p>
            <a:pPr marL="342900" indent="-342900">
              <a:buFont typeface="+mj-lt"/>
              <a:buAutoNum type="arabicPeriod"/>
            </a:pPr>
            <a:r>
              <a:rPr lang="en-US" sz="1500" dirty="0"/>
              <a:t>Skill Development Focus: Developers and tech professionals may need to prioritize learning or enhancing their skills in JavaScript and Python, as these languages are expected to remain critical in the near future.</a:t>
            </a:r>
          </a:p>
          <a:p>
            <a:pPr marL="342900" indent="-342900">
              <a:buFont typeface="+mj-lt"/>
              <a:buAutoNum type="arabicPeriod"/>
            </a:pPr>
            <a:r>
              <a:rPr lang="en-US" sz="1500" dirty="0"/>
              <a:t>Strategic Technology Planning: Companies planning their technology stack should consider focusing on JavaScript and Python for both frontend and backend development due to their sustained popularity and wide application.</a:t>
            </a:r>
          </a:p>
          <a:p>
            <a:pPr marL="342900" indent="-342900">
              <a:buFont typeface="+mj-lt"/>
              <a:buAutoNum type="arabicPeriod"/>
            </a:pPr>
            <a:r>
              <a:rPr lang="en-US" sz="1500" dirty="0"/>
              <a:t>Shifting Job Market Demands: The declining popularity of PHP and C++ could imply fewer job opportunities in these languages, while the increasing demand for Kotlin and Go might open up new job prospects, particularly in mobile development and cloud computing.</a:t>
            </a:r>
          </a:p>
          <a:p>
            <a:pPr marL="342900" indent="-342900">
              <a:buFont typeface="+mj-lt"/>
              <a:buAutoNum type="arabicPeriod"/>
            </a:pPr>
            <a:r>
              <a:rPr lang="en-US" sz="1500" dirty="0"/>
              <a:t>Tooling and Ecosystem Evolution: As Python and JavaScript continue to dominate, the ecosystem of tools, libraries, and frameworks around these languages is likely to grow and improve, reinforcing their dominance and making them more attractive to new developers and businesses alike.</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6" name="Picture 5">
            <a:extLst>
              <a:ext uri="{FF2B5EF4-FFF2-40B4-BE49-F238E27FC236}">
                <a16:creationId xmlns:a16="http://schemas.microsoft.com/office/drawing/2014/main" id="{7455A105-2ABA-3A9F-B9AC-D4F1786ACEE6}"/>
              </a:ext>
            </a:extLst>
          </p:cNvPr>
          <p:cNvPicPr>
            <a:picLocks noChangeAspect="1"/>
          </p:cNvPicPr>
          <p:nvPr/>
        </p:nvPicPr>
        <p:blipFill>
          <a:blip r:embed="rId3"/>
          <a:stretch>
            <a:fillRect/>
          </a:stretch>
        </p:blipFill>
        <p:spPr>
          <a:xfrm>
            <a:off x="675861" y="1351722"/>
            <a:ext cx="10273804" cy="4868492"/>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3494</TotalTime>
  <Words>1040</Words>
  <Application>Microsoft Office PowerPoint</Application>
  <PresentationFormat>Widescreen</PresentationFormat>
  <Paragraphs>77</Paragraphs>
  <Slides>18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Helv</vt:lpstr>
      <vt:lpstr>IBM Plex Mono SemiBold</vt:lpstr>
      <vt:lpstr>IBM Plex Mono Text</vt:lpstr>
      <vt:lpstr>SLIDE_TEMPLATE_skill_network</vt:lpstr>
      <vt:lpstr>Technology Trends Analysis 2024</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CONCLUSION</vt:lpstr>
      <vt:lpstr>APPENDIX</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Christopher Davis</cp:lastModifiedBy>
  <cp:revision>25</cp:revision>
  <dcterms:created xsi:type="dcterms:W3CDTF">2020-10-28T18:29:43Z</dcterms:created>
  <dcterms:modified xsi:type="dcterms:W3CDTF">2024-08-16T22:10:48Z</dcterms:modified>
</cp:coreProperties>
</file>