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0" r:id="rId7"/>
    <p:sldId id="261" r:id="rId8"/>
    <p:sldId id="262" r:id="rId9"/>
    <p:sldId id="269"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677D55-C0D9-4910-9128-F577B4A4B7A6}"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3515760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77D55-C0D9-4910-9128-F577B4A4B7A6}"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330953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77D55-C0D9-4910-9128-F577B4A4B7A6}"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BCF14C-35E9-4178-86D9-D2202E28F9D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8605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677D55-C0D9-4910-9128-F577B4A4B7A6}"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2116266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677D55-C0D9-4910-9128-F577B4A4B7A6}"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BCF14C-35E9-4178-86D9-D2202E28F9D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6870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677D55-C0D9-4910-9128-F577B4A4B7A6}"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2419894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77D55-C0D9-4910-9128-F577B4A4B7A6}"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146126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77D55-C0D9-4910-9128-F577B4A4B7A6}"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62388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77D55-C0D9-4910-9128-F577B4A4B7A6}"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192775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77D55-C0D9-4910-9128-F577B4A4B7A6}"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264847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677D55-C0D9-4910-9128-F577B4A4B7A6}"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381971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677D55-C0D9-4910-9128-F577B4A4B7A6}" type="datetimeFigureOut">
              <a:rPr lang="en-IN" smtClean="0"/>
              <a:t>23-11-2023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92075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677D55-C0D9-4910-9128-F577B4A4B7A6}" type="datetimeFigureOut">
              <a:rPr lang="en-IN" smtClean="0"/>
              <a:t>23-11-2023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3451784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77D55-C0D9-4910-9128-F577B4A4B7A6}" type="datetimeFigureOut">
              <a:rPr lang="en-IN" smtClean="0"/>
              <a:t>23-11-2023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163826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77D55-C0D9-4910-9128-F577B4A4B7A6}"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101993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77D55-C0D9-4910-9128-F577B4A4B7A6}"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BCF14C-35E9-4178-86D9-D2202E28F9D0}" type="slidenum">
              <a:rPr lang="en-IN" smtClean="0"/>
              <a:t>‹#›</a:t>
            </a:fld>
            <a:endParaRPr lang="en-IN"/>
          </a:p>
        </p:txBody>
      </p:sp>
    </p:spTree>
    <p:extLst>
      <p:ext uri="{BB962C8B-B14F-4D97-AF65-F5344CB8AC3E}">
        <p14:creationId xmlns:p14="http://schemas.microsoft.com/office/powerpoint/2010/main" val="179110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3677D55-C0D9-4910-9128-F577B4A4B7A6}" type="datetimeFigureOut">
              <a:rPr lang="en-IN" smtClean="0"/>
              <a:t>23-11-2023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DBCF14C-35E9-4178-86D9-D2202E28F9D0}" type="slidenum">
              <a:rPr lang="en-IN" smtClean="0"/>
              <a:t>‹#›</a:t>
            </a:fld>
            <a:endParaRPr lang="en-IN"/>
          </a:p>
        </p:txBody>
      </p:sp>
    </p:spTree>
    <p:extLst>
      <p:ext uri="{BB962C8B-B14F-4D97-AF65-F5344CB8AC3E}">
        <p14:creationId xmlns:p14="http://schemas.microsoft.com/office/powerpoint/2010/main" val="3676799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52CE-648D-4665-45FA-E804181B5D95}"/>
              </a:ext>
            </a:extLst>
          </p:cNvPr>
          <p:cNvSpPr>
            <a:spLocks noGrp="1"/>
          </p:cNvSpPr>
          <p:nvPr>
            <p:ph type="ctrTitle"/>
          </p:nvPr>
        </p:nvSpPr>
        <p:spPr>
          <a:xfrm>
            <a:off x="1936070" y="1735389"/>
            <a:ext cx="8915399" cy="1828908"/>
          </a:xfrm>
        </p:spPr>
        <p:txBody>
          <a:bodyPr>
            <a:noAutofit/>
          </a:bodyPr>
          <a:lstStyle/>
          <a:p>
            <a:pPr algn="ctr"/>
            <a:r>
              <a:rPr lang="en-US" sz="4000" dirty="0">
                <a:solidFill>
                  <a:schemeClr val="bg2">
                    <a:lumMod val="25000"/>
                  </a:schemeClr>
                </a:solidFill>
                <a:latin typeface="Arial Narrow" panose="020B0606020202030204" pitchFamily="34" charset="0"/>
              </a:rPr>
              <a:t>Decentralized File Storage using Blockchain: Implementation and Proof-of-Work Analysis</a:t>
            </a:r>
            <a:endParaRPr lang="en-IN" sz="4000" dirty="0">
              <a:solidFill>
                <a:schemeClr val="bg2">
                  <a:lumMod val="25000"/>
                </a:schemeClr>
              </a:solidFill>
              <a:latin typeface="Arial Narrow" panose="020B0606020202030204" pitchFamily="34" charset="0"/>
            </a:endParaRPr>
          </a:p>
        </p:txBody>
      </p:sp>
      <p:sp>
        <p:nvSpPr>
          <p:cNvPr id="3" name="Subtitle 2">
            <a:extLst>
              <a:ext uri="{FF2B5EF4-FFF2-40B4-BE49-F238E27FC236}">
                <a16:creationId xmlns:a16="http://schemas.microsoft.com/office/drawing/2014/main" id="{9B3A4207-12F6-A60D-72EF-7FBB8A632E13}"/>
              </a:ext>
            </a:extLst>
          </p:cNvPr>
          <p:cNvSpPr>
            <a:spLocks noGrp="1"/>
          </p:cNvSpPr>
          <p:nvPr>
            <p:ph type="subTitle" idx="1"/>
          </p:nvPr>
        </p:nvSpPr>
        <p:spPr>
          <a:xfrm>
            <a:off x="1814771" y="5115899"/>
            <a:ext cx="3111791" cy="1126283"/>
          </a:xfrm>
        </p:spPr>
        <p:txBody>
          <a:bodyPr>
            <a:normAutofit fontScale="92500"/>
          </a:bodyPr>
          <a:lstStyle/>
          <a:p>
            <a:r>
              <a:rPr lang="en-US" dirty="0"/>
              <a:t>Yogesh P 22BPS1044</a:t>
            </a:r>
          </a:p>
          <a:p>
            <a:r>
              <a:rPr lang="en-US" dirty="0"/>
              <a:t>Vishwa D 22BPS1222</a:t>
            </a:r>
          </a:p>
          <a:p>
            <a:r>
              <a:rPr lang="en-US" dirty="0"/>
              <a:t>M Dinesh </a:t>
            </a:r>
            <a:r>
              <a:rPr lang="en-US"/>
              <a:t>Kumar 22BRS1369</a:t>
            </a:r>
            <a:endParaRPr lang="en-IN" dirty="0"/>
          </a:p>
        </p:txBody>
      </p:sp>
      <p:sp>
        <p:nvSpPr>
          <p:cNvPr id="4" name="TextBox 3">
            <a:extLst>
              <a:ext uri="{FF2B5EF4-FFF2-40B4-BE49-F238E27FC236}">
                <a16:creationId xmlns:a16="http://schemas.microsoft.com/office/drawing/2014/main" id="{E51BD5CE-9CBE-7D42-831C-2D4EB673A748}"/>
              </a:ext>
            </a:extLst>
          </p:cNvPr>
          <p:cNvSpPr txBox="1"/>
          <p:nvPr/>
        </p:nvSpPr>
        <p:spPr>
          <a:xfrm>
            <a:off x="8145592" y="4880015"/>
            <a:ext cx="2705877" cy="646331"/>
          </a:xfrm>
          <a:prstGeom prst="rect">
            <a:avLst/>
          </a:prstGeom>
          <a:noFill/>
        </p:spPr>
        <p:txBody>
          <a:bodyPr wrap="square" rtlCol="0">
            <a:spAutoFit/>
          </a:bodyPr>
          <a:lstStyle/>
          <a:p>
            <a:r>
              <a:rPr lang="en-US" b="1" dirty="0"/>
              <a:t>Guided By</a:t>
            </a:r>
          </a:p>
          <a:p>
            <a:r>
              <a:rPr lang="en-US" dirty="0" err="1"/>
              <a:t>Dr.S.Pavithra</a:t>
            </a:r>
            <a:endParaRPr lang="en-IN" dirty="0"/>
          </a:p>
        </p:txBody>
      </p:sp>
    </p:spTree>
    <p:extLst>
      <p:ext uri="{BB962C8B-B14F-4D97-AF65-F5344CB8AC3E}">
        <p14:creationId xmlns:p14="http://schemas.microsoft.com/office/powerpoint/2010/main" val="1051065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61A9-A9E5-203C-3AC4-F9583F289605}"/>
              </a:ext>
            </a:extLst>
          </p:cNvPr>
          <p:cNvSpPr>
            <a:spLocks noGrp="1"/>
          </p:cNvSpPr>
          <p:nvPr>
            <p:ph type="title"/>
          </p:nvPr>
        </p:nvSpPr>
        <p:spPr/>
        <p:txBody>
          <a:bodyPr/>
          <a:lstStyle/>
          <a:p>
            <a:pPr algn="ctr"/>
            <a:r>
              <a:rPr lang="en-US" b="1" u="sng" dirty="0">
                <a:latin typeface="Arial Narrow" panose="020B0606020202030204" pitchFamily="34" charset="0"/>
              </a:rPr>
              <a:t>REFERENCES</a:t>
            </a:r>
            <a:endParaRPr lang="en-IN" b="1" u="sng"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3B794D0A-47E6-925E-F053-3B4A3919A856}"/>
              </a:ext>
            </a:extLst>
          </p:cNvPr>
          <p:cNvSpPr>
            <a:spLocks noGrp="1"/>
          </p:cNvSpPr>
          <p:nvPr>
            <p:ph idx="1"/>
          </p:nvPr>
        </p:nvSpPr>
        <p:spPr>
          <a:xfrm>
            <a:off x="2299962" y="1592424"/>
            <a:ext cx="8915400" cy="4808376"/>
          </a:xfrm>
        </p:spPr>
        <p:txBody>
          <a:bodyPr>
            <a:normAutofit lnSpcReduction="10000"/>
          </a:bodyPr>
          <a:lstStyle/>
          <a:p>
            <a:r>
              <a:rPr lang="en-IN" sz="1600" dirty="0">
                <a:latin typeface="Arial Narrow" panose="020B0606020202030204" pitchFamily="34" charset="0"/>
              </a:rPr>
              <a:t>R. </a:t>
            </a:r>
            <a:r>
              <a:rPr lang="en-IN" sz="1600" dirty="0" err="1">
                <a:latin typeface="Arial Narrow" panose="020B0606020202030204" pitchFamily="34" charset="0"/>
              </a:rPr>
              <a:t>Rajadevi</a:t>
            </a:r>
            <a:r>
              <a:rPr lang="en-IN" sz="1600" dirty="0">
                <a:latin typeface="Arial Narrow" panose="020B0606020202030204" pitchFamily="34" charset="0"/>
              </a:rPr>
              <a:t>, E. M. R. Devi, R. S. Latha, S. Harshini, K. Ajay and M. </a:t>
            </a:r>
            <a:r>
              <a:rPr lang="en-IN" sz="1600" dirty="0" err="1">
                <a:latin typeface="Arial Narrow" panose="020B0606020202030204" pitchFamily="34" charset="0"/>
              </a:rPr>
              <a:t>Abinash</a:t>
            </a:r>
            <a:r>
              <a:rPr lang="en-IN" sz="1600" dirty="0">
                <a:latin typeface="Arial Narrow" panose="020B0606020202030204" pitchFamily="34" charset="0"/>
              </a:rPr>
              <a:t>, "Secured Storing and Sharing of Medical Records Based on Blockchain," 2022 International Conference on Computer Communication and Informatics (ICCCI), Coimbatore, India, 2022, pp. 1-5, </a:t>
            </a:r>
            <a:r>
              <a:rPr lang="en-IN" sz="1600" dirty="0" err="1">
                <a:latin typeface="Arial Narrow" panose="020B0606020202030204" pitchFamily="34" charset="0"/>
              </a:rPr>
              <a:t>doi</a:t>
            </a:r>
            <a:r>
              <a:rPr lang="en-IN" sz="1600" dirty="0">
                <a:latin typeface="Arial Narrow" panose="020B0606020202030204" pitchFamily="34" charset="0"/>
              </a:rPr>
              <a:t>: 10.1109/ICCCI54379.2022.9741070.</a:t>
            </a:r>
          </a:p>
          <a:p>
            <a:r>
              <a:rPr lang="en-IN" sz="1600" dirty="0">
                <a:latin typeface="Arial Narrow" panose="020B0606020202030204" pitchFamily="34" charset="0"/>
              </a:rPr>
              <a:t>Y. Zhang, S. Lin and J. Zhao, "SV-DEMR: An Electronic Medical Record Data Sharing Scheme Based on Searchable and Verifiable Encryption via Consortium Blockchain," 2022 International Conference on Blockchain Technology and Information Security (ICBCTIS), </a:t>
            </a:r>
            <a:r>
              <a:rPr lang="en-IN" sz="1600" dirty="0" err="1">
                <a:latin typeface="Arial Narrow" panose="020B0606020202030204" pitchFamily="34" charset="0"/>
              </a:rPr>
              <a:t>Huaihua</a:t>
            </a:r>
            <a:r>
              <a:rPr lang="en-IN" sz="1600" dirty="0">
                <a:latin typeface="Arial Narrow" panose="020B0606020202030204" pitchFamily="34" charset="0"/>
              </a:rPr>
              <a:t> City, China, 2022, pp. 123-126, </a:t>
            </a:r>
            <a:r>
              <a:rPr lang="en-IN" sz="1600" dirty="0" err="1">
                <a:latin typeface="Arial Narrow" panose="020B0606020202030204" pitchFamily="34" charset="0"/>
              </a:rPr>
              <a:t>doi</a:t>
            </a:r>
            <a:r>
              <a:rPr lang="en-IN" sz="1600" dirty="0">
                <a:latin typeface="Arial Narrow" panose="020B0606020202030204" pitchFamily="34" charset="0"/>
              </a:rPr>
              <a:t>: 10.1109/ICBCTIS55569.2022.00038.</a:t>
            </a:r>
          </a:p>
          <a:p>
            <a:r>
              <a:rPr lang="en-IN" sz="1600" dirty="0">
                <a:latin typeface="Arial Narrow" panose="020B0606020202030204" pitchFamily="34" charset="0"/>
              </a:rPr>
              <a:t>B. Bhandari, P. R. </a:t>
            </a:r>
            <a:r>
              <a:rPr lang="en-IN" sz="1600" dirty="0" err="1">
                <a:latin typeface="Arial Narrow" panose="020B0606020202030204" pitchFamily="34" charset="0"/>
              </a:rPr>
              <a:t>Vairagade</a:t>
            </a:r>
            <a:r>
              <a:rPr lang="en-IN" sz="1600" dirty="0">
                <a:latin typeface="Arial Narrow" panose="020B0606020202030204" pitchFamily="34" charset="0"/>
              </a:rPr>
              <a:t>, H. Trivedi, H. Thakre, G. </a:t>
            </a:r>
            <a:r>
              <a:rPr lang="en-IN" sz="1600" dirty="0" err="1">
                <a:latin typeface="Arial Narrow" panose="020B0606020202030204" pitchFamily="34" charset="0"/>
              </a:rPr>
              <a:t>Indurkar</a:t>
            </a:r>
            <a:r>
              <a:rPr lang="en-IN" sz="1600" dirty="0">
                <a:latin typeface="Arial Narrow" panose="020B0606020202030204" pitchFamily="34" charset="0"/>
              </a:rPr>
              <a:t> and A. Yadav, "Decentralized Medical Healthcare Record Management System Using Blockchain," 2023 11th International Conference on Emerging Trends in Engineering &amp; Technology - Signal and Information Processing (ICETET - SIP), Nagpur, India, 2023, pp. 1-5, </a:t>
            </a:r>
            <a:r>
              <a:rPr lang="en-IN" sz="1600" dirty="0" err="1">
                <a:latin typeface="Arial Narrow" panose="020B0606020202030204" pitchFamily="34" charset="0"/>
              </a:rPr>
              <a:t>doi</a:t>
            </a:r>
            <a:r>
              <a:rPr lang="en-IN" sz="1600" dirty="0">
                <a:latin typeface="Arial Narrow" panose="020B0606020202030204" pitchFamily="34" charset="0"/>
              </a:rPr>
              <a:t>: 10.1109/ICETET-SIP58143.2023.10151658.</a:t>
            </a:r>
          </a:p>
          <a:p>
            <a:r>
              <a:rPr lang="en-IN" sz="1600" dirty="0">
                <a:latin typeface="Arial Narrow" panose="020B0606020202030204" pitchFamily="34" charset="0"/>
              </a:rPr>
              <a:t>A. Martínez, C. Molina and D. </a:t>
            </a:r>
            <a:r>
              <a:rPr lang="en-IN" sz="1600" dirty="0" err="1">
                <a:latin typeface="Arial Narrow" panose="020B0606020202030204" pitchFamily="34" charset="0"/>
              </a:rPr>
              <a:t>Subauste</a:t>
            </a:r>
            <a:r>
              <a:rPr lang="en-IN" sz="1600" dirty="0">
                <a:latin typeface="Arial Narrow" panose="020B0606020202030204" pitchFamily="34" charset="0"/>
              </a:rPr>
              <a:t>, "Electronic Medical Records Management in Health Organizations using a Technology Architecture based on Blockchain," 2020 IEEE ANDESCON, Quito, Ecuador, 2020, pp. 1-6, </a:t>
            </a:r>
            <a:r>
              <a:rPr lang="en-IN" sz="1600" dirty="0" err="1">
                <a:latin typeface="Arial Narrow" panose="020B0606020202030204" pitchFamily="34" charset="0"/>
              </a:rPr>
              <a:t>doi</a:t>
            </a:r>
            <a:r>
              <a:rPr lang="en-IN" sz="1600" dirty="0">
                <a:latin typeface="Arial Narrow" panose="020B0606020202030204" pitchFamily="34" charset="0"/>
              </a:rPr>
              <a:t>: 10.1109/ANDESCON50619.2020.9271998.</a:t>
            </a:r>
          </a:p>
          <a:p>
            <a:r>
              <a:rPr lang="en-IN" sz="1600" dirty="0">
                <a:latin typeface="Arial Narrow" panose="020B0606020202030204" pitchFamily="34" charset="0"/>
              </a:rPr>
              <a:t>J. </a:t>
            </a:r>
            <a:r>
              <a:rPr lang="en-IN" sz="1600" dirty="0" err="1">
                <a:latin typeface="Arial Narrow" panose="020B0606020202030204" pitchFamily="34" charset="0"/>
              </a:rPr>
              <a:t>Boonkleang</a:t>
            </a:r>
            <a:r>
              <a:rPr lang="en-IN" sz="1600" dirty="0">
                <a:latin typeface="Arial Narrow" panose="020B0606020202030204" pitchFamily="34" charset="0"/>
              </a:rPr>
              <a:t>, P. </a:t>
            </a:r>
            <a:r>
              <a:rPr lang="en-IN" sz="1600" dirty="0" err="1">
                <a:latin typeface="Arial Narrow" panose="020B0606020202030204" pitchFamily="34" charset="0"/>
              </a:rPr>
              <a:t>Supapong</a:t>
            </a:r>
            <a:r>
              <a:rPr lang="en-IN" sz="1600" dirty="0">
                <a:latin typeface="Arial Narrow" panose="020B0606020202030204" pitchFamily="34" charset="0"/>
              </a:rPr>
              <a:t> and V. </a:t>
            </a:r>
            <a:r>
              <a:rPr lang="en-IN" sz="1600" dirty="0" err="1">
                <a:latin typeface="Arial Narrow" panose="020B0606020202030204" pitchFamily="34" charset="0"/>
              </a:rPr>
              <a:t>Rujivorakul</a:t>
            </a:r>
            <a:r>
              <a:rPr lang="en-IN" sz="1600" dirty="0">
                <a:latin typeface="Arial Narrow" panose="020B0606020202030204" pitchFamily="34" charset="0"/>
              </a:rPr>
              <a:t>, "The Borrowing Medical Records System : A Case Study of Medical Information System," 2023 Joint International Conference on Digital Arts, Media and Technology with ECTI Northern Section Conference on Electrical, Electronics, Computer and Telecommunications Engineering (ECTI DAMT &amp; NCON), Phuket, Thailand, 2023, pp. 69-74, </a:t>
            </a:r>
            <a:r>
              <a:rPr lang="en-IN" sz="1600" dirty="0" err="1">
                <a:latin typeface="Arial Narrow" panose="020B0606020202030204" pitchFamily="34" charset="0"/>
              </a:rPr>
              <a:t>doi</a:t>
            </a:r>
            <a:r>
              <a:rPr lang="en-IN" sz="1600" dirty="0">
                <a:latin typeface="Arial Narrow" panose="020B0606020202030204" pitchFamily="34" charset="0"/>
              </a:rPr>
              <a:t>: 10.1109/ECTIDAMTNCON57770.2023.10139673.</a:t>
            </a:r>
          </a:p>
          <a:p>
            <a:endParaRPr lang="en-IN" sz="1600" dirty="0">
              <a:latin typeface="Arial Narrow" panose="020B0606020202030204" pitchFamily="34" charset="0"/>
            </a:endParaRPr>
          </a:p>
        </p:txBody>
      </p:sp>
    </p:spTree>
    <p:extLst>
      <p:ext uri="{BB962C8B-B14F-4D97-AF65-F5344CB8AC3E}">
        <p14:creationId xmlns:p14="http://schemas.microsoft.com/office/powerpoint/2010/main" val="313769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D5BE-CC89-286D-9F1F-DAE4C99A6C0A}"/>
              </a:ext>
            </a:extLst>
          </p:cNvPr>
          <p:cNvSpPr>
            <a:spLocks noGrp="1"/>
          </p:cNvSpPr>
          <p:nvPr>
            <p:ph type="title"/>
          </p:nvPr>
        </p:nvSpPr>
        <p:spPr/>
        <p:txBody>
          <a:bodyPr/>
          <a:lstStyle/>
          <a:p>
            <a:pPr algn="ctr"/>
            <a:r>
              <a:rPr lang="en-US" b="1" u="sng" dirty="0">
                <a:latin typeface="Arial Narrow" panose="020B0606020202030204" pitchFamily="34" charset="0"/>
              </a:rPr>
              <a:t>REFERENCES</a:t>
            </a:r>
            <a:endParaRPr lang="en-IN" dirty="0"/>
          </a:p>
        </p:txBody>
      </p:sp>
      <p:sp>
        <p:nvSpPr>
          <p:cNvPr id="3" name="Content Placeholder 2">
            <a:extLst>
              <a:ext uri="{FF2B5EF4-FFF2-40B4-BE49-F238E27FC236}">
                <a16:creationId xmlns:a16="http://schemas.microsoft.com/office/drawing/2014/main" id="{06E3DBA1-49A7-E4F9-B5BD-45A32DC6A2F7}"/>
              </a:ext>
            </a:extLst>
          </p:cNvPr>
          <p:cNvSpPr>
            <a:spLocks noGrp="1"/>
          </p:cNvSpPr>
          <p:nvPr>
            <p:ph idx="1"/>
          </p:nvPr>
        </p:nvSpPr>
        <p:spPr>
          <a:xfrm>
            <a:off x="2439922" y="1540188"/>
            <a:ext cx="8915400" cy="4944587"/>
          </a:xfrm>
        </p:spPr>
        <p:txBody>
          <a:bodyPr>
            <a:normAutofit/>
          </a:bodyPr>
          <a:lstStyle/>
          <a:p>
            <a:r>
              <a:rPr lang="en-IN" sz="1600" dirty="0">
                <a:latin typeface="Arial Narrow" panose="020B0606020202030204" pitchFamily="34" charset="0"/>
              </a:rPr>
              <a:t>N. </a:t>
            </a:r>
            <a:r>
              <a:rPr lang="en-IN" sz="1600" dirty="0" err="1">
                <a:latin typeface="Arial Narrow" panose="020B0606020202030204" pitchFamily="34" charset="0"/>
              </a:rPr>
              <a:t>Nautiyal</a:t>
            </a:r>
            <a:r>
              <a:rPr lang="en-IN" sz="1600" dirty="0">
                <a:latin typeface="Arial Narrow" panose="020B0606020202030204" pitchFamily="34" charset="0"/>
              </a:rPr>
              <a:t>, P. Agarwal and S. Sharma, "Rechain: A Secured Blockchain-Based Digital Medical Health Record Management System," 2023 4th International Conference on Innovative Trends in Information Technology (ICITIIT), Kottayam, India, 2023, pp. 1-6, </a:t>
            </a:r>
            <a:r>
              <a:rPr lang="en-IN" sz="1600" dirty="0" err="1">
                <a:latin typeface="Arial Narrow" panose="020B0606020202030204" pitchFamily="34" charset="0"/>
              </a:rPr>
              <a:t>doi</a:t>
            </a:r>
            <a:r>
              <a:rPr lang="en-IN" sz="1600" dirty="0">
                <a:latin typeface="Arial Narrow" panose="020B0606020202030204" pitchFamily="34" charset="0"/>
              </a:rPr>
              <a:t>: 10.1109/ICITIIT57246.2023.10068707.</a:t>
            </a:r>
          </a:p>
          <a:p>
            <a:r>
              <a:rPr lang="en-IN" sz="1600" dirty="0">
                <a:latin typeface="Arial Narrow" panose="020B0606020202030204" pitchFamily="34" charset="0"/>
              </a:rPr>
              <a:t>V. B, S. N. Dass, S. R and R. </a:t>
            </a:r>
            <a:r>
              <a:rPr lang="en-IN" sz="1600" dirty="0" err="1">
                <a:latin typeface="Arial Narrow" panose="020B0606020202030204" pitchFamily="34" charset="0"/>
              </a:rPr>
              <a:t>Chinnaiyan</a:t>
            </a:r>
            <a:r>
              <a:rPr lang="en-IN" sz="1600" dirty="0">
                <a:latin typeface="Arial Narrow" panose="020B0606020202030204" pitchFamily="34" charset="0"/>
              </a:rPr>
              <a:t>, "A Blockchain based Electronic Medical Health Records Framework using Smart Contracts," 2021 International Conference on Computer Communication and Informatics (ICCCI), Coimbatore, India, 2021, pp. 1-4, </a:t>
            </a:r>
            <a:r>
              <a:rPr lang="en-IN" sz="1600" dirty="0" err="1">
                <a:latin typeface="Arial Narrow" panose="020B0606020202030204" pitchFamily="34" charset="0"/>
              </a:rPr>
              <a:t>doi</a:t>
            </a:r>
            <a:r>
              <a:rPr lang="en-IN" sz="1600" dirty="0">
                <a:latin typeface="Arial Narrow" panose="020B0606020202030204" pitchFamily="34" charset="0"/>
              </a:rPr>
              <a:t>: 10.1109/ICCCI50826.2021.9402689.</a:t>
            </a:r>
          </a:p>
          <a:p>
            <a:r>
              <a:rPr lang="en-IN" sz="1600" dirty="0">
                <a:latin typeface="Arial Narrow" panose="020B0606020202030204" pitchFamily="34" charset="0"/>
              </a:rPr>
              <a:t>R. </a:t>
            </a:r>
            <a:r>
              <a:rPr lang="en-IN" sz="1600" dirty="0" err="1">
                <a:latin typeface="Arial Narrow" panose="020B0606020202030204" pitchFamily="34" charset="0"/>
              </a:rPr>
              <a:t>Widhawati</a:t>
            </a:r>
            <a:r>
              <a:rPr lang="en-IN" sz="1600" dirty="0">
                <a:latin typeface="Arial Narrow" panose="020B0606020202030204" pitchFamily="34" charset="0"/>
              </a:rPr>
              <a:t>, </a:t>
            </a:r>
            <a:r>
              <a:rPr lang="en-IN" sz="1600" dirty="0" err="1">
                <a:latin typeface="Arial Narrow" panose="020B0606020202030204" pitchFamily="34" charset="0"/>
              </a:rPr>
              <a:t>Royani</a:t>
            </a:r>
            <a:r>
              <a:rPr lang="en-IN" sz="1600" dirty="0">
                <a:latin typeface="Arial Narrow" panose="020B0606020202030204" pitchFamily="34" charset="0"/>
              </a:rPr>
              <a:t>, A. </a:t>
            </a:r>
            <a:r>
              <a:rPr lang="en-IN" sz="1600" dirty="0" err="1">
                <a:latin typeface="Arial Narrow" panose="020B0606020202030204" pitchFamily="34" charset="0"/>
              </a:rPr>
              <a:t>Khoirunisa</a:t>
            </a:r>
            <a:r>
              <a:rPr lang="en-IN" sz="1600" dirty="0">
                <a:latin typeface="Arial Narrow" panose="020B0606020202030204" pitchFamily="34" charset="0"/>
              </a:rPr>
              <a:t>, N. P. L. Santoso and D. </a:t>
            </a:r>
            <a:r>
              <a:rPr lang="en-IN" sz="1600" dirty="0" err="1">
                <a:latin typeface="Arial Narrow" panose="020B0606020202030204" pitchFamily="34" charset="0"/>
              </a:rPr>
              <a:t>Apriliasari</a:t>
            </a:r>
            <a:r>
              <a:rPr lang="en-IN" sz="1600" dirty="0">
                <a:latin typeface="Arial Narrow" panose="020B0606020202030204" pitchFamily="34" charset="0"/>
              </a:rPr>
              <a:t>, "Secure System Medical Record with Blockchain System: </a:t>
            </a:r>
            <a:r>
              <a:rPr lang="en-IN" sz="1600" dirty="0" err="1">
                <a:latin typeface="Arial Narrow" panose="020B0606020202030204" pitchFamily="34" charset="0"/>
              </a:rPr>
              <a:t>Recchain</a:t>
            </a:r>
            <a:r>
              <a:rPr lang="en-IN" sz="1600" dirty="0">
                <a:latin typeface="Arial Narrow" panose="020B0606020202030204" pitchFamily="34" charset="0"/>
              </a:rPr>
              <a:t> Framework," 2022 International Conference on Science and Technology (ICOSTECH), </a:t>
            </a:r>
            <a:r>
              <a:rPr lang="en-IN" sz="1600" dirty="0" err="1">
                <a:latin typeface="Arial Narrow" panose="020B0606020202030204" pitchFamily="34" charset="0"/>
              </a:rPr>
              <a:t>Batam</a:t>
            </a:r>
            <a:r>
              <a:rPr lang="en-IN" sz="1600" dirty="0">
                <a:latin typeface="Arial Narrow" panose="020B0606020202030204" pitchFamily="34" charset="0"/>
              </a:rPr>
              <a:t> City, Indonesia, 2022, pp. 1-8, </a:t>
            </a:r>
            <a:r>
              <a:rPr lang="en-IN" sz="1600" dirty="0" err="1">
                <a:latin typeface="Arial Narrow" panose="020B0606020202030204" pitchFamily="34" charset="0"/>
              </a:rPr>
              <a:t>doi</a:t>
            </a:r>
            <a:r>
              <a:rPr lang="en-IN" sz="1600" dirty="0">
                <a:latin typeface="Arial Narrow" panose="020B0606020202030204" pitchFamily="34" charset="0"/>
              </a:rPr>
              <a:t>: 10.1109/ICOSTECH54296.2022.9828811.</a:t>
            </a:r>
          </a:p>
          <a:p>
            <a:r>
              <a:rPr lang="en-IN" sz="1600" dirty="0">
                <a:latin typeface="Arial Narrow" panose="020B0606020202030204" pitchFamily="34" charset="0"/>
              </a:rPr>
              <a:t>A. S. Koushik, B. Jain, N. Menon, D. </a:t>
            </a:r>
            <a:r>
              <a:rPr lang="en-IN" sz="1600" dirty="0" err="1">
                <a:latin typeface="Arial Narrow" panose="020B0606020202030204" pitchFamily="34" charset="0"/>
              </a:rPr>
              <a:t>Lohia</a:t>
            </a:r>
            <a:r>
              <a:rPr lang="en-IN" sz="1600" dirty="0">
                <a:latin typeface="Arial Narrow" panose="020B0606020202030204" pitchFamily="34" charset="0"/>
              </a:rPr>
              <a:t>, S. Chaudhari and V. K. B.P, "Performance Analysis of </a:t>
            </a:r>
            <a:r>
              <a:rPr lang="en-IN" sz="1600" dirty="0" err="1">
                <a:latin typeface="Arial Narrow" panose="020B0606020202030204" pitchFamily="34" charset="0"/>
              </a:rPr>
              <a:t>BlockChain</a:t>
            </a:r>
            <a:r>
              <a:rPr lang="en-IN" sz="1600" dirty="0">
                <a:latin typeface="Arial Narrow" panose="020B0606020202030204" pitchFamily="34" charset="0"/>
              </a:rPr>
              <a:t>-based Medical Records Management System," 2019 4th International Conference on Recent Trends on Electronics, Information, Communication &amp; Technology (RTEICT), Bangalore, India, 2019, pp. 985-989, </a:t>
            </a:r>
            <a:r>
              <a:rPr lang="en-IN" sz="1600" dirty="0" err="1">
                <a:latin typeface="Arial Narrow" panose="020B0606020202030204" pitchFamily="34" charset="0"/>
              </a:rPr>
              <a:t>doi</a:t>
            </a:r>
            <a:r>
              <a:rPr lang="en-IN" sz="1600" dirty="0">
                <a:latin typeface="Arial Narrow" panose="020B0606020202030204" pitchFamily="34" charset="0"/>
              </a:rPr>
              <a:t>: 10.1109/RTEICT46194.2019.9016812.</a:t>
            </a:r>
          </a:p>
          <a:p>
            <a:r>
              <a:rPr lang="en-IN" sz="1600" dirty="0">
                <a:latin typeface="Arial Narrow" panose="020B0606020202030204" pitchFamily="34" charset="0"/>
              </a:rPr>
              <a:t>A. </a:t>
            </a:r>
            <a:r>
              <a:rPr lang="en-IN" sz="1600" dirty="0" err="1">
                <a:latin typeface="Arial Narrow" panose="020B0606020202030204" pitchFamily="34" charset="0"/>
              </a:rPr>
              <a:t>Alsunbul</a:t>
            </a:r>
            <a:r>
              <a:rPr lang="en-IN" sz="1600" dirty="0">
                <a:latin typeface="Arial Narrow" panose="020B0606020202030204" pitchFamily="34" charset="0"/>
              </a:rPr>
              <a:t>, W. </a:t>
            </a:r>
            <a:r>
              <a:rPr lang="en-IN" sz="1600" dirty="0" err="1">
                <a:latin typeface="Arial Narrow" panose="020B0606020202030204" pitchFamily="34" charset="0"/>
              </a:rPr>
              <a:t>Elmedany</a:t>
            </a:r>
            <a:r>
              <a:rPr lang="en-IN" sz="1600" dirty="0">
                <a:latin typeface="Arial Narrow" panose="020B0606020202030204" pitchFamily="34" charset="0"/>
              </a:rPr>
              <a:t> and H. Al-Ammal, "Blockchain Application in Healthcare Industry: Attacks and Countermeasures," 2021 International Conference on Data Analytics for Business and Industry (ICDABI), </a:t>
            </a:r>
            <a:r>
              <a:rPr lang="en-IN" sz="1600" dirty="0" err="1">
                <a:latin typeface="Arial Narrow" panose="020B0606020202030204" pitchFamily="34" charset="0"/>
              </a:rPr>
              <a:t>Sakheer</a:t>
            </a:r>
            <a:r>
              <a:rPr lang="en-IN" sz="1600" dirty="0">
                <a:latin typeface="Arial Narrow" panose="020B0606020202030204" pitchFamily="34" charset="0"/>
              </a:rPr>
              <a:t>, Bahrain, 2021, pp. 621-629, </a:t>
            </a:r>
            <a:r>
              <a:rPr lang="en-IN" sz="1600" dirty="0" err="1">
                <a:latin typeface="Arial Narrow" panose="020B0606020202030204" pitchFamily="34" charset="0"/>
              </a:rPr>
              <a:t>doi</a:t>
            </a:r>
            <a:r>
              <a:rPr lang="en-IN" sz="1600" dirty="0">
                <a:latin typeface="Arial Narrow" panose="020B0606020202030204" pitchFamily="34" charset="0"/>
              </a:rPr>
              <a:t>: 10.1109/ICDABI53623.2021.9655852.</a:t>
            </a:r>
          </a:p>
        </p:txBody>
      </p:sp>
    </p:spTree>
    <p:extLst>
      <p:ext uri="{BB962C8B-B14F-4D97-AF65-F5344CB8AC3E}">
        <p14:creationId xmlns:p14="http://schemas.microsoft.com/office/powerpoint/2010/main" val="248648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8714-40FF-0BE2-ECE3-81FE58A2095D}"/>
              </a:ext>
            </a:extLst>
          </p:cNvPr>
          <p:cNvSpPr>
            <a:spLocks noGrp="1"/>
          </p:cNvSpPr>
          <p:nvPr>
            <p:ph type="title"/>
          </p:nvPr>
        </p:nvSpPr>
        <p:spPr/>
        <p:txBody>
          <a:bodyPr/>
          <a:lstStyle/>
          <a:p>
            <a:pPr algn="ctr"/>
            <a:r>
              <a:rPr lang="en-US" b="1" u="sng" dirty="0">
                <a:latin typeface="Arial Narrow" panose="020B0606020202030204" pitchFamily="34" charset="0"/>
              </a:rPr>
              <a:t>REFERENCES</a:t>
            </a:r>
            <a:endParaRPr lang="en-IN" dirty="0"/>
          </a:p>
        </p:txBody>
      </p:sp>
      <p:sp>
        <p:nvSpPr>
          <p:cNvPr id="3" name="Content Placeholder 2">
            <a:extLst>
              <a:ext uri="{FF2B5EF4-FFF2-40B4-BE49-F238E27FC236}">
                <a16:creationId xmlns:a16="http://schemas.microsoft.com/office/drawing/2014/main" id="{1B7A2A56-C713-7DE7-2ABA-90CC6FEFA1E4}"/>
              </a:ext>
            </a:extLst>
          </p:cNvPr>
          <p:cNvSpPr>
            <a:spLocks noGrp="1"/>
          </p:cNvSpPr>
          <p:nvPr>
            <p:ph idx="1"/>
          </p:nvPr>
        </p:nvSpPr>
        <p:spPr>
          <a:xfrm>
            <a:off x="2495906" y="1685730"/>
            <a:ext cx="8915400" cy="4771053"/>
          </a:xfrm>
        </p:spPr>
        <p:txBody>
          <a:bodyPr>
            <a:normAutofit/>
          </a:bodyPr>
          <a:lstStyle/>
          <a:p>
            <a:r>
              <a:rPr lang="en-IN" sz="1600" dirty="0">
                <a:latin typeface="Arial Narrow" panose="020B0606020202030204" pitchFamily="34" charset="0"/>
              </a:rPr>
              <a:t>T. Jaya, S. E. </a:t>
            </a:r>
            <a:r>
              <a:rPr lang="en-IN" sz="1600" dirty="0" err="1">
                <a:latin typeface="Arial Narrow" panose="020B0606020202030204" pitchFamily="34" charset="0"/>
              </a:rPr>
              <a:t>Nugraha</a:t>
            </a:r>
            <a:r>
              <a:rPr lang="en-IN" sz="1600" dirty="0">
                <a:latin typeface="Arial Narrow" panose="020B0606020202030204" pitchFamily="34" charset="0"/>
              </a:rPr>
              <a:t>, G. R. </a:t>
            </a:r>
            <a:r>
              <a:rPr lang="en-IN" sz="1600" dirty="0" err="1">
                <a:latin typeface="Arial Narrow" panose="020B0606020202030204" pitchFamily="34" charset="0"/>
              </a:rPr>
              <a:t>Davinsi</a:t>
            </a:r>
            <a:r>
              <a:rPr lang="en-IN" sz="1600" dirty="0">
                <a:latin typeface="Arial Narrow" panose="020B0606020202030204" pitchFamily="34" charset="0"/>
              </a:rPr>
              <a:t>, J. V. </a:t>
            </a:r>
            <a:r>
              <a:rPr lang="en-IN" sz="1600" dirty="0" err="1">
                <a:latin typeface="Arial Narrow" panose="020B0606020202030204" pitchFamily="34" charset="0"/>
              </a:rPr>
              <a:t>Moniaga</a:t>
            </a:r>
            <a:r>
              <a:rPr lang="en-IN" sz="1600" dirty="0">
                <a:latin typeface="Arial Narrow" panose="020B0606020202030204" pitchFamily="34" charset="0"/>
              </a:rPr>
              <a:t> and B. A. Jabar, "Implementation of Blockchain Technology Using Hash Method in Java for Medical Record Application Development," 2022 IEEE 7th International Conference on Information Technology and Digital Applications (ICITDA), Yogyakarta, Indonesia, 2022, pp. 1-6, </a:t>
            </a:r>
            <a:r>
              <a:rPr lang="en-IN" sz="1600" dirty="0" err="1">
                <a:latin typeface="Arial Narrow" panose="020B0606020202030204" pitchFamily="34" charset="0"/>
              </a:rPr>
              <a:t>doi</a:t>
            </a:r>
            <a:r>
              <a:rPr lang="en-IN" sz="1600" dirty="0">
                <a:latin typeface="Arial Narrow" panose="020B0606020202030204" pitchFamily="34" charset="0"/>
              </a:rPr>
              <a:t>: 10.1109/ICITDA55840.2022.9971286.</a:t>
            </a:r>
          </a:p>
          <a:p>
            <a:r>
              <a:rPr lang="en-IN" sz="1600" dirty="0">
                <a:latin typeface="Arial Narrow" panose="020B0606020202030204" pitchFamily="34" charset="0"/>
              </a:rPr>
              <a:t>M. J. Hossain et al., "A Secured Patient’s Online Data Monitoring through Blockchain: An Intelligent way to Store Lifetime Medical Records," 2021 International Conference on Science &amp; Contemporary Technologies (ICSCT), Dhaka, Bangladesh, 2021, pp. 1-6, </a:t>
            </a:r>
            <a:r>
              <a:rPr lang="en-IN" sz="1600" dirty="0" err="1">
                <a:latin typeface="Arial Narrow" panose="020B0606020202030204" pitchFamily="34" charset="0"/>
              </a:rPr>
              <a:t>doi</a:t>
            </a:r>
            <a:r>
              <a:rPr lang="en-IN" sz="1600" dirty="0">
                <a:latin typeface="Arial Narrow" panose="020B0606020202030204" pitchFamily="34" charset="0"/>
              </a:rPr>
              <a:t>: 10.1109/ICSCT53883.2021.9642537.</a:t>
            </a:r>
          </a:p>
          <a:p>
            <a:r>
              <a:rPr lang="en-IN" sz="1600" dirty="0">
                <a:latin typeface="Arial Narrow" panose="020B0606020202030204" pitchFamily="34" charset="0"/>
              </a:rPr>
              <a:t>A. </a:t>
            </a:r>
            <a:r>
              <a:rPr lang="en-IN" sz="1600" dirty="0" err="1">
                <a:latin typeface="Arial Narrow" panose="020B0606020202030204" pitchFamily="34" charset="0"/>
              </a:rPr>
              <a:t>Vernekar</a:t>
            </a:r>
            <a:r>
              <a:rPr lang="en-IN" sz="1600" dirty="0">
                <a:latin typeface="Arial Narrow" panose="020B0606020202030204" pitchFamily="34" charset="0"/>
              </a:rPr>
              <a:t>, A. </a:t>
            </a:r>
            <a:r>
              <a:rPr lang="en-IN" sz="1600" dirty="0" err="1">
                <a:latin typeface="Arial Narrow" panose="020B0606020202030204" pitchFamily="34" charset="0"/>
              </a:rPr>
              <a:t>Sakhare</a:t>
            </a:r>
            <a:r>
              <a:rPr lang="en-IN" sz="1600" dirty="0">
                <a:latin typeface="Arial Narrow" panose="020B0606020202030204" pitchFamily="34" charset="0"/>
              </a:rPr>
              <a:t>, P. </a:t>
            </a:r>
            <a:r>
              <a:rPr lang="en-IN" sz="1600" dirty="0" err="1">
                <a:latin typeface="Arial Narrow" panose="020B0606020202030204" pitchFamily="34" charset="0"/>
              </a:rPr>
              <a:t>Bhapkar</a:t>
            </a:r>
            <a:r>
              <a:rPr lang="en-IN" sz="1600" dirty="0">
                <a:latin typeface="Arial Narrow" panose="020B0606020202030204" pitchFamily="34" charset="0"/>
              </a:rPr>
              <a:t>, S. Jadhav and R. B. </a:t>
            </a:r>
            <a:r>
              <a:rPr lang="en-IN" sz="1600" dirty="0" err="1">
                <a:latin typeface="Arial Narrow" panose="020B0606020202030204" pitchFamily="34" charset="0"/>
              </a:rPr>
              <a:t>Adhao</a:t>
            </a:r>
            <a:r>
              <a:rPr lang="en-IN" sz="1600" dirty="0">
                <a:latin typeface="Arial Narrow" panose="020B0606020202030204" pitchFamily="34" charset="0"/>
              </a:rPr>
              <a:t>, "Blockchain Based Record Management System in Hospitals," 2023 4th International Conference on Innovative Trends in Information Technology (ICITIIT), Kottayam, India, 2023, pp. 1-4, </a:t>
            </a:r>
            <a:r>
              <a:rPr lang="en-IN" sz="1600" dirty="0" err="1">
                <a:latin typeface="Arial Narrow" panose="020B0606020202030204" pitchFamily="34" charset="0"/>
              </a:rPr>
              <a:t>doi</a:t>
            </a:r>
            <a:r>
              <a:rPr lang="en-IN" sz="1600" dirty="0">
                <a:latin typeface="Arial Narrow" panose="020B0606020202030204" pitchFamily="34" charset="0"/>
              </a:rPr>
              <a:t>: 10.1109/ICITIIT57246.2023.10068685.</a:t>
            </a:r>
          </a:p>
          <a:p>
            <a:r>
              <a:rPr lang="en-IN" sz="1600" dirty="0">
                <a:latin typeface="Arial Narrow" panose="020B0606020202030204" pitchFamily="34" charset="0"/>
              </a:rPr>
              <a:t>M. </a:t>
            </a:r>
            <a:r>
              <a:rPr lang="en-IN" sz="1600" dirty="0" err="1">
                <a:latin typeface="Arial Narrow" panose="020B0606020202030204" pitchFamily="34" charset="0"/>
              </a:rPr>
              <a:t>Mancer</a:t>
            </a:r>
            <a:r>
              <a:rPr lang="en-IN" sz="1600" dirty="0">
                <a:latin typeface="Arial Narrow" panose="020B0606020202030204" pitchFamily="34" charset="0"/>
              </a:rPr>
              <a:t> et al., "Blockchain Technology for Secure Shared Medical Data," 2022 International Arab Conference on Information Technology (ACIT), Abu Dhabi, United Arab Emirates, 2022, pp. 1-6, </a:t>
            </a:r>
            <a:r>
              <a:rPr lang="en-IN" sz="1600" dirty="0" err="1">
                <a:latin typeface="Arial Narrow" panose="020B0606020202030204" pitchFamily="34" charset="0"/>
              </a:rPr>
              <a:t>doi</a:t>
            </a:r>
            <a:r>
              <a:rPr lang="en-IN" sz="1600" dirty="0">
                <a:latin typeface="Arial Narrow" panose="020B0606020202030204" pitchFamily="34" charset="0"/>
              </a:rPr>
              <a:t>: 10.1109/ACIT57182.2022.9994101.</a:t>
            </a:r>
          </a:p>
          <a:p>
            <a:r>
              <a:rPr lang="en-IN" sz="1600" dirty="0">
                <a:latin typeface="Arial Narrow" panose="020B0606020202030204" pitchFamily="34" charset="0"/>
              </a:rPr>
              <a:t>R. Panjaitan, D. P. </a:t>
            </a:r>
            <a:r>
              <a:rPr lang="en-IN" sz="1600" dirty="0" err="1">
                <a:latin typeface="Arial Narrow" panose="020B0606020202030204" pitchFamily="34" charset="0"/>
              </a:rPr>
              <a:t>Lazirkha</a:t>
            </a:r>
            <a:r>
              <a:rPr lang="en-IN" sz="1600" dirty="0">
                <a:latin typeface="Arial Narrow" panose="020B0606020202030204" pitchFamily="34" charset="0"/>
              </a:rPr>
              <a:t>, M. Kamil, R. </a:t>
            </a:r>
            <a:r>
              <a:rPr lang="en-IN" sz="1600" dirty="0" err="1">
                <a:latin typeface="Arial Narrow" panose="020B0606020202030204" pitchFamily="34" charset="0"/>
              </a:rPr>
              <a:t>Supriati</a:t>
            </a:r>
            <a:r>
              <a:rPr lang="en-IN" sz="1600" dirty="0">
                <a:latin typeface="Arial Narrow" panose="020B0606020202030204" pitchFamily="34" charset="0"/>
              </a:rPr>
              <a:t> and W. N. Wahid, "Design of Know Your Customer (KYC) Using Blockchain Technology," 2022 IEEE Creative Communication and Innovative Technology (ICCIT), Tangerang, Indonesia, 2022, pp. 1-6, </a:t>
            </a:r>
            <a:r>
              <a:rPr lang="en-IN" sz="1600" dirty="0" err="1">
                <a:latin typeface="Arial Narrow" panose="020B0606020202030204" pitchFamily="34" charset="0"/>
              </a:rPr>
              <a:t>doi</a:t>
            </a:r>
            <a:r>
              <a:rPr lang="en-IN" sz="1600" dirty="0">
                <a:latin typeface="Arial Narrow" panose="020B0606020202030204" pitchFamily="34" charset="0"/>
              </a:rPr>
              <a:t>: 10.1109/ICCIT55355.2022.10119041.</a:t>
            </a:r>
          </a:p>
        </p:txBody>
      </p:sp>
    </p:spTree>
    <p:extLst>
      <p:ext uri="{BB962C8B-B14F-4D97-AF65-F5344CB8AC3E}">
        <p14:creationId xmlns:p14="http://schemas.microsoft.com/office/powerpoint/2010/main" val="364520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4569-6BD2-6C1A-983C-1B2BCC0BA7F8}"/>
              </a:ext>
            </a:extLst>
          </p:cNvPr>
          <p:cNvSpPr>
            <a:spLocks noGrp="1"/>
          </p:cNvSpPr>
          <p:nvPr>
            <p:ph type="title"/>
          </p:nvPr>
        </p:nvSpPr>
        <p:spPr/>
        <p:txBody>
          <a:bodyPr/>
          <a:lstStyle/>
          <a:p>
            <a:pPr algn="ctr"/>
            <a:r>
              <a:rPr lang="en-US" b="1" u="sng" dirty="0">
                <a:latin typeface="Arial Narrow" panose="020B0606020202030204" pitchFamily="34" charset="0"/>
              </a:rPr>
              <a:t>REFERENCES</a:t>
            </a:r>
            <a:endParaRPr lang="en-IN" dirty="0"/>
          </a:p>
        </p:txBody>
      </p:sp>
      <p:sp>
        <p:nvSpPr>
          <p:cNvPr id="3" name="Content Placeholder 2">
            <a:extLst>
              <a:ext uri="{FF2B5EF4-FFF2-40B4-BE49-F238E27FC236}">
                <a16:creationId xmlns:a16="http://schemas.microsoft.com/office/drawing/2014/main" id="{9C76E7D1-BD5C-4042-3FD2-3B5DE056287B}"/>
              </a:ext>
            </a:extLst>
          </p:cNvPr>
          <p:cNvSpPr>
            <a:spLocks noGrp="1"/>
          </p:cNvSpPr>
          <p:nvPr>
            <p:ph idx="1"/>
          </p:nvPr>
        </p:nvSpPr>
        <p:spPr>
          <a:xfrm>
            <a:off x="2458583" y="1540188"/>
            <a:ext cx="8915400" cy="4776635"/>
          </a:xfrm>
        </p:spPr>
        <p:txBody>
          <a:bodyPr>
            <a:normAutofit/>
          </a:bodyPr>
          <a:lstStyle/>
          <a:p>
            <a:r>
              <a:rPr lang="en-IN" sz="1600" dirty="0">
                <a:latin typeface="Arial Narrow" panose="020B0606020202030204" pitchFamily="34" charset="0"/>
              </a:rPr>
              <a:t>M. </a:t>
            </a:r>
            <a:r>
              <a:rPr lang="en-IN" sz="1600" dirty="0" err="1">
                <a:latin typeface="Arial Narrow" panose="020B0606020202030204" pitchFamily="34" charset="0"/>
              </a:rPr>
              <a:t>Mancer</a:t>
            </a:r>
            <a:r>
              <a:rPr lang="en-IN" sz="1600" dirty="0">
                <a:latin typeface="Arial Narrow" panose="020B0606020202030204" pitchFamily="34" charset="0"/>
              </a:rPr>
              <a:t>, L. S. </a:t>
            </a:r>
            <a:r>
              <a:rPr lang="en-IN" sz="1600" dirty="0" err="1">
                <a:latin typeface="Arial Narrow" panose="020B0606020202030204" pitchFamily="34" charset="0"/>
              </a:rPr>
              <a:t>Terrissa</a:t>
            </a:r>
            <a:r>
              <a:rPr lang="en-IN" sz="1600" dirty="0">
                <a:latin typeface="Arial Narrow" panose="020B0606020202030204" pitchFamily="34" charset="0"/>
              </a:rPr>
              <a:t>, S. Ayad and H. </a:t>
            </a:r>
            <a:r>
              <a:rPr lang="en-IN" sz="1600" dirty="0" err="1">
                <a:latin typeface="Arial Narrow" panose="020B0606020202030204" pitchFamily="34" charset="0"/>
              </a:rPr>
              <a:t>Laouz</a:t>
            </a:r>
            <a:r>
              <a:rPr lang="en-IN" sz="1600" dirty="0">
                <a:latin typeface="Arial Narrow" panose="020B0606020202030204" pitchFamily="34" charset="0"/>
              </a:rPr>
              <a:t>, "A Blockchain-based approach to securing data in smart agriculture," 2022 International Symposium on </a:t>
            </a:r>
            <a:r>
              <a:rPr lang="en-IN" sz="1600" dirty="0" err="1">
                <a:latin typeface="Arial Narrow" panose="020B0606020202030204" pitchFamily="34" charset="0"/>
              </a:rPr>
              <a:t>iNnovative</a:t>
            </a:r>
            <a:r>
              <a:rPr lang="en-IN" sz="1600" dirty="0">
                <a:latin typeface="Arial Narrow" panose="020B0606020202030204" pitchFamily="34" charset="0"/>
              </a:rPr>
              <a:t> Informatics of </a:t>
            </a:r>
            <a:r>
              <a:rPr lang="en-IN" sz="1600" dirty="0" err="1">
                <a:latin typeface="Arial Narrow" panose="020B0606020202030204" pitchFamily="34" charset="0"/>
              </a:rPr>
              <a:t>Biskra</a:t>
            </a:r>
            <a:r>
              <a:rPr lang="en-IN" sz="1600" dirty="0">
                <a:latin typeface="Arial Narrow" panose="020B0606020202030204" pitchFamily="34" charset="0"/>
              </a:rPr>
              <a:t> (ISNIB), </a:t>
            </a:r>
            <a:r>
              <a:rPr lang="en-IN" sz="1600" dirty="0" err="1">
                <a:latin typeface="Arial Narrow" panose="020B0606020202030204" pitchFamily="34" charset="0"/>
              </a:rPr>
              <a:t>Biskra</a:t>
            </a:r>
            <a:r>
              <a:rPr lang="en-IN" sz="1600" dirty="0">
                <a:latin typeface="Arial Narrow" panose="020B0606020202030204" pitchFamily="34" charset="0"/>
              </a:rPr>
              <a:t>, Algeria, 2022, pp. 1-5, </a:t>
            </a:r>
            <a:r>
              <a:rPr lang="en-IN" sz="1600" dirty="0" err="1">
                <a:latin typeface="Arial Narrow" panose="020B0606020202030204" pitchFamily="34" charset="0"/>
              </a:rPr>
              <a:t>doi</a:t>
            </a:r>
            <a:r>
              <a:rPr lang="en-IN" sz="1600" dirty="0">
                <a:latin typeface="Arial Narrow" panose="020B0606020202030204" pitchFamily="34" charset="0"/>
              </a:rPr>
              <a:t>: 10.1109/ISNIB57382.2022.10075693.</a:t>
            </a:r>
          </a:p>
          <a:p>
            <a:r>
              <a:rPr lang="en-IN" sz="1600" dirty="0">
                <a:latin typeface="Arial Narrow" panose="020B0606020202030204" pitchFamily="34" charset="0"/>
              </a:rPr>
              <a:t>M. A. Hussen </a:t>
            </a:r>
            <a:r>
              <a:rPr lang="en-IN" sz="1600" dirty="0" err="1">
                <a:latin typeface="Arial Narrow" panose="020B0606020202030204" pitchFamily="34" charset="0"/>
              </a:rPr>
              <a:t>Wadud</a:t>
            </a:r>
            <a:r>
              <a:rPr lang="en-IN" sz="1600" dirty="0">
                <a:latin typeface="Arial Narrow" panose="020B0606020202030204" pitchFamily="34" charset="0"/>
              </a:rPr>
              <a:t>, A. Rahman, M. J. Islam, T. M. Amir-</a:t>
            </a:r>
            <a:r>
              <a:rPr lang="en-IN" sz="1600" dirty="0" err="1">
                <a:latin typeface="Arial Narrow" panose="020B0606020202030204" pitchFamily="34" charset="0"/>
              </a:rPr>
              <a:t>Ul</a:t>
            </a:r>
            <a:r>
              <a:rPr lang="en-IN" sz="1600" dirty="0">
                <a:latin typeface="Arial Narrow" panose="020B0606020202030204" pitchFamily="34" charset="0"/>
              </a:rPr>
              <a:t>-Haque Bhuiyan, M. J. Hossain and R. </a:t>
            </a:r>
            <a:r>
              <a:rPr lang="en-IN" sz="1600" dirty="0" err="1">
                <a:latin typeface="Arial Narrow" panose="020B0606020202030204" pitchFamily="34" charset="0"/>
              </a:rPr>
              <a:t>Hossen</a:t>
            </a:r>
            <a:r>
              <a:rPr lang="en-IN" sz="1600" dirty="0">
                <a:latin typeface="Arial Narrow" panose="020B0606020202030204" pitchFamily="34" charset="0"/>
              </a:rPr>
              <a:t>, "A Decentralized Secure Blockchain-based Privacy-Preserving Healthcare Clouds and Applications," 2023 International Conference on Electrical, Computer and Communication Engineering (ECCE), Chittagong, Bangladesh, 2023, pp. 1-6, </a:t>
            </a:r>
            <a:r>
              <a:rPr lang="en-IN" sz="1600" dirty="0" err="1">
                <a:latin typeface="Arial Narrow" panose="020B0606020202030204" pitchFamily="34" charset="0"/>
              </a:rPr>
              <a:t>doi</a:t>
            </a:r>
            <a:r>
              <a:rPr lang="en-IN" sz="1600" dirty="0">
                <a:latin typeface="Arial Narrow" panose="020B0606020202030204" pitchFamily="34" charset="0"/>
              </a:rPr>
              <a:t>: 10.1109/ECCE57851.2023.10101540.</a:t>
            </a:r>
          </a:p>
          <a:p>
            <a:r>
              <a:rPr lang="en-IN" sz="1600" dirty="0">
                <a:latin typeface="Arial Narrow" panose="020B0606020202030204" pitchFamily="34" charset="0"/>
              </a:rPr>
              <a:t>S. Ismail and H. Reza, "Security Challenges of Blockchain-Based Supply Chain Systems," 2022 IEEE 13th Annual Ubiquitous Computing, Electronics &amp; Mobile Communication Conference (UEMCON), New York, NY, NY, USA, 2022, pp. 1-6, </a:t>
            </a:r>
            <a:r>
              <a:rPr lang="en-IN" sz="1600" dirty="0" err="1">
                <a:latin typeface="Arial Narrow" panose="020B0606020202030204" pitchFamily="34" charset="0"/>
              </a:rPr>
              <a:t>doi</a:t>
            </a:r>
            <a:r>
              <a:rPr lang="en-IN" sz="1600" dirty="0">
                <a:latin typeface="Arial Narrow" panose="020B0606020202030204" pitchFamily="34" charset="0"/>
              </a:rPr>
              <a:t>: 10.1109/UEMCON54665.2022.9965682.</a:t>
            </a:r>
          </a:p>
          <a:p>
            <a:r>
              <a:rPr lang="en-IN" sz="1600" dirty="0">
                <a:latin typeface="Arial Narrow" panose="020B0606020202030204" pitchFamily="34" charset="0"/>
              </a:rPr>
              <a:t>S. Bhattacharyya and K. Chandrasekaran, "Towards a Secure Electronic Health Record System Using Blockchain Technology," 2021 12th International Conference on Computing Communication and Networking Technologies (ICCCNT), Kharagpur, India, 2021, pp. 1-8, </a:t>
            </a:r>
            <a:r>
              <a:rPr lang="en-IN" sz="1600" dirty="0" err="1">
                <a:latin typeface="Arial Narrow" panose="020B0606020202030204" pitchFamily="34" charset="0"/>
              </a:rPr>
              <a:t>doi</a:t>
            </a:r>
            <a:r>
              <a:rPr lang="en-IN" sz="1600" dirty="0">
                <a:latin typeface="Arial Narrow" panose="020B0606020202030204" pitchFamily="34" charset="0"/>
              </a:rPr>
              <a:t>: 10.1109/ICCCNT51525.2021.9579571.</a:t>
            </a:r>
          </a:p>
          <a:p>
            <a:r>
              <a:rPr lang="en-US" sz="1600" dirty="0">
                <a:latin typeface="Arial Narrow" panose="020B0606020202030204" pitchFamily="34" charset="0"/>
              </a:rPr>
              <a:t>Y. Hu, J. Shen, S. He, G. Xu and H. Yang, "Research on Secure Data Sharing Technology of Block Chain," 2022 6th Asian Conference on Artificial Intelligence Technology (ACAIT), Changzhou, China, 2022, pp. 1-10, </a:t>
            </a:r>
            <a:r>
              <a:rPr lang="en-US" sz="1600" dirty="0" err="1">
                <a:latin typeface="Arial Narrow" panose="020B0606020202030204" pitchFamily="34" charset="0"/>
              </a:rPr>
              <a:t>doi</a:t>
            </a:r>
            <a:r>
              <a:rPr lang="en-US" sz="1600" dirty="0">
                <a:latin typeface="Arial Narrow" panose="020B0606020202030204" pitchFamily="34" charset="0"/>
              </a:rPr>
              <a:t>: 10.1109/ACAIT56212.2022.10137979.</a:t>
            </a:r>
            <a:endParaRPr lang="en-IN" sz="1600" dirty="0">
              <a:latin typeface="Arial Narrow" panose="020B0606020202030204" pitchFamily="34" charset="0"/>
            </a:endParaRPr>
          </a:p>
        </p:txBody>
      </p:sp>
    </p:spTree>
    <p:extLst>
      <p:ext uri="{BB962C8B-B14F-4D97-AF65-F5344CB8AC3E}">
        <p14:creationId xmlns:p14="http://schemas.microsoft.com/office/powerpoint/2010/main" val="282778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4C5F-6712-EB6D-ACBA-639906ED15E0}"/>
              </a:ext>
            </a:extLst>
          </p:cNvPr>
          <p:cNvSpPr>
            <a:spLocks noGrp="1"/>
          </p:cNvSpPr>
          <p:nvPr>
            <p:ph type="title"/>
          </p:nvPr>
        </p:nvSpPr>
        <p:spPr>
          <a:xfrm>
            <a:off x="2592925" y="624110"/>
            <a:ext cx="8911687" cy="756821"/>
          </a:xfrm>
        </p:spPr>
        <p:txBody>
          <a:bodyPr/>
          <a:lstStyle/>
          <a:p>
            <a:pPr algn="ctr"/>
            <a:r>
              <a:rPr lang="en-IN" b="1" u="sng" dirty="0"/>
              <a:t>ABSTRACT</a:t>
            </a:r>
          </a:p>
        </p:txBody>
      </p:sp>
      <p:sp>
        <p:nvSpPr>
          <p:cNvPr id="3" name="Content Placeholder 2">
            <a:extLst>
              <a:ext uri="{FF2B5EF4-FFF2-40B4-BE49-F238E27FC236}">
                <a16:creationId xmlns:a16="http://schemas.microsoft.com/office/drawing/2014/main" id="{AF38BF20-8F9C-67EC-2DC8-53B8893FF6D6}"/>
              </a:ext>
            </a:extLst>
          </p:cNvPr>
          <p:cNvSpPr>
            <a:spLocks noGrp="1"/>
          </p:cNvSpPr>
          <p:nvPr>
            <p:ph idx="1"/>
          </p:nvPr>
        </p:nvSpPr>
        <p:spPr>
          <a:xfrm>
            <a:off x="1576873" y="1380929"/>
            <a:ext cx="10090105" cy="5281127"/>
          </a:xfrm>
        </p:spPr>
        <p:txBody>
          <a:bodyPr>
            <a:noAutofit/>
          </a:bodyPr>
          <a:lstStyle/>
          <a:p>
            <a:pPr marL="0" indent="0">
              <a:buNone/>
            </a:pPr>
            <a:r>
              <a:rPr lang="en-US" dirty="0">
                <a:latin typeface="Söhne"/>
              </a:rPr>
              <a:t>This project delves into the development and</a:t>
            </a:r>
          </a:p>
          <a:p>
            <a:pPr marL="0" indent="0">
              <a:buNone/>
            </a:pPr>
            <a:r>
              <a:rPr lang="en-US" dirty="0">
                <a:latin typeface="Söhne"/>
              </a:rPr>
              <a:t> implementation of a web-based </a:t>
            </a:r>
          </a:p>
          <a:p>
            <a:pPr marL="0" indent="0">
              <a:buNone/>
            </a:pPr>
            <a:r>
              <a:rPr lang="en-US" dirty="0">
                <a:latin typeface="Söhne"/>
              </a:rPr>
              <a:t>decentralized file storage application</a:t>
            </a:r>
          </a:p>
          <a:p>
            <a:pPr marL="0" indent="0">
              <a:buNone/>
            </a:pPr>
            <a:r>
              <a:rPr lang="en-US" dirty="0">
                <a:latin typeface="Söhne"/>
              </a:rPr>
              <a:t>leveraging blockchain technology for storing</a:t>
            </a:r>
          </a:p>
          <a:p>
            <a:pPr marL="0" indent="0">
              <a:buNone/>
            </a:pPr>
            <a:r>
              <a:rPr lang="en-US" dirty="0">
                <a:latin typeface="Söhne"/>
              </a:rPr>
              <a:t> Medical Records.</a:t>
            </a:r>
          </a:p>
          <a:p>
            <a:pPr marL="0" indent="0">
              <a:buNone/>
            </a:pPr>
            <a:r>
              <a:rPr lang="en-US" dirty="0">
                <a:latin typeface="Söhne"/>
              </a:rPr>
              <a:t>The project's primary goal was to design a robust</a:t>
            </a:r>
          </a:p>
          <a:p>
            <a:pPr marL="0" indent="0">
              <a:buNone/>
            </a:pPr>
            <a:r>
              <a:rPr lang="en-US" dirty="0">
                <a:latin typeface="Söhne"/>
              </a:rPr>
              <a:t> system enabling users to upload multiple files, </a:t>
            </a:r>
          </a:p>
          <a:p>
            <a:pPr marL="0" indent="0">
              <a:buNone/>
            </a:pPr>
            <a:r>
              <a:rPr lang="en-US" dirty="0">
                <a:latin typeface="Söhne"/>
              </a:rPr>
              <a:t>each securely stored in a block within the blockchain, </a:t>
            </a:r>
          </a:p>
          <a:p>
            <a:pPr marL="0" indent="0">
              <a:buNone/>
            </a:pPr>
            <a:r>
              <a:rPr lang="en-US" dirty="0">
                <a:latin typeface="Söhne"/>
              </a:rPr>
              <a:t>guaranteeing data integrity and immutability. This holds</a:t>
            </a:r>
          </a:p>
          <a:p>
            <a:pPr marL="0" indent="0">
              <a:buNone/>
            </a:pPr>
            <a:r>
              <a:rPr lang="en-US" dirty="0">
                <a:latin typeface="Söhne"/>
              </a:rPr>
              <a:t> particular significance in the healthcare sector, as the </a:t>
            </a:r>
          </a:p>
          <a:p>
            <a:pPr marL="0" indent="0">
              <a:buNone/>
            </a:pPr>
            <a:r>
              <a:rPr lang="en-US" dirty="0">
                <a:latin typeface="Söhne"/>
              </a:rPr>
              <a:t>system ensures safe and tamper-proof storage for </a:t>
            </a:r>
          </a:p>
          <a:p>
            <a:pPr marL="0" indent="0">
              <a:buNone/>
            </a:pPr>
            <a:r>
              <a:rPr lang="en-US" dirty="0">
                <a:latin typeface="Söhne"/>
              </a:rPr>
              <a:t>sensitive medical records. Leveraging blockchain's cryptographic algorithms, the solution provides an added layer of security, making it resistant to unauthorized access or tampering.</a:t>
            </a:r>
            <a:endParaRPr lang="en-IN" dirty="0">
              <a:latin typeface="Söhne"/>
            </a:endParaRPr>
          </a:p>
        </p:txBody>
      </p:sp>
      <p:pic>
        <p:nvPicPr>
          <p:cNvPr id="5" name="Picture 4">
            <a:extLst>
              <a:ext uri="{FF2B5EF4-FFF2-40B4-BE49-F238E27FC236}">
                <a16:creationId xmlns:a16="http://schemas.microsoft.com/office/drawing/2014/main" id="{4C70B3F9-0BF5-E93D-77E3-D321246AB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652" y="1380929"/>
            <a:ext cx="5029492" cy="4144162"/>
          </a:xfrm>
          <a:prstGeom prst="rect">
            <a:avLst/>
          </a:prstGeom>
        </p:spPr>
      </p:pic>
    </p:spTree>
    <p:extLst>
      <p:ext uri="{BB962C8B-B14F-4D97-AF65-F5344CB8AC3E}">
        <p14:creationId xmlns:p14="http://schemas.microsoft.com/office/powerpoint/2010/main" val="258254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F03F-A232-0BCF-A873-1D482DAF99AD}"/>
              </a:ext>
            </a:extLst>
          </p:cNvPr>
          <p:cNvSpPr>
            <a:spLocks noGrp="1"/>
          </p:cNvSpPr>
          <p:nvPr>
            <p:ph type="title"/>
          </p:nvPr>
        </p:nvSpPr>
        <p:spPr/>
        <p:txBody>
          <a:bodyPr/>
          <a:lstStyle/>
          <a:p>
            <a:pPr algn="ctr"/>
            <a:r>
              <a:rPr lang="en-IN" b="1" u="sng" dirty="0"/>
              <a:t>ABSTRACT</a:t>
            </a:r>
            <a:endParaRPr lang="en-IN" dirty="0"/>
          </a:p>
        </p:txBody>
      </p:sp>
      <p:sp>
        <p:nvSpPr>
          <p:cNvPr id="3" name="Content Placeholder 2">
            <a:extLst>
              <a:ext uri="{FF2B5EF4-FFF2-40B4-BE49-F238E27FC236}">
                <a16:creationId xmlns:a16="http://schemas.microsoft.com/office/drawing/2014/main" id="{D86FABB9-6A0B-2FD1-D201-1269AA96FC2E}"/>
              </a:ext>
            </a:extLst>
          </p:cNvPr>
          <p:cNvSpPr>
            <a:spLocks noGrp="1"/>
          </p:cNvSpPr>
          <p:nvPr>
            <p:ph idx="1"/>
          </p:nvPr>
        </p:nvSpPr>
        <p:spPr>
          <a:xfrm>
            <a:off x="2388637" y="1642189"/>
            <a:ext cx="9115975" cy="4269034"/>
          </a:xfrm>
        </p:spPr>
        <p:txBody>
          <a:bodyPr/>
          <a:lstStyle/>
          <a:p>
            <a:pPr marL="0" indent="0">
              <a:buNone/>
            </a:pPr>
            <a:r>
              <a:rPr lang="en-US" dirty="0">
                <a:latin typeface="Söhne"/>
              </a:rPr>
              <a:t>The implementation revolves around utilizing a proof-of-work concept with a focus on achieving the desired difficulty level using a randomly generated nonce. The presentation will spotlight the significance of the proof-of-work algorithm as the consensus mechanism, requiring miners to solve cryptographic puzzles before appending blocks to the chain. A critical analysis of two proof-of-work algorithms, focusing on nonce generation methodologies.</a:t>
            </a:r>
          </a:p>
          <a:p>
            <a:pPr marL="0" indent="0">
              <a:buNone/>
            </a:pPr>
            <a:r>
              <a:rPr lang="en-US" dirty="0">
                <a:latin typeface="Söhne"/>
              </a:rPr>
              <a:t>Throughout the presentation, the focus remains on the implemented on-chain blockchain storing comprehensive file data within blocks. Insights from the proof-of-work algorithm analysis contribute to understanding the intricate balance between randomness, security, and computational efficiency in decentralized file storage systems.</a:t>
            </a:r>
            <a:endParaRPr lang="en-IN" dirty="0">
              <a:latin typeface="Söhne"/>
            </a:endParaRPr>
          </a:p>
        </p:txBody>
      </p:sp>
    </p:spTree>
    <p:extLst>
      <p:ext uri="{BB962C8B-B14F-4D97-AF65-F5344CB8AC3E}">
        <p14:creationId xmlns:p14="http://schemas.microsoft.com/office/powerpoint/2010/main" val="40234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3140-2EDA-E08D-76E1-1A698DE14E2E}"/>
              </a:ext>
            </a:extLst>
          </p:cNvPr>
          <p:cNvSpPr>
            <a:spLocks noGrp="1"/>
          </p:cNvSpPr>
          <p:nvPr>
            <p:ph type="title"/>
          </p:nvPr>
        </p:nvSpPr>
        <p:spPr>
          <a:xfrm>
            <a:off x="2592925" y="624110"/>
            <a:ext cx="8911687" cy="756821"/>
          </a:xfrm>
        </p:spPr>
        <p:txBody>
          <a:bodyPr/>
          <a:lstStyle/>
          <a:p>
            <a:pPr algn="ctr"/>
            <a:r>
              <a:rPr lang="en-IN" b="1" u="sng" dirty="0">
                <a:latin typeface="Arial Narrow" panose="020B0606020202030204" pitchFamily="34" charset="0"/>
              </a:rPr>
              <a:t>INTRODUCTION</a:t>
            </a:r>
          </a:p>
        </p:txBody>
      </p:sp>
      <p:sp>
        <p:nvSpPr>
          <p:cNvPr id="3" name="Content Placeholder 2">
            <a:extLst>
              <a:ext uri="{FF2B5EF4-FFF2-40B4-BE49-F238E27FC236}">
                <a16:creationId xmlns:a16="http://schemas.microsoft.com/office/drawing/2014/main" id="{18EDCCEC-71B3-8C6A-C8F1-6AE92A884745}"/>
              </a:ext>
            </a:extLst>
          </p:cNvPr>
          <p:cNvSpPr>
            <a:spLocks noGrp="1"/>
          </p:cNvSpPr>
          <p:nvPr>
            <p:ph idx="1"/>
          </p:nvPr>
        </p:nvSpPr>
        <p:spPr>
          <a:xfrm>
            <a:off x="2365277" y="1452464"/>
            <a:ext cx="8840755" cy="4976327"/>
          </a:xfrm>
        </p:spPr>
        <p:txBody>
          <a:bodyPr>
            <a:normAutofit fontScale="92500" lnSpcReduction="20000"/>
          </a:bodyPr>
          <a:lstStyle/>
          <a:p>
            <a:pPr algn="l"/>
            <a:r>
              <a:rPr lang="en-US" sz="2000" b="0" i="0" dirty="0">
                <a:effectLst/>
                <a:latin typeface="Söhne"/>
              </a:rPr>
              <a:t>In today's digital landscape, data security and integrity stand as paramount concerns, particularly in sectors handling sensitive information like healthcare. The advent of blockchain technology has sparked innovative solutions to address these challenges, offering immutable and secure data storage systems.</a:t>
            </a:r>
          </a:p>
          <a:p>
            <a:pPr algn="l"/>
            <a:r>
              <a:rPr lang="en-US" sz="2000" b="0" i="0" dirty="0">
                <a:effectLst/>
                <a:latin typeface="Söhne"/>
              </a:rPr>
              <a:t>This presentation delves into the realm of decentralized file storage leveraging blockchain, focusing on its implementation and the critical analysis of proof-of-work methodologies. Through this exploration, we aim to elucidate the intricacies of a web-based application designed to facilitate secure file storage within a blockchain network.</a:t>
            </a:r>
          </a:p>
          <a:p>
            <a:pPr algn="l"/>
            <a:r>
              <a:rPr lang="en-US" sz="2000" b="0" i="0" dirty="0">
                <a:effectLst/>
                <a:latin typeface="Söhne"/>
              </a:rPr>
              <a:t>The fundamental premise lies in ensuring robust data integrity, particularly in contexts such as healthcare, where sensitive medical records demand the highest standards of confidentiality and tamper resistance. By harnessing the cryptographic capabilities of blockchain, our solution endeavors to provide an impregnable fortress for the safekeeping of vital patient information.</a:t>
            </a:r>
          </a:p>
          <a:p>
            <a:pPr algn="l"/>
            <a:r>
              <a:rPr lang="en-US" sz="2000" b="0" i="0" dirty="0">
                <a:effectLst/>
                <a:latin typeface="Söhne"/>
              </a:rPr>
              <a:t>Throughout this presentation, we'll navigate the core principles, implementation intricacies, and comparative analysis of proof-of-work algorithms, shedding light on their impact on system functionality, security, and efficiency. Join us on this journey as we explore the convergence of blockchain technology and decentralized file storage, unraveling the potential it holds in ensuring secure data ecosystems.</a:t>
            </a:r>
          </a:p>
          <a:p>
            <a:pPr marL="0" indent="0">
              <a:buNone/>
            </a:pPr>
            <a:endParaRPr lang="en-US" sz="2000" dirty="0">
              <a:latin typeface="Arial Narrow" panose="020B0606020202030204" pitchFamily="34" charset="0"/>
            </a:endParaRPr>
          </a:p>
        </p:txBody>
      </p:sp>
    </p:spTree>
    <p:extLst>
      <p:ext uri="{BB962C8B-B14F-4D97-AF65-F5344CB8AC3E}">
        <p14:creationId xmlns:p14="http://schemas.microsoft.com/office/powerpoint/2010/main" val="329082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244E-C795-3071-7E50-E522AF088505}"/>
              </a:ext>
            </a:extLst>
          </p:cNvPr>
          <p:cNvSpPr>
            <a:spLocks noGrp="1"/>
          </p:cNvSpPr>
          <p:nvPr>
            <p:ph type="title"/>
          </p:nvPr>
        </p:nvSpPr>
        <p:spPr>
          <a:xfrm>
            <a:off x="2211355" y="531846"/>
            <a:ext cx="8915400" cy="734007"/>
          </a:xfrm>
        </p:spPr>
        <p:txBody>
          <a:bodyPr>
            <a:normAutofit/>
          </a:bodyPr>
          <a:lstStyle/>
          <a:p>
            <a:pPr algn="ctr"/>
            <a:r>
              <a:rPr lang="en-IN" b="1" u="sng" dirty="0">
                <a:latin typeface="Arial Narrow" panose="020B0606020202030204" pitchFamily="34" charset="0"/>
              </a:rPr>
              <a:t>EXISTING SYSTEMS</a:t>
            </a:r>
            <a:endParaRPr lang="en-IN" dirty="0"/>
          </a:p>
        </p:txBody>
      </p:sp>
      <p:sp>
        <p:nvSpPr>
          <p:cNvPr id="3" name="Content Placeholder 2">
            <a:extLst>
              <a:ext uri="{FF2B5EF4-FFF2-40B4-BE49-F238E27FC236}">
                <a16:creationId xmlns:a16="http://schemas.microsoft.com/office/drawing/2014/main" id="{31212BFA-F683-E00A-1459-E0CF3CFC608F}"/>
              </a:ext>
            </a:extLst>
          </p:cNvPr>
          <p:cNvSpPr>
            <a:spLocks noGrp="1"/>
          </p:cNvSpPr>
          <p:nvPr>
            <p:ph idx="1"/>
          </p:nvPr>
        </p:nvSpPr>
        <p:spPr>
          <a:xfrm>
            <a:off x="2211355" y="1362269"/>
            <a:ext cx="9181290" cy="4851919"/>
          </a:xfrm>
        </p:spPr>
        <p:txBody>
          <a:bodyPr>
            <a:normAutofit/>
          </a:bodyPr>
          <a:lstStyle/>
          <a:p>
            <a:pPr marL="0" indent="0">
              <a:buNone/>
            </a:pPr>
            <a:r>
              <a:rPr lang="en-IN" sz="2400" dirty="0">
                <a:latin typeface="Söhne"/>
              </a:rPr>
              <a:t>This already exists as paper work and</a:t>
            </a:r>
          </a:p>
          <a:p>
            <a:pPr marL="0" indent="0">
              <a:buNone/>
            </a:pPr>
            <a:r>
              <a:rPr lang="en-IN" sz="2400" dirty="0">
                <a:latin typeface="Söhne"/>
              </a:rPr>
              <a:t> the implementing the localised shared </a:t>
            </a:r>
          </a:p>
          <a:p>
            <a:pPr marL="0" indent="0">
              <a:buNone/>
            </a:pPr>
            <a:r>
              <a:rPr lang="en-IN" sz="2400" dirty="0">
                <a:latin typeface="Söhne"/>
              </a:rPr>
              <a:t>storage for storing medical record </a:t>
            </a:r>
          </a:p>
          <a:p>
            <a:pPr marL="0" indent="0">
              <a:buNone/>
            </a:pPr>
            <a:r>
              <a:rPr lang="en-IN" sz="2400" dirty="0">
                <a:latin typeface="Söhne"/>
              </a:rPr>
              <a:t>is to be done in this project</a:t>
            </a:r>
          </a:p>
          <a:p>
            <a:pPr marL="0" indent="0">
              <a:buNone/>
            </a:pPr>
            <a:endParaRPr lang="en-IN" sz="2400" dirty="0">
              <a:latin typeface="Söhne"/>
            </a:endParaRPr>
          </a:p>
          <a:p>
            <a:pPr marL="0" indent="0">
              <a:buNone/>
            </a:pPr>
            <a:endParaRPr lang="en-IN" sz="2400" dirty="0">
              <a:latin typeface="Söhne"/>
            </a:endParaRPr>
          </a:p>
        </p:txBody>
      </p:sp>
      <p:pic>
        <p:nvPicPr>
          <p:cNvPr id="1028" name="Picture 4" descr="Multicolor Doctor Paper File, For Hospitals">
            <a:extLst>
              <a:ext uri="{FF2B5EF4-FFF2-40B4-BE49-F238E27FC236}">
                <a16:creationId xmlns:a16="http://schemas.microsoft.com/office/drawing/2014/main" id="{FD6A101D-240B-1DF8-465F-F0DF7A2FF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055" y="2617529"/>
            <a:ext cx="4642369"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24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B611-EA84-5CAC-B841-DAD7AE3BE7B7}"/>
              </a:ext>
            </a:extLst>
          </p:cNvPr>
          <p:cNvSpPr>
            <a:spLocks noGrp="1"/>
          </p:cNvSpPr>
          <p:nvPr>
            <p:ph type="title"/>
          </p:nvPr>
        </p:nvSpPr>
        <p:spPr>
          <a:xfrm>
            <a:off x="2592925" y="624110"/>
            <a:ext cx="8911687" cy="654184"/>
          </a:xfrm>
        </p:spPr>
        <p:txBody>
          <a:bodyPr/>
          <a:lstStyle/>
          <a:p>
            <a:pPr algn="ctr"/>
            <a:r>
              <a:rPr lang="en-IN" b="1" u="sng" dirty="0">
                <a:latin typeface="Arial Narrow" panose="020B0606020202030204" pitchFamily="34" charset="0"/>
              </a:rPr>
              <a:t>PROBLEMS DEFINED</a:t>
            </a:r>
            <a:endParaRPr lang="en-IN" dirty="0"/>
          </a:p>
        </p:txBody>
      </p:sp>
      <p:sp>
        <p:nvSpPr>
          <p:cNvPr id="3" name="Content Placeholder 2">
            <a:extLst>
              <a:ext uri="{FF2B5EF4-FFF2-40B4-BE49-F238E27FC236}">
                <a16:creationId xmlns:a16="http://schemas.microsoft.com/office/drawing/2014/main" id="{D73928BE-8F25-A935-449A-B481054B4C4C}"/>
              </a:ext>
            </a:extLst>
          </p:cNvPr>
          <p:cNvSpPr>
            <a:spLocks noGrp="1"/>
          </p:cNvSpPr>
          <p:nvPr>
            <p:ph idx="1"/>
          </p:nvPr>
        </p:nvSpPr>
        <p:spPr>
          <a:xfrm>
            <a:off x="2397967" y="1558212"/>
            <a:ext cx="9479902" cy="5010539"/>
          </a:xfrm>
        </p:spPr>
        <p:txBody>
          <a:bodyPr>
            <a:normAutofit/>
          </a:bodyPr>
          <a:lstStyle/>
          <a:p>
            <a:pPr marL="0" indent="0">
              <a:buNone/>
            </a:pPr>
            <a:r>
              <a:rPr lang="en-US" sz="2000" dirty="0">
                <a:latin typeface="Söhne"/>
              </a:rPr>
              <a:t>The problem addressed in this project </a:t>
            </a:r>
            <a:r>
              <a:rPr lang="en-US" sz="2000" dirty="0" err="1">
                <a:latin typeface="Söhne"/>
              </a:rPr>
              <a:t>centres</a:t>
            </a:r>
            <a:r>
              <a:rPr lang="en-US" sz="2000" dirty="0">
                <a:latin typeface="Söhne"/>
              </a:rPr>
              <a:t> on the creation of a web-based application designed for decentralized file storage using blockchain technology. The application allows users to upload files of any type and size, one at a time. All users, including the uploader and other peers in the network, can download and access these files. To ensure security and immutability, the system employs a blockchain structure. When a user uploads a file, its details, including username, </a:t>
            </a:r>
            <a:r>
              <a:rPr lang="en-US" sz="2000" dirty="0" err="1">
                <a:latin typeface="Söhne"/>
              </a:rPr>
              <a:t>filesize</a:t>
            </a:r>
            <a:r>
              <a:rPr lang="en-US" sz="2000" dirty="0">
                <a:latin typeface="Söhne"/>
              </a:rPr>
              <a:t>, and file data, are stored in a block. These blocks are then appended to the existing blockchain, making it virtually impossible to edit or delete the files or blocks. The implementation incorporates a proof of work concept with randomly generated nonces to achieve a specified difficulty level, enhancing the security of the file storage process. The underlying motivation for using blockchain is to leverage its ability to safeguard files against unauthorized modification or deletion. For a detailed explanation and demonstration, the project provides a demo link for users to explore further.</a:t>
            </a:r>
            <a:endParaRPr lang="en-IN" sz="2000" dirty="0">
              <a:latin typeface="Söhne"/>
            </a:endParaRPr>
          </a:p>
        </p:txBody>
      </p:sp>
    </p:spTree>
    <p:extLst>
      <p:ext uri="{BB962C8B-B14F-4D97-AF65-F5344CB8AC3E}">
        <p14:creationId xmlns:p14="http://schemas.microsoft.com/office/powerpoint/2010/main" val="248005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6F6D-F15C-979E-9134-DE52D34028E6}"/>
              </a:ext>
            </a:extLst>
          </p:cNvPr>
          <p:cNvSpPr>
            <a:spLocks noGrp="1"/>
          </p:cNvSpPr>
          <p:nvPr>
            <p:ph type="title"/>
          </p:nvPr>
        </p:nvSpPr>
        <p:spPr>
          <a:xfrm>
            <a:off x="2592925" y="624110"/>
            <a:ext cx="8911687" cy="710168"/>
          </a:xfrm>
        </p:spPr>
        <p:txBody>
          <a:bodyPr/>
          <a:lstStyle/>
          <a:p>
            <a:pPr algn="ctr"/>
            <a:r>
              <a:rPr lang="en-IN" b="1" u="sng" dirty="0">
                <a:latin typeface="Arial Narrow" panose="020B0606020202030204" pitchFamily="34" charset="0"/>
              </a:rPr>
              <a:t>PROPOSED SYSTEM</a:t>
            </a:r>
            <a:endParaRPr lang="en-IN" dirty="0"/>
          </a:p>
        </p:txBody>
      </p:sp>
      <p:sp>
        <p:nvSpPr>
          <p:cNvPr id="3" name="Content Placeholder 2">
            <a:extLst>
              <a:ext uri="{FF2B5EF4-FFF2-40B4-BE49-F238E27FC236}">
                <a16:creationId xmlns:a16="http://schemas.microsoft.com/office/drawing/2014/main" id="{8EE3418F-F1DA-40BD-EC37-F1D1575974D0}"/>
              </a:ext>
            </a:extLst>
          </p:cNvPr>
          <p:cNvSpPr>
            <a:spLocks noGrp="1"/>
          </p:cNvSpPr>
          <p:nvPr>
            <p:ph idx="1"/>
          </p:nvPr>
        </p:nvSpPr>
        <p:spPr>
          <a:xfrm>
            <a:off x="2421260" y="1334277"/>
            <a:ext cx="9493931" cy="4805265"/>
          </a:xfrm>
        </p:spPr>
        <p:txBody>
          <a:bodyPr>
            <a:normAutofit/>
          </a:bodyPr>
          <a:lstStyle/>
          <a:p>
            <a:pPr marL="0" indent="0">
              <a:buNone/>
            </a:pPr>
            <a:r>
              <a:rPr lang="en-US" sz="3200" dirty="0"/>
              <a:t>In The proposed system, we have used SHA256 cryptographic algorithm to secure the block. As a consensus algorithm, proof of work is implemented, which requires miners to solve any cryptographic puzzle before they get to announce new block on chain. In our application, we require to find a hash value that starts with three 0's as part of a puzzle.</a:t>
            </a:r>
            <a:endParaRPr lang="en-IN" sz="3200" dirty="0"/>
          </a:p>
        </p:txBody>
      </p:sp>
    </p:spTree>
    <p:extLst>
      <p:ext uri="{BB962C8B-B14F-4D97-AF65-F5344CB8AC3E}">
        <p14:creationId xmlns:p14="http://schemas.microsoft.com/office/powerpoint/2010/main" val="413809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2937-BC94-4F6C-C59B-74109F7F2ED0}"/>
              </a:ext>
            </a:extLst>
          </p:cNvPr>
          <p:cNvSpPr>
            <a:spLocks noGrp="1"/>
          </p:cNvSpPr>
          <p:nvPr>
            <p:ph type="title"/>
          </p:nvPr>
        </p:nvSpPr>
        <p:spPr>
          <a:xfrm>
            <a:off x="2592925" y="624110"/>
            <a:ext cx="8911687" cy="738159"/>
          </a:xfrm>
        </p:spPr>
        <p:txBody>
          <a:bodyPr/>
          <a:lstStyle/>
          <a:p>
            <a:pPr algn="ctr"/>
            <a:r>
              <a:rPr lang="en-IN" b="1" u="sng" dirty="0">
                <a:latin typeface="Arial Narrow" panose="020B0606020202030204" pitchFamily="34" charset="0"/>
              </a:rPr>
              <a:t>SYSTEM ARCHITECTURE</a:t>
            </a:r>
            <a:endParaRPr lang="en-IN" dirty="0"/>
          </a:p>
        </p:txBody>
      </p:sp>
      <p:pic>
        <p:nvPicPr>
          <p:cNvPr id="15" name="Content Placeholder 14">
            <a:extLst>
              <a:ext uri="{FF2B5EF4-FFF2-40B4-BE49-F238E27FC236}">
                <a16:creationId xmlns:a16="http://schemas.microsoft.com/office/drawing/2014/main" id="{36105176-90BB-1481-55F7-A0E926519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5746" y="1928325"/>
            <a:ext cx="7832450" cy="3824131"/>
          </a:xfrm>
        </p:spPr>
      </p:pic>
    </p:spTree>
    <p:extLst>
      <p:ext uri="{BB962C8B-B14F-4D97-AF65-F5344CB8AC3E}">
        <p14:creationId xmlns:p14="http://schemas.microsoft.com/office/powerpoint/2010/main" val="263077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92234A-AFA4-18BC-8049-3AF593A8AA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8121" y="645757"/>
            <a:ext cx="4676712" cy="5717721"/>
          </a:xfrm>
        </p:spPr>
      </p:pic>
    </p:spTree>
    <p:extLst>
      <p:ext uri="{BB962C8B-B14F-4D97-AF65-F5344CB8AC3E}">
        <p14:creationId xmlns:p14="http://schemas.microsoft.com/office/powerpoint/2010/main" val="28404736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747</TotalTime>
  <Words>1960</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Century Gothic</vt:lpstr>
      <vt:lpstr>Söhne</vt:lpstr>
      <vt:lpstr>Wingdings 3</vt:lpstr>
      <vt:lpstr>Wisp</vt:lpstr>
      <vt:lpstr>Decentralized File Storage using Blockchain: Implementation and Proof-of-Work Analysis</vt:lpstr>
      <vt:lpstr>ABSTRACT</vt:lpstr>
      <vt:lpstr>ABSTRACT</vt:lpstr>
      <vt:lpstr>INTRODUCTION</vt:lpstr>
      <vt:lpstr>EXISTING SYSTEMS</vt:lpstr>
      <vt:lpstr>PROBLEMS DEFINED</vt:lpstr>
      <vt:lpstr>PROPOSED SYSTEM</vt:lpstr>
      <vt:lpstr>SYSTEM ARCHITECTURE</vt:lpstr>
      <vt:lpstr>PowerPoint Presentation</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Memory Hierarchy Against Side-Channel Attacks</dc:title>
  <dc:creator>Yogesh P</dc:creator>
  <cp:lastModifiedBy>Yogesh P</cp:lastModifiedBy>
  <cp:revision>5</cp:revision>
  <dcterms:created xsi:type="dcterms:W3CDTF">2023-10-08T14:33:51Z</dcterms:created>
  <dcterms:modified xsi:type="dcterms:W3CDTF">2023-11-23T05:26:30Z</dcterms:modified>
</cp:coreProperties>
</file>