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71"/>
  </p:notesMasterIdLst>
  <p:sldIdLst>
    <p:sldId id="256" r:id="rId2"/>
    <p:sldId id="259" r:id="rId3"/>
    <p:sldId id="268" r:id="rId4"/>
    <p:sldId id="265" r:id="rId5"/>
    <p:sldId id="260" r:id="rId6"/>
    <p:sldId id="269" r:id="rId7"/>
    <p:sldId id="263" r:id="rId8"/>
    <p:sldId id="270" r:id="rId9"/>
    <p:sldId id="275" r:id="rId10"/>
    <p:sldId id="271" r:id="rId11"/>
    <p:sldId id="276" r:id="rId12"/>
    <p:sldId id="272" r:id="rId13"/>
    <p:sldId id="277" r:id="rId14"/>
    <p:sldId id="273" r:id="rId15"/>
    <p:sldId id="278" r:id="rId16"/>
    <p:sldId id="274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4" r:id="rId32"/>
    <p:sldId id="293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267" r:id="rId56"/>
    <p:sldId id="317" r:id="rId57"/>
    <p:sldId id="323" r:id="rId58"/>
    <p:sldId id="318" r:id="rId59"/>
    <p:sldId id="319" r:id="rId60"/>
    <p:sldId id="324" r:id="rId61"/>
    <p:sldId id="320" r:id="rId62"/>
    <p:sldId id="325" r:id="rId63"/>
    <p:sldId id="321" r:id="rId64"/>
    <p:sldId id="326" r:id="rId65"/>
    <p:sldId id="322" r:id="rId66"/>
    <p:sldId id="327" r:id="rId67"/>
    <p:sldId id="328" r:id="rId68"/>
    <p:sldId id="266" r:id="rId69"/>
    <p:sldId id="257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89" autoAdjust="0"/>
  </p:normalViewPr>
  <p:slideViewPr>
    <p:cSldViewPr snapToGrid="0">
      <p:cViewPr varScale="1">
        <p:scale>
          <a:sx n="74" d="100"/>
          <a:sy n="74" d="100"/>
        </p:scale>
        <p:origin x="10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333C8-68EF-4FDA-AEA7-1ECC52245957}" type="datetimeFigureOut">
              <a:rPr lang="es-CO" smtClean="0"/>
              <a:t>2/02/2020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82F3A-1EC9-460B-AA8C-1FA8CF3E3E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4693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82F3A-1EC9-460B-AA8C-1FA8CF3E3EC5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3720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82F3A-1EC9-460B-AA8C-1FA8CF3E3EC5}" type="slidenum">
              <a:rPr lang="es-CO" smtClean="0"/>
              <a:t>68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2707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D3CD-8DE7-410E-927D-C1FEB382CEEA}" type="datetimeFigureOut">
              <a:rPr lang="es-CO" smtClean="0"/>
              <a:t>2/02/2020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ACBC-C7E1-4C77-BFEC-277F4DB866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680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D3CD-8DE7-410E-927D-C1FEB382CEEA}" type="datetimeFigureOut">
              <a:rPr lang="es-CO" smtClean="0"/>
              <a:t>2/02/2020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ACBC-C7E1-4C77-BFEC-277F4DB866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142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D3CD-8DE7-410E-927D-C1FEB382CEEA}" type="datetimeFigureOut">
              <a:rPr lang="es-CO" smtClean="0"/>
              <a:t>2/02/2020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ACBC-C7E1-4C77-BFEC-277F4DB866FA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5496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D3CD-8DE7-410E-927D-C1FEB382CEEA}" type="datetimeFigureOut">
              <a:rPr lang="es-CO" smtClean="0"/>
              <a:t>2/02/2020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ACBC-C7E1-4C77-BFEC-277F4DB866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3714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D3CD-8DE7-410E-927D-C1FEB382CEEA}" type="datetimeFigureOut">
              <a:rPr lang="es-CO" smtClean="0"/>
              <a:t>2/02/2020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ACBC-C7E1-4C77-BFEC-277F4DB866FA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5448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D3CD-8DE7-410E-927D-C1FEB382CEEA}" type="datetimeFigureOut">
              <a:rPr lang="es-CO" smtClean="0"/>
              <a:t>2/02/2020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ACBC-C7E1-4C77-BFEC-277F4DB866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3257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D3CD-8DE7-410E-927D-C1FEB382CEEA}" type="datetimeFigureOut">
              <a:rPr lang="es-CO" smtClean="0"/>
              <a:t>2/02/2020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ACBC-C7E1-4C77-BFEC-277F4DB866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6783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D3CD-8DE7-410E-927D-C1FEB382CEEA}" type="datetimeFigureOut">
              <a:rPr lang="es-CO" smtClean="0"/>
              <a:t>2/02/2020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ACBC-C7E1-4C77-BFEC-277F4DB866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332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D3CD-8DE7-410E-927D-C1FEB382CEEA}" type="datetimeFigureOut">
              <a:rPr lang="es-CO" smtClean="0"/>
              <a:t>2/02/2020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ACBC-C7E1-4C77-BFEC-277F4DB866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819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D3CD-8DE7-410E-927D-C1FEB382CEEA}" type="datetimeFigureOut">
              <a:rPr lang="es-CO" smtClean="0"/>
              <a:t>2/02/2020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ACBC-C7E1-4C77-BFEC-277F4DB866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64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D3CD-8DE7-410E-927D-C1FEB382CEEA}" type="datetimeFigureOut">
              <a:rPr lang="es-CO" smtClean="0"/>
              <a:t>2/02/2020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ACBC-C7E1-4C77-BFEC-277F4DB866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70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D3CD-8DE7-410E-927D-C1FEB382CEEA}" type="datetimeFigureOut">
              <a:rPr lang="es-CO" smtClean="0"/>
              <a:t>2/02/2020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ACBC-C7E1-4C77-BFEC-277F4DB866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943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D3CD-8DE7-410E-927D-C1FEB382CEEA}" type="datetimeFigureOut">
              <a:rPr lang="es-CO" smtClean="0"/>
              <a:t>2/02/2020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ACBC-C7E1-4C77-BFEC-277F4DB866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790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D3CD-8DE7-410E-927D-C1FEB382CEEA}" type="datetimeFigureOut">
              <a:rPr lang="es-CO" smtClean="0"/>
              <a:t>2/02/2020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ACBC-C7E1-4C77-BFEC-277F4DB866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505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D3CD-8DE7-410E-927D-C1FEB382CEEA}" type="datetimeFigureOut">
              <a:rPr lang="es-CO" smtClean="0"/>
              <a:t>2/02/2020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ACBC-C7E1-4C77-BFEC-277F4DB866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735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ACBC-C7E1-4C77-BFEC-277F4DB866FA}" type="slidenum">
              <a:rPr lang="es-CO" smtClean="0"/>
              <a:t>‹Nº›</a:t>
            </a:fld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D3CD-8DE7-410E-927D-C1FEB382CEEA}" type="datetimeFigureOut">
              <a:rPr lang="es-CO" smtClean="0"/>
              <a:t>2/02/2020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133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FD3CD-8DE7-410E-927D-C1FEB382CEEA}" type="datetimeFigureOut">
              <a:rPr lang="es-CO" smtClean="0"/>
              <a:t>2/02/2020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00ACBC-C7E1-4C77-BFEC-277F4DB866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995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PowerShell" TargetMode="External"/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7/docs/api/java/io/File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5EE8E-D014-4F3E-B522-1ABD30F24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3126" y="626192"/>
            <a:ext cx="10474036" cy="2020961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s-CO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StrucFile</a:t>
            </a:r>
            <a:endParaRPr lang="es-CO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D99C2B-B806-4737-87BE-D23D0D182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6543" y="3429000"/>
            <a:ext cx="6876684" cy="2802807"/>
          </a:xfr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lvl="1" algn="l">
              <a:buClr>
                <a:srgbClr val="5FCBEF"/>
              </a:buClr>
            </a:pPr>
            <a:r>
              <a:rPr lang="es-CO" sz="2400" b="1" dirty="0">
                <a:ln w="0"/>
                <a:solidFill>
                  <a:schemeClr val="accent1"/>
                </a:solidFill>
              </a:rPr>
              <a:t>Cesar Augusto Torres Ardila</a:t>
            </a:r>
          </a:p>
          <a:p>
            <a:pPr marL="1257300" lvl="2" indent="-342900" algn="l">
              <a:buClr>
                <a:srgbClr val="5FCBEF"/>
              </a:buClr>
              <a:buFont typeface="Wingdings 3" charset="2"/>
              <a:buChar char=""/>
            </a:pPr>
            <a:r>
              <a:rPr lang="es-CO" sz="2000" b="1" dirty="0">
                <a:ln w="0"/>
                <a:solidFill>
                  <a:schemeClr val="accent1"/>
                </a:solidFill>
              </a:rPr>
              <a:t>Computing and </a:t>
            </a:r>
            <a:r>
              <a:rPr lang="es-CO" sz="2000" b="1" dirty="0" err="1">
                <a:ln w="0"/>
                <a:solidFill>
                  <a:schemeClr val="accent1"/>
                </a:solidFill>
              </a:rPr>
              <a:t>systems</a:t>
            </a:r>
            <a:r>
              <a:rPr lang="es-CO" sz="2000" b="1" dirty="0">
                <a:ln w="0"/>
                <a:solidFill>
                  <a:schemeClr val="accent1"/>
                </a:solidFill>
              </a:rPr>
              <a:t> </a:t>
            </a:r>
            <a:r>
              <a:rPr lang="es-CO" sz="2000" b="1" dirty="0" err="1">
                <a:ln w="0"/>
                <a:solidFill>
                  <a:schemeClr val="accent1"/>
                </a:solidFill>
              </a:rPr>
              <a:t>engineering</a:t>
            </a:r>
            <a:r>
              <a:rPr lang="es-CO" sz="2000" b="1" dirty="0">
                <a:ln w="0"/>
                <a:solidFill>
                  <a:schemeClr val="accent1"/>
                </a:solidFill>
              </a:rPr>
              <a:t> </a:t>
            </a:r>
            <a:r>
              <a:rPr lang="es-CO" sz="2000" b="1" dirty="0" err="1">
                <a:ln w="0"/>
                <a:solidFill>
                  <a:schemeClr val="accent1"/>
                </a:solidFill>
              </a:rPr>
              <a:t>student</a:t>
            </a:r>
            <a:endParaRPr lang="es-CO" sz="2000" b="1" dirty="0">
              <a:ln w="0"/>
              <a:solidFill>
                <a:schemeClr val="accent1"/>
              </a:solidFill>
            </a:endParaRPr>
          </a:p>
          <a:p>
            <a:pPr marL="1257300" lvl="2" indent="-342900" algn="l">
              <a:buClr>
                <a:srgbClr val="5FCBEF"/>
              </a:buClr>
              <a:buFont typeface="Wingdings 3" charset="2"/>
              <a:buChar char=""/>
            </a:pPr>
            <a:r>
              <a:rPr lang="es-CO" sz="2000" b="1" dirty="0">
                <a:ln w="0"/>
                <a:solidFill>
                  <a:schemeClr val="accent1"/>
                </a:solidFill>
              </a:rPr>
              <a:t>Universidad Nacional de Colombia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48909EDE-7048-4C6A-8924-D78B6C456A39}"/>
              </a:ext>
            </a:extLst>
          </p:cNvPr>
          <p:cNvGrpSpPr/>
          <p:nvPr/>
        </p:nvGrpSpPr>
        <p:grpSpPr>
          <a:xfrm>
            <a:off x="748924" y="2815936"/>
            <a:ext cx="4404968" cy="3741761"/>
            <a:chOff x="1167416" y="2977234"/>
            <a:chExt cx="3590843" cy="3227172"/>
          </a:xfrm>
        </p:grpSpPr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E15C945E-53C0-4A59-A179-90BE9B2AA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4645" y="4039872"/>
              <a:ext cx="1233614" cy="1233614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325F575C-5A41-4A8C-94F3-81E1E77ED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7416" y="3664724"/>
              <a:ext cx="2539682" cy="2539682"/>
            </a:xfrm>
            <a:prstGeom prst="rect">
              <a:avLst/>
            </a:prstGeom>
          </p:spPr>
        </p:pic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6B7E45C1-2C84-489F-8AF2-C8E7F8B6F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90" y="2977234"/>
              <a:ext cx="1374980" cy="13749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7127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0" y="2452255"/>
            <a:ext cx="8468593" cy="3796144"/>
          </a:xfrm>
        </p:spPr>
        <p:txBody>
          <a:bodyPr>
            <a:noAutofit/>
          </a:bodyPr>
          <a:lstStyle/>
          <a:p>
            <a:pPr lvl="1"/>
            <a:r>
              <a:rPr lang="es-MX" sz="2400" b="1" dirty="0">
                <a:solidFill>
                  <a:schemeClr val="accent2"/>
                </a:solidFill>
              </a:rPr>
              <a:t>Tipos de datos especializados en manejo de texto, archivo y directorios:</a:t>
            </a: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Texto (tex)</a:t>
            </a:r>
          </a:p>
          <a:p>
            <a:pPr lvl="3"/>
            <a:r>
              <a:rPr lang="es-MX" sz="2000" b="1" dirty="0">
                <a:solidFill>
                  <a:schemeClr val="accent2"/>
                </a:solidFill>
              </a:rPr>
              <a:t>Almacena cadenas de texto y expresiones regulares</a:t>
            </a:r>
          </a:p>
          <a:p>
            <a:pPr lvl="3"/>
            <a:r>
              <a:rPr lang="es-MX" sz="2000" b="1" dirty="0">
                <a:solidFill>
                  <a:schemeClr val="accent2"/>
                </a:solidFill>
              </a:rPr>
              <a:t>Comillas dobles para tomar caracteres especiales</a:t>
            </a:r>
          </a:p>
          <a:p>
            <a:pPr lvl="3"/>
            <a:r>
              <a:rPr lang="es-MX" sz="2000" b="1" dirty="0">
                <a:solidFill>
                  <a:schemeClr val="accent2"/>
                </a:solidFill>
              </a:rPr>
              <a:t>Comillas simples para no hacerlo</a:t>
            </a:r>
          </a:p>
          <a:p>
            <a:pPr lvl="3"/>
            <a:r>
              <a:rPr lang="es-MX" sz="2000" b="1" dirty="0">
                <a:solidFill>
                  <a:schemeClr val="accent2"/>
                </a:solidFill>
              </a:rPr>
              <a:t>Admite cadena de texto en varias líneas</a:t>
            </a:r>
          </a:p>
          <a:p>
            <a:pPr lvl="3"/>
            <a:r>
              <a:rPr lang="es-MX" sz="2000" b="1" dirty="0">
                <a:solidFill>
                  <a:schemeClr val="accent2"/>
                </a:solidFill>
              </a:rPr>
              <a:t>Contiene métodos especializados en el tratamiento de texto con expresiones regulares y por numeración.</a:t>
            </a:r>
          </a:p>
        </p:txBody>
      </p:sp>
    </p:spTree>
    <p:extLst>
      <p:ext uri="{BB962C8B-B14F-4D97-AF65-F5344CB8AC3E}">
        <p14:creationId xmlns:p14="http://schemas.microsoft.com/office/powerpoint/2010/main" val="3235227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0" y="2452255"/>
            <a:ext cx="8468593" cy="3796144"/>
          </a:xfrm>
        </p:spPr>
        <p:txBody>
          <a:bodyPr>
            <a:noAutofit/>
          </a:bodyPr>
          <a:lstStyle/>
          <a:p>
            <a:pPr lvl="1"/>
            <a:r>
              <a:rPr lang="es-MX" sz="2400" b="1" dirty="0">
                <a:solidFill>
                  <a:schemeClr val="accent2"/>
                </a:solidFill>
              </a:rPr>
              <a:t>Tipos de datos especializados en manejo de texto, archivo y directorios:</a:t>
            </a: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Texto (tex)</a:t>
            </a:r>
          </a:p>
          <a:p>
            <a:pPr marL="1371600" lvl="3" indent="0">
              <a:buNone/>
            </a:pPr>
            <a:r>
              <a:rPr lang="pt-BR" sz="2000" b="1" dirty="0" err="1">
                <a:solidFill>
                  <a:schemeClr val="tx1"/>
                </a:solidFill>
              </a:rPr>
              <a:t>tex</a:t>
            </a:r>
            <a:r>
              <a:rPr lang="pt-BR" sz="2000" b="1" dirty="0">
                <a:solidFill>
                  <a:schemeClr val="tx1"/>
                </a:solidFill>
              </a:rPr>
              <a:t> texto = "</a:t>
            </a:r>
            <a:r>
              <a:rPr lang="pt-BR" sz="2000" b="1" dirty="0" err="1">
                <a:solidFill>
                  <a:schemeClr val="tx1"/>
                </a:solidFill>
              </a:rPr>
              <a:t>contendio</a:t>
            </a:r>
            <a:r>
              <a:rPr lang="pt-BR" sz="2000" b="1" dirty="0">
                <a:solidFill>
                  <a:schemeClr val="tx1"/>
                </a:solidFill>
              </a:rPr>
              <a:t>";</a:t>
            </a:r>
          </a:p>
          <a:p>
            <a:pPr marL="1371600" lvl="3" indent="0">
              <a:buNone/>
            </a:pPr>
            <a:r>
              <a:rPr lang="pt-BR" sz="2000" b="1" dirty="0" err="1">
                <a:solidFill>
                  <a:schemeClr val="tx1"/>
                </a:solidFill>
              </a:rPr>
              <a:t>tex</a:t>
            </a:r>
            <a:r>
              <a:rPr lang="pt-BR" sz="2000" b="1" dirty="0">
                <a:solidFill>
                  <a:schemeClr val="tx1"/>
                </a:solidFill>
              </a:rPr>
              <a:t> texto = '</a:t>
            </a:r>
            <a:r>
              <a:rPr lang="pt-BR" sz="2000" b="1" dirty="0" err="1">
                <a:solidFill>
                  <a:schemeClr val="tx1"/>
                </a:solidFill>
              </a:rPr>
              <a:t>contendio</a:t>
            </a:r>
            <a:r>
              <a:rPr lang="pt-BR" sz="2000" b="1" dirty="0">
                <a:solidFill>
                  <a:schemeClr val="tx1"/>
                </a:solidFill>
              </a:rPr>
              <a:t>';</a:t>
            </a:r>
            <a:endParaRPr lang="es-MX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721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0" y="2452255"/>
            <a:ext cx="8468593" cy="3796144"/>
          </a:xfrm>
        </p:spPr>
        <p:txBody>
          <a:bodyPr>
            <a:noAutofit/>
          </a:bodyPr>
          <a:lstStyle/>
          <a:p>
            <a:pPr lvl="1"/>
            <a:r>
              <a:rPr lang="es-MX" sz="2400" b="1" dirty="0">
                <a:solidFill>
                  <a:schemeClr val="accent2"/>
                </a:solidFill>
              </a:rPr>
              <a:t>Tipos de datos especializados en manejo de texto, archivo y directorios:</a:t>
            </a: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Archivo (fil)</a:t>
            </a:r>
          </a:p>
          <a:p>
            <a:pPr lvl="3"/>
            <a:r>
              <a:rPr lang="es-MX" sz="2000" b="1" dirty="0">
                <a:solidFill>
                  <a:schemeClr val="accent2"/>
                </a:solidFill>
              </a:rPr>
              <a:t>Almacena elementos de tipo archivo</a:t>
            </a:r>
          </a:p>
          <a:p>
            <a:pPr lvl="3"/>
            <a:r>
              <a:rPr lang="es-MX" sz="2000" b="1" dirty="0">
                <a:solidFill>
                  <a:schemeClr val="accent2"/>
                </a:solidFill>
              </a:rPr>
              <a:t>Se compone de el nombre del archivo, la extensión y el contenido</a:t>
            </a:r>
          </a:p>
          <a:p>
            <a:pPr lvl="3"/>
            <a:r>
              <a:rPr lang="es-MX" sz="2000" b="1" dirty="0">
                <a:solidFill>
                  <a:schemeClr val="accent2"/>
                </a:solidFill>
              </a:rPr>
              <a:t>Si el nombre o la extensión solo contienen "a-Z" "0-9" o "_" se pueden escribir sin comillas</a:t>
            </a:r>
          </a:p>
          <a:p>
            <a:pPr lvl="3"/>
            <a:r>
              <a:rPr lang="es-MX" sz="2000" b="1" dirty="0">
                <a:solidFill>
                  <a:schemeClr val="accent2"/>
                </a:solidFill>
              </a:rPr>
              <a:t>Admite las propiedades y los métodos del texto (tex)</a:t>
            </a:r>
          </a:p>
        </p:txBody>
      </p:sp>
    </p:spTree>
    <p:extLst>
      <p:ext uri="{BB962C8B-B14F-4D97-AF65-F5344CB8AC3E}">
        <p14:creationId xmlns:p14="http://schemas.microsoft.com/office/powerpoint/2010/main" val="1362828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0" y="2452255"/>
            <a:ext cx="8468593" cy="3796144"/>
          </a:xfrm>
        </p:spPr>
        <p:txBody>
          <a:bodyPr>
            <a:noAutofit/>
          </a:bodyPr>
          <a:lstStyle/>
          <a:p>
            <a:pPr lvl="1"/>
            <a:r>
              <a:rPr lang="es-MX" sz="2400" b="1" dirty="0">
                <a:solidFill>
                  <a:schemeClr val="accent2"/>
                </a:solidFill>
              </a:rPr>
              <a:t>Tipos de datos especializados en manejo de texto, archivo y directorios:</a:t>
            </a: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Archivo (fil)</a:t>
            </a:r>
          </a:p>
          <a:p>
            <a:pPr marL="1371600" lvl="3" indent="0">
              <a:buNone/>
            </a:pPr>
            <a:r>
              <a:rPr lang="es-MX" sz="2000" b="1" dirty="0">
                <a:solidFill>
                  <a:schemeClr val="tx1"/>
                </a:solidFill>
              </a:rPr>
              <a:t>fil archivo = ..nombre.</a:t>
            </a:r>
            <a:r>
              <a:rPr lang="es-MX" sz="2000" b="1" dirty="0" err="1">
                <a:solidFill>
                  <a:schemeClr val="tx1"/>
                </a:solidFill>
              </a:rPr>
              <a:t>extension</a:t>
            </a:r>
            <a:r>
              <a:rPr lang="es-MX" sz="2000" b="1" dirty="0">
                <a:solidFill>
                  <a:schemeClr val="tx1"/>
                </a:solidFill>
              </a:rPr>
              <a:t>."</a:t>
            </a:r>
            <a:r>
              <a:rPr lang="es-MX" sz="2000" b="1" dirty="0" err="1">
                <a:solidFill>
                  <a:schemeClr val="tx1"/>
                </a:solidFill>
              </a:rPr>
              <a:t>contendio</a:t>
            </a:r>
            <a:r>
              <a:rPr lang="es-MX" sz="2000" b="1" dirty="0">
                <a:solidFill>
                  <a:schemeClr val="tx1"/>
                </a:solidFill>
              </a:rPr>
              <a:t>";</a:t>
            </a:r>
          </a:p>
          <a:p>
            <a:pPr marL="1371600" lvl="3" indent="0">
              <a:buNone/>
            </a:pPr>
            <a:r>
              <a:rPr lang="es-MX" sz="2000" b="1" dirty="0">
                <a:solidFill>
                  <a:schemeClr val="tx1"/>
                </a:solidFill>
              </a:rPr>
              <a:t>fil archivo = .."nombre".</a:t>
            </a:r>
            <a:r>
              <a:rPr lang="es-MX" sz="2000" b="1" dirty="0" err="1">
                <a:solidFill>
                  <a:schemeClr val="tx1"/>
                </a:solidFill>
              </a:rPr>
              <a:t>extension</a:t>
            </a:r>
            <a:r>
              <a:rPr lang="es-MX" sz="2000" b="1" dirty="0">
                <a:solidFill>
                  <a:schemeClr val="tx1"/>
                </a:solidFill>
              </a:rPr>
              <a:t>."</a:t>
            </a:r>
            <a:r>
              <a:rPr lang="es-MX" sz="2000" b="1" dirty="0" err="1">
                <a:solidFill>
                  <a:schemeClr val="tx1"/>
                </a:solidFill>
              </a:rPr>
              <a:t>contendio</a:t>
            </a:r>
            <a:r>
              <a:rPr lang="es-MX" sz="2000" b="1" dirty="0">
                <a:solidFill>
                  <a:schemeClr val="tx1"/>
                </a:solidFill>
              </a:rPr>
              <a:t>";</a:t>
            </a:r>
          </a:p>
          <a:p>
            <a:pPr marL="1371600" lvl="3" indent="0">
              <a:buNone/>
            </a:pPr>
            <a:r>
              <a:rPr lang="es-MX" sz="2000" b="1" dirty="0">
                <a:solidFill>
                  <a:schemeClr val="tx1"/>
                </a:solidFill>
              </a:rPr>
              <a:t>fil archivo = ..nombre."</a:t>
            </a:r>
            <a:r>
              <a:rPr lang="es-MX" sz="2000" b="1" dirty="0" err="1">
                <a:solidFill>
                  <a:schemeClr val="tx1"/>
                </a:solidFill>
              </a:rPr>
              <a:t>extension</a:t>
            </a:r>
            <a:r>
              <a:rPr lang="es-MX" sz="2000" b="1" dirty="0">
                <a:solidFill>
                  <a:schemeClr val="tx1"/>
                </a:solidFill>
              </a:rPr>
              <a:t>"."</a:t>
            </a:r>
            <a:r>
              <a:rPr lang="es-MX" sz="2000" b="1" dirty="0" err="1">
                <a:solidFill>
                  <a:schemeClr val="tx1"/>
                </a:solidFill>
              </a:rPr>
              <a:t>contendio</a:t>
            </a:r>
            <a:r>
              <a:rPr lang="es-MX" sz="2000" b="1" dirty="0">
                <a:solidFill>
                  <a:schemeClr val="tx1"/>
                </a:solidFill>
              </a:rPr>
              <a:t>";</a:t>
            </a:r>
          </a:p>
          <a:p>
            <a:pPr marL="1371600" lvl="3" indent="0">
              <a:buNone/>
            </a:pPr>
            <a:r>
              <a:rPr lang="es-MX" sz="2000" b="1" dirty="0">
                <a:solidFill>
                  <a:schemeClr val="tx1"/>
                </a:solidFill>
              </a:rPr>
              <a:t>fil archivo = .."nombre"."</a:t>
            </a:r>
            <a:r>
              <a:rPr lang="es-MX" sz="2000" b="1" dirty="0" err="1">
                <a:solidFill>
                  <a:schemeClr val="tx1"/>
                </a:solidFill>
              </a:rPr>
              <a:t>extension</a:t>
            </a:r>
            <a:r>
              <a:rPr lang="es-MX" sz="2000" b="1" dirty="0">
                <a:solidFill>
                  <a:schemeClr val="tx1"/>
                </a:solidFill>
              </a:rPr>
              <a:t>"."</a:t>
            </a:r>
            <a:r>
              <a:rPr lang="es-MX" sz="2000" b="1" dirty="0" err="1">
                <a:solidFill>
                  <a:schemeClr val="tx1"/>
                </a:solidFill>
              </a:rPr>
              <a:t>contendio</a:t>
            </a:r>
            <a:r>
              <a:rPr lang="es-MX" sz="2000" b="1" dirty="0">
                <a:solidFill>
                  <a:schemeClr val="tx1"/>
                </a:solidFill>
              </a:rPr>
              <a:t>";</a:t>
            </a:r>
          </a:p>
          <a:p>
            <a:pPr marL="1371600" lvl="3" indent="0">
              <a:buNone/>
            </a:pPr>
            <a:r>
              <a:rPr lang="es-MX" sz="2000" b="1" dirty="0">
                <a:solidFill>
                  <a:schemeClr val="tx1"/>
                </a:solidFill>
              </a:rPr>
              <a:t>fil archivo = ..'nombre'.'</a:t>
            </a:r>
            <a:r>
              <a:rPr lang="es-MX" sz="2000" b="1" dirty="0" err="1">
                <a:solidFill>
                  <a:schemeClr val="tx1"/>
                </a:solidFill>
              </a:rPr>
              <a:t>extension</a:t>
            </a:r>
            <a:r>
              <a:rPr lang="es-MX" sz="2000" b="1" dirty="0">
                <a:solidFill>
                  <a:schemeClr val="tx1"/>
                </a:solidFill>
              </a:rPr>
              <a:t>'.'</a:t>
            </a:r>
            <a:r>
              <a:rPr lang="es-MX" sz="2000" b="1" dirty="0" err="1">
                <a:solidFill>
                  <a:schemeClr val="tx1"/>
                </a:solidFill>
              </a:rPr>
              <a:t>contendio</a:t>
            </a:r>
            <a:r>
              <a:rPr lang="es-MX" sz="2000" b="1" dirty="0">
                <a:solidFill>
                  <a:schemeClr val="tx1"/>
                </a:solidFill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3216304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0" y="2088573"/>
            <a:ext cx="8468593" cy="3855028"/>
          </a:xfrm>
        </p:spPr>
        <p:txBody>
          <a:bodyPr>
            <a:noAutofit/>
          </a:bodyPr>
          <a:lstStyle/>
          <a:p>
            <a:pPr lvl="1"/>
            <a:r>
              <a:rPr lang="es-MX" sz="2400" b="1" dirty="0">
                <a:solidFill>
                  <a:schemeClr val="accent2"/>
                </a:solidFill>
              </a:rPr>
              <a:t>Tipos de datos especializados en manejo de texto, archivo y directorios:</a:t>
            </a: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Directorio (</a:t>
            </a:r>
            <a:r>
              <a:rPr lang="es-MX" sz="2200" b="1" dirty="0" err="1">
                <a:solidFill>
                  <a:schemeClr val="accent2"/>
                </a:solidFill>
              </a:rPr>
              <a:t>dir</a:t>
            </a:r>
            <a:r>
              <a:rPr lang="es-MX" sz="2200" b="1" dirty="0">
                <a:solidFill>
                  <a:schemeClr val="accent2"/>
                </a:solidFill>
              </a:rPr>
              <a:t>)</a:t>
            </a:r>
          </a:p>
          <a:p>
            <a:pPr lvl="3"/>
            <a:r>
              <a:rPr lang="es-MX" sz="2000" b="1" dirty="0">
                <a:solidFill>
                  <a:schemeClr val="accent2"/>
                </a:solidFill>
              </a:rPr>
              <a:t>Almacena arboles de directorios y archivos</a:t>
            </a:r>
          </a:p>
          <a:p>
            <a:pPr lvl="3"/>
            <a:r>
              <a:rPr lang="es-MX" sz="2000" b="1" dirty="0">
                <a:solidFill>
                  <a:schemeClr val="accent2"/>
                </a:solidFill>
              </a:rPr>
              <a:t>Se puede especificar una única ruta o un árbol de directorios</a:t>
            </a:r>
          </a:p>
          <a:p>
            <a:pPr lvl="3"/>
            <a:r>
              <a:rPr lang="es-MX" sz="2000" b="1" dirty="0">
                <a:solidFill>
                  <a:schemeClr val="accent2"/>
                </a:solidFill>
              </a:rPr>
              <a:t>Se pueden especificar tipos archivos (fil) en el directorio</a:t>
            </a:r>
          </a:p>
          <a:p>
            <a:pPr lvl="3"/>
            <a:r>
              <a:rPr lang="es-MX" sz="2000" b="1" dirty="0">
                <a:solidFill>
                  <a:schemeClr val="accent2"/>
                </a:solidFill>
              </a:rPr>
              <a:t>Si el nombre del los directorios solo contienen "a-Z" "0-9" o "_" se pueden escribir sin comillas</a:t>
            </a:r>
          </a:p>
          <a:p>
            <a:pPr lvl="3"/>
            <a:r>
              <a:rPr lang="es-MX" sz="2000" b="1" dirty="0">
                <a:solidFill>
                  <a:schemeClr val="accent2"/>
                </a:solidFill>
              </a:rPr>
              <a:t>Contiene métodos especializados en el tratamiento de directorios (Acceso, transformación, numeración, </a:t>
            </a:r>
            <a:r>
              <a:rPr lang="es-MX" sz="2000" b="1" dirty="0" err="1">
                <a:solidFill>
                  <a:schemeClr val="accent2"/>
                </a:solidFill>
              </a:rPr>
              <a:t>etc</a:t>
            </a:r>
            <a:r>
              <a:rPr lang="es-MX" sz="2000" b="1" dirty="0">
                <a:solidFill>
                  <a:schemeClr val="accent2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7592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0" y="2088573"/>
            <a:ext cx="13757566" cy="3855028"/>
          </a:xfrm>
        </p:spPr>
        <p:txBody>
          <a:bodyPr>
            <a:noAutofit/>
          </a:bodyPr>
          <a:lstStyle/>
          <a:p>
            <a:pPr lvl="1"/>
            <a:r>
              <a:rPr lang="es-MX" sz="2400" b="1" dirty="0">
                <a:solidFill>
                  <a:schemeClr val="accent2"/>
                </a:solidFill>
              </a:rPr>
              <a:t>Tipos de datos especializados en manejo de texto, archivo y directorios:</a:t>
            </a: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Directorio (</a:t>
            </a:r>
            <a:r>
              <a:rPr lang="es-MX" sz="2200" b="1" dirty="0" err="1">
                <a:solidFill>
                  <a:schemeClr val="accent2"/>
                </a:solidFill>
              </a:rPr>
              <a:t>dir</a:t>
            </a:r>
            <a:r>
              <a:rPr lang="es-MX" sz="2200" b="1" dirty="0">
                <a:solidFill>
                  <a:schemeClr val="accent2"/>
                </a:solidFill>
              </a:rPr>
              <a:t>)</a:t>
            </a:r>
          </a:p>
          <a:p>
            <a:pPr marL="1371600" lvl="3" indent="0">
              <a:buNone/>
            </a:pPr>
            <a:r>
              <a:rPr lang="es-MX" sz="1800" b="1" dirty="0" err="1">
                <a:solidFill>
                  <a:schemeClr val="tx1"/>
                </a:solidFill>
              </a:rPr>
              <a:t>dir</a:t>
            </a:r>
            <a:r>
              <a:rPr lang="es-MX" sz="1800" b="1" dirty="0">
                <a:solidFill>
                  <a:schemeClr val="tx1"/>
                </a:solidFill>
              </a:rPr>
              <a:t> directorio = .nombreDir1.nombreDir2.nombreDirN;</a:t>
            </a:r>
          </a:p>
          <a:p>
            <a:pPr marL="1371600" lvl="3" indent="0">
              <a:buNone/>
            </a:pPr>
            <a:r>
              <a:rPr lang="es-MX" sz="1800" b="1" dirty="0" err="1">
                <a:solidFill>
                  <a:schemeClr val="tx1"/>
                </a:solidFill>
              </a:rPr>
              <a:t>dir</a:t>
            </a:r>
            <a:r>
              <a:rPr lang="es-MX" sz="1800" b="1" dirty="0">
                <a:solidFill>
                  <a:schemeClr val="tx1"/>
                </a:solidFill>
              </a:rPr>
              <a:t> directorio = .nombreDir1.nombreDir2.nombreDirN..nombreFile.extension."contendio";</a:t>
            </a:r>
          </a:p>
          <a:p>
            <a:pPr marL="1371600" lvl="3" indent="0">
              <a:buNone/>
            </a:pPr>
            <a:r>
              <a:rPr lang="es-MX" sz="1800" b="1" dirty="0" err="1">
                <a:solidFill>
                  <a:schemeClr val="tx1"/>
                </a:solidFill>
              </a:rPr>
              <a:t>dir</a:t>
            </a:r>
            <a:r>
              <a:rPr lang="es-MX" sz="1800" b="1" dirty="0">
                <a:solidFill>
                  <a:schemeClr val="tx1"/>
                </a:solidFill>
              </a:rPr>
              <a:t> directorio = .nombreDir1[.nombreDir11.nombreDir1N, .nombreDir21.nombreDir2M];</a:t>
            </a:r>
          </a:p>
          <a:p>
            <a:pPr marL="1371600" lvl="3" indent="0">
              <a:buNone/>
            </a:pPr>
            <a:r>
              <a:rPr lang="es-MX" sz="1800" b="1" dirty="0" err="1">
                <a:solidFill>
                  <a:schemeClr val="tx1"/>
                </a:solidFill>
              </a:rPr>
              <a:t>dir</a:t>
            </a:r>
            <a:r>
              <a:rPr lang="es-MX" sz="1800" b="1" dirty="0">
                <a:solidFill>
                  <a:schemeClr val="tx1"/>
                </a:solidFill>
              </a:rPr>
              <a:t> directorio = .nombreDir1[.nombreDir11.nombreDir1N, .nombreDir21.nombreDir2M, ..nombreFile.</a:t>
            </a:r>
            <a:r>
              <a:rPr lang="es-MX" sz="1800" b="1" dirty="0" err="1">
                <a:solidFill>
                  <a:schemeClr val="tx1"/>
                </a:solidFill>
              </a:rPr>
              <a:t>extension</a:t>
            </a:r>
            <a:r>
              <a:rPr lang="es-MX" sz="1800" b="1" dirty="0">
                <a:solidFill>
                  <a:schemeClr val="tx1"/>
                </a:solidFill>
              </a:rPr>
              <a:t>."</a:t>
            </a:r>
            <a:r>
              <a:rPr lang="es-MX" sz="1800" b="1" dirty="0" err="1">
                <a:solidFill>
                  <a:schemeClr val="tx1"/>
                </a:solidFill>
              </a:rPr>
              <a:t>contendio</a:t>
            </a:r>
            <a:r>
              <a:rPr lang="es-MX" sz="1800" b="1" dirty="0">
                <a:solidFill>
                  <a:schemeClr val="tx1"/>
                </a:solidFill>
              </a:rPr>
              <a:t>"];</a:t>
            </a:r>
          </a:p>
          <a:p>
            <a:pPr marL="1371600" lvl="3" indent="0">
              <a:buNone/>
            </a:pPr>
            <a:r>
              <a:rPr lang="es-MX" sz="1800" b="1" dirty="0" err="1">
                <a:solidFill>
                  <a:schemeClr val="tx1"/>
                </a:solidFill>
              </a:rPr>
              <a:t>dir</a:t>
            </a:r>
            <a:r>
              <a:rPr lang="es-MX" sz="1800" b="1" dirty="0">
                <a:solidFill>
                  <a:schemeClr val="tx1"/>
                </a:solidFill>
              </a:rPr>
              <a:t> directorio = .nombreDir1[.nombreDir11.nombreDir1N, .nombreDir21[</a:t>
            </a:r>
          </a:p>
          <a:p>
            <a:pPr marL="1371600" lvl="3" indent="0">
              <a:buNone/>
            </a:pPr>
            <a:r>
              <a:rPr lang="es-MX" sz="1800" b="1" dirty="0">
                <a:solidFill>
                  <a:schemeClr val="tx1"/>
                </a:solidFill>
              </a:rPr>
              <a:t>.nombreDir211, .nombreDir21M]];</a:t>
            </a:r>
          </a:p>
        </p:txBody>
      </p:sp>
    </p:spTree>
    <p:extLst>
      <p:ext uri="{BB962C8B-B14F-4D97-AF65-F5344CB8AC3E}">
        <p14:creationId xmlns:p14="http://schemas.microsoft.com/office/powerpoint/2010/main" val="2774557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0" y="2452255"/>
            <a:ext cx="8468593" cy="4094018"/>
          </a:xfrm>
        </p:spPr>
        <p:txBody>
          <a:bodyPr>
            <a:noAutofit/>
          </a:bodyPr>
          <a:lstStyle/>
          <a:p>
            <a:pPr lvl="1"/>
            <a:r>
              <a:rPr lang="es-MX" sz="2400" b="1" dirty="0">
                <a:solidFill>
                  <a:schemeClr val="accent2"/>
                </a:solidFill>
              </a:rPr>
              <a:t>Tipos de datos especializados en manejo de texto, archivo y directorios:</a:t>
            </a: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Lista (lis)</a:t>
            </a:r>
          </a:p>
          <a:p>
            <a:pPr lvl="3"/>
            <a:r>
              <a:rPr lang="es-MX" sz="2000" b="1" dirty="0">
                <a:solidFill>
                  <a:schemeClr val="accent2"/>
                </a:solidFill>
              </a:rPr>
              <a:t>Almacena una lista de elementos de cualquier tipo</a:t>
            </a: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Grupo (gro)</a:t>
            </a:r>
          </a:p>
          <a:p>
            <a:pPr lvl="3"/>
            <a:r>
              <a:rPr lang="es-MX" sz="2000" b="1" dirty="0">
                <a:solidFill>
                  <a:schemeClr val="accent2"/>
                </a:solidFill>
              </a:rPr>
              <a:t>Almacena una lista de elementos del mismo tipo</a:t>
            </a:r>
          </a:p>
          <a:p>
            <a:pPr lvl="3"/>
            <a:r>
              <a:rPr lang="es-MX" sz="2000" b="1" dirty="0">
                <a:solidFill>
                  <a:schemeClr val="accent2"/>
                </a:solidFill>
              </a:rPr>
              <a:t>Cada Elemento tiene asociado un validador de modificación booleano (bol)</a:t>
            </a:r>
          </a:p>
          <a:p>
            <a:pPr lvl="3"/>
            <a:r>
              <a:rPr lang="es-MX" sz="2000" b="1" dirty="0">
                <a:solidFill>
                  <a:schemeClr val="accent2"/>
                </a:solidFill>
              </a:rPr>
              <a:t>Permite ejecutar funciones grupales y funciones individuales para cada elemento valido</a:t>
            </a:r>
          </a:p>
        </p:txBody>
      </p:sp>
    </p:spTree>
    <p:extLst>
      <p:ext uri="{BB962C8B-B14F-4D97-AF65-F5344CB8AC3E}">
        <p14:creationId xmlns:p14="http://schemas.microsoft.com/office/powerpoint/2010/main" val="159794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0" y="2452255"/>
            <a:ext cx="10068794" cy="4094018"/>
          </a:xfrm>
        </p:spPr>
        <p:txBody>
          <a:bodyPr>
            <a:noAutofit/>
          </a:bodyPr>
          <a:lstStyle/>
          <a:p>
            <a:pPr lvl="1"/>
            <a:r>
              <a:rPr lang="es-MX" sz="2400" b="1" dirty="0">
                <a:solidFill>
                  <a:schemeClr val="accent2"/>
                </a:solidFill>
              </a:rPr>
              <a:t>Tipos de datos especializados en manejo de texto, archivo y directorios:</a:t>
            </a: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Lista (lis)</a:t>
            </a:r>
          </a:p>
          <a:p>
            <a:pPr marL="1371600" lvl="3" indent="0">
              <a:buNone/>
            </a:pPr>
            <a:r>
              <a:rPr lang="es-MX" sz="2000" b="1" dirty="0">
                <a:solidFill>
                  <a:schemeClr val="tx1"/>
                </a:solidFill>
              </a:rPr>
              <a:t>lis lista = [1, "Hola", true, ..nombre.</a:t>
            </a:r>
            <a:r>
              <a:rPr lang="es-MX" sz="2000" b="1" dirty="0" err="1">
                <a:solidFill>
                  <a:schemeClr val="tx1"/>
                </a:solidFill>
              </a:rPr>
              <a:t>extension</a:t>
            </a:r>
            <a:r>
              <a:rPr lang="es-MX" sz="2000" b="1" dirty="0">
                <a:solidFill>
                  <a:schemeClr val="tx1"/>
                </a:solidFill>
              </a:rPr>
              <a:t>."</a:t>
            </a:r>
            <a:r>
              <a:rPr lang="es-MX" sz="2000" b="1" dirty="0" err="1">
                <a:solidFill>
                  <a:schemeClr val="tx1"/>
                </a:solidFill>
              </a:rPr>
              <a:t>contendio</a:t>
            </a:r>
            <a:r>
              <a:rPr lang="es-MX" sz="2000" b="1" dirty="0">
                <a:solidFill>
                  <a:schemeClr val="tx1"/>
                </a:solidFill>
              </a:rPr>
              <a:t>"];</a:t>
            </a: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Grupo (gro)</a:t>
            </a:r>
          </a:p>
          <a:p>
            <a:pPr lvl="3"/>
            <a:r>
              <a:rPr lang="es-MX" sz="2000" b="1" dirty="0">
                <a:solidFill>
                  <a:schemeClr val="tx1"/>
                </a:solidFill>
              </a:rPr>
              <a:t>gro </a:t>
            </a:r>
            <a:r>
              <a:rPr lang="es-MX" sz="2000" b="1" dirty="0" err="1">
                <a:solidFill>
                  <a:schemeClr val="tx1"/>
                </a:solidFill>
              </a:rPr>
              <a:t>num</a:t>
            </a:r>
            <a:r>
              <a:rPr lang="es-MX" sz="2000" b="1" dirty="0">
                <a:solidFill>
                  <a:schemeClr val="tx1"/>
                </a:solidFill>
              </a:rPr>
              <a:t> </a:t>
            </a:r>
            <a:r>
              <a:rPr lang="es-MX" sz="2000" b="1" dirty="0" err="1">
                <a:solidFill>
                  <a:schemeClr val="tx1"/>
                </a:solidFill>
              </a:rPr>
              <a:t>grupoDeNumeros</a:t>
            </a:r>
            <a:r>
              <a:rPr lang="es-MX" sz="2000" b="1" dirty="0">
                <a:solidFill>
                  <a:schemeClr val="tx1"/>
                </a:solidFill>
              </a:rPr>
              <a:t> = {1$true, 2$false, 3$true};</a:t>
            </a:r>
          </a:p>
          <a:p>
            <a:pPr lvl="3"/>
            <a:r>
              <a:rPr lang="es-MX" sz="2000" b="1" dirty="0">
                <a:solidFill>
                  <a:schemeClr val="tx1"/>
                </a:solidFill>
              </a:rPr>
              <a:t>gro bol </a:t>
            </a:r>
            <a:r>
              <a:rPr lang="es-MX" sz="2000" b="1" dirty="0" err="1">
                <a:solidFill>
                  <a:schemeClr val="tx1"/>
                </a:solidFill>
              </a:rPr>
              <a:t>grupoDeBooleanos</a:t>
            </a:r>
            <a:r>
              <a:rPr lang="es-MX" sz="2000" b="1" dirty="0">
                <a:solidFill>
                  <a:schemeClr val="tx1"/>
                </a:solidFill>
              </a:rPr>
              <a:t> = {</a:t>
            </a:r>
            <a:r>
              <a:rPr lang="es-MX" sz="2000" b="1" dirty="0" err="1">
                <a:solidFill>
                  <a:schemeClr val="tx1"/>
                </a:solidFill>
              </a:rPr>
              <a:t>true$true</a:t>
            </a:r>
            <a:r>
              <a:rPr lang="es-MX" sz="2000" b="1" dirty="0">
                <a:solidFill>
                  <a:schemeClr val="tx1"/>
                </a:solidFill>
              </a:rPr>
              <a:t>, </a:t>
            </a:r>
            <a:r>
              <a:rPr lang="es-MX" sz="2000" b="1" dirty="0" err="1">
                <a:solidFill>
                  <a:schemeClr val="tx1"/>
                </a:solidFill>
              </a:rPr>
              <a:t>true$false</a:t>
            </a:r>
            <a:r>
              <a:rPr lang="es-MX" sz="2000" b="1" dirty="0">
                <a:solidFill>
                  <a:schemeClr val="tx1"/>
                </a:solidFill>
              </a:rPr>
              <a:t>, </a:t>
            </a:r>
            <a:r>
              <a:rPr lang="es-MX" sz="2000" b="1" dirty="0" err="1">
                <a:solidFill>
                  <a:schemeClr val="tx1"/>
                </a:solidFill>
              </a:rPr>
              <a:t>false$true</a:t>
            </a:r>
            <a:r>
              <a:rPr lang="es-MX" sz="2000" b="1" dirty="0">
                <a:solidFill>
                  <a:schemeClr val="tx1"/>
                </a:solidFill>
              </a:rPr>
              <a:t>};</a:t>
            </a:r>
          </a:p>
          <a:p>
            <a:pPr lvl="3"/>
            <a:r>
              <a:rPr lang="es-MX" sz="2000" b="1" dirty="0">
                <a:solidFill>
                  <a:schemeClr val="tx1"/>
                </a:solidFill>
              </a:rPr>
              <a:t>gro tex </a:t>
            </a:r>
            <a:r>
              <a:rPr lang="es-MX" sz="2000" b="1" dirty="0" err="1">
                <a:solidFill>
                  <a:schemeClr val="tx1"/>
                </a:solidFill>
              </a:rPr>
              <a:t>grupoDeTextos</a:t>
            </a:r>
            <a:r>
              <a:rPr lang="es-MX" sz="2000" b="1" dirty="0">
                <a:solidFill>
                  <a:schemeClr val="tx1"/>
                </a:solidFill>
              </a:rPr>
              <a:t> = {"</a:t>
            </a:r>
            <a:r>
              <a:rPr lang="es-MX" sz="2000" b="1" dirty="0" err="1">
                <a:solidFill>
                  <a:schemeClr val="tx1"/>
                </a:solidFill>
              </a:rPr>
              <a:t>ABC"$true</a:t>
            </a:r>
            <a:r>
              <a:rPr lang="es-MX" sz="2000" b="1" dirty="0">
                <a:solidFill>
                  <a:schemeClr val="tx1"/>
                </a:solidFill>
              </a:rPr>
              <a:t>, "</a:t>
            </a:r>
            <a:r>
              <a:rPr lang="es-MX" sz="2000" b="1" dirty="0" err="1">
                <a:solidFill>
                  <a:schemeClr val="tx1"/>
                </a:solidFill>
              </a:rPr>
              <a:t>DEF"$false</a:t>
            </a:r>
            <a:r>
              <a:rPr lang="es-MX" sz="2000" b="1" dirty="0">
                <a:solidFill>
                  <a:schemeClr val="tx1"/>
                </a:solidFill>
              </a:rPr>
              <a:t>, "</a:t>
            </a:r>
            <a:r>
              <a:rPr lang="es-MX" sz="2000" b="1" dirty="0" err="1">
                <a:solidFill>
                  <a:schemeClr val="tx1"/>
                </a:solidFill>
              </a:rPr>
              <a:t>GHI"$true</a:t>
            </a:r>
            <a:r>
              <a:rPr lang="es-MX" sz="2000" b="1" dirty="0">
                <a:solidFill>
                  <a:schemeClr val="tx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92475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0" y="2452255"/>
            <a:ext cx="10068794" cy="4094018"/>
          </a:xfrm>
        </p:spPr>
        <p:txBody>
          <a:bodyPr>
            <a:noAutofit/>
          </a:bodyPr>
          <a:lstStyle/>
          <a:p>
            <a:pPr lvl="1"/>
            <a:r>
              <a:rPr lang="es-MX" sz="2400" b="1" dirty="0">
                <a:solidFill>
                  <a:schemeClr val="accent2"/>
                </a:solidFill>
              </a:rPr>
              <a:t>Comentarios:</a:t>
            </a:r>
          </a:p>
          <a:p>
            <a:pPr marL="914400" lvl="2" indent="0">
              <a:buNone/>
            </a:pPr>
            <a:r>
              <a:rPr lang="es-MX" sz="2200" b="1" dirty="0">
                <a:solidFill>
                  <a:schemeClr val="tx1"/>
                </a:solidFill>
              </a:rPr>
              <a:t># Comentario de una </a:t>
            </a:r>
            <a:r>
              <a:rPr lang="es-MX" sz="2200" b="1" dirty="0" err="1">
                <a:solidFill>
                  <a:schemeClr val="tx1"/>
                </a:solidFill>
              </a:rPr>
              <a:t>linea</a:t>
            </a:r>
            <a:r>
              <a:rPr lang="es-MX" sz="2200" b="1" dirty="0">
                <a:solidFill>
                  <a:schemeClr val="tx1"/>
                </a:solidFill>
              </a:rPr>
              <a:t> tipo 1</a:t>
            </a:r>
          </a:p>
          <a:p>
            <a:pPr marL="914400" lvl="2" indent="0">
              <a:buNone/>
            </a:pPr>
            <a:endParaRPr lang="es-MX" sz="2200" b="1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r>
              <a:rPr lang="es-MX" sz="2200" b="1" dirty="0">
                <a:solidFill>
                  <a:schemeClr val="tx1"/>
                </a:solidFill>
              </a:rPr>
              <a:t>// Comentario de una </a:t>
            </a:r>
            <a:r>
              <a:rPr lang="es-MX" sz="2200" b="1" dirty="0" err="1">
                <a:solidFill>
                  <a:schemeClr val="tx1"/>
                </a:solidFill>
              </a:rPr>
              <a:t>linea</a:t>
            </a:r>
            <a:r>
              <a:rPr lang="es-MX" sz="2200" b="1" dirty="0">
                <a:solidFill>
                  <a:schemeClr val="tx1"/>
                </a:solidFill>
              </a:rPr>
              <a:t> tipo 2</a:t>
            </a:r>
          </a:p>
          <a:p>
            <a:pPr lvl="2"/>
            <a:endParaRPr lang="es-MX" sz="2200" b="1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r>
              <a:rPr lang="es-MX" sz="2200" b="1" dirty="0">
                <a:solidFill>
                  <a:schemeClr val="tx1"/>
                </a:solidFill>
              </a:rPr>
              <a:t>/*</a:t>
            </a:r>
          </a:p>
          <a:p>
            <a:pPr marL="914400" lvl="2" indent="0">
              <a:buNone/>
            </a:pPr>
            <a:r>
              <a:rPr lang="es-MX" sz="2200" b="1" dirty="0">
                <a:solidFill>
                  <a:schemeClr val="tx1"/>
                </a:solidFill>
              </a:rPr>
              <a:t>	Comentario de varias </a:t>
            </a:r>
            <a:r>
              <a:rPr lang="es-MX" sz="2200" b="1" dirty="0" err="1">
                <a:solidFill>
                  <a:schemeClr val="tx1"/>
                </a:solidFill>
              </a:rPr>
              <a:t>lineas</a:t>
            </a:r>
            <a:endParaRPr lang="es-MX" sz="2200" b="1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r>
              <a:rPr lang="es-MX" sz="2200" b="1" dirty="0">
                <a:solidFill>
                  <a:schemeClr val="tx1"/>
                </a:solidFill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720238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0" y="2452255"/>
            <a:ext cx="10068794" cy="4094018"/>
          </a:xfrm>
        </p:spPr>
        <p:txBody>
          <a:bodyPr>
            <a:noAutofit/>
          </a:bodyPr>
          <a:lstStyle/>
          <a:p>
            <a:pPr lvl="1"/>
            <a:r>
              <a:rPr lang="es-MX" sz="2400" b="1" dirty="0">
                <a:solidFill>
                  <a:schemeClr val="accent2"/>
                </a:solidFill>
              </a:rPr>
              <a:t>Operadores:</a:t>
            </a: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Suma				 </a:t>
            </a:r>
            <a:r>
              <a:rPr lang="es-MX" sz="2200" b="1" dirty="0">
                <a:solidFill>
                  <a:schemeClr val="tx1"/>
                </a:solidFill>
              </a:rPr>
              <a:t>val1 + val2</a:t>
            </a: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Resta				 </a:t>
            </a:r>
            <a:r>
              <a:rPr lang="es-MX" sz="2200" b="1" dirty="0">
                <a:solidFill>
                  <a:schemeClr val="tx1"/>
                </a:solidFill>
              </a:rPr>
              <a:t>val1 - val2</a:t>
            </a: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Multiplicación		 </a:t>
            </a:r>
            <a:r>
              <a:rPr lang="es-MX" sz="2200" b="1" dirty="0">
                <a:solidFill>
                  <a:schemeClr val="tx1"/>
                </a:solidFill>
              </a:rPr>
              <a:t>val1 * val2</a:t>
            </a: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División real		</a:t>
            </a:r>
            <a:r>
              <a:rPr lang="es-MX" sz="2200" b="1" dirty="0">
                <a:solidFill>
                  <a:schemeClr val="tx1"/>
                </a:solidFill>
              </a:rPr>
              <a:t> val1 / val2</a:t>
            </a: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División entera		 </a:t>
            </a:r>
            <a:r>
              <a:rPr lang="es-MX" sz="2200" b="1" dirty="0">
                <a:solidFill>
                  <a:schemeClr val="tx1"/>
                </a:solidFill>
              </a:rPr>
              <a:t>val1 /_ val2</a:t>
            </a: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Modulo				 </a:t>
            </a:r>
            <a:r>
              <a:rPr lang="es-MX" sz="2200" b="1" dirty="0">
                <a:solidFill>
                  <a:schemeClr val="tx1"/>
                </a:solidFill>
              </a:rPr>
              <a:t>val1 % val2</a:t>
            </a: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Potencia				</a:t>
            </a:r>
            <a:r>
              <a:rPr lang="es-MX" sz="2000" b="1" dirty="0">
                <a:solidFill>
                  <a:schemeClr val="accent2"/>
                </a:solidFill>
              </a:rPr>
              <a:t> </a:t>
            </a:r>
            <a:r>
              <a:rPr lang="es-MX" sz="2000" b="1" dirty="0">
                <a:solidFill>
                  <a:schemeClr val="tx1"/>
                </a:solidFill>
              </a:rPr>
              <a:t>val1 ^ val2</a:t>
            </a:r>
          </a:p>
        </p:txBody>
      </p:sp>
    </p:spTree>
    <p:extLst>
      <p:ext uri="{BB962C8B-B14F-4D97-AF65-F5344CB8AC3E}">
        <p14:creationId xmlns:p14="http://schemas.microsoft.com/office/powerpoint/2010/main" val="1784203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5400" b="1" dirty="0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Motivación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473036"/>
            <a:ext cx="8341139" cy="3969328"/>
          </a:xfrm>
        </p:spPr>
        <p:txBody>
          <a:bodyPr>
            <a:normAutofit/>
          </a:bodyPr>
          <a:lstStyle/>
          <a:p>
            <a:pPr lvl="1"/>
            <a:r>
              <a:rPr lang="es-MX" sz="2400" b="1" dirty="0">
                <a:solidFill>
                  <a:schemeClr val="accent2"/>
                </a:solidFill>
              </a:rPr>
              <a:t>Almacenar información en archivos de texto plano (documentación, funciones, estructuras, algoritmos, </a:t>
            </a:r>
            <a:r>
              <a:rPr lang="es-MX" sz="2400" b="1" dirty="0" err="1">
                <a:solidFill>
                  <a:schemeClr val="accent2"/>
                </a:solidFill>
              </a:rPr>
              <a:t>etc</a:t>
            </a:r>
            <a:r>
              <a:rPr lang="es-MX" sz="2400" b="1" dirty="0">
                <a:solidFill>
                  <a:schemeClr val="accent2"/>
                </a:solidFill>
              </a:rPr>
              <a:t>).</a:t>
            </a:r>
          </a:p>
          <a:p>
            <a:pPr lvl="1"/>
            <a:r>
              <a:rPr lang="es-MX" sz="2400" b="1" dirty="0">
                <a:solidFill>
                  <a:schemeClr val="accent2"/>
                </a:solidFill>
              </a:rPr>
              <a:t>Es la forma mas rápida de acceder a la información. </a:t>
            </a:r>
          </a:p>
          <a:p>
            <a:pPr lvl="1"/>
            <a:r>
              <a:rPr lang="es-MX" sz="2400" b="1" dirty="0">
                <a:solidFill>
                  <a:schemeClr val="accent2"/>
                </a:solidFill>
              </a:rPr>
              <a:t>Dividir en un árbol de carpetas la información, desde lo mas general (Como la distinción entre cada lenguaje) hasta lo mas especifico (como la explicación de alguna función). 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D60E9158-0D59-4923-8411-FC93726858F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473" y="2317579"/>
            <a:ext cx="2755494" cy="275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63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0" y="2452255"/>
            <a:ext cx="10068794" cy="4094018"/>
          </a:xfrm>
        </p:spPr>
        <p:txBody>
          <a:bodyPr>
            <a:noAutofit/>
          </a:bodyPr>
          <a:lstStyle/>
          <a:p>
            <a:pPr lvl="1"/>
            <a:r>
              <a:rPr lang="es-MX" sz="2400" b="1" dirty="0">
                <a:solidFill>
                  <a:schemeClr val="accent2"/>
                </a:solidFill>
              </a:rPr>
              <a:t>Comparadores:</a:t>
            </a: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Igual a					 </a:t>
            </a:r>
            <a:r>
              <a:rPr lang="es-MX" sz="2200" b="1" dirty="0">
                <a:solidFill>
                  <a:schemeClr val="tx1"/>
                </a:solidFill>
              </a:rPr>
              <a:t>val1 == val2</a:t>
            </a: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Diferente a				 </a:t>
            </a:r>
            <a:r>
              <a:rPr lang="es-MX" sz="2200" b="1" dirty="0">
                <a:solidFill>
                  <a:schemeClr val="tx1"/>
                </a:solidFill>
              </a:rPr>
              <a:t>val1 != val2</a:t>
            </a: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Mayor que		 		 </a:t>
            </a:r>
            <a:r>
              <a:rPr lang="es-MX" sz="2200" b="1" dirty="0">
                <a:solidFill>
                  <a:schemeClr val="tx1"/>
                </a:solidFill>
              </a:rPr>
              <a:t>val1 &gt; val2</a:t>
            </a: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Mayor o igual que		</a:t>
            </a:r>
            <a:r>
              <a:rPr lang="es-MX" sz="2200" b="1" dirty="0">
                <a:solidFill>
                  <a:schemeClr val="tx1"/>
                </a:solidFill>
              </a:rPr>
              <a:t> val1 &gt;= val2</a:t>
            </a: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Menor que		 		 </a:t>
            </a:r>
            <a:r>
              <a:rPr lang="es-MX" sz="2200" b="1" dirty="0">
                <a:solidFill>
                  <a:schemeClr val="tx1"/>
                </a:solidFill>
              </a:rPr>
              <a:t>val1 &lt; val2</a:t>
            </a: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Menor o igual que		 </a:t>
            </a:r>
            <a:r>
              <a:rPr lang="es-MX" sz="2200" b="1" dirty="0">
                <a:solidFill>
                  <a:schemeClr val="tx1"/>
                </a:solidFill>
              </a:rPr>
              <a:t>val1 &lt;= val2</a:t>
            </a:r>
            <a:endParaRPr lang="es-MX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72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0" y="2088573"/>
            <a:ext cx="8468593" cy="3855028"/>
          </a:xfrm>
        </p:spPr>
        <p:txBody>
          <a:bodyPr>
            <a:noAutofit/>
          </a:bodyPr>
          <a:lstStyle/>
          <a:p>
            <a:pPr lvl="1"/>
            <a:r>
              <a:rPr lang="es-MX" sz="2400" b="1" dirty="0">
                <a:solidFill>
                  <a:schemeClr val="accent2"/>
                </a:solidFill>
              </a:rPr>
              <a:t>Funciones</a:t>
            </a: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Deben tener retorno obligatorio para asegurar la continuidad llamados a los métodos</a:t>
            </a: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Al crear dos funciones con el mismo nombre sobrevive solo la ultima función creada</a:t>
            </a: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Se pueden crear funciones entre funciones y otras estructuras</a:t>
            </a:r>
          </a:p>
        </p:txBody>
      </p:sp>
    </p:spTree>
    <p:extLst>
      <p:ext uri="{BB962C8B-B14F-4D97-AF65-F5344CB8AC3E}">
        <p14:creationId xmlns:p14="http://schemas.microsoft.com/office/powerpoint/2010/main" val="1788572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0" y="2088573"/>
            <a:ext cx="8468593" cy="3855028"/>
          </a:xfrm>
        </p:spPr>
        <p:txBody>
          <a:bodyPr>
            <a:noAutofit/>
          </a:bodyPr>
          <a:lstStyle/>
          <a:p>
            <a:pPr lvl="1"/>
            <a:r>
              <a:rPr lang="es-MX" sz="2400" b="1" dirty="0">
                <a:solidFill>
                  <a:schemeClr val="accent2"/>
                </a:solidFill>
              </a:rPr>
              <a:t>Funciones</a:t>
            </a: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Función sin parámetros</a:t>
            </a:r>
          </a:p>
          <a:p>
            <a:pPr marL="1371600" lvl="3" indent="0">
              <a:buNone/>
            </a:pPr>
            <a:r>
              <a:rPr lang="es-MX" sz="2000" b="1" dirty="0" err="1">
                <a:solidFill>
                  <a:schemeClr val="tx1"/>
                </a:solidFill>
              </a:rPr>
              <a:t>num</a:t>
            </a:r>
            <a:r>
              <a:rPr lang="es-MX" sz="2000" b="1" dirty="0">
                <a:solidFill>
                  <a:schemeClr val="tx1"/>
                </a:solidFill>
              </a:rPr>
              <a:t> fun1(){ </a:t>
            </a:r>
            <a:r>
              <a:rPr lang="es-MX" sz="2000" b="1" dirty="0" err="1">
                <a:solidFill>
                  <a:schemeClr val="tx1"/>
                </a:solidFill>
              </a:rPr>
              <a:t>return</a:t>
            </a:r>
            <a:r>
              <a:rPr lang="es-MX" sz="2000" b="1" dirty="0">
                <a:solidFill>
                  <a:schemeClr val="tx1"/>
                </a:solidFill>
              </a:rPr>
              <a:t> 7; }	</a:t>
            </a:r>
            <a:endParaRPr lang="es-MX" sz="2200" b="1" dirty="0">
              <a:solidFill>
                <a:schemeClr val="accent2"/>
              </a:solidFill>
            </a:endParaRP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Función con parámetros</a:t>
            </a:r>
          </a:p>
          <a:p>
            <a:pPr marL="1371600" lvl="3" indent="0">
              <a:buNone/>
            </a:pPr>
            <a:r>
              <a:rPr lang="es-MX" sz="2000" b="1" dirty="0" err="1">
                <a:solidFill>
                  <a:schemeClr val="tx1"/>
                </a:solidFill>
              </a:rPr>
              <a:t>num</a:t>
            </a:r>
            <a:r>
              <a:rPr lang="es-MX" sz="2000" b="1" dirty="0">
                <a:solidFill>
                  <a:schemeClr val="tx1"/>
                </a:solidFill>
              </a:rPr>
              <a:t> fun2(</a:t>
            </a:r>
            <a:r>
              <a:rPr lang="es-MX" sz="2000" b="1" dirty="0" err="1">
                <a:solidFill>
                  <a:schemeClr val="tx1"/>
                </a:solidFill>
              </a:rPr>
              <a:t>num</a:t>
            </a:r>
            <a:r>
              <a:rPr lang="es-MX" sz="2000" b="1" dirty="0">
                <a:solidFill>
                  <a:schemeClr val="tx1"/>
                </a:solidFill>
              </a:rPr>
              <a:t> val1, </a:t>
            </a:r>
            <a:r>
              <a:rPr lang="es-MX" sz="2000" b="1" dirty="0" err="1">
                <a:solidFill>
                  <a:schemeClr val="tx1"/>
                </a:solidFill>
              </a:rPr>
              <a:t>num</a:t>
            </a:r>
            <a:r>
              <a:rPr lang="es-MX" sz="2000" b="1" dirty="0">
                <a:solidFill>
                  <a:schemeClr val="tx1"/>
                </a:solidFill>
              </a:rPr>
              <a:t> val2, </a:t>
            </a:r>
            <a:r>
              <a:rPr lang="es-MX" sz="2000" b="1" dirty="0" err="1">
                <a:solidFill>
                  <a:schemeClr val="tx1"/>
                </a:solidFill>
              </a:rPr>
              <a:t>num</a:t>
            </a:r>
            <a:r>
              <a:rPr lang="es-MX" sz="2000" b="1" dirty="0">
                <a:solidFill>
                  <a:schemeClr val="tx1"/>
                </a:solidFill>
              </a:rPr>
              <a:t> val3){</a:t>
            </a:r>
          </a:p>
          <a:p>
            <a:pPr marL="1371600" lvl="3" indent="0">
              <a:buNone/>
            </a:pPr>
            <a:r>
              <a:rPr lang="es-MX" sz="2000" b="1" dirty="0">
                <a:solidFill>
                  <a:schemeClr val="tx1"/>
                </a:solidFill>
              </a:rPr>
              <a:t>	</a:t>
            </a:r>
            <a:r>
              <a:rPr lang="es-MX" sz="2000" b="1" dirty="0" err="1">
                <a:solidFill>
                  <a:schemeClr val="tx1"/>
                </a:solidFill>
              </a:rPr>
              <a:t>return</a:t>
            </a:r>
            <a:r>
              <a:rPr lang="es-MX" sz="2000" b="1" dirty="0">
                <a:solidFill>
                  <a:schemeClr val="tx1"/>
                </a:solidFill>
              </a:rPr>
              <a:t> val1 + val2 + val3;</a:t>
            </a:r>
          </a:p>
          <a:p>
            <a:pPr marL="1371600" lvl="3" indent="0">
              <a:buNone/>
            </a:pPr>
            <a:r>
              <a:rPr lang="es-MX" sz="2000" b="1" dirty="0">
                <a:solidFill>
                  <a:schemeClr val="tx1"/>
                </a:solidFill>
              </a:rPr>
              <a:t>}</a:t>
            </a:r>
            <a:endParaRPr lang="es-MX" sz="2200" b="1" dirty="0">
              <a:solidFill>
                <a:schemeClr val="accent2"/>
              </a:solidFill>
            </a:endParaRP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Llamado a funciones</a:t>
            </a:r>
          </a:p>
          <a:p>
            <a:pPr marL="1371600" lvl="3" indent="0">
              <a:buNone/>
            </a:pPr>
            <a:r>
              <a:rPr lang="es-MX" sz="2000" b="1" dirty="0">
                <a:solidFill>
                  <a:schemeClr val="tx1"/>
                </a:solidFill>
              </a:rPr>
              <a:t>fun1();</a:t>
            </a:r>
          </a:p>
          <a:p>
            <a:pPr marL="1371600" lvl="3" indent="0">
              <a:buNone/>
            </a:pPr>
            <a:r>
              <a:rPr lang="es-MX" sz="2000" b="1" dirty="0">
                <a:solidFill>
                  <a:schemeClr val="tx1"/>
                </a:solidFill>
              </a:rPr>
              <a:t>fun2(3, 5, 7);</a:t>
            </a:r>
          </a:p>
        </p:txBody>
      </p:sp>
    </p:spTree>
    <p:extLst>
      <p:ext uri="{BB962C8B-B14F-4D97-AF65-F5344CB8AC3E}">
        <p14:creationId xmlns:p14="http://schemas.microsoft.com/office/powerpoint/2010/main" val="1850774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140" y="2150918"/>
            <a:ext cx="8468593" cy="3855028"/>
          </a:xfrm>
        </p:spPr>
        <p:txBody>
          <a:bodyPr>
            <a:noAutofit/>
          </a:bodyPr>
          <a:lstStyle/>
          <a:p>
            <a:pPr lvl="1"/>
            <a:r>
              <a:rPr lang="es-MX" sz="2400" b="1" dirty="0">
                <a:solidFill>
                  <a:schemeClr val="accent2"/>
                </a:solidFill>
              </a:rPr>
              <a:t>Estructuras</a:t>
            </a:r>
          </a:p>
          <a:p>
            <a:pPr lvl="2"/>
            <a:r>
              <a:rPr lang="es-MX" sz="2200" b="1" dirty="0" err="1">
                <a:solidFill>
                  <a:schemeClr val="accent2"/>
                </a:solidFill>
              </a:rPr>
              <a:t>If</a:t>
            </a:r>
            <a:endParaRPr lang="es-MX" sz="2200" b="1" dirty="0">
              <a:solidFill>
                <a:schemeClr val="accent2"/>
              </a:solidFill>
            </a:endParaRPr>
          </a:p>
          <a:p>
            <a:pPr marL="1371600" lvl="3" indent="0">
              <a:buNone/>
            </a:pPr>
            <a:r>
              <a:rPr lang="es-MX" sz="2000" b="1" dirty="0" err="1">
                <a:solidFill>
                  <a:schemeClr val="tx1"/>
                </a:solidFill>
              </a:rPr>
              <a:t>if</a:t>
            </a:r>
            <a:r>
              <a:rPr lang="es-MX" sz="2000" b="1" dirty="0">
                <a:solidFill>
                  <a:schemeClr val="tx1"/>
                </a:solidFill>
              </a:rPr>
              <a:t> (true) {</a:t>
            </a:r>
          </a:p>
          <a:p>
            <a:pPr marL="1371600" lvl="3" indent="0">
              <a:buNone/>
            </a:pPr>
            <a:r>
              <a:rPr lang="es-MX" sz="2000" b="1" dirty="0">
                <a:solidFill>
                  <a:schemeClr val="tx1"/>
                </a:solidFill>
              </a:rPr>
              <a:t>    # Contenido</a:t>
            </a:r>
          </a:p>
          <a:p>
            <a:pPr marL="1371600" lvl="3" indent="0">
              <a:buNone/>
            </a:pPr>
            <a:r>
              <a:rPr lang="es-MX" sz="2000" b="1" dirty="0">
                <a:solidFill>
                  <a:schemeClr val="tx1"/>
                </a:solidFill>
              </a:rPr>
              <a:t>}</a:t>
            </a:r>
          </a:p>
          <a:p>
            <a:pPr lvl="3"/>
            <a:endParaRPr lang="es-MX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729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140" y="2150918"/>
            <a:ext cx="8468593" cy="3855028"/>
          </a:xfrm>
        </p:spPr>
        <p:txBody>
          <a:bodyPr>
            <a:noAutofit/>
          </a:bodyPr>
          <a:lstStyle/>
          <a:p>
            <a:pPr lvl="1"/>
            <a:r>
              <a:rPr lang="es-MX" sz="2400" b="1" dirty="0">
                <a:solidFill>
                  <a:schemeClr val="accent2"/>
                </a:solidFill>
              </a:rPr>
              <a:t>Estructuras</a:t>
            </a:r>
          </a:p>
          <a:p>
            <a:pPr lvl="2"/>
            <a:r>
              <a:rPr lang="es-MX" sz="2200" b="1" dirty="0" err="1">
                <a:solidFill>
                  <a:schemeClr val="accent2"/>
                </a:solidFill>
              </a:rPr>
              <a:t>If</a:t>
            </a:r>
            <a:r>
              <a:rPr lang="es-MX" sz="2200" b="1" dirty="0">
                <a:solidFill>
                  <a:schemeClr val="accent2"/>
                </a:solidFill>
              </a:rPr>
              <a:t> </a:t>
            </a:r>
            <a:r>
              <a:rPr lang="es-MX" sz="2200" b="1" dirty="0" err="1">
                <a:solidFill>
                  <a:schemeClr val="accent2"/>
                </a:solidFill>
              </a:rPr>
              <a:t>else</a:t>
            </a:r>
            <a:endParaRPr lang="es-MX" sz="2200" b="1" dirty="0">
              <a:solidFill>
                <a:schemeClr val="accent2"/>
              </a:solidFill>
            </a:endParaRPr>
          </a:p>
          <a:p>
            <a:pPr marL="1371600" lvl="3" indent="0">
              <a:buNone/>
            </a:pPr>
            <a:r>
              <a:rPr lang="es-MX" sz="2000" b="1" dirty="0" err="1">
                <a:solidFill>
                  <a:schemeClr val="tx1"/>
                </a:solidFill>
              </a:rPr>
              <a:t>if</a:t>
            </a:r>
            <a:r>
              <a:rPr lang="es-MX" sz="2000" b="1" dirty="0">
                <a:solidFill>
                  <a:schemeClr val="tx1"/>
                </a:solidFill>
              </a:rPr>
              <a:t> (true) {</a:t>
            </a:r>
          </a:p>
          <a:p>
            <a:pPr marL="1371600" lvl="3" indent="0">
              <a:buNone/>
            </a:pPr>
            <a:r>
              <a:rPr lang="es-MX" sz="2000" b="1" dirty="0">
                <a:solidFill>
                  <a:schemeClr val="tx1"/>
                </a:solidFill>
              </a:rPr>
              <a:t>    # Contenido</a:t>
            </a:r>
          </a:p>
          <a:p>
            <a:pPr marL="1371600" lvl="3" indent="0">
              <a:buNone/>
            </a:pPr>
            <a:r>
              <a:rPr lang="es-MX" sz="2000" b="1" dirty="0">
                <a:solidFill>
                  <a:schemeClr val="tx1"/>
                </a:solidFill>
              </a:rPr>
              <a:t>} </a:t>
            </a:r>
            <a:r>
              <a:rPr lang="es-MX" sz="2000" b="1" dirty="0" err="1">
                <a:solidFill>
                  <a:schemeClr val="tx1"/>
                </a:solidFill>
              </a:rPr>
              <a:t>else</a:t>
            </a:r>
            <a:r>
              <a:rPr lang="es-MX" sz="2000" b="1" dirty="0">
                <a:solidFill>
                  <a:schemeClr val="tx1"/>
                </a:solidFill>
              </a:rPr>
              <a:t> {</a:t>
            </a:r>
          </a:p>
          <a:p>
            <a:pPr marL="1371600" lvl="3" indent="0">
              <a:buNone/>
            </a:pPr>
            <a:r>
              <a:rPr lang="es-MX" sz="2000" b="1" dirty="0">
                <a:solidFill>
                  <a:schemeClr val="tx1"/>
                </a:solidFill>
              </a:rPr>
              <a:t>    # Contenido</a:t>
            </a:r>
          </a:p>
          <a:p>
            <a:pPr marL="1371600" lvl="3" indent="0">
              <a:buNone/>
            </a:pPr>
            <a:r>
              <a:rPr lang="es-MX" sz="2000" b="1" dirty="0">
                <a:solidFill>
                  <a:schemeClr val="tx1"/>
                </a:solidFill>
              </a:rPr>
              <a:t>}</a:t>
            </a:r>
            <a:endParaRPr lang="es-MX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57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140" y="2150918"/>
            <a:ext cx="8468593" cy="3855028"/>
          </a:xfrm>
        </p:spPr>
        <p:txBody>
          <a:bodyPr>
            <a:noAutofit/>
          </a:bodyPr>
          <a:lstStyle/>
          <a:p>
            <a:pPr lvl="1"/>
            <a:r>
              <a:rPr lang="es-MX" sz="2400" b="1" dirty="0">
                <a:solidFill>
                  <a:schemeClr val="accent2"/>
                </a:solidFill>
              </a:rPr>
              <a:t>Estructuras</a:t>
            </a:r>
          </a:p>
          <a:p>
            <a:pPr lvl="2"/>
            <a:r>
              <a:rPr lang="es-MX" sz="2200" b="1" dirty="0" err="1">
                <a:solidFill>
                  <a:schemeClr val="accent2"/>
                </a:solidFill>
              </a:rPr>
              <a:t>If</a:t>
            </a:r>
            <a:r>
              <a:rPr lang="es-MX" sz="2200" b="1" dirty="0">
                <a:solidFill>
                  <a:schemeClr val="accent2"/>
                </a:solidFill>
              </a:rPr>
              <a:t> </a:t>
            </a:r>
            <a:r>
              <a:rPr lang="es-MX" sz="2200" b="1" dirty="0" err="1">
                <a:solidFill>
                  <a:schemeClr val="accent2"/>
                </a:solidFill>
              </a:rPr>
              <a:t>else</a:t>
            </a:r>
            <a:r>
              <a:rPr lang="es-MX" sz="2200" b="1" dirty="0">
                <a:solidFill>
                  <a:schemeClr val="accent2"/>
                </a:solidFill>
              </a:rPr>
              <a:t> </a:t>
            </a:r>
            <a:r>
              <a:rPr lang="es-MX" sz="2200" b="1" dirty="0" err="1">
                <a:solidFill>
                  <a:schemeClr val="accent2"/>
                </a:solidFill>
              </a:rPr>
              <a:t>if</a:t>
            </a:r>
            <a:r>
              <a:rPr lang="es-MX" sz="2200" b="1" dirty="0">
                <a:solidFill>
                  <a:schemeClr val="accent2"/>
                </a:solidFill>
              </a:rPr>
              <a:t> </a:t>
            </a:r>
            <a:r>
              <a:rPr lang="es-MX" sz="2200" b="1" dirty="0" err="1">
                <a:solidFill>
                  <a:schemeClr val="accent2"/>
                </a:solidFill>
              </a:rPr>
              <a:t>else</a:t>
            </a:r>
            <a:endParaRPr lang="es-MX" sz="2200" b="1" dirty="0">
              <a:solidFill>
                <a:schemeClr val="accent2"/>
              </a:solidFill>
            </a:endParaRPr>
          </a:p>
          <a:p>
            <a:pPr marL="1371600" lvl="3" indent="0">
              <a:buNone/>
            </a:pPr>
            <a:r>
              <a:rPr lang="es-MX" sz="2000" b="1" dirty="0" err="1">
                <a:solidFill>
                  <a:schemeClr val="tx1"/>
                </a:solidFill>
              </a:rPr>
              <a:t>if</a:t>
            </a:r>
            <a:r>
              <a:rPr lang="es-MX" sz="2000" b="1" dirty="0">
                <a:solidFill>
                  <a:schemeClr val="tx1"/>
                </a:solidFill>
              </a:rPr>
              <a:t> (true) {</a:t>
            </a:r>
          </a:p>
          <a:p>
            <a:pPr marL="1371600" lvl="3" indent="0">
              <a:buNone/>
            </a:pPr>
            <a:r>
              <a:rPr lang="es-MX" sz="2000" b="1" dirty="0">
                <a:solidFill>
                  <a:schemeClr val="tx1"/>
                </a:solidFill>
              </a:rPr>
              <a:t>    # Contenido</a:t>
            </a:r>
          </a:p>
          <a:p>
            <a:pPr marL="1371600" lvl="3" indent="0">
              <a:buNone/>
            </a:pPr>
            <a:r>
              <a:rPr lang="es-MX" sz="2000" b="1" dirty="0">
                <a:solidFill>
                  <a:schemeClr val="tx1"/>
                </a:solidFill>
              </a:rPr>
              <a:t>} </a:t>
            </a:r>
            <a:r>
              <a:rPr lang="es-MX" sz="2000" b="1" dirty="0" err="1">
                <a:solidFill>
                  <a:schemeClr val="tx1"/>
                </a:solidFill>
              </a:rPr>
              <a:t>else</a:t>
            </a:r>
            <a:r>
              <a:rPr lang="es-MX" sz="2000" b="1" dirty="0">
                <a:solidFill>
                  <a:schemeClr val="tx1"/>
                </a:solidFill>
              </a:rPr>
              <a:t> </a:t>
            </a:r>
            <a:r>
              <a:rPr lang="es-MX" sz="2000" b="1" dirty="0" err="1">
                <a:solidFill>
                  <a:schemeClr val="tx1"/>
                </a:solidFill>
              </a:rPr>
              <a:t>if</a:t>
            </a:r>
            <a:r>
              <a:rPr lang="es-MX" sz="2000" b="1" dirty="0">
                <a:solidFill>
                  <a:schemeClr val="tx1"/>
                </a:solidFill>
              </a:rPr>
              <a:t> (true) {</a:t>
            </a:r>
          </a:p>
          <a:p>
            <a:pPr marL="1371600" lvl="3" indent="0">
              <a:buNone/>
            </a:pPr>
            <a:r>
              <a:rPr lang="es-MX" sz="2000" b="1" dirty="0">
                <a:solidFill>
                  <a:schemeClr val="tx1"/>
                </a:solidFill>
              </a:rPr>
              <a:t>    # Contenido</a:t>
            </a:r>
          </a:p>
          <a:p>
            <a:pPr marL="1371600" lvl="3" indent="0">
              <a:buNone/>
            </a:pPr>
            <a:r>
              <a:rPr lang="es-MX" sz="2000" b="1" dirty="0">
                <a:solidFill>
                  <a:schemeClr val="tx1"/>
                </a:solidFill>
              </a:rPr>
              <a:t>} </a:t>
            </a:r>
            <a:r>
              <a:rPr lang="es-MX" sz="2000" b="1" dirty="0" err="1">
                <a:solidFill>
                  <a:schemeClr val="tx1"/>
                </a:solidFill>
              </a:rPr>
              <a:t>else</a:t>
            </a:r>
            <a:r>
              <a:rPr lang="es-MX" sz="2000" b="1" dirty="0">
                <a:solidFill>
                  <a:schemeClr val="tx1"/>
                </a:solidFill>
              </a:rPr>
              <a:t> {</a:t>
            </a:r>
          </a:p>
          <a:p>
            <a:pPr marL="1371600" lvl="3" indent="0">
              <a:buNone/>
            </a:pPr>
            <a:r>
              <a:rPr lang="es-MX" sz="2000" b="1" dirty="0">
                <a:solidFill>
                  <a:schemeClr val="tx1"/>
                </a:solidFill>
              </a:rPr>
              <a:t>	# Contenido</a:t>
            </a:r>
          </a:p>
          <a:p>
            <a:pPr marL="1371600" lvl="3" indent="0">
              <a:buNone/>
            </a:pPr>
            <a:r>
              <a:rPr lang="es-MX" sz="2000" b="1" dirty="0">
                <a:solidFill>
                  <a:schemeClr val="tx1"/>
                </a:solidFill>
              </a:rPr>
              <a:t>}</a:t>
            </a:r>
            <a:endParaRPr lang="es-MX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336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140" y="2150918"/>
            <a:ext cx="8468593" cy="3855028"/>
          </a:xfrm>
        </p:spPr>
        <p:txBody>
          <a:bodyPr>
            <a:noAutofit/>
          </a:bodyPr>
          <a:lstStyle/>
          <a:p>
            <a:pPr lvl="1"/>
            <a:r>
              <a:rPr lang="es-MX" sz="2400" b="1" dirty="0">
                <a:solidFill>
                  <a:schemeClr val="accent2"/>
                </a:solidFill>
              </a:rPr>
              <a:t>Estructuras</a:t>
            </a:r>
          </a:p>
          <a:p>
            <a:pPr lvl="2"/>
            <a:r>
              <a:rPr lang="es-MX" sz="2200" b="1" dirty="0" err="1">
                <a:solidFill>
                  <a:schemeClr val="accent2"/>
                </a:solidFill>
              </a:rPr>
              <a:t>Switch</a:t>
            </a:r>
            <a:endParaRPr lang="es-MX" sz="2200" b="1" dirty="0">
              <a:solidFill>
                <a:schemeClr val="accent2"/>
              </a:solidFill>
            </a:endParaRPr>
          </a:p>
          <a:p>
            <a:pPr lvl="3"/>
            <a:r>
              <a:rPr lang="es-MX" sz="2200" b="1" dirty="0">
                <a:solidFill>
                  <a:schemeClr val="accent2"/>
                </a:solidFill>
              </a:rPr>
              <a:t>Es equivalente a un </a:t>
            </a:r>
            <a:r>
              <a:rPr lang="es-MX" sz="2200" b="1" dirty="0" err="1">
                <a:solidFill>
                  <a:schemeClr val="accent2"/>
                </a:solidFill>
              </a:rPr>
              <a:t>if-else</a:t>
            </a:r>
            <a:r>
              <a:rPr lang="es-MX" sz="2200" b="1" dirty="0">
                <a:solidFill>
                  <a:schemeClr val="accent2"/>
                </a:solidFill>
              </a:rPr>
              <a:t> </a:t>
            </a:r>
            <a:r>
              <a:rPr lang="es-MX" sz="2200" b="1" dirty="0" err="1">
                <a:solidFill>
                  <a:schemeClr val="accent2"/>
                </a:solidFill>
              </a:rPr>
              <a:t>if-else</a:t>
            </a:r>
            <a:endParaRPr lang="es-MX" sz="2200" b="1" dirty="0">
              <a:solidFill>
                <a:schemeClr val="accent2"/>
              </a:solidFill>
            </a:endParaRPr>
          </a:p>
          <a:p>
            <a:pPr lvl="3"/>
            <a:r>
              <a:rPr lang="es-MX" sz="2200" b="1" dirty="0">
                <a:solidFill>
                  <a:schemeClr val="accent2"/>
                </a:solidFill>
              </a:rPr>
              <a:t>Admite cualquier tipo de valor y expresión en la entrada y en los casos </a:t>
            </a:r>
          </a:p>
          <a:p>
            <a:pPr lvl="3"/>
            <a:r>
              <a:rPr lang="es-MX" sz="2200" b="1" dirty="0">
                <a:solidFill>
                  <a:schemeClr val="accent2"/>
                </a:solidFill>
              </a:rPr>
              <a:t>Realiza break por defecto</a:t>
            </a:r>
          </a:p>
          <a:p>
            <a:pPr lvl="3"/>
            <a:r>
              <a:rPr lang="es-MX" sz="2200" b="1" dirty="0">
                <a:solidFill>
                  <a:schemeClr val="accent2"/>
                </a:solidFill>
              </a:rPr>
              <a:t>El valor por defecto es obligatorio</a:t>
            </a:r>
          </a:p>
        </p:txBody>
      </p:sp>
    </p:spTree>
    <p:extLst>
      <p:ext uri="{BB962C8B-B14F-4D97-AF65-F5344CB8AC3E}">
        <p14:creationId xmlns:p14="http://schemas.microsoft.com/office/powerpoint/2010/main" val="2454869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140" y="2150918"/>
            <a:ext cx="8468593" cy="3855028"/>
          </a:xfrm>
        </p:spPr>
        <p:txBody>
          <a:bodyPr>
            <a:noAutofit/>
          </a:bodyPr>
          <a:lstStyle/>
          <a:p>
            <a:pPr lvl="1"/>
            <a:r>
              <a:rPr lang="es-MX" sz="2400" b="1" dirty="0">
                <a:solidFill>
                  <a:schemeClr val="accent2"/>
                </a:solidFill>
              </a:rPr>
              <a:t>Estructuras</a:t>
            </a:r>
          </a:p>
          <a:p>
            <a:pPr lvl="2"/>
            <a:r>
              <a:rPr lang="es-MX" sz="2200" b="1" dirty="0" err="1">
                <a:solidFill>
                  <a:schemeClr val="accent2"/>
                </a:solidFill>
              </a:rPr>
              <a:t>Switch</a:t>
            </a:r>
            <a:r>
              <a:rPr lang="es-MX" sz="2200" b="1" dirty="0">
                <a:solidFill>
                  <a:schemeClr val="accent2"/>
                </a:solidFill>
              </a:rPr>
              <a:t> </a:t>
            </a:r>
          </a:p>
          <a:p>
            <a:pPr marL="1371600" lvl="3" indent="0">
              <a:buNone/>
            </a:pPr>
            <a:r>
              <a:rPr lang="es-MX" sz="1800" b="1" dirty="0" err="1">
                <a:solidFill>
                  <a:schemeClr val="tx1"/>
                </a:solidFill>
              </a:rPr>
              <a:t>switch</a:t>
            </a:r>
            <a:r>
              <a:rPr lang="es-MX" sz="1800" b="1" dirty="0">
                <a:solidFill>
                  <a:schemeClr val="tx1"/>
                </a:solidFill>
              </a:rPr>
              <a:t> (2 + 1) {</a:t>
            </a:r>
          </a:p>
          <a:p>
            <a:pPr marL="1371600" lvl="3" indent="0">
              <a:buNone/>
            </a:pPr>
            <a:r>
              <a:rPr lang="es-MX" sz="1800" b="1" dirty="0">
                <a:solidFill>
                  <a:schemeClr val="tx1"/>
                </a:solidFill>
              </a:rPr>
              <a:t>    3:</a:t>
            </a:r>
          </a:p>
          <a:p>
            <a:pPr marL="1371600" lvl="3" indent="0">
              <a:buNone/>
            </a:pPr>
            <a:r>
              <a:rPr lang="es-MX" sz="1800" b="1" dirty="0">
                <a:solidFill>
                  <a:schemeClr val="tx1"/>
                </a:solidFill>
              </a:rPr>
              <a:t>        # Contenido</a:t>
            </a:r>
          </a:p>
          <a:p>
            <a:pPr marL="1371600" lvl="3" indent="0">
              <a:buNone/>
            </a:pPr>
            <a:r>
              <a:rPr lang="es-MX" sz="1800" b="1" dirty="0">
                <a:solidFill>
                  <a:schemeClr val="tx1"/>
                </a:solidFill>
              </a:rPr>
              <a:t>    4:</a:t>
            </a:r>
          </a:p>
          <a:p>
            <a:pPr marL="1371600" lvl="3" indent="0">
              <a:buNone/>
            </a:pPr>
            <a:r>
              <a:rPr lang="es-MX" sz="1800" b="1" dirty="0">
                <a:solidFill>
                  <a:schemeClr val="tx1"/>
                </a:solidFill>
              </a:rPr>
              <a:t>        # Contenido</a:t>
            </a:r>
          </a:p>
          <a:p>
            <a:pPr marL="1371600" lvl="3" indent="0">
              <a:buNone/>
            </a:pPr>
            <a:r>
              <a:rPr lang="es-MX" sz="1800" b="1" dirty="0">
                <a:solidFill>
                  <a:schemeClr val="tx1"/>
                </a:solidFill>
              </a:rPr>
              <a:t>    </a:t>
            </a:r>
            <a:r>
              <a:rPr lang="es-MX" sz="1800" b="1" dirty="0" err="1">
                <a:solidFill>
                  <a:schemeClr val="tx1"/>
                </a:solidFill>
              </a:rPr>
              <a:t>else</a:t>
            </a:r>
            <a:r>
              <a:rPr lang="es-MX" sz="1800" b="1" dirty="0">
                <a:solidFill>
                  <a:schemeClr val="tx1"/>
                </a:solidFill>
              </a:rPr>
              <a:t>:</a:t>
            </a:r>
          </a:p>
          <a:p>
            <a:pPr marL="1371600" lvl="3" indent="0">
              <a:buNone/>
            </a:pPr>
            <a:r>
              <a:rPr lang="es-MX" sz="1800" b="1" dirty="0">
                <a:solidFill>
                  <a:schemeClr val="tx1"/>
                </a:solidFill>
              </a:rPr>
              <a:t>        # Contenido</a:t>
            </a:r>
          </a:p>
          <a:p>
            <a:pPr marL="1371600" lvl="3" indent="0">
              <a:buNone/>
            </a:pPr>
            <a:r>
              <a:rPr lang="es-MX" sz="1800" b="1" dirty="0">
                <a:solidFill>
                  <a:schemeClr val="tx1"/>
                </a:solidFill>
              </a:rPr>
              <a:t>}</a:t>
            </a:r>
            <a:endParaRPr lang="es-MX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880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140" y="2150918"/>
            <a:ext cx="8468593" cy="3855028"/>
          </a:xfrm>
        </p:spPr>
        <p:txBody>
          <a:bodyPr>
            <a:noAutofit/>
          </a:bodyPr>
          <a:lstStyle/>
          <a:p>
            <a:pPr lvl="1"/>
            <a:r>
              <a:rPr lang="es-MX" sz="2400" b="1" dirty="0">
                <a:solidFill>
                  <a:schemeClr val="accent2"/>
                </a:solidFill>
              </a:rPr>
              <a:t>Estructuras</a:t>
            </a:r>
          </a:p>
          <a:p>
            <a:pPr lvl="2"/>
            <a:r>
              <a:rPr lang="es-MX" sz="2200" b="1" dirty="0" err="1">
                <a:solidFill>
                  <a:schemeClr val="accent2"/>
                </a:solidFill>
              </a:rPr>
              <a:t>While</a:t>
            </a:r>
            <a:r>
              <a:rPr lang="es-MX" sz="2200" b="1" dirty="0">
                <a:solidFill>
                  <a:schemeClr val="accent2"/>
                </a:solidFill>
              </a:rPr>
              <a:t> </a:t>
            </a:r>
          </a:p>
          <a:p>
            <a:pPr marL="1371600" lvl="3" indent="0">
              <a:buNone/>
            </a:pPr>
            <a:r>
              <a:rPr lang="es-MX" sz="1800" b="1" dirty="0" err="1">
                <a:solidFill>
                  <a:schemeClr val="tx1"/>
                </a:solidFill>
              </a:rPr>
              <a:t>while</a:t>
            </a:r>
            <a:r>
              <a:rPr lang="es-MX" sz="1800" b="1" dirty="0">
                <a:solidFill>
                  <a:schemeClr val="tx1"/>
                </a:solidFill>
              </a:rPr>
              <a:t> (false) {</a:t>
            </a:r>
          </a:p>
          <a:p>
            <a:pPr marL="1371600" lvl="3" indent="0">
              <a:buNone/>
            </a:pPr>
            <a:r>
              <a:rPr lang="es-MX" sz="1800" b="1" dirty="0">
                <a:solidFill>
                  <a:schemeClr val="tx1"/>
                </a:solidFill>
              </a:rPr>
              <a:t>    # Contenido</a:t>
            </a:r>
          </a:p>
          <a:p>
            <a:pPr marL="1371600" lvl="3" indent="0">
              <a:buNone/>
            </a:pPr>
            <a:r>
              <a:rPr lang="es-MX" sz="1800" b="1" dirty="0">
                <a:solidFill>
                  <a:schemeClr val="tx1"/>
                </a:solidFill>
              </a:rPr>
              <a:t>}</a:t>
            </a:r>
            <a:endParaRPr lang="es-MX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891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140" y="2150918"/>
            <a:ext cx="8468593" cy="3855028"/>
          </a:xfrm>
        </p:spPr>
        <p:txBody>
          <a:bodyPr>
            <a:noAutofit/>
          </a:bodyPr>
          <a:lstStyle/>
          <a:p>
            <a:pPr lvl="1"/>
            <a:r>
              <a:rPr lang="es-MX" sz="2400" b="1" dirty="0">
                <a:solidFill>
                  <a:schemeClr val="accent2"/>
                </a:solidFill>
              </a:rPr>
              <a:t>Estructuras</a:t>
            </a: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Do </a:t>
            </a:r>
            <a:r>
              <a:rPr lang="es-MX" sz="2200" b="1" dirty="0" err="1">
                <a:solidFill>
                  <a:schemeClr val="accent2"/>
                </a:solidFill>
              </a:rPr>
              <a:t>while</a:t>
            </a:r>
            <a:r>
              <a:rPr lang="es-MX" sz="2200" b="1" dirty="0">
                <a:solidFill>
                  <a:schemeClr val="accent2"/>
                </a:solidFill>
              </a:rPr>
              <a:t> </a:t>
            </a:r>
          </a:p>
          <a:p>
            <a:pPr marL="1371600" lvl="3" indent="0">
              <a:buNone/>
            </a:pPr>
            <a:r>
              <a:rPr lang="es-MX" sz="1800" b="1" dirty="0">
                <a:solidFill>
                  <a:schemeClr val="tx1"/>
                </a:solidFill>
              </a:rPr>
              <a:t>do {</a:t>
            </a:r>
          </a:p>
          <a:p>
            <a:pPr marL="1371600" lvl="3" indent="0">
              <a:buNone/>
            </a:pPr>
            <a:r>
              <a:rPr lang="es-MX" sz="1800" b="1" dirty="0">
                <a:solidFill>
                  <a:schemeClr val="tx1"/>
                </a:solidFill>
              </a:rPr>
              <a:t>    # Contenido</a:t>
            </a:r>
          </a:p>
          <a:p>
            <a:pPr marL="1371600" lvl="3" indent="0">
              <a:buNone/>
            </a:pPr>
            <a:r>
              <a:rPr lang="es-MX" sz="1800" b="1" dirty="0">
                <a:solidFill>
                  <a:schemeClr val="tx1"/>
                </a:solidFill>
              </a:rPr>
              <a:t>} (false)</a:t>
            </a:r>
            <a:endParaRPr lang="es-MX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34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5400" b="1" dirty="0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Motivación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98964"/>
            <a:ext cx="8851130" cy="4343400"/>
          </a:xfrm>
        </p:spPr>
        <p:txBody>
          <a:bodyPr>
            <a:normAutofit/>
          </a:bodyPr>
          <a:lstStyle/>
          <a:p>
            <a:pPr lvl="1"/>
            <a:r>
              <a:rPr lang="es-MX" sz="2400" b="1" dirty="0">
                <a:solidFill>
                  <a:schemeClr val="accent2"/>
                </a:solidFill>
              </a:rPr>
              <a:t>Una gran cantidad de lenguajes tienen cosas en común, lo que significa que se pueden crear estructuras generales de carpetas y archivos que permitan almacenar y asociar los lenguajes. </a:t>
            </a:r>
          </a:p>
          <a:p>
            <a:pPr lvl="1"/>
            <a:r>
              <a:rPr lang="es-MX" sz="2400" b="1" dirty="0">
                <a:solidFill>
                  <a:schemeClr val="accent2"/>
                </a:solidFill>
              </a:rPr>
              <a:t>¿Como puedo almacenar y modificar toda esta información de forma estructurada sin perder la simpleza del manejo de carpetas y archivos y sin tener que realizar cambios manuales que en ocasiones pueden ser muy tediosos?, en términos mas generales, ¿Como realizar tratamiento de carpetas y archivos de forma estructurada?</a:t>
            </a:r>
            <a:endParaRPr lang="es-CO" sz="2400" b="1" dirty="0">
              <a:solidFill>
                <a:schemeClr val="accent2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818F299-AF43-48E8-879F-F06643C4A84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473" y="2317579"/>
            <a:ext cx="2755494" cy="275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32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140" y="2150918"/>
            <a:ext cx="8468593" cy="3855028"/>
          </a:xfrm>
        </p:spPr>
        <p:txBody>
          <a:bodyPr>
            <a:noAutofit/>
          </a:bodyPr>
          <a:lstStyle/>
          <a:p>
            <a:pPr lvl="1"/>
            <a:r>
              <a:rPr lang="es-MX" sz="2400" b="1" dirty="0">
                <a:solidFill>
                  <a:schemeClr val="accent2"/>
                </a:solidFill>
              </a:rPr>
              <a:t>Estructuras</a:t>
            </a:r>
          </a:p>
          <a:p>
            <a:pPr lvl="2"/>
            <a:r>
              <a:rPr lang="es-MX" sz="2200" b="1" dirty="0" err="1">
                <a:solidFill>
                  <a:schemeClr val="accent2"/>
                </a:solidFill>
              </a:rPr>
              <a:t>For</a:t>
            </a:r>
            <a:endParaRPr lang="es-MX" sz="2200" b="1" dirty="0">
              <a:solidFill>
                <a:schemeClr val="accent2"/>
              </a:solidFill>
            </a:endParaRPr>
          </a:p>
          <a:p>
            <a:pPr marL="1371600" lvl="3" indent="0">
              <a:buNone/>
            </a:pPr>
            <a:r>
              <a:rPr lang="es-MX" sz="1800" b="1" dirty="0" err="1">
                <a:solidFill>
                  <a:schemeClr val="tx1"/>
                </a:solidFill>
              </a:rPr>
              <a:t>for</a:t>
            </a:r>
            <a:r>
              <a:rPr lang="es-MX" sz="1800" b="1" dirty="0">
                <a:solidFill>
                  <a:schemeClr val="tx1"/>
                </a:solidFill>
              </a:rPr>
              <a:t> (</a:t>
            </a:r>
            <a:r>
              <a:rPr lang="es-MX" sz="1800" b="1" dirty="0" err="1">
                <a:solidFill>
                  <a:schemeClr val="tx1"/>
                </a:solidFill>
              </a:rPr>
              <a:t>num</a:t>
            </a:r>
            <a:r>
              <a:rPr lang="es-MX" sz="1800" b="1" dirty="0">
                <a:solidFill>
                  <a:schemeClr val="tx1"/>
                </a:solidFill>
              </a:rPr>
              <a:t> i = 0; i &lt;= 10; i = i + 1) {</a:t>
            </a:r>
          </a:p>
          <a:p>
            <a:pPr marL="1371600" lvl="3" indent="0">
              <a:buNone/>
            </a:pPr>
            <a:r>
              <a:rPr lang="es-MX" sz="1800" b="1" dirty="0">
                <a:solidFill>
                  <a:schemeClr val="tx1"/>
                </a:solidFill>
              </a:rPr>
              <a:t>    # </a:t>
            </a:r>
            <a:r>
              <a:rPr lang="es-MX" sz="1800" b="1" dirty="0" err="1">
                <a:solidFill>
                  <a:schemeClr val="tx1"/>
                </a:solidFill>
              </a:rPr>
              <a:t>Contendio</a:t>
            </a:r>
            <a:endParaRPr lang="es-MX" sz="1800" b="1" dirty="0">
              <a:solidFill>
                <a:schemeClr val="tx1"/>
              </a:solidFill>
            </a:endParaRPr>
          </a:p>
          <a:p>
            <a:pPr marL="1371600" lvl="3" indent="0">
              <a:buNone/>
            </a:pPr>
            <a:r>
              <a:rPr lang="es-MX" sz="1800" b="1" dirty="0">
                <a:solidFill>
                  <a:schemeClr val="tx1"/>
                </a:solidFill>
              </a:rPr>
              <a:t>}</a:t>
            </a:r>
            <a:endParaRPr lang="es-MX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849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140" y="2150918"/>
            <a:ext cx="8468593" cy="3855028"/>
          </a:xfrm>
        </p:spPr>
        <p:txBody>
          <a:bodyPr>
            <a:noAutofit/>
          </a:bodyPr>
          <a:lstStyle/>
          <a:p>
            <a:pPr lvl="1"/>
            <a:r>
              <a:rPr lang="es-MX" sz="2400" b="1" dirty="0" err="1">
                <a:solidFill>
                  <a:schemeClr val="accent2"/>
                </a:solidFill>
              </a:rPr>
              <a:t>Metodos</a:t>
            </a:r>
            <a:r>
              <a:rPr lang="es-MX" sz="2400" b="1" dirty="0">
                <a:solidFill>
                  <a:schemeClr val="accent2"/>
                </a:solidFill>
              </a:rPr>
              <a:t> de cada tipo de dato</a:t>
            </a:r>
          </a:p>
          <a:p>
            <a:pPr lvl="2"/>
            <a:r>
              <a:rPr lang="es-MX" sz="2200" b="1" dirty="0" err="1">
                <a:solidFill>
                  <a:schemeClr val="accent2"/>
                </a:solidFill>
              </a:rPr>
              <a:t>num</a:t>
            </a:r>
            <a:r>
              <a:rPr lang="es-MX" sz="2200" b="1" dirty="0">
                <a:solidFill>
                  <a:schemeClr val="accent2"/>
                </a:solidFill>
              </a:rPr>
              <a:t> (Numero)</a:t>
            </a:r>
          </a:p>
          <a:p>
            <a:pPr lvl="3"/>
            <a:r>
              <a:rPr lang="es-MX" sz="2000" b="1" dirty="0" err="1">
                <a:solidFill>
                  <a:schemeClr val="accent2"/>
                </a:solidFill>
              </a:rPr>
              <a:t>num</a:t>
            </a:r>
            <a:r>
              <a:rPr lang="es-MX" sz="2000" b="1" dirty="0">
                <a:solidFill>
                  <a:schemeClr val="accent2"/>
                </a:solidFill>
              </a:rPr>
              <a:t>() (copiar numero)</a:t>
            </a:r>
          </a:p>
          <a:p>
            <a:pPr lvl="3"/>
            <a:r>
              <a:rPr lang="es-MX" sz="2000" b="1" dirty="0">
                <a:solidFill>
                  <a:schemeClr val="accent2"/>
                </a:solidFill>
              </a:rPr>
              <a:t>bol() (pasar a booleano)</a:t>
            </a:r>
          </a:p>
          <a:p>
            <a:pPr lvl="3"/>
            <a:r>
              <a:rPr lang="es-MX" sz="2000" b="1" dirty="0">
                <a:solidFill>
                  <a:schemeClr val="accent2"/>
                </a:solidFill>
              </a:rPr>
              <a:t>tex() (pasar a texto)</a:t>
            </a:r>
          </a:p>
          <a:p>
            <a:pPr lvl="3"/>
            <a:r>
              <a:rPr lang="es-MX" sz="2000" b="1" dirty="0">
                <a:solidFill>
                  <a:schemeClr val="accent2"/>
                </a:solidFill>
              </a:rPr>
              <a:t>fil() (pasar a file con nombre y extensión vacía)</a:t>
            </a:r>
          </a:p>
          <a:p>
            <a:pPr lvl="3"/>
            <a:r>
              <a:rPr lang="es-MX" sz="2000" b="1" dirty="0">
                <a:solidFill>
                  <a:schemeClr val="accent2"/>
                </a:solidFill>
              </a:rPr>
              <a:t>gro() (añadir a un nuevo grupo)</a:t>
            </a:r>
          </a:p>
          <a:p>
            <a:pPr lvl="3"/>
            <a:r>
              <a:rPr lang="es-MX" sz="2000" b="1" dirty="0">
                <a:solidFill>
                  <a:schemeClr val="accent2"/>
                </a:solidFill>
              </a:rPr>
              <a:t>lis() (añadir a una nueva lista)</a:t>
            </a:r>
          </a:p>
          <a:p>
            <a:pPr lvl="3"/>
            <a:r>
              <a:rPr lang="es-MX" sz="2000" b="1" dirty="0" err="1">
                <a:solidFill>
                  <a:schemeClr val="accent2"/>
                </a:solidFill>
              </a:rPr>
              <a:t>cop</a:t>
            </a:r>
            <a:r>
              <a:rPr lang="es-MX" sz="2000" b="1" dirty="0">
                <a:solidFill>
                  <a:schemeClr val="accent2"/>
                </a:solidFill>
              </a:rPr>
              <a:t>() (copiar)</a:t>
            </a:r>
          </a:p>
          <a:p>
            <a:pPr lvl="3"/>
            <a:r>
              <a:rPr lang="es-MX" sz="2000" b="1" dirty="0" err="1">
                <a:solidFill>
                  <a:schemeClr val="accent2"/>
                </a:solidFill>
              </a:rPr>
              <a:t>len</a:t>
            </a:r>
            <a:r>
              <a:rPr lang="es-MX" sz="2000" b="1" dirty="0">
                <a:solidFill>
                  <a:schemeClr val="accent2"/>
                </a:solidFill>
              </a:rPr>
              <a:t>() (longitud)</a:t>
            </a:r>
          </a:p>
        </p:txBody>
      </p:sp>
    </p:spTree>
    <p:extLst>
      <p:ext uri="{BB962C8B-B14F-4D97-AF65-F5344CB8AC3E}">
        <p14:creationId xmlns:p14="http://schemas.microsoft.com/office/powerpoint/2010/main" val="4011514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140" y="2150918"/>
            <a:ext cx="8468593" cy="3855028"/>
          </a:xfrm>
        </p:spPr>
        <p:txBody>
          <a:bodyPr>
            <a:noAutofit/>
          </a:bodyPr>
          <a:lstStyle/>
          <a:p>
            <a:pPr lvl="1"/>
            <a:r>
              <a:rPr lang="es-MX" sz="2400" b="1" dirty="0" err="1">
                <a:solidFill>
                  <a:schemeClr val="accent2"/>
                </a:solidFill>
              </a:rPr>
              <a:t>Metodos</a:t>
            </a:r>
            <a:r>
              <a:rPr lang="es-MX" sz="2400" b="1" dirty="0">
                <a:solidFill>
                  <a:schemeClr val="accent2"/>
                </a:solidFill>
              </a:rPr>
              <a:t> de cada tipo de dato</a:t>
            </a: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bol (Booleano)</a:t>
            </a:r>
          </a:p>
          <a:p>
            <a:pPr lvl="3"/>
            <a:r>
              <a:rPr lang="es-MX" sz="1800" b="1" dirty="0" err="1">
                <a:solidFill>
                  <a:schemeClr val="accent2"/>
                </a:solidFill>
              </a:rPr>
              <a:t>num</a:t>
            </a:r>
            <a:r>
              <a:rPr lang="es-MX" sz="1800" b="1" dirty="0">
                <a:solidFill>
                  <a:schemeClr val="accent2"/>
                </a:solidFill>
              </a:rPr>
              <a:t>() (pasar a numero)</a:t>
            </a:r>
          </a:p>
          <a:p>
            <a:pPr lvl="3"/>
            <a:r>
              <a:rPr lang="es-MX" sz="1800" b="1" dirty="0">
                <a:solidFill>
                  <a:schemeClr val="accent2"/>
                </a:solidFill>
              </a:rPr>
              <a:t>bol() (copiar booleano)</a:t>
            </a:r>
          </a:p>
          <a:p>
            <a:pPr lvl="3"/>
            <a:r>
              <a:rPr lang="es-MX" sz="1800" b="1" dirty="0">
                <a:solidFill>
                  <a:schemeClr val="accent2"/>
                </a:solidFill>
              </a:rPr>
              <a:t>tex() (pasar a texto)</a:t>
            </a:r>
          </a:p>
          <a:p>
            <a:pPr lvl="3"/>
            <a:r>
              <a:rPr lang="es-MX" sz="1800" b="1" dirty="0">
                <a:solidFill>
                  <a:schemeClr val="accent2"/>
                </a:solidFill>
              </a:rPr>
              <a:t>fil() (pasar a file con nombre y </a:t>
            </a:r>
            <a:r>
              <a:rPr lang="es-MX" sz="1800" b="1" dirty="0" err="1">
                <a:solidFill>
                  <a:schemeClr val="accent2"/>
                </a:solidFill>
              </a:rPr>
              <a:t>extención</a:t>
            </a:r>
            <a:r>
              <a:rPr lang="es-MX" sz="1800" b="1" dirty="0">
                <a:solidFill>
                  <a:schemeClr val="accent2"/>
                </a:solidFill>
              </a:rPr>
              <a:t> </a:t>
            </a:r>
            <a:r>
              <a:rPr lang="es-MX" sz="1800" b="1" dirty="0" err="1">
                <a:solidFill>
                  <a:schemeClr val="accent2"/>
                </a:solidFill>
              </a:rPr>
              <a:t>vacia</a:t>
            </a:r>
            <a:r>
              <a:rPr lang="es-MX" sz="1800" b="1" dirty="0">
                <a:solidFill>
                  <a:schemeClr val="accent2"/>
                </a:solidFill>
              </a:rPr>
              <a:t>)</a:t>
            </a:r>
          </a:p>
          <a:p>
            <a:pPr lvl="3"/>
            <a:r>
              <a:rPr lang="es-MX" sz="1800" b="1" dirty="0">
                <a:solidFill>
                  <a:schemeClr val="accent2"/>
                </a:solidFill>
              </a:rPr>
              <a:t>gro() (añadir a un nuevo grupo)</a:t>
            </a:r>
          </a:p>
          <a:p>
            <a:pPr lvl="3"/>
            <a:r>
              <a:rPr lang="es-MX" sz="1800" b="1" dirty="0">
                <a:solidFill>
                  <a:schemeClr val="accent2"/>
                </a:solidFill>
              </a:rPr>
              <a:t>lis() (añadir a una nueva lista)</a:t>
            </a:r>
          </a:p>
          <a:p>
            <a:pPr lvl="3"/>
            <a:r>
              <a:rPr lang="es-MX" sz="1800" b="1" dirty="0" err="1">
                <a:solidFill>
                  <a:schemeClr val="accent2"/>
                </a:solidFill>
              </a:rPr>
              <a:t>cop</a:t>
            </a:r>
            <a:r>
              <a:rPr lang="es-MX" sz="1800" b="1" dirty="0">
                <a:solidFill>
                  <a:schemeClr val="accent2"/>
                </a:solidFill>
              </a:rPr>
              <a:t>() (copiar)</a:t>
            </a:r>
          </a:p>
          <a:p>
            <a:pPr lvl="3"/>
            <a:r>
              <a:rPr lang="es-MX" sz="1800" b="1" dirty="0" err="1">
                <a:solidFill>
                  <a:schemeClr val="accent2"/>
                </a:solidFill>
              </a:rPr>
              <a:t>len</a:t>
            </a:r>
            <a:r>
              <a:rPr lang="es-MX" sz="1800" b="1" dirty="0">
                <a:solidFill>
                  <a:schemeClr val="accent2"/>
                </a:solidFill>
              </a:rPr>
              <a:t>() (longitud)</a:t>
            </a:r>
            <a:endParaRPr lang="es-MX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435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140" y="2150918"/>
            <a:ext cx="8468593" cy="3855028"/>
          </a:xfrm>
        </p:spPr>
        <p:txBody>
          <a:bodyPr>
            <a:noAutofit/>
          </a:bodyPr>
          <a:lstStyle/>
          <a:p>
            <a:pPr lvl="1"/>
            <a:r>
              <a:rPr lang="es-MX" sz="2400" b="1" dirty="0" err="1">
                <a:solidFill>
                  <a:schemeClr val="accent2"/>
                </a:solidFill>
              </a:rPr>
              <a:t>Metodos</a:t>
            </a:r>
            <a:r>
              <a:rPr lang="es-MX" sz="2400" b="1" dirty="0">
                <a:solidFill>
                  <a:schemeClr val="accent2"/>
                </a:solidFill>
              </a:rPr>
              <a:t> de cada tipo de dato</a:t>
            </a: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tex (Texto)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num</a:t>
            </a:r>
            <a:r>
              <a:rPr lang="es-MX" sz="1600" b="1" dirty="0">
                <a:solidFill>
                  <a:schemeClr val="accent2"/>
                </a:solidFill>
              </a:rPr>
              <a:t>() (pasar a numero)</a:t>
            </a:r>
          </a:p>
          <a:p>
            <a:pPr lvl="3"/>
            <a:r>
              <a:rPr lang="es-MX" sz="1600" b="1" dirty="0">
                <a:solidFill>
                  <a:schemeClr val="accent2"/>
                </a:solidFill>
              </a:rPr>
              <a:t>bol() (pasar a booleano)</a:t>
            </a:r>
          </a:p>
          <a:p>
            <a:pPr lvl="3"/>
            <a:r>
              <a:rPr lang="es-MX" sz="1600" b="1" dirty="0">
                <a:solidFill>
                  <a:schemeClr val="accent2"/>
                </a:solidFill>
              </a:rPr>
              <a:t>tex() (copiar texto)</a:t>
            </a:r>
          </a:p>
          <a:p>
            <a:pPr lvl="3"/>
            <a:r>
              <a:rPr lang="es-MX" sz="1600" b="1" dirty="0">
                <a:solidFill>
                  <a:schemeClr val="accent2"/>
                </a:solidFill>
              </a:rPr>
              <a:t>fil() (pasar a file con nombre y </a:t>
            </a:r>
            <a:r>
              <a:rPr lang="es-MX" sz="1600" b="1" dirty="0" err="1">
                <a:solidFill>
                  <a:schemeClr val="accent2"/>
                </a:solidFill>
              </a:rPr>
              <a:t>extención</a:t>
            </a:r>
            <a:r>
              <a:rPr lang="es-MX" sz="1600" b="1" dirty="0">
                <a:solidFill>
                  <a:schemeClr val="accent2"/>
                </a:solidFill>
              </a:rPr>
              <a:t> </a:t>
            </a:r>
            <a:r>
              <a:rPr lang="es-MX" sz="1600" b="1" dirty="0" err="1">
                <a:solidFill>
                  <a:schemeClr val="accent2"/>
                </a:solidFill>
              </a:rPr>
              <a:t>vacia</a:t>
            </a:r>
            <a:r>
              <a:rPr lang="es-MX" sz="1600" b="1" dirty="0">
                <a:solidFill>
                  <a:schemeClr val="accent2"/>
                </a:solidFill>
              </a:rPr>
              <a:t>)</a:t>
            </a:r>
          </a:p>
          <a:p>
            <a:pPr lvl="3"/>
            <a:r>
              <a:rPr lang="es-MX" sz="1600" b="1" dirty="0">
                <a:solidFill>
                  <a:schemeClr val="accent2"/>
                </a:solidFill>
              </a:rPr>
              <a:t>gro() (añadir a un nuevo grupo)</a:t>
            </a:r>
          </a:p>
          <a:p>
            <a:pPr lvl="3"/>
            <a:r>
              <a:rPr lang="es-MX" sz="1600" b="1" dirty="0">
                <a:solidFill>
                  <a:schemeClr val="accent2"/>
                </a:solidFill>
              </a:rPr>
              <a:t>lis() (añadir a una nueva lista)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cop</a:t>
            </a:r>
            <a:r>
              <a:rPr lang="es-MX" sz="1600" b="1" dirty="0">
                <a:solidFill>
                  <a:schemeClr val="accent2"/>
                </a:solidFill>
              </a:rPr>
              <a:t>() (copiar)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len</a:t>
            </a:r>
            <a:r>
              <a:rPr lang="es-MX" sz="1600" b="1" dirty="0">
                <a:solidFill>
                  <a:schemeClr val="accent2"/>
                </a:solidFill>
              </a:rPr>
              <a:t>() (longitud)</a:t>
            </a:r>
            <a:endParaRPr lang="es-MX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920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140" y="2150918"/>
            <a:ext cx="11629969" cy="3855028"/>
          </a:xfrm>
        </p:spPr>
        <p:txBody>
          <a:bodyPr>
            <a:noAutofit/>
          </a:bodyPr>
          <a:lstStyle/>
          <a:p>
            <a:pPr lvl="1"/>
            <a:r>
              <a:rPr lang="es-MX" sz="2400" b="1" dirty="0" err="1">
                <a:solidFill>
                  <a:schemeClr val="accent2"/>
                </a:solidFill>
              </a:rPr>
              <a:t>Metodos</a:t>
            </a:r>
            <a:r>
              <a:rPr lang="es-MX" sz="2400" b="1" dirty="0">
                <a:solidFill>
                  <a:schemeClr val="accent2"/>
                </a:solidFill>
              </a:rPr>
              <a:t> de cada tipo de dato</a:t>
            </a: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tex (Texto)</a:t>
            </a:r>
          </a:p>
          <a:p>
            <a:pPr lvl="3"/>
            <a:r>
              <a:rPr lang="es-MX" sz="1600" b="1" dirty="0">
                <a:solidFill>
                  <a:schemeClr val="accent2"/>
                </a:solidFill>
              </a:rPr>
              <a:t>sub(</a:t>
            </a:r>
            <a:r>
              <a:rPr lang="es-MX" sz="1600" b="1" dirty="0" err="1">
                <a:solidFill>
                  <a:schemeClr val="accent2"/>
                </a:solidFill>
              </a:rPr>
              <a:t>inicial,final</a:t>
            </a:r>
            <a:r>
              <a:rPr lang="es-MX" sz="1600" b="1" dirty="0">
                <a:solidFill>
                  <a:schemeClr val="accent2"/>
                </a:solidFill>
              </a:rPr>
              <a:t>) (</a:t>
            </a:r>
            <a:r>
              <a:rPr lang="es-MX" sz="1600" b="1" dirty="0" err="1">
                <a:solidFill>
                  <a:schemeClr val="accent2"/>
                </a:solidFill>
              </a:rPr>
              <a:t>subcadena</a:t>
            </a:r>
            <a:r>
              <a:rPr lang="es-MX" sz="1600" b="1" dirty="0">
                <a:solidFill>
                  <a:schemeClr val="accent2"/>
                </a:solidFill>
              </a:rPr>
              <a:t>)</a:t>
            </a:r>
          </a:p>
          <a:p>
            <a:pPr lvl="3"/>
            <a:r>
              <a:rPr lang="es-MX" sz="1600" b="1" dirty="0">
                <a:solidFill>
                  <a:schemeClr val="accent2"/>
                </a:solidFill>
              </a:rPr>
              <a:t>sub(</a:t>
            </a:r>
            <a:r>
              <a:rPr lang="es-MX" sz="1600" b="1" dirty="0" err="1">
                <a:solidFill>
                  <a:schemeClr val="accent2"/>
                </a:solidFill>
              </a:rPr>
              <a:t>exp,exp</a:t>
            </a:r>
            <a:r>
              <a:rPr lang="es-MX" sz="1600" b="1" dirty="0">
                <a:solidFill>
                  <a:schemeClr val="accent2"/>
                </a:solidFill>
              </a:rPr>
              <a:t>) (</a:t>
            </a:r>
            <a:r>
              <a:rPr lang="es-MX" sz="1600" b="1" dirty="0" err="1">
                <a:solidFill>
                  <a:schemeClr val="accent2"/>
                </a:solidFill>
              </a:rPr>
              <a:t>subcadena</a:t>
            </a:r>
            <a:r>
              <a:rPr lang="es-MX" sz="1600" b="1" dirty="0">
                <a:solidFill>
                  <a:schemeClr val="accent2"/>
                </a:solidFill>
              </a:rPr>
              <a:t>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char</a:t>
            </a:r>
            <a:r>
              <a:rPr lang="es-MX" sz="1600" b="1" dirty="0">
                <a:solidFill>
                  <a:schemeClr val="accent2"/>
                </a:solidFill>
              </a:rPr>
              <a:t>(</a:t>
            </a:r>
            <a:r>
              <a:rPr lang="es-MX" sz="1600" b="1" dirty="0" err="1">
                <a:solidFill>
                  <a:schemeClr val="accent2"/>
                </a:solidFill>
              </a:rPr>
              <a:t>pos</a:t>
            </a:r>
            <a:r>
              <a:rPr lang="es-MX" sz="1600" b="1" dirty="0">
                <a:solidFill>
                  <a:schemeClr val="accent2"/>
                </a:solidFill>
              </a:rPr>
              <a:t>) (</a:t>
            </a:r>
            <a:r>
              <a:rPr lang="es-MX" sz="1600" b="1" dirty="0" err="1">
                <a:solidFill>
                  <a:schemeClr val="accent2"/>
                </a:solidFill>
              </a:rPr>
              <a:t>caracter</a:t>
            </a:r>
            <a:r>
              <a:rPr lang="es-MX" sz="1600" b="1" dirty="0">
                <a:solidFill>
                  <a:schemeClr val="accent2"/>
                </a:solidFill>
              </a:rPr>
              <a:t>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sep</a:t>
            </a:r>
            <a:r>
              <a:rPr lang="es-MX" sz="1600" b="1" dirty="0">
                <a:solidFill>
                  <a:schemeClr val="accent2"/>
                </a:solidFill>
              </a:rPr>
              <a:t>(</a:t>
            </a:r>
            <a:r>
              <a:rPr lang="es-MX" sz="1600" b="1" dirty="0" err="1">
                <a:solidFill>
                  <a:schemeClr val="accent2"/>
                </a:solidFill>
              </a:rPr>
              <a:t>exp</a:t>
            </a:r>
            <a:r>
              <a:rPr lang="es-MX" sz="1600" b="1" dirty="0">
                <a:solidFill>
                  <a:schemeClr val="accent2"/>
                </a:solidFill>
              </a:rPr>
              <a:t>) (separar </a:t>
            </a:r>
            <a:r>
              <a:rPr lang="es-MX" sz="1600" b="1" dirty="0" err="1">
                <a:solidFill>
                  <a:schemeClr val="accent2"/>
                </a:solidFill>
              </a:rPr>
              <a:t>segun</a:t>
            </a:r>
            <a:r>
              <a:rPr lang="es-MX" sz="1600" b="1" dirty="0">
                <a:solidFill>
                  <a:schemeClr val="accent2"/>
                </a:solidFill>
              </a:rPr>
              <a:t> cada coincidencia de una expresión regular)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sep</a:t>
            </a:r>
            <a:r>
              <a:rPr lang="es-MX" sz="1600" b="1" dirty="0">
                <a:solidFill>
                  <a:schemeClr val="accent2"/>
                </a:solidFill>
              </a:rPr>
              <a:t>(</a:t>
            </a:r>
            <a:r>
              <a:rPr lang="es-MX" sz="1600" b="1" dirty="0" err="1">
                <a:solidFill>
                  <a:schemeClr val="accent2"/>
                </a:solidFill>
              </a:rPr>
              <a:t>exp</a:t>
            </a:r>
            <a:r>
              <a:rPr lang="es-MX" sz="1600" b="1" dirty="0">
                <a:solidFill>
                  <a:schemeClr val="accent2"/>
                </a:solidFill>
              </a:rPr>
              <a:t>, n) (separar </a:t>
            </a:r>
            <a:r>
              <a:rPr lang="es-MX" sz="1600" b="1" dirty="0" err="1">
                <a:solidFill>
                  <a:schemeClr val="accent2"/>
                </a:solidFill>
              </a:rPr>
              <a:t>segun</a:t>
            </a:r>
            <a:r>
              <a:rPr lang="es-MX" sz="1600" b="1" dirty="0">
                <a:solidFill>
                  <a:schemeClr val="accent2"/>
                </a:solidFill>
              </a:rPr>
              <a:t> la n-</a:t>
            </a:r>
            <a:r>
              <a:rPr lang="es-MX" sz="1600" b="1" dirty="0" err="1">
                <a:solidFill>
                  <a:schemeClr val="accent2"/>
                </a:solidFill>
              </a:rPr>
              <a:t>esima</a:t>
            </a:r>
            <a:r>
              <a:rPr lang="es-MX" sz="1600" b="1" dirty="0">
                <a:solidFill>
                  <a:schemeClr val="accent2"/>
                </a:solidFill>
              </a:rPr>
              <a:t> coincidencia de una expresión regular)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sep</a:t>
            </a:r>
            <a:r>
              <a:rPr lang="es-MX" sz="1600" b="1" dirty="0">
                <a:solidFill>
                  <a:schemeClr val="accent2"/>
                </a:solidFill>
              </a:rPr>
              <a:t>(</a:t>
            </a:r>
            <a:r>
              <a:rPr lang="es-MX" sz="1600" b="1" dirty="0" err="1">
                <a:solidFill>
                  <a:schemeClr val="accent2"/>
                </a:solidFill>
              </a:rPr>
              <a:t>exp</a:t>
            </a:r>
            <a:r>
              <a:rPr lang="es-MX" sz="1600" b="1" dirty="0">
                <a:solidFill>
                  <a:schemeClr val="accent2"/>
                </a:solidFill>
              </a:rPr>
              <a:t>, n, m) (separar entre la n-</a:t>
            </a:r>
            <a:r>
              <a:rPr lang="es-MX" sz="1600" b="1" dirty="0" err="1">
                <a:solidFill>
                  <a:schemeClr val="accent2"/>
                </a:solidFill>
              </a:rPr>
              <a:t>esima</a:t>
            </a:r>
            <a:r>
              <a:rPr lang="es-MX" sz="1600" b="1" dirty="0">
                <a:solidFill>
                  <a:schemeClr val="accent2"/>
                </a:solidFill>
              </a:rPr>
              <a:t> y la m-</a:t>
            </a:r>
            <a:r>
              <a:rPr lang="es-MX" sz="1600" b="1" dirty="0" err="1">
                <a:solidFill>
                  <a:schemeClr val="accent2"/>
                </a:solidFill>
              </a:rPr>
              <a:t>esima</a:t>
            </a:r>
            <a:r>
              <a:rPr lang="es-MX" sz="1600" b="1" dirty="0">
                <a:solidFill>
                  <a:schemeClr val="accent2"/>
                </a:solidFill>
              </a:rPr>
              <a:t> coincidencia de una expresión regular)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sep</a:t>
            </a:r>
            <a:r>
              <a:rPr lang="es-MX" sz="1600" b="1" dirty="0">
                <a:solidFill>
                  <a:schemeClr val="accent2"/>
                </a:solidFill>
              </a:rPr>
              <a:t>(</a:t>
            </a:r>
            <a:r>
              <a:rPr lang="es-MX" sz="1600" b="1" dirty="0" err="1">
                <a:solidFill>
                  <a:schemeClr val="accent2"/>
                </a:solidFill>
              </a:rPr>
              <a:t>exp</a:t>
            </a:r>
            <a:r>
              <a:rPr lang="es-MX" sz="1600" b="1" dirty="0">
                <a:solidFill>
                  <a:schemeClr val="accent2"/>
                </a:solidFill>
              </a:rPr>
              <a:t>, </a:t>
            </a:r>
            <a:r>
              <a:rPr lang="es-MX" sz="1600" b="1" dirty="0" err="1">
                <a:solidFill>
                  <a:schemeClr val="accent2"/>
                </a:solidFill>
              </a:rPr>
              <a:t>group</a:t>
            </a:r>
            <a:r>
              <a:rPr lang="es-MX" sz="1600" b="1" dirty="0">
                <a:solidFill>
                  <a:schemeClr val="accent2"/>
                </a:solidFill>
              </a:rPr>
              <a:t> </a:t>
            </a:r>
            <a:r>
              <a:rPr lang="es-MX" sz="1600" b="1" dirty="0" err="1">
                <a:solidFill>
                  <a:schemeClr val="accent2"/>
                </a:solidFill>
              </a:rPr>
              <a:t>num</a:t>
            </a:r>
            <a:r>
              <a:rPr lang="es-MX" sz="1600" b="1" dirty="0">
                <a:solidFill>
                  <a:schemeClr val="accent2"/>
                </a:solidFill>
              </a:rPr>
              <a:t>) (separar </a:t>
            </a:r>
            <a:r>
              <a:rPr lang="es-MX" sz="1600" b="1" dirty="0" err="1">
                <a:solidFill>
                  <a:schemeClr val="accent2"/>
                </a:solidFill>
              </a:rPr>
              <a:t>segun</a:t>
            </a:r>
            <a:r>
              <a:rPr lang="es-MX" sz="1600" b="1" dirty="0">
                <a:solidFill>
                  <a:schemeClr val="accent2"/>
                </a:solidFill>
              </a:rPr>
              <a:t> las n-</a:t>
            </a:r>
            <a:r>
              <a:rPr lang="es-MX" sz="1600" b="1" dirty="0" err="1">
                <a:solidFill>
                  <a:schemeClr val="accent2"/>
                </a:solidFill>
              </a:rPr>
              <a:t>esimas</a:t>
            </a:r>
            <a:r>
              <a:rPr lang="es-MX" sz="1600" b="1" dirty="0">
                <a:solidFill>
                  <a:schemeClr val="accent2"/>
                </a:solidFill>
              </a:rPr>
              <a:t> coincidencias de una expresión regular)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sep</a:t>
            </a:r>
            <a:r>
              <a:rPr lang="es-MX" sz="1600" b="1" dirty="0">
                <a:solidFill>
                  <a:schemeClr val="accent2"/>
                </a:solidFill>
              </a:rPr>
              <a:t>(n) (separar en n partes)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sep</a:t>
            </a:r>
            <a:r>
              <a:rPr lang="es-MX" sz="1600" b="1" dirty="0">
                <a:solidFill>
                  <a:schemeClr val="accent2"/>
                </a:solidFill>
              </a:rPr>
              <a:t>(</a:t>
            </a:r>
            <a:r>
              <a:rPr lang="es-MX" sz="1600" b="1" dirty="0" err="1">
                <a:solidFill>
                  <a:schemeClr val="accent2"/>
                </a:solidFill>
              </a:rPr>
              <a:t>group</a:t>
            </a:r>
            <a:r>
              <a:rPr lang="es-MX" sz="1600" b="1" dirty="0">
                <a:solidFill>
                  <a:schemeClr val="accent2"/>
                </a:solidFill>
              </a:rPr>
              <a:t> </a:t>
            </a:r>
            <a:r>
              <a:rPr lang="es-MX" sz="1600" b="1" dirty="0" err="1">
                <a:solidFill>
                  <a:schemeClr val="accent2"/>
                </a:solidFill>
              </a:rPr>
              <a:t>num</a:t>
            </a:r>
            <a:r>
              <a:rPr lang="es-MX" sz="1600" b="1" dirty="0">
                <a:solidFill>
                  <a:schemeClr val="accent2"/>
                </a:solidFill>
              </a:rPr>
              <a:t>) (separar </a:t>
            </a:r>
            <a:r>
              <a:rPr lang="es-MX" sz="1600" b="1" dirty="0" err="1">
                <a:solidFill>
                  <a:schemeClr val="accent2"/>
                </a:solidFill>
              </a:rPr>
              <a:t>segun</a:t>
            </a:r>
            <a:r>
              <a:rPr lang="es-MX" sz="1600" b="1" dirty="0">
                <a:solidFill>
                  <a:schemeClr val="accent2"/>
                </a:solidFill>
              </a:rPr>
              <a:t> las posiciones especificadas)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sep</a:t>
            </a:r>
            <a:r>
              <a:rPr lang="es-MX" sz="1600" b="1" dirty="0">
                <a:solidFill>
                  <a:schemeClr val="accent2"/>
                </a:solidFill>
              </a:rPr>
              <a:t>(</a:t>
            </a:r>
            <a:r>
              <a:rPr lang="es-MX" sz="1600" b="1" dirty="0" err="1">
                <a:solidFill>
                  <a:schemeClr val="accent2"/>
                </a:solidFill>
              </a:rPr>
              <a:t>group</a:t>
            </a:r>
            <a:r>
              <a:rPr lang="es-MX" sz="1600" b="1" dirty="0">
                <a:solidFill>
                  <a:schemeClr val="accent2"/>
                </a:solidFill>
              </a:rPr>
              <a:t> tex) (separar </a:t>
            </a:r>
            <a:r>
              <a:rPr lang="es-MX" sz="1600" b="1" dirty="0" err="1">
                <a:solidFill>
                  <a:schemeClr val="accent2"/>
                </a:solidFill>
              </a:rPr>
              <a:t>segun</a:t>
            </a:r>
            <a:r>
              <a:rPr lang="es-MX" sz="1600" b="1" dirty="0">
                <a:solidFill>
                  <a:schemeClr val="accent2"/>
                </a:solidFill>
              </a:rPr>
              <a:t> las expresiones especificadas)</a:t>
            </a:r>
            <a:endParaRPr lang="es-MX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4122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3127" y="2150918"/>
            <a:ext cx="12843163" cy="3855028"/>
          </a:xfrm>
        </p:spPr>
        <p:txBody>
          <a:bodyPr>
            <a:noAutofit/>
          </a:bodyPr>
          <a:lstStyle/>
          <a:p>
            <a:pPr lvl="1"/>
            <a:r>
              <a:rPr lang="es-MX" sz="2400" b="1" dirty="0" err="1">
                <a:solidFill>
                  <a:schemeClr val="accent2"/>
                </a:solidFill>
              </a:rPr>
              <a:t>Metodos</a:t>
            </a:r>
            <a:r>
              <a:rPr lang="es-MX" sz="2400" b="1" dirty="0">
                <a:solidFill>
                  <a:schemeClr val="accent2"/>
                </a:solidFill>
              </a:rPr>
              <a:t> de cada tipo de dato</a:t>
            </a: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tex (Texto)</a:t>
            </a:r>
          </a:p>
          <a:p>
            <a:pPr lvl="3"/>
            <a:r>
              <a:rPr lang="es-MX" sz="1600" b="1" dirty="0">
                <a:solidFill>
                  <a:schemeClr val="accent2"/>
                </a:solidFill>
              </a:rPr>
              <a:t>- rem(</a:t>
            </a:r>
            <a:r>
              <a:rPr lang="es-MX" sz="1600" b="1" dirty="0" err="1">
                <a:solidFill>
                  <a:schemeClr val="accent2"/>
                </a:solidFill>
              </a:rPr>
              <a:t>exp</a:t>
            </a:r>
            <a:r>
              <a:rPr lang="es-MX" sz="1600" b="1" dirty="0">
                <a:solidFill>
                  <a:schemeClr val="accent2"/>
                </a:solidFill>
              </a:rPr>
              <a:t>) (remover cada coincidencia de una expresión regular)</a:t>
            </a:r>
          </a:p>
          <a:p>
            <a:pPr lvl="3"/>
            <a:r>
              <a:rPr lang="es-MX" sz="1600" b="1" dirty="0">
                <a:solidFill>
                  <a:schemeClr val="accent2"/>
                </a:solidFill>
              </a:rPr>
              <a:t>	- rem(</a:t>
            </a:r>
            <a:r>
              <a:rPr lang="es-MX" sz="1600" b="1" dirty="0" err="1">
                <a:solidFill>
                  <a:schemeClr val="accent2"/>
                </a:solidFill>
              </a:rPr>
              <a:t>exp</a:t>
            </a:r>
            <a:r>
              <a:rPr lang="es-MX" sz="1600" b="1" dirty="0">
                <a:solidFill>
                  <a:schemeClr val="accent2"/>
                </a:solidFill>
              </a:rPr>
              <a:t>, n) (remover n-</a:t>
            </a:r>
            <a:r>
              <a:rPr lang="es-MX" sz="1600" b="1" dirty="0" err="1">
                <a:solidFill>
                  <a:schemeClr val="accent2"/>
                </a:solidFill>
              </a:rPr>
              <a:t>esima</a:t>
            </a:r>
            <a:r>
              <a:rPr lang="es-MX" sz="1600" b="1" dirty="0">
                <a:solidFill>
                  <a:schemeClr val="accent2"/>
                </a:solidFill>
              </a:rPr>
              <a:t> coincidencia de una expresión regular)</a:t>
            </a:r>
          </a:p>
          <a:p>
            <a:pPr lvl="3"/>
            <a:r>
              <a:rPr lang="es-MX" sz="1600" b="1" dirty="0">
                <a:solidFill>
                  <a:schemeClr val="accent2"/>
                </a:solidFill>
              </a:rPr>
              <a:t>	- rem(</a:t>
            </a:r>
            <a:r>
              <a:rPr lang="es-MX" sz="1600" b="1" dirty="0" err="1">
                <a:solidFill>
                  <a:schemeClr val="accent2"/>
                </a:solidFill>
              </a:rPr>
              <a:t>exp</a:t>
            </a:r>
            <a:r>
              <a:rPr lang="es-MX" sz="1600" b="1" dirty="0">
                <a:solidFill>
                  <a:schemeClr val="accent2"/>
                </a:solidFill>
              </a:rPr>
              <a:t>, n, m) (remover entre la n-</a:t>
            </a:r>
            <a:r>
              <a:rPr lang="es-MX" sz="1600" b="1" dirty="0" err="1">
                <a:solidFill>
                  <a:schemeClr val="accent2"/>
                </a:solidFill>
              </a:rPr>
              <a:t>esima</a:t>
            </a:r>
            <a:r>
              <a:rPr lang="es-MX" sz="1600" b="1" dirty="0">
                <a:solidFill>
                  <a:schemeClr val="accent2"/>
                </a:solidFill>
              </a:rPr>
              <a:t> y la m-</a:t>
            </a:r>
            <a:r>
              <a:rPr lang="es-MX" sz="1600" b="1" dirty="0" err="1">
                <a:solidFill>
                  <a:schemeClr val="accent2"/>
                </a:solidFill>
              </a:rPr>
              <a:t>esima</a:t>
            </a:r>
            <a:r>
              <a:rPr lang="es-MX" sz="1600" b="1" dirty="0">
                <a:solidFill>
                  <a:schemeClr val="accent2"/>
                </a:solidFill>
              </a:rPr>
              <a:t> coincidencia de una expresión regular)</a:t>
            </a:r>
          </a:p>
          <a:p>
            <a:pPr lvl="3"/>
            <a:r>
              <a:rPr lang="es-MX" sz="1600" b="1" dirty="0">
                <a:solidFill>
                  <a:schemeClr val="accent2"/>
                </a:solidFill>
              </a:rPr>
              <a:t>	- rem(</a:t>
            </a:r>
            <a:r>
              <a:rPr lang="es-MX" sz="1600" b="1" dirty="0" err="1">
                <a:solidFill>
                  <a:schemeClr val="accent2"/>
                </a:solidFill>
              </a:rPr>
              <a:t>exp</a:t>
            </a:r>
            <a:r>
              <a:rPr lang="es-MX" sz="1600" b="1" dirty="0">
                <a:solidFill>
                  <a:schemeClr val="accent2"/>
                </a:solidFill>
              </a:rPr>
              <a:t>, </a:t>
            </a:r>
            <a:r>
              <a:rPr lang="es-MX" sz="1600" b="1" dirty="0" err="1">
                <a:solidFill>
                  <a:schemeClr val="accent2"/>
                </a:solidFill>
              </a:rPr>
              <a:t>group</a:t>
            </a:r>
            <a:r>
              <a:rPr lang="es-MX" sz="1600" b="1" dirty="0">
                <a:solidFill>
                  <a:schemeClr val="accent2"/>
                </a:solidFill>
              </a:rPr>
              <a:t> </a:t>
            </a:r>
            <a:r>
              <a:rPr lang="es-MX" sz="1600" b="1" dirty="0" err="1">
                <a:solidFill>
                  <a:schemeClr val="accent2"/>
                </a:solidFill>
              </a:rPr>
              <a:t>num</a:t>
            </a:r>
            <a:r>
              <a:rPr lang="es-MX" sz="1600" b="1" dirty="0">
                <a:solidFill>
                  <a:schemeClr val="accent2"/>
                </a:solidFill>
              </a:rPr>
              <a:t>) (remover las n-</a:t>
            </a:r>
            <a:r>
              <a:rPr lang="es-MX" sz="1600" b="1" dirty="0" err="1">
                <a:solidFill>
                  <a:schemeClr val="accent2"/>
                </a:solidFill>
              </a:rPr>
              <a:t>esimas</a:t>
            </a:r>
            <a:r>
              <a:rPr lang="es-MX" sz="1600" b="1" dirty="0">
                <a:solidFill>
                  <a:schemeClr val="accent2"/>
                </a:solidFill>
              </a:rPr>
              <a:t> coincidencias de una expresión regular)</a:t>
            </a:r>
          </a:p>
          <a:p>
            <a:pPr lvl="3"/>
            <a:r>
              <a:rPr lang="es-MX" sz="1600" b="1" dirty="0">
                <a:solidFill>
                  <a:schemeClr val="accent2"/>
                </a:solidFill>
              </a:rPr>
              <a:t>	- rem(</a:t>
            </a:r>
            <a:r>
              <a:rPr lang="es-MX" sz="1600" b="1" dirty="0" err="1">
                <a:solidFill>
                  <a:schemeClr val="accent2"/>
                </a:solidFill>
              </a:rPr>
              <a:t>pos</a:t>
            </a:r>
            <a:r>
              <a:rPr lang="es-MX" sz="1600" b="1" dirty="0">
                <a:solidFill>
                  <a:schemeClr val="accent2"/>
                </a:solidFill>
              </a:rPr>
              <a:t>) (remover </a:t>
            </a:r>
            <a:r>
              <a:rPr lang="es-MX" sz="1600" b="1" dirty="0" err="1">
                <a:solidFill>
                  <a:schemeClr val="accent2"/>
                </a:solidFill>
              </a:rPr>
              <a:t>caracter</a:t>
            </a:r>
            <a:r>
              <a:rPr lang="es-MX" sz="1600" b="1" dirty="0">
                <a:solidFill>
                  <a:schemeClr val="accent2"/>
                </a:solidFill>
              </a:rPr>
              <a:t> en la posición especificada)</a:t>
            </a:r>
          </a:p>
          <a:p>
            <a:pPr lvl="3"/>
            <a:r>
              <a:rPr lang="es-MX" sz="1600" b="1" dirty="0">
                <a:solidFill>
                  <a:schemeClr val="accent2"/>
                </a:solidFill>
              </a:rPr>
              <a:t>	- rem(</a:t>
            </a:r>
            <a:r>
              <a:rPr lang="es-MX" sz="1600" b="1" dirty="0" err="1">
                <a:solidFill>
                  <a:schemeClr val="accent2"/>
                </a:solidFill>
              </a:rPr>
              <a:t>inicial,final</a:t>
            </a:r>
            <a:r>
              <a:rPr lang="es-MX" sz="1600" b="1" dirty="0">
                <a:solidFill>
                  <a:schemeClr val="accent2"/>
                </a:solidFill>
              </a:rPr>
              <a:t>) (remover desde la posición inicial hasta la posición final)</a:t>
            </a:r>
          </a:p>
          <a:p>
            <a:pPr lvl="3"/>
            <a:r>
              <a:rPr lang="es-MX" sz="1600" b="1" dirty="0">
                <a:solidFill>
                  <a:schemeClr val="accent2"/>
                </a:solidFill>
              </a:rPr>
              <a:t>	- rem(</a:t>
            </a:r>
            <a:r>
              <a:rPr lang="es-MX" sz="1600" b="1" dirty="0" err="1">
                <a:solidFill>
                  <a:schemeClr val="accent2"/>
                </a:solidFill>
              </a:rPr>
              <a:t>group</a:t>
            </a:r>
            <a:r>
              <a:rPr lang="es-MX" sz="1600" b="1" dirty="0">
                <a:solidFill>
                  <a:schemeClr val="accent2"/>
                </a:solidFill>
              </a:rPr>
              <a:t> </a:t>
            </a:r>
            <a:r>
              <a:rPr lang="es-MX" sz="1600" b="1" dirty="0" err="1">
                <a:solidFill>
                  <a:schemeClr val="accent2"/>
                </a:solidFill>
              </a:rPr>
              <a:t>num</a:t>
            </a:r>
            <a:r>
              <a:rPr lang="es-MX" sz="1600" b="1" dirty="0">
                <a:solidFill>
                  <a:schemeClr val="accent2"/>
                </a:solidFill>
              </a:rPr>
              <a:t>) (remover caracteres en las posiciones especificadas)</a:t>
            </a:r>
          </a:p>
          <a:p>
            <a:pPr lvl="3"/>
            <a:r>
              <a:rPr lang="es-MX" sz="1600" b="1" dirty="0">
                <a:solidFill>
                  <a:schemeClr val="accent2"/>
                </a:solidFill>
              </a:rPr>
              <a:t>	- rem(</a:t>
            </a:r>
            <a:r>
              <a:rPr lang="es-MX" sz="1600" b="1" dirty="0" err="1">
                <a:solidFill>
                  <a:schemeClr val="accent2"/>
                </a:solidFill>
              </a:rPr>
              <a:t>group</a:t>
            </a:r>
            <a:r>
              <a:rPr lang="es-MX" sz="1600" b="1" dirty="0">
                <a:solidFill>
                  <a:schemeClr val="accent2"/>
                </a:solidFill>
              </a:rPr>
              <a:t> </a:t>
            </a:r>
            <a:r>
              <a:rPr lang="es-MX" sz="1600" b="1" dirty="0" err="1">
                <a:solidFill>
                  <a:schemeClr val="accent2"/>
                </a:solidFill>
              </a:rPr>
              <a:t>text</a:t>
            </a:r>
            <a:r>
              <a:rPr lang="es-MX" sz="1600" b="1" dirty="0">
                <a:solidFill>
                  <a:schemeClr val="accent2"/>
                </a:solidFill>
              </a:rPr>
              <a:t>) (remover expresiones regulares especificadas)</a:t>
            </a:r>
          </a:p>
        </p:txBody>
      </p:sp>
    </p:spTree>
    <p:extLst>
      <p:ext uri="{BB962C8B-B14F-4D97-AF65-F5344CB8AC3E}">
        <p14:creationId xmlns:p14="http://schemas.microsoft.com/office/powerpoint/2010/main" val="27834469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3127" y="2150918"/>
            <a:ext cx="12843163" cy="3855028"/>
          </a:xfrm>
        </p:spPr>
        <p:txBody>
          <a:bodyPr>
            <a:noAutofit/>
          </a:bodyPr>
          <a:lstStyle/>
          <a:p>
            <a:pPr lvl="1"/>
            <a:r>
              <a:rPr lang="es-MX" sz="2400" b="1" dirty="0" err="1">
                <a:solidFill>
                  <a:schemeClr val="accent2"/>
                </a:solidFill>
              </a:rPr>
              <a:t>Metodos</a:t>
            </a:r>
            <a:r>
              <a:rPr lang="es-MX" sz="2400" b="1" dirty="0">
                <a:solidFill>
                  <a:schemeClr val="accent2"/>
                </a:solidFill>
              </a:rPr>
              <a:t> de cada tipo de dato</a:t>
            </a: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tex (Texto)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rep</a:t>
            </a:r>
            <a:r>
              <a:rPr lang="es-MX" sz="1600" b="1" dirty="0">
                <a:solidFill>
                  <a:schemeClr val="accent2"/>
                </a:solidFill>
              </a:rPr>
              <a:t>(</a:t>
            </a:r>
            <a:r>
              <a:rPr lang="es-MX" sz="1600" b="1" dirty="0" err="1">
                <a:solidFill>
                  <a:schemeClr val="accent2"/>
                </a:solidFill>
              </a:rPr>
              <a:t>exp</a:t>
            </a:r>
            <a:r>
              <a:rPr lang="es-MX" sz="1600" b="1" dirty="0">
                <a:solidFill>
                  <a:schemeClr val="accent2"/>
                </a:solidFill>
              </a:rPr>
              <a:t>, </a:t>
            </a:r>
            <a:r>
              <a:rPr lang="es-MX" sz="1600" b="1" dirty="0" err="1">
                <a:solidFill>
                  <a:schemeClr val="accent2"/>
                </a:solidFill>
              </a:rPr>
              <a:t>exp</a:t>
            </a:r>
            <a:r>
              <a:rPr lang="es-MX" sz="1600" b="1" dirty="0">
                <a:solidFill>
                  <a:schemeClr val="accent2"/>
                </a:solidFill>
              </a:rPr>
              <a:t>) (remplazar cada coincidencia de una expresión regular por otra)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rep</a:t>
            </a:r>
            <a:r>
              <a:rPr lang="es-MX" sz="1600" b="1" dirty="0">
                <a:solidFill>
                  <a:schemeClr val="accent2"/>
                </a:solidFill>
              </a:rPr>
              <a:t>(</a:t>
            </a:r>
            <a:r>
              <a:rPr lang="es-MX" sz="1600" b="1" dirty="0" err="1">
                <a:solidFill>
                  <a:schemeClr val="accent2"/>
                </a:solidFill>
              </a:rPr>
              <a:t>exp</a:t>
            </a:r>
            <a:r>
              <a:rPr lang="es-MX" sz="1600" b="1" dirty="0">
                <a:solidFill>
                  <a:schemeClr val="accent2"/>
                </a:solidFill>
              </a:rPr>
              <a:t>, n, </a:t>
            </a:r>
            <a:r>
              <a:rPr lang="es-MX" sz="1600" b="1" dirty="0" err="1">
                <a:solidFill>
                  <a:schemeClr val="accent2"/>
                </a:solidFill>
              </a:rPr>
              <a:t>exp</a:t>
            </a:r>
            <a:r>
              <a:rPr lang="es-MX" sz="1600" b="1" dirty="0">
                <a:solidFill>
                  <a:schemeClr val="accent2"/>
                </a:solidFill>
              </a:rPr>
              <a:t>) (remplazar n-</a:t>
            </a:r>
            <a:r>
              <a:rPr lang="es-MX" sz="1600" b="1" dirty="0" err="1">
                <a:solidFill>
                  <a:schemeClr val="accent2"/>
                </a:solidFill>
              </a:rPr>
              <a:t>esima</a:t>
            </a:r>
            <a:r>
              <a:rPr lang="es-MX" sz="1600" b="1" dirty="0">
                <a:solidFill>
                  <a:schemeClr val="accent2"/>
                </a:solidFill>
              </a:rPr>
              <a:t> coincidencia de una expresión regular por otra)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rep</a:t>
            </a:r>
            <a:r>
              <a:rPr lang="es-MX" sz="1600" b="1" dirty="0">
                <a:solidFill>
                  <a:schemeClr val="accent2"/>
                </a:solidFill>
              </a:rPr>
              <a:t>(</a:t>
            </a:r>
            <a:r>
              <a:rPr lang="es-MX" sz="1600" b="1" dirty="0" err="1">
                <a:solidFill>
                  <a:schemeClr val="accent2"/>
                </a:solidFill>
              </a:rPr>
              <a:t>exp</a:t>
            </a:r>
            <a:r>
              <a:rPr lang="es-MX" sz="1600" b="1" dirty="0">
                <a:solidFill>
                  <a:schemeClr val="accent2"/>
                </a:solidFill>
              </a:rPr>
              <a:t>, n, m, </a:t>
            </a:r>
            <a:r>
              <a:rPr lang="es-MX" sz="1600" b="1" dirty="0" err="1">
                <a:solidFill>
                  <a:schemeClr val="accent2"/>
                </a:solidFill>
              </a:rPr>
              <a:t>exp</a:t>
            </a:r>
            <a:r>
              <a:rPr lang="es-MX" sz="1600" b="1" dirty="0">
                <a:solidFill>
                  <a:schemeClr val="accent2"/>
                </a:solidFill>
              </a:rPr>
              <a:t>) (remplazar de la n-</a:t>
            </a:r>
            <a:r>
              <a:rPr lang="es-MX" sz="1600" b="1" dirty="0" err="1">
                <a:solidFill>
                  <a:schemeClr val="accent2"/>
                </a:solidFill>
              </a:rPr>
              <a:t>esima</a:t>
            </a:r>
            <a:r>
              <a:rPr lang="es-MX" sz="1600" b="1" dirty="0">
                <a:solidFill>
                  <a:schemeClr val="accent2"/>
                </a:solidFill>
              </a:rPr>
              <a:t> a la m-</a:t>
            </a:r>
            <a:r>
              <a:rPr lang="es-MX" sz="1600" b="1" dirty="0" err="1">
                <a:solidFill>
                  <a:schemeClr val="accent2"/>
                </a:solidFill>
              </a:rPr>
              <a:t>esima</a:t>
            </a:r>
            <a:r>
              <a:rPr lang="es-MX" sz="1600" b="1" dirty="0">
                <a:solidFill>
                  <a:schemeClr val="accent2"/>
                </a:solidFill>
              </a:rPr>
              <a:t> coincidencia de una expresión regular </a:t>
            </a:r>
            <a:r>
              <a:rPr lang="es-MX" sz="1600" b="1" dirty="0">
                <a:solidFill>
                  <a:schemeClr val="bg1"/>
                </a:solidFill>
              </a:rPr>
              <a:t>por otra)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rep</a:t>
            </a:r>
            <a:r>
              <a:rPr lang="es-MX" sz="1600" b="1" dirty="0">
                <a:solidFill>
                  <a:schemeClr val="accent2"/>
                </a:solidFill>
              </a:rPr>
              <a:t>(</a:t>
            </a:r>
            <a:r>
              <a:rPr lang="es-MX" sz="1600" b="1" dirty="0" err="1">
                <a:solidFill>
                  <a:schemeClr val="accent2"/>
                </a:solidFill>
              </a:rPr>
              <a:t>exp</a:t>
            </a:r>
            <a:r>
              <a:rPr lang="es-MX" sz="1600" b="1" dirty="0">
                <a:solidFill>
                  <a:schemeClr val="accent2"/>
                </a:solidFill>
              </a:rPr>
              <a:t>, </a:t>
            </a:r>
            <a:r>
              <a:rPr lang="es-MX" sz="1600" b="1" dirty="0" err="1">
                <a:solidFill>
                  <a:schemeClr val="accent2"/>
                </a:solidFill>
              </a:rPr>
              <a:t>group</a:t>
            </a:r>
            <a:r>
              <a:rPr lang="es-MX" sz="1600" b="1" dirty="0">
                <a:solidFill>
                  <a:schemeClr val="accent2"/>
                </a:solidFill>
              </a:rPr>
              <a:t> </a:t>
            </a:r>
            <a:r>
              <a:rPr lang="es-MX" sz="1600" b="1" dirty="0" err="1">
                <a:solidFill>
                  <a:schemeClr val="accent2"/>
                </a:solidFill>
              </a:rPr>
              <a:t>num</a:t>
            </a:r>
            <a:r>
              <a:rPr lang="es-MX" sz="1600" b="1" dirty="0">
                <a:solidFill>
                  <a:schemeClr val="accent2"/>
                </a:solidFill>
              </a:rPr>
              <a:t>, </a:t>
            </a:r>
            <a:r>
              <a:rPr lang="es-MX" sz="1600" b="1" dirty="0" err="1">
                <a:solidFill>
                  <a:schemeClr val="accent2"/>
                </a:solidFill>
              </a:rPr>
              <a:t>exp</a:t>
            </a:r>
            <a:r>
              <a:rPr lang="es-MX" sz="1600" b="1" dirty="0">
                <a:solidFill>
                  <a:schemeClr val="accent2"/>
                </a:solidFill>
              </a:rPr>
              <a:t>) (remplazar las n-</a:t>
            </a:r>
            <a:r>
              <a:rPr lang="es-MX" sz="1600" b="1" dirty="0" err="1">
                <a:solidFill>
                  <a:schemeClr val="accent2"/>
                </a:solidFill>
              </a:rPr>
              <a:t>esimas</a:t>
            </a:r>
            <a:r>
              <a:rPr lang="es-MX" sz="1600" b="1" dirty="0">
                <a:solidFill>
                  <a:schemeClr val="accent2"/>
                </a:solidFill>
              </a:rPr>
              <a:t> coincidencias de una expresión regular por otra)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rep</a:t>
            </a:r>
            <a:r>
              <a:rPr lang="es-MX" sz="1600" b="1" dirty="0">
                <a:solidFill>
                  <a:schemeClr val="accent2"/>
                </a:solidFill>
              </a:rPr>
              <a:t>(</a:t>
            </a:r>
            <a:r>
              <a:rPr lang="es-MX" sz="1600" b="1" dirty="0" err="1">
                <a:solidFill>
                  <a:schemeClr val="accent2"/>
                </a:solidFill>
              </a:rPr>
              <a:t>pos</a:t>
            </a:r>
            <a:r>
              <a:rPr lang="es-MX" sz="1600" b="1" dirty="0">
                <a:solidFill>
                  <a:schemeClr val="accent2"/>
                </a:solidFill>
              </a:rPr>
              <a:t>, </a:t>
            </a:r>
            <a:r>
              <a:rPr lang="es-MX" sz="1600" b="1" dirty="0" err="1">
                <a:solidFill>
                  <a:schemeClr val="accent2"/>
                </a:solidFill>
              </a:rPr>
              <a:t>exp</a:t>
            </a:r>
            <a:r>
              <a:rPr lang="es-MX" sz="1600" b="1" dirty="0">
                <a:solidFill>
                  <a:schemeClr val="accent2"/>
                </a:solidFill>
              </a:rPr>
              <a:t>) (remplazar </a:t>
            </a:r>
            <a:r>
              <a:rPr lang="es-MX" sz="1600" b="1" dirty="0" err="1">
                <a:solidFill>
                  <a:schemeClr val="accent2"/>
                </a:solidFill>
              </a:rPr>
              <a:t>caracter</a:t>
            </a:r>
            <a:r>
              <a:rPr lang="es-MX" sz="1600" b="1" dirty="0">
                <a:solidFill>
                  <a:schemeClr val="accent2"/>
                </a:solidFill>
              </a:rPr>
              <a:t> en la posición especificada por una </a:t>
            </a:r>
            <a:r>
              <a:rPr lang="es-MX" sz="1600" b="1" dirty="0" err="1">
                <a:solidFill>
                  <a:schemeClr val="accent2"/>
                </a:solidFill>
              </a:rPr>
              <a:t>expresion</a:t>
            </a:r>
            <a:r>
              <a:rPr lang="es-MX" sz="1600" b="1" dirty="0">
                <a:solidFill>
                  <a:schemeClr val="accent2"/>
                </a:solidFill>
              </a:rPr>
              <a:t>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rep</a:t>
            </a:r>
            <a:r>
              <a:rPr lang="es-MX" sz="1600" b="1" dirty="0">
                <a:solidFill>
                  <a:schemeClr val="accent2"/>
                </a:solidFill>
              </a:rPr>
              <a:t>(</a:t>
            </a:r>
            <a:r>
              <a:rPr lang="es-MX" sz="1600" b="1" dirty="0" err="1">
                <a:solidFill>
                  <a:schemeClr val="accent2"/>
                </a:solidFill>
              </a:rPr>
              <a:t>group</a:t>
            </a:r>
            <a:r>
              <a:rPr lang="es-MX" sz="1600" b="1" dirty="0">
                <a:solidFill>
                  <a:schemeClr val="accent2"/>
                </a:solidFill>
              </a:rPr>
              <a:t> </a:t>
            </a:r>
            <a:r>
              <a:rPr lang="es-MX" sz="1600" b="1" dirty="0" err="1">
                <a:solidFill>
                  <a:schemeClr val="accent2"/>
                </a:solidFill>
              </a:rPr>
              <a:t>exp</a:t>
            </a:r>
            <a:r>
              <a:rPr lang="es-MX" sz="1600" b="1" dirty="0">
                <a:solidFill>
                  <a:schemeClr val="accent2"/>
                </a:solidFill>
              </a:rPr>
              <a:t>, </a:t>
            </a:r>
            <a:r>
              <a:rPr lang="es-MX" sz="1600" b="1" dirty="0" err="1">
                <a:solidFill>
                  <a:schemeClr val="accent2"/>
                </a:solidFill>
              </a:rPr>
              <a:t>group</a:t>
            </a:r>
            <a:r>
              <a:rPr lang="es-MX" sz="1600" b="1" dirty="0">
                <a:solidFill>
                  <a:schemeClr val="accent2"/>
                </a:solidFill>
              </a:rPr>
              <a:t> </a:t>
            </a:r>
            <a:r>
              <a:rPr lang="es-MX" sz="1600" b="1" dirty="0" err="1">
                <a:solidFill>
                  <a:schemeClr val="accent2"/>
                </a:solidFill>
              </a:rPr>
              <a:t>exp</a:t>
            </a:r>
            <a:r>
              <a:rPr lang="es-MX" sz="1600" b="1" dirty="0">
                <a:solidFill>
                  <a:schemeClr val="accent2"/>
                </a:solidFill>
              </a:rPr>
              <a:t>) (remplazar expresiones especificadas por otras expresiones)</a:t>
            </a:r>
          </a:p>
        </p:txBody>
      </p:sp>
    </p:spTree>
    <p:extLst>
      <p:ext uri="{BB962C8B-B14F-4D97-AF65-F5344CB8AC3E}">
        <p14:creationId xmlns:p14="http://schemas.microsoft.com/office/powerpoint/2010/main" val="28861940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3127" y="2150918"/>
            <a:ext cx="12843163" cy="3855028"/>
          </a:xfrm>
        </p:spPr>
        <p:txBody>
          <a:bodyPr>
            <a:noAutofit/>
          </a:bodyPr>
          <a:lstStyle/>
          <a:p>
            <a:pPr lvl="1"/>
            <a:r>
              <a:rPr lang="es-MX" sz="2400" b="1" dirty="0" err="1">
                <a:solidFill>
                  <a:schemeClr val="accent2"/>
                </a:solidFill>
              </a:rPr>
              <a:t>Metodos</a:t>
            </a:r>
            <a:r>
              <a:rPr lang="es-MX" sz="2400" b="1" dirty="0">
                <a:solidFill>
                  <a:schemeClr val="accent2"/>
                </a:solidFill>
              </a:rPr>
              <a:t> de cada tipo de dato</a:t>
            </a: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tex (Texto)</a:t>
            </a:r>
          </a:p>
          <a:p>
            <a:pPr lvl="3"/>
            <a:r>
              <a:rPr lang="es-MX" sz="1600" b="1" dirty="0">
                <a:solidFill>
                  <a:schemeClr val="accent2"/>
                </a:solidFill>
              </a:rPr>
              <a:t>con(</a:t>
            </a:r>
            <a:r>
              <a:rPr lang="es-MX" sz="1600" b="1" dirty="0" err="1">
                <a:solidFill>
                  <a:schemeClr val="accent2"/>
                </a:solidFill>
              </a:rPr>
              <a:t>num</a:t>
            </a:r>
            <a:r>
              <a:rPr lang="es-MX" sz="1600" b="1" dirty="0">
                <a:solidFill>
                  <a:schemeClr val="accent2"/>
                </a:solidFill>
              </a:rPr>
              <a:t>) (concatenar la misma cadena un numero especificado de veces)</a:t>
            </a:r>
          </a:p>
          <a:p>
            <a:pPr lvl="3"/>
            <a:r>
              <a:rPr lang="es-MX" sz="1600" b="1" dirty="0">
                <a:solidFill>
                  <a:schemeClr val="accent2"/>
                </a:solidFill>
              </a:rPr>
              <a:t>con(</a:t>
            </a:r>
            <a:r>
              <a:rPr lang="es-MX" sz="1600" b="1" dirty="0" err="1">
                <a:solidFill>
                  <a:schemeClr val="accent2"/>
                </a:solidFill>
              </a:rPr>
              <a:t>exp</a:t>
            </a:r>
            <a:r>
              <a:rPr lang="es-MX" sz="1600" b="1" dirty="0">
                <a:solidFill>
                  <a:schemeClr val="accent2"/>
                </a:solidFill>
              </a:rPr>
              <a:t>) (concatenar una </a:t>
            </a:r>
            <a:r>
              <a:rPr lang="es-MX" sz="1600" b="1" dirty="0" err="1">
                <a:solidFill>
                  <a:schemeClr val="accent2"/>
                </a:solidFill>
              </a:rPr>
              <a:t>expresion</a:t>
            </a:r>
            <a:r>
              <a:rPr lang="es-MX" sz="1600" b="1" dirty="0">
                <a:solidFill>
                  <a:schemeClr val="accent2"/>
                </a:solidFill>
              </a:rPr>
              <a:t>)</a:t>
            </a:r>
          </a:p>
          <a:p>
            <a:pPr lvl="3"/>
            <a:r>
              <a:rPr lang="es-MX" sz="1600" b="1" dirty="0">
                <a:solidFill>
                  <a:schemeClr val="accent2"/>
                </a:solidFill>
              </a:rPr>
              <a:t>con(</a:t>
            </a:r>
            <a:r>
              <a:rPr lang="es-MX" sz="1600" b="1" dirty="0" err="1">
                <a:solidFill>
                  <a:schemeClr val="accent2"/>
                </a:solidFill>
              </a:rPr>
              <a:t>exp</a:t>
            </a:r>
            <a:r>
              <a:rPr lang="es-MX" sz="1600" b="1" dirty="0">
                <a:solidFill>
                  <a:schemeClr val="accent2"/>
                </a:solidFill>
              </a:rPr>
              <a:t>, </a:t>
            </a:r>
            <a:r>
              <a:rPr lang="es-MX" sz="1600" b="1" dirty="0" err="1">
                <a:solidFill>
                  <a:schemeClr val="accent2"/>
                </a:solidFill>
              </a:rPr>
              <a:t>exp</a:t>
            </a:r>
            <a:r>
              <a:rPr lang="es-MX" sz="1600" b="1" dirty="0">
                <a:solidFill>
                  <a:schemeClr val="accent2"/>
                </a:solidFill>
              </a:rPr>
              <a:t>) (concatenar cada coincidencia de una expresión regular con otra)</a:t>
            </a:r>
          </a:p>
          <a:p>
            <a:pPr lvl="3"/>
            <a:r>
              <a:rPr lang="es-MX" sz="1600" b="1" dirty="0">
                <a:solidFill>
                  <a:schemeClr val="accent2"/>
                </a:solidFill>
              </a:rPr>
              <a:t>con(</a:t>
            </a:r>
            <a:r>
              <a:rPr lang="es-MX" sz="1600" b="1" dirty="0" err="1">
                <a:solidFill>
                  <a:schemeClr val="accent2"/>
                </a:solidFill>
              </a:rPr>
              <a:t>exp</a:t>
            </a:r>
            <a:r>
              <a:rPr lang="es-MX" sz="1600" b="1" dirty="0">
                <a:solidFill>
                  <a:schemeClr val="accent2"/>
                </a:solidFill>
              </a:rPr>
              <a:t>, n, </a:t>
            </a:r>
            <a:r>
              <a:rPr lang="es-MX" sz="1600" b="1" dirty="0" err="1">
                <a:solidFill>
                  <a:schemeClr val="accent2"/>
                </a:solidFill>
              </a:rPr>
              <a:t>exp</a:t>
            </a:r>
            <a:r>
              <a:rPr lang="es-MX" sz="1600" b="1" dirty="0">
                <a:solidFill>
                  <a:schemeClr val="accent2"/>
                </a:solidFill>
              </a:rPr>
              <a:t>) (concatenar la n-</a:t>
            </a:r>
            <a:r>
              <a:rPr lang="es-MX" sz="1600" b="1" dirty="0" err="1">
                <a:solidFill>
                  <a:schemeClr val="accent2"/>
                </a:solidFill>
              </a:rPr>
              <a:t>esima</a:t>
            </a:r>
            <a:r>
              <a:rPr lang="es-MX" sz="1600" b="1" dirty="0">
                <a:solidFill>
                  <a:schemeClr val="accent2"/>
                </a:solidFill>
              </a:rPr>
              <a:t> coincidencia de una expresión regular con otra)</a:t>
            </a:r>
          </a:p>
          <a:p>
            <a:pPr lvl="3"/>
            <a:r>
              <a:rPr lang="es-MX" sz="1600" b="1" dirty="0">
                <a:solidFill>
                  <a:schemeClr val="accent2"/>
                </a:solidFill>
              </a:rPr>
              <a:t>con(</a:t>
            </a:r>
            <a:r>
              <a:rPr lang="es-MX" sz="1600" b="1" dirty="0" err="1">
                <a:solidFill>
                  <a:schemeClr val="accent2"/>
                </a:solidFill>
              </a:rPr>
              <a:t>exp</a:t>
            </a:r>
            <a:r>
              <a:rPr lang="es-MX" sz="1600" b="1" dirty="0">
                <a:solidFill>
                  <a:schemeClr val="accent2"/>
                </a:solidFill>
              </a:rPr>
              <a:t>, n, m, </a:t>
            </a:r>
            <a:r>
              <a:rPr lang="es-MX" sz="1600" b="1" dirty="0" err="1">
                <a:solidFill>
                  <a:schemeClr val="accent2"/>
                </a:solidFill>
              </a:rPr>
              <a:t>exp</a:t>
            </a:r>
            <a:r>
              <a:rPr lang="es-MX" sz="1600" b="1" dirty="0">
                <a:solidFill>
                  <a:schemeClr val="accent2"/>
                </a:solidFill>
              </a:rPr>
              <a:t>) (concatenar de la n-</a:t>
            </a:r>
            <a:r>
              <a:rPr lang="es-MX" sz="1600" b="1" dirty="0" err="1">
                <a:solidFill>
                  <a:schemeClr val="accent2"/>
                </a:solidFill>
              </a:rPr>
              <a:t>esima</a:t>
            </a:r>
            <a:r>
              <a:rPr lang="es-MX" sz="1600" b="1" dirty="0">
                <a:solidFill>
                  <a:schemeClr val="accent2"/>
                </a:solidFill>
              </a:rPr>
              <a:t> a la m-</a:t>
            </a:r>
            <a:r>
              <a:rPr lang="es-MX" sz="1600" b="1" dirty="0" err="1">
                <a:solidFill>
                  <a:schemeClr val="accent2"/>
                </a:solidFill>
              </a:rPr>
              <a:t>esima</a:t>
            </a:r>
            <a:r>
              <a:rPr lang="es-MX" sz="1600" b="1" dirty="0">
                <a:solidFill>
                  <a:schemeClr val="accent2"/>
                </a:solidFill>
              </a:rPr>
              <a:t> coincidencia de una expresión regular </a:t>
            </a:r>
            <a:r>
              <a:rPr lang="es-MX" sz="1600" b="1" dirty="0">
                <a:solidFill>
                  <a:schemeClr val="bg1"/>
                </a:solidFill>
              </a:rPr>
              <a:t>con otra)</a:t>
            </a:r>
          </a:p>
          <a:p>
            <a:pPr lvl="3"/>
            <a:r>
              <a:rPr lang="es-MX" sz="1600" b="1" dirty="0">
                <a:solidFill>
                  <a:schemeClr val="accent2"/>
                </a:solidFill>
              </a:rPr>
              <a:t>con(</a:t>
            </a:r>
            <a:r>
              <a:rPr lang="es-MX" sz="1600" b="1" dirty="0" err="1">
                <a:solidFill>
                  <a:schemeClr val="accent2"/>
                </a:solidFill>
              </a:rPr>
              <a:t>exp</a:t>
            </a:r>
            <a:r>
              <a:rPr lang="es-MX" sz="1600" b="1" dirty="0">
                <a:solidFill>
                  <a:schemeClr val="accent2"/>
                </a:solidFill>
              </a:rPr>
              <a:t>, </a:t>
            </a:r>
            <a:r>
              <a:rPr lang="es-MX" sz="1600" b="1" dirty="0" err="1">
                <a:solidFill>
                  <a:schemeClr val="accent2"/>
                </a:solidFill>
              </a:rPr>
              <a:t>group</a:t>
            </a:r>
            <a:r>
              <a:rPr lang="es-MX" sz="1600" b="1" dirty="0">
                <a:solidFill>
                  <a:schemeClr val="accent2"/>
                </a:solidFill>
              </a:rPr>
              <a:t> </a:t>
            </a:r>
            <a:r>
              <a:rPr lang="es-MX" sz="1600" b="1" dirty="0" err="1">
                <a:solidFill>
                  <a:schemeClr val="accent2"/>
                </a:solidFill>
              </a:rPr>
              <a:t>num</a:t>
            </a:r>
            <a:r>
              <a:rPr lang="es-MX" sz="1600" b="1" dirty="0">
                <a:solidFill>
                  <a:schemeClr val="accent2"/>
                </a:solidFill>
              </a:rPr>
              <a:t>, </a:t>
            </a:r>
            <a:r>
              <a:rPr lang="es-MX" sz="1600" b="1" dirty="0" err="1">
                <a:solidFill>
                  <a:schemeClr val="accent2"/>
                </a:solidFill>
              </a:rPr>
              <a:t>exp</a:t>
            </a:r>
            <a:r>
              <a:rPr lang="es-MX" sz="1600" b="1" dirty="0">
                <a:solidFill>
                  <a:schemeClr val="accent2"/>
                </a:solidFill>
              </a:rPr>
              <a:t>) (concatenar las n-</a:t>
            </a:r>
            <a:r>
              <a:rPr lang="es-MX" sz="1600" b="1" dirty="0" err="1">
                <a:solidFill>
                  <a:schemeClr val="accent2"/>
                </a:solidFill>
              </a:rPr>
              <a:t>esimas</a:t>
            </a:r>
            <a:r>
              <a:rPr lang="es-MX" sz="1600" b="1" dirty="0">
                <a:solidFill>
                  <a:schemeClr val="accent2"/>
                </a:solidFill>
              </a:rPr>
              <a:t> coincidencias de una expresión regular con otra)</a:t>
            </a:r>
          </a:p>
          <a:p>
            <a:pPr lvl="3"/>
            <a:r>
              <a:rPr lang="es-MX" sz="1600" b="1" dirty="0">
                <a:solidFill>
                  <a:schemeClr val="accent2"/>
                </a:solidFill>
              </a:rPr>
              <a:t>con(</a:t>
            </a:r>
            <a:r>
              <a:rPr lang="es-MX" sz="1600" b="1" dirty="0" err="1">
                <a:solidFill>
                  <a:schemeClr val="accent2"/>
                </a:solidFill>
              </a:rPr>
              <a:t>pos</a:t>
            </a:r>
            <a:r>
              <a:rPr lang="es-MX" sz="1600" b="1" dirty="0">
                <a:solidFill>
                  <a:schemeClr val="accent2"/>
                </a:solidFill>
              </a:rPr>
              <a:t>, </a:t>
            </a:r>
            <a:r>
              <a:rPr lang="es-MX" sz="1600" b="1" dirty="0" err="1">
                <a:solidFill>
                  <a:schemeClr val="accent2"/>
                </a:solidFill>
              </a:rPr>
              <a:t>exp</a:t>
            </a:r>
            <a:r>
              <a:rPr lang="es-MX" sz="1600" b="1" dirty="0">
                <a:solidFill>
                  <a:schemeClr val="accent2"/>
                </a:solidFill>
              </a:rPr>
              <a:t>) (concatenar </a:t>
            </a:r>
            <a:r>
              <a:rPr lang="es-MX" sz="1600" b="1" dirty="0" err="1">
                <a:solidFill>
                  <a:schemeClr val="accent2"/>
                </a:solidFill>
              </a:rPr>
              <a:t>caracter</a:t>
            </a:r>
            <a:r>
              <a:rPr lang="es-MX" sz="1600" b="1" dirty="0">
                <a:solidFill>
                  <a:schemeClr val="accent2"/>
                </a:solidFill>
              </a:rPr>
              <a:t> en la posición especificada con una </a:t>
            </a:r>
            <a:r>
              <a:rPr lang="es-MX" sz="1600" b="1" dirty="0" err="1">
                <a:solidFill>
                  <a:schemeClr val="accent2"/>
                </a:solidFill>
              </a:rPr>
              <a:t>expresion</a:t>
            </a:r>
            <a:r>
              <a:rPr lang="es-MX" sz="1600" b="1" dirty="0">
                <a:solidFill>
                  <a:schemeClr val="accent2"/>
                </a:solidFill>
              </a:rPr>
              <a:t>)</a:t>
            </a:r>
          </a:p>
          <a:p>
            <a:pPr lvl="3"/>
            <a:r>
              <a:rPr lang="es-MX" sz="1600" b="1" dirty="0">
                <a:solidFill>
                  <a:schemeClr val="accent2"/>
                </a:solidFill>
              </a:rPr>
              <a:t>con(</a:t>
            </a:r>
            <a:r>
              <a:rPr lang="es-MX" sz="1600" b="1" dirty="0" err="1">
                <a:solidFill>
                  <a:schemeClr val="accent2"/>
                </a:solidFill>
              </a:rPr>
              <a:t>group</a:t>
            </a:r>
            <a:r>
              <a:rPr lang="es-MX" sz="1600" b="1" dirty="0">
                <a:solidFill>
                  <a:schemeClr val="accent2"/>
                </a:solidFill>
              </a:rPr>
              <a:t> </a:t>
            </a:r>
            <a:r>
              <a:rPr lang="es-MX" sz="1600" b="1" dirty="0" err="1">
                <a:solidFill>
                  <a:schemeClr val="accent2"/>
                </a:solidFill>
              </a:rPr>
              <a:t>num</a:t>
            </a:r>
            <a:r>
              <a:rPr lang="es-MX" sz="1600" b="1" dirty="0">
                <a:solidFill>
                  <a:schemeClr val="accent2"/>
                </a:solidFill>
              </a:rPr>
              <a:t>, </a:t>
            </a:r>
            <a:r>
              <a:rPr lang="es-MX" sz="1600" b="1" dirty="0" err="1">
                <a:solidFill>
                  <a:schemeClr val="accent2"/>
                </a:solidFill>
              </a:rPr>
              <a:t>group</a:t>
            </a:r>
            <a:r>
              <a:rPr lang="es-MX" sz="1600" b="1" dirty="0">
                <a:solidFill>
                  <a:schemeClr val="accent2"/>
                </a:solidFill>
              </a:rPr>
              <a:t> </a:t>
            </a:r>
            <a:r>
              <a:rPr lang="es-MX" sz="1600" b="1" dirty="0" err="1">
                <a:solidFill>
                  <a:schemeClr val="accent2"/>
                </a:solidFill>
              </a:rPr>
              <a:t>exp</a:t>
            </a:r>
            <a:r>
              <a:rPr lang="es-MX" sz="1600" b="1" dirty="0">
                <a:solidFill>
                  <a:schemeClr val="accent2"/>
                </a:solidFill>
              </a:rPr>
              <a:t>) (concatenar caracteres en las posiciones especificadas con expresiones)</a:t>
            </a:r>
          </a:p>
          <a:p>
            <a:pPr lvl="3"/>
            <a:r>
              <a:rPr lang="es-MX" sz="1600" b="1" dirty="0">
                <a:solidFill>
                  <a:schemeClr val="accent2"/>
                </a:solidFill>
              </a:rPr>
              <a:t>con(</a:t>
            </a:r>
            <a:r>
              <a:rPr lang="es-MX" sz="1600" b="1" dirty="0" err="1">
                <a:solidFill>
                  <a:schemeClr val="accent2"/>
                </a:solidFill>
              </a:rPr>
              <a:t>group</a:t>
            </a:r>
            <a:r>
              <a:rPr lang="es-MX" sz="1600" b="1" dirty="0">
                <a:solidFill>
                  <a:schemeClr val="accent2"/>
                </a:solidFill>
              </a:rPr>
              <a:t> </a:t>
            </a:r>
            <a:r>
              <a:rPr lang="es-MX" sz="1600" b="1" dirty="0" err="1">
                <a:solidFill>
                  <a:schemeClr val="accent2"/>
                </a:solidFill>
              </a:rPr>
              <a:t>exp</a:t>
            </a:r>
            <a:r>
              <a:rPr lang="es-MX" sz="1600" b="1" dirty="0">
                <a:solidFill>
                  <a:schemeClr val="accent2"/>
                </a:solidFill>
              </a:rPr>
              <a:t>, </a:t>
            </a:r>
            <a:r>
              <a:rPr lang="es-MX" sz="1600" b="1" dirty="0" err="1">
                <a:solidFill>
                  <a:schemeClr val="accent2"/>
                </a:solidFill>
              </a:rPr>
              <a:t>group</a:t>
            </a:r>
            <a:r>
              <a:rPr lang="es-MX" sz="1600" b="1" dirty="0">
                <a:solidFill>
                  <a:schemeClr val="accent2"/>
                </a:solidFill>
              </a:rPr>
              <a:t> </a:t>
            </a:r>
            <a:r>
              <a:rPr lang="es-MX" sz="1600" b="1" dirty="0" err="1">
                <a:solidFill>
                  <a:schemeClr val="accent2"/>
                </a:solidFill>
              </a:rPr>
              <a:t>exp</a:t>
            </a:r>
            <a:r>
              <a:rPr lang="es-MX" sz="1600" b="1" dirty="0">
                <a:solidFill>
                  <a:schemeClr val="accent2"/>
                </a:solidFill>
              </a:rPr>
              <a:t>) (concatenar expresiones especificadas con otras expresiones)</a:t>
            </a:r>
          </a:p>
        </p:txBody>
      </p:sp>
    </p:spTree>
    <p:extLst>
      <p:ext uri="{BB962C8B-B14F-4D97-AF65-F5344CB8AC3E}">
        <p14:creationId xmlns:p14="http://schemas.microsoft.com/office/powerpoint/2010/main" val="22581018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3127" y="2150918"/>
            <a:ext cx="12843163" cy="3855028"/>
          </a:xfrm>
        </p:spPr>
        <p:txBody>
          <a:bodyPr>
            <a:noAutofit/>
          </a:bodyPr>
          <a:lstStyle/>
          <a:p>
            <a:pPr lvl="1"/>
            <a:r>
              <a:rPr lang="es-MX" sz="2400" b="1" dirty="0" err="1">
                <a:solidFill>
                  <a:schemeClr val="accent2"/>
                </a:solidFill>
              </a:rPr>
              <a:t>Metodos</a:t>
            </a:r>
            <a:r>
              <a:rPr lang="es-MX" sz="2400" b="1" dirty="0">
                <a:solidFill>
                  <a:schemeClr val="accent2"/>
                </a:solidFill>
              </a:rPr>
              <a:t> de cada tipo de dato</a:t>
            </a: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tex (Texto)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get</a:t>
            </a:r>
            <a:r>
              <a:rPr lang="es-MX" sz="1600" b="1" dirty="0">
                <a:solidFill>
                  <a:schemeClr val="accent2"/>
                </a:solidFill>
              </a:rPr>
              <a:t>(</a:t>
            </a:r>
            <a:r>
              <a:rPr lang="es-MX" sz="1600" b="1" dirty="0" err="1">
                <a:solidFill>
                  <a:schemeClr val="accent2"/>
                </a:solidFill>
              </a:rPr>
              <a:t>exp</a:t>
            </a:r>
            <a:r>
              <a:rPr lang="es-MX" sz="1600" b="1" dirty="0">
                <a:solidFill>
                  <a:schemeClr val="accent2"/>
                </a:solidFill>
              </a:rPr>
              <a:t>) (Obtener las expresiones encontradas)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get</a:t>
            </a:r>
            <a:r>
              <a:rPr lang="es-MX" sz="1600" b="1" dirty="0">
                <a:solidFill>
                  <a:schemeClr val="accent2"/>
                </a:solidFill>
              </a:rPr>
              <a:t>(</a:t>
            </a:r>
            <a:r>
              <a:rPr lang="es-MX" sz="1600" b="1" dirty="0" err="1">
                <a:solidFill>
                  <a:schemeClr val="accent2"/>
                </a:solidFill>
              </a:rPr>
              <a:t>exp</a:t>
            </a:r>
            <a:r>
              <a:rPr lang="es-MX" sz="1600" b="1" dirty="0">
                <a:solidFill>
                  <a:schemeClr val="accent2"/>
                </a:solidFill>
              </a:rPr>
              <a:t>, n) (Obtener la n-</a:t>
            </a:r>
            <a:r>
              <a:rPr lang="es-MX" sz="1600" b="1" dirty="0" err="1">
                <a:solidFill>
                  <a:schemeClr val="accent2"/>
                </a:solidFill>
              </a:rPr>
              <a:t>esima</a:t>
            </a:r>
            <a:r>
              <a:rPr lang="es-MX" sz="1600" b="1" dirty="0">
                <a:solidFill>
                  <a:schemeClr val="accent2"/>
                </a:solidFill>
              </a:rPr>
              <a:t> coincidencia de una expresión regular)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get</a:t>
            </a:r>
            <a:r>
              <a:rPr lang="es-MX" sz="1600" b="1" dirty="0">
                <a:solidFill>
                  <a:schemeClr val="accent2"/>
                </a:solidFill>
              </a:rPr>
              <a:t>(</a:t>
            </a:r>
            <a:r>
              <a:rPr lang="es-MX" sz="1600" b="1" dirty="0" err="1">
                <a:solidFill>
                  <a:schemeClr val="accent2"/>
                </a:solidFill>
              </a:rPr>
              <a:t>exp</a:t>
            </a:r>
            <a:r>
              <a:rPr lang="es-MX" sz="1600" b="1" dirty="0">
                <a:solidFill>
                  <a:schemeClr val="accent2"/>
                </a:solidFill>
              </a:rPr>
              <a:t>, n, m) (Obtener de la n-</a:t>
            </a:r>
            <a:r>
              <a:rPr lang="es-MX" sz="1600" b="1" dirty="0" err="1">
                <a:solidFill>
                  <a:schemeClr val="accent2"/>
                </a:solidFill>
              </a:rPr>
              <a:t>esima</a:t>
            </a:r>
            <a:r>
              <a:rPr lang="es-MX" sz="1600" b="1" dirty="0">
                <a:solidFill>
                  <a:schemeClr val="accent2"/>
                </a:solidFill>
              </a:rPr>
              <a:t> a la m-</a:t>
            </a:r>
            <a:r>
              <a:rPr lang="es-MX" sz="1600" b="1" dirty="0" err="1">
                <a:solidFill>
                  <a:schemeClr val="accent2"/>
                </a:solidFill>
              </a:rPr>
              <a:t>esima</a:t>
            </a:r>
            <a:r>
              <a:rPr lang="es-MX" sz="1600" b="1" dirty="0">
                <a:solidFill>
                  <a:schemeClr val="accent2"/>
                </a:solidFill>
              </a:rPr>
              <a:t> coincidencia de una expresión regular)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get</a:t>
            </a:r>
            <a:r>
              <a:rPr lang="es-MX" sz="1600" b="1" dirty="0">
                <a:solidFill>
                  <a:schemeClr val="accent2"/>
                </a:solidFill>
              </a:rPr>
              <a:t>(</a:t>
            </a:r>
            <a:r>
              <a:rPr lang="es-MX" sz="1600" b="1" dirty="0" err="1">
                <a:solidFill>
                  <a:schemeClr val="accent2"/>
                </a:solidFill>
              </a:rPr>
              <a:t>exp</a:t>
            </a:r>
            <a:r>
              <a:rPr lang="es-MX" sz="1600" b="1" dirty="0">
                <a:solidFill>
                  <a:schemeClr val="accent2"/>
                </a:solidFill>
              </a:rPr>
              <a:t>, </a:t>
            </a:r>
            <a:r>
              <a:rPr lang="es-MX" sz="1600" b="1" dirty="0" err="1">
                <a:solidFill>
                  <a:schemeClr val="accent2"/>
                </a:solidFill>
              </a:rPr>
              <a:t>group</a:t>
            </a:r>
            <a:r>
              <a:rPr lang="es-MX" sz="1600" b="1" dirty="0">
                <a:solidFill>
                  <a:schemeClr val="accent2"/>
                </a:solidFill>
              </a:rPr>
              <a:t> </a:t>
            </a:r>
            <a:r>
              <a:rPr lang="es-MX" sz="1600" b="1" dirty="0" err="1">
                <a:solidFill>
                  <a:schemeClr val="accent2"/>
                </a:solidFill>
              </a:rPr>
              <a:t>num</a:t>
            </a:r>
            <a:r>
              <a:rPr lang="es-MX" sz="1600" b="1" dirty="0">
                <a:solidFill>
                  <a:schemeClr val="accent2"/>
                </a:solidFill>
              </a:rPr>
              <a:t>) (Obtener las n-</a:t>
            </a:r>
            <a:r>
              <a:rPr lang="es-MX" sz="1600" b="1" dirty="0" err="1">
                <a:solidFill>
                  <a:schemeClr val="accent2"/>
                </a:solidFill>
              </a:rPr>
              <a:t>esimas</a:t>
            </a:r>
            <a:r>
              <a:rPr lang="es-MX" sz="1600" b="1" dirty="0">
                <a:solidFill>
                  <a:schemeClr val="accent2"/>
                </a:solidFill>
              </a:rPr>
              <a:t> coincidencias de una expresión regular)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get</a:t>
            </a:r>
            <a:r>
              <a:rPr lang="es-MX" sz="1600" b="1" dirty="0">
                <a:solidFill>
                  <a:schemeClr val="accent2"/>
                </a:solidFill>
              </a:rPr>
              <a:t>(</a:t>
            </a:r>
            <a:r>
              <a:rPr lang="es-MX" sz="1600" b="1" dirty="0" err="1">
                <a:solidFill>
                  <a:schemeClr val="accent2"/>
                </a:solidFill>
              </a:rPr>
              <a:t>pos</a:t>
            </a:r>
            <a:r>
              <a:rPr lang="es-MX" sz="1600" b="1" dirty="0">
                <a:solidFill>
                  <a:schemeClr val="accent2"/>
                </a:solidFill>
              </a:rPr>
              <a:t>) (Obtener </a:t>
            </a:r>
            <a:r>
              <a:rPr lang="es-MX" sz="1600" b="1" dirty="0" err="1">
                <a:solidFill>
                  <a:schemeClr val="accent2"/>
                </a:solidFill>
              </a:rPr>
              <a:t>caracter</a:t>
            </a:r>
            <a:r>
              <a:rPr lang="es-MX" sz="1600" b="1" dirty="0">
                <a:solidFill>
                  <a:schemeClr val="accent2"/>
                </a:solidFill>
              </a:rPr>
              <a:t> en la posición especificada)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get</a:t>
            </a:r>
            <a:r>
              <a:rPr lang="es-MX" sz="1600" b="1" dirty="0">
                <a:solidFill>
                  <a:schemeClr val="accent2"/>
                </a:solidFill>
              </a:rPr>
              <a:t>(</a:t>
            </a:r>
            <a:r>
              <a:rPr lang="es-MX" sz="1600" b="1" dirty="0" err="1">
                <a:solidFill>
                  <a:schemeClr val="accent2"/>
                </a:solidFill>
              </a:rPr>
              <a:t>group</a:t>
            </a:r>
            <a:r>
              <a:rPr lang="es-MX" sz="1600" b="1" dirty="0">
                <a:solidFill>
                  <a:schemeClr val="accent2"/>
                </a:solidFill>
              </a:rPr>
              <a:t> </a:t>
            </a:r>
            <a:r>
              <a:rPr lang="es-MX" sz="1600" b="1" dirty="0" err="1">
                <a:solidFill>
                  <a:schemeClr val="accent2"/>
                </a:solidFill>
              </a:rPr>
              <a:t>num</a:t>
            </a:r>
            <a:r>
              <a:rPr lang="es-MX" sz="1600" b="1" dirty="0">
                <a:solidFill>
                  <a:schemeClr val="accent2"/>
                </a:solidFill>
              </a:rPr>
              <a:t>) (Obtener caracteres en las posiciones especificadas)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get</a:t>
            </a:r>
            <a:r>
              <a:rPr lang="es-MX" sz="1600" b="1" dirty="0">
                <a:solidFill>
                  <a:schemeClr val="accent2"/>
                </a:solidFill>
              </a:rPr>
              <a:t>(</a:t>
            </a:r>
            <a:r>
              <a:rPr lang="es-MX" sz="1600" b="1" dirty="0" err="1">
                <a:solidFill>
                  <a:schemeClr val="accent2"/>
                </a:solidFill>
              </a:rPr>
              <a:t>group</a:t>
            </a:r>
            <a:r>
              <a:rPr lang="es-MX" sz="1600" b="1" dirty="0">
                <a:solidFill>
                  <a:schemeClr val="accent2"/>
                </a:solidFill>
              </a:rPr>
              <a:t> </a:t>
            </a:r>
            <a:r>
              <a:rPr lang="es-MX" sz="1600" b="1" dirty="0" err="1">
                <a:solidFill>
                  <a:schemeClr val="accent2"/>
                </a:solidFill>
              </a:rPr>
              <a:t>exp</a:t>
            </a:r>
            <a:r>
              <a:rPr lang="es-MX" sz="1600" b="1" dirty="0">
                <a:solidFill>
                  <a:schemeClr val="accent2"/>
                </a:solidFill>
              </a:rPr>
              <a:t>) (Obtener las expresiones especificadas)</a:t>
            </a:r>
          </a:p>
        </p:txBody>
      </p:sp>
    </p:spTree>
    <p:extLst>
      <p:ext uri="{BB962C8B-B14F-4D97-AF65-F5344CB8AC3E}">
        <p14:creationId xmlns:p14="http://schemas.microsoft.com/office/powerpoint/2010/main" val="7910209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3127" y="2150918"/>
            <a:ext cx="12843163" cy="3855028"/>
          </a:xfrm>
        </p:spPr>
        <p:txBody>
          <a:bodyPr>
            <a:noAutofit/>
          </a:bodyPr>
          <a:lstStyle/>
          <a:p>
            <a:pPr lvl="1"/>
            <a:r>
              <a:rPr lang="es-MX" sz="2400" b="1" dirty="0" err="1">
                <a:solidFill>
                  <a:schemeClr val="accent2"/>
                </a:solidFill>
              </a:rPr>
              <a:t>Metodos</a:t>
            </a:r>
            <a:r>
              <a:rPr lang="es-MX" sz="2400" b="1" dirty="0">
                <a:solidFill>
                  <a:schemeClr val="accent2"/>
                </a:solidFill>
              </a:rPr>
              <a:t> de cada tipo de dato</a:t>
            </a: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tex (Texto)</a:t>
            </a:r>
          </a:p>
          <a:p>
            <a:pPr lvl="3"/>
            <a:r>
              <a:rPr lang="es-MX" sz="1600" b="1" dirty="0">
                <a:solidFill>
                  <a:schemeClr val="accent2"/>
                </a:solidFill>
              </a:rPr>
              <a:t>ver(</a:t>
            </a:r>
            <a:r>
              <a:rPr lang="es-MX" sz="1600" b="1" dirty="0" err="1">
                <a:solidFill>
                  <a:schemeClr val="accent2"/>
                </a:solidFill>
              </a:rPr>
              <a:t>exp</a:t>
            </a:r>
            <a:r>
              <a:rPr lang="es-MX" sz="1600" b="1" dirty="0">
                <a:solidFill>
                  <a:schemeClr val="accent2"/>
                </a:solidFill>
              </a:rPr>
              <a:t>) (Verificar si existe la expresión)</a:t>
            </a:r>
          </a:p>
          <a:p>
            <a:pPr lvl="3"/>
            <a:r>
              <a:rPr lang="es-MX" sz="1600" b="1" dirty="0">
                <a:solidFill>
                  <a:schemeClr val="accent2"/>
                </a:solidFill>
              </a:rPr>
              <a:t>ver(</a:t>
            </a:r>
            <a:r>
              <a:rPr lang="es-MX" sz="1600" b="1" dirty="0" err="1">
                <a:solidFill>
                  <a:schemeClr val="accent2"/>
                </a:solidFill>
              </a:rPr>
              <a:t>exp</a:t>
            </a:r>
            <a:r>
              <a:rPr lang="es-MX" sz="1600" b="1" dirty="0">
                <a:solidFill>
                  <a:schemeClr val="accent2"/>
                </a:solidFill>
              </a:rPr>
              <a:t>, n) (Verificar si existe la n-</a:t>
            </a:r>
            <a:r>
              <a:rPr lang="es-MX" sz="1600" b="1" dirty="0" err="1">
                <a:solidFill>
                  <a:schemeClr val="accent2"/>
                </a:solidFill>
              </a:rPr>
              <a:t>esima</a:t>
            </a:r>
            <a:r>
              <a:rPr lang="es-MX" sz="1600" b="1" dirty="0">
                <a:solidFill>
                  <a:schemeClr val="accent2"/>
                </a:solidFill>
              </a:rPr>
              <a:t> expresión)</a:t>
            </a:r>
          </a:p>
          <a:p>
            <a:pPr lvl="3"/>
            <a:r>
              <a:rPr lang="es-MX" sz="1600" b="1" dirty="0">
                <a:solidFill>
                  <a:schemeClr val="accent2"/>
                </a:solidFill>
              </a:rPr>
              <a:t>ver(</a:t>
            </a:r>
            <a:r>
              <a:rPr lang="es-MX" sz="1600" b="1" dirty="0" err="1">
                <a:solidFill>
                  <a:schemeClr val="accent2"/>
                </a:solidFill>
              </a:rPr>
              <a:t>exp</a:t>
            </a:r>
            <a:r>
              <a:rPr lang="es-MX" sz="1600" b="1" dirty="0">
                <a:solidFill>
                  <a:schemeClr val="accent2"/>
                </a:solidFill>
              </a:rPr>
              <a:t>, n, m) (Verificar si existe entre la n-</a:t>
            </a:r>
            <a:r>
              <a:rPr lang="es-MX" sz="1600" b="1" dirty="0" err="1">
                <a:solidFill>
                  <a:schemeClr val="accent2"/>
                </a:solidFill>
              </a:rPr>
              <a:t>esima</a:t>
            </a:r>
            <a:r>
              <a:rPr lang="es-MX" sz="1600" b="1" dirty="0">
                <a:solidFill>
                  <a:schemeClr val="accent2"/>
                </a:solidFill>
              </a:rPr>
              <a:t> y la m-</a:t>
            </a:r>
            <a:r>
              <a:rPr lang="es-MX" sz="1600" b="1" dirty="0" err="1">
                <a:solidFill>
                  <a:schemeClr val="accent2"/>
                </a:solidFill>
              </a:rPr>
              <a:t>esima</a:t>
            </a:r>
            <a:r>
              <a:rPr lang="es-MX" sz="1600" b="1" dirty="0">
                <a:solidFill>
                  <a:schemeClr val="accent2"/>
                </a:solidFill>
              </a:rPr>
              <a:t> expresión)</a:t>
            </a:r>
          </a:p>
          <a:p>
            <a:pPr lvl="3"/>
            <a:r>
              <a:rPr lang="es-MX" sz="1600" b="1" dirty="0">
                <a:solidFill>
                  <a:schemeClr val="accent2"/>
                </a:solidFill>
              </a:rPr>
              <a:t>ver(</a:t>
            </a:r>
            <a:r>
              <a:rPr lang="es-MX" sz="1600" b="1" dirty="0" err="1">
                <a:solidFill>
                  <a:schemeClr val="accent2"/>
                </a:solidFill>
              </a:rPr>
              <a:t>exp</a:t>
            </a:r>
            <a:r>
              <a:rPr lang="es-MX" sz="1600" b="1" dirty="0">
                <a:solidFill>
                  <a:schemeClr val="accent2"/>
                </a:solidFill>
              </a:rPr>
              <a:t>, </a:t>
            </a:r>
            <a:r>
              <a:rPr lang="es-MX" sz="1600" b="1" dirty="0" err="1">
                <a:solidFill>
                  <a:schemeClr val="accent2"/>
                </a:solidFill>
              </a:rPr>
              <a:t>group</a:t>
            </a:r>
            <a:r>
              <a:rPr lang="es-MX" sz="1600" b="1" dirty="0">
                <a:solidFill>
                  <a:schemeClr val="accent2"/>
                </a:solidFill>
              </a:rPr>
              <a:t> </a:t>
            </a:r>
            <a:r>
              <a:rPr lang="es-MX" sz="1600" b="1" dirty="0" err="1">
                <a:solidFill>
                  <a:schemeClr val="accent2"/>
                </a:solidFill>
              </a:rPr>
              <a:t>num</a:t>
            </a:r>
            <a:r>
              <a:rPr lang="es-MX" sz="1600" b="1" dirty="0">
                <a:solidFill>
                  <a:schemeClr val="accent2"/>
                </a:solidFill>
              </a:rPr>
              <a:t>) (Verificar si existen las n-</a:t>
            </a:r>
            <a:r>
              <a:rPr lang="es-MX" sz="1600" b="1" dirty="0" err="1">
                <a:solidFill>
                  <a:schemeClr val="accent2"/>
                </a:solidFill>
              </a:rPr>
              <a:t>esimas</a:t>
            </a:r>
            <a:r>
              <a:rPr lang="es-MX" sz="1600" b="1" dirty="0">
                <a:solidFill>
                  <a:schemeClr val="accent2"/>
                </a:solidFill>
              </a:rPr>
              <a:t> coincidencias de una expresión regular)</a:t>
            </a:r>
          </a:p>
          <a:p>
            <a:pPr lvl="3"/>
            <a:r>
              <a:rPr lang="es-MX" sz="1600" b="1" dirty="0">
                <a:solidFill>
                  <a:schemeClr val="accent2"/>
                </a:solidFill>
              </a:rPr>
              <a:t>ver(</a:t>
            </a:r>
            <a:r>
              <a:rPr lang="es-MX" sz="1600" b="1" dirty="0" err="1">
                <a:solidFill>
                  <a:schemeClr val="accent2"/>
                </a:solidFill>
              </a:rPr>
              <a:t>pos</a:t>
            </a:r>
            <a:r>
              <a:rPr lang="es-MX" sz="1600" b="1" dirty="0">
                <a:solidFill>
                  <a:schemeClr val="accent2"/>
                </a:solidFill>
              </a:rPr>
              <a:t>) (Verificar si existe un </a:t>
            </a:r>
            <a:r>
              <a:rPr lang="es-MX" sz="1600" b="1" dirty="0" err="1">
                <a:solidFill>
                  <a:schemeClr val="accent2"/>
                </a:solidFill>
              </a:rPr>
              <a:t>caracter</a:t>
            </a:r>
            <a:r>
              <a:rPr lang="es-MX" sz="1600" b="1" dirty="0">
                <a:solidFill>
                  <a:schemeClr val="accent2"/>
                </a:solidFill>
              </a:rPr>
              <a:t> en la posición especificada)</a:t>
            </a:r>
          </a:p>
          <a:p>
            <a:pPr lvl="3"/>
            <a:r>
              <a:rPr lang="es-MX" sz="1600" b="1" dirty="0">
                <a:solidFill>
                  <a:schemeClr val="accent2"/>
                </a:solidFill>
              </a:rPr>
              <a:t>ver(</a:t>
            </a:r>
            <a:r>
              <a:rPr lang="es-MX" sz="1600" b="1" dirty="0" err="1">
                <a:solidFill>
                  <a:schemeClr val="accent2"/>
                </a:solidFill>
              </a:rPr>
              <a:t>group</a:t>
            </a:r>
            <a:r>
              <a:rPr lang="es-MX" sz="1600" b="1" dirty="0">
                <a:solidFill>
                  <a:schemeClr val="accent2"/>
                </a:solidFill>
              </a:rPr>
              <a:t> </a:t>
            </a:r>
            <a:r>
              <a:rPr lang="es-MX" sz="1600" b="1" dirty="0" err="1">
                <a:solidFill>
                  <a:schemeClr val="accent2"/>
                </a:solidFill>
              </a:rPr>
              <a:t>num</a:t>
            </a:r>
            <a:r>
              <a:rPr lang="es-MX" sz="1600" b="1" dirty="0">
                <a:solidFill>
                  <a:schemeClr val="accent2"/>
                </a:solidFill>
              </a:rPr>
              <a:t>) (Verificar si existen caracteres en las posiciones especificadas)</a:t>
            </a:r>
          </a:p>
          <a:p>
            <a:pPr lvl="3"/>
            <a:r>
              <a:rPr lang="es-MX" sz="1600" b="1" dirty="0">
                <a:solidFill>
                  <a:schemeClr val="accent2"/>
                </a:solidFill>
              </a:rPr>
              <a:t>ver(</a:t>
            </a:r>
            <a:r>
              <a:rPr lang="es-MX" sz="1600" b="1" dirty="0" err="1">
                <a:solidFill>
                  <a:schemeClr val="accent2"/>
                </a:solidFill>
              </a:rPr>
              <a:t>group</a:t>
            </a:r>
            <a:r>
              <a:rPr lang="es-MX" sz="1600" b="1" dirty="0">
                <a:solidFill>
                  <a:schemeClr val="accent2"/>
                </a:solidFill>
              </a:rPr>
              <a:t> </a:t>
            </a:r>
            <a:r>
              <a:rPr lang="es-MX" sz="1600" b="1" dirty="0" err="1">
                <a:solidFill>
                  <a:schemeClr val="accent2"/>
                </a:solidFill>
              </a:rPr>
              <a:t>exp</a:t>
            </a:r>
            <a:r>
              <a:rPr lang="es-MX" sz="1600" b="1" dirty="0">
                <a:solidFill>
                  <a:schemeClr val="accent2"/>
                </a:solidFill>
              </a:rPr>
              <a:t>) (Verificar si existen las expresiones especificadas)</a:t>
            </a:r>
          </a:p>
        </p:txBody>
      </p:sp>
    </p:spTree>
    <p:extLst>
      <p:ext uri="{BB962C8B-B14F-4D97-AF65-F5344CB8AC3E}">
        <p14:creationId xmlns:p14="http://schemas.microsoft.com/office/powerpoint/2010/main" val="202607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5400" b="1" dirty="0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Antecedentes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009" y="2314491"/>
            <a:ext cx="5195454" cy="3726872"/>
          </a:xfrm>
        </p:spPr>
        <p:txBody>
          <a:bodyPr>
            <a:normAutofit/>
          </a:bodyPr>
          <a:lstStyle/>
          <a:p>
            <a:pPr lvl="1"/>
            <a:r>
              <a:rPr lang="en-US" sz="2000" b="1" dirty="0" err="1">
                <a:solidFill>
                  <a:schemeClr val="accent2"/>
                </a:solidFill>
              </a:rPr>
              <a:t>Tratamiento</a:t>
            </a:r>
            <a:r>
              <a:rPr lang="en-US" sz="2000" b="1" dirty="0">
                <a:solidFill>
                  <a:schemeClr val="accent2"/>
                </a:solidFill>
              </a:rPr>
              <a:t> de </a:t>
            </a:r>
            <a:r>
              <a:rPr lang="en-US" sz="2000" b="1" dirty="0" err="1">
                <a:solidFill>
                  <a:schemeClr val="accent2"/>
                </a:solidFill>
              </a:rPr>
              <a:t>texto</a:t>
            </a:r>
            <a:r>
              <a:rPr lang="en-US" sz="2000" b="1" dirty="0">
                <a:solidFill>
                  <a:schemeClr val="accent2"/>
                </a:solidFill>
              </a:rPr>
              <a:t> con </a:t>
            </a:r>
            <a:r>
              <a:rPr lang="en-US" sz="2000" b="1" dirty="0" err="1">
                <a:solidFill>
                  <a:schemeClr val="accent2"/>
                </a:solidFill>
              </a:rPr>
              <a:t>expresiones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</a:rPr>
              <a:t>regulares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</a:rPr>
              <a:t>en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</a:rPr>
              <a:t>diferentes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</a:rPr>
              <a:t>lenguajes</a:t>
            </a:r>
            <a:r>
              <a:rPr lang="en-US" sz="2000" b="1" dirty="0">
                <a:solidFill>
                  <a:schemeClr val="accent2"/>
                </a:solidFill>
              </a:rPr>
              <a:t>, por </a:t>
            </a:r>
            <a:r>
              <a:rPr lang="en-US" sz="2000" b="1" dirty="0" err="1">
                <a:solidFill>
                  <a:schemeClr val="accent2"/>
                </a:solidFill>
              </a:rPr>
              <a:t>ejemplo</a:t>
            </a:r>
            <a:r>
              <a:rPr lang="en-US" sz="2000" b="1" dirty="0">
                <a:solidFill>
                  <a:schemeClr val="accent2"/>
                </a:solidFill>
              </a:rPr>
              <a:t> Python (</a:t>
            </a:r>
            <a:r>
              <a:rPr lang="en-US" sz="2000" b="1" dirty="0" err="1">
                <a:solidFill>
                  <a:schemeClr val="accent2"/>
                </a:solidFill>
              </a:rPr>
              <a:t>RegEx</a:t>
            </a:r>
            <a:r>
              <a:rPr lang="en-US" sz="2000" b="1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en-US" sz="2000" b="1" dirty="0">
                <a:solidFill>
                  <a:schemeClr val="accent2"/>
                </a:solidFill>
              </a:rPr>
              <a:t>Windows PowerShell para el </a:t>
            </a:r>
            <a:r>
              <a:rPr lang="en-US" sz="2000" b="1" dirty="0" err="1">
                <a:solidFill>
                  <a:schemeClr val="accent2"/>
                </a:solidFill>
              </a:rPr>
              <a:t>manejo</a:t>
            </a:r>
            <a:r>
              <a:rPr lang="en-US" sz="2000" b="1" dirty="0">
                <a:solidFill>
                  <a:schemeClr val="accent2"/>
                </a:solidFill>
              </a:rPr>
              <a:t> de </a:t>
            </a:r>
            <a:r>
              <a:rPr lang="en-US" sz="2000" b="1" dirty="0" err="1">
                <a:solidFill>
                  <a:schemeClr val="accent2"/>
                </a:solidFill>
              </a:rPr>
              <a:t>archivos</a:t>
            </a:r>
            <a:endParaRPr lang="en-US" sz="2000" b="1" dirty="0">
              <a:solidFill>
                <a:schemeClr val="accent2"/>
              </a:solidFill>
            </a:endParaRPr>
          </a:p>
          <a:p>
            <a:pPr lvl="1"/>
            <a:r>
              <a:rPr lang="en-US" sz="2000" b="1" dirty="0" err="1">
                <a:solidFill>
                  <a:schemeClr val="accent2"/>
                </a:solidFill>
              </a:rPr>
              <a:t>Manejo</a:t>
            </a:r>
            <a:r>
              <a:rPr lang="en-US" sz="2000" b="1" dirty="0">
                <a:solidFill>
                  <a:schemeClr val="accent2"/>
                </a:solidFill>
              </a:rPr>
              <a:t> de </a:t>
            </a:r>
            <a:r>
              <a:rPr lang="en-US" sz="2000" b="1" dirty="0" err="1">
                <a:solidFill>
                  <a:schemeClr val="accent2"/>
                </a:solidFill>
              </a:rPr>
              <a:t>directorios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</a:rPr>
              <a:t>en</a:t>
            </a:r>
            <a:r>
              <a:rPr lang="en-US" sz="2000" b="1" dirty="0">
                <a:solidFill>
                  <a:schemeClr val="accent2"/>
                </a:solidFill>
              </a:rPr>
              <a:t> el </a:t>
            </a:r>
            <a:r>
              <a:rPr lang="en-US" sz="2000" b="1" dirty="0" err="1">
                <a:solidFill>
                  <a:schemeClr val="accent2"/>
                </a:solidFill>
              </a:rPr>
              <a:t>sistema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</a:rPr>
              <a:t>en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</a:rPr>
              <a:t>diferentes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</a:rPr>
              <a:t>lenguajes</a:t>
            </a:r>
            <a:r>
              <a:rPr lang="en-US" sz="2000" b="1" dirty="0">
                <a:solidFill>
                  <a:schemeClr val="accent2"/>
                </a:solidFill>
              </a:rPr>
              <a:t>, por </a:t>
            </a:r>
            <a:r>
              <a:rPr lang="en-US" sz="2000" b="1" dirty="0" err="1">
                <a:solidFill>
                  <a:schemeClr val="accent2"/>
                </a:solidFill>
              </a:rPr>
              <a:t>ejemplo</a:t>
            </a:r>
            <a:r>
              <a:rPr lang="en-US" sz="2000" b="1" dirty="0">
                <a:solidFill>
                  <a:schemeClr val="accent2"/>
                </a:solidFill>
              </a:rPr>
              <a:t> Java (File)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3F4FF29-A256-43BB-AAC8-6F538CB16F7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33" y="1930401"/>
            <a:ext cx="4561608" cy="456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56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3127" y="2150918"/>
            <a:ext cx="12843163" cy="3855028"/>
          </a:xfrm>
        </p:spPr>
        <p:txBody>
          <a:bodyPr>
            <a:noAutofit/>
          </a:bodyPr>
          <a:lstStyle/>
          <a:p>
            <a:pPr lvl="1"/>
            <a:r>
              <a:rPr lang="es-MX" sz="2400" b="1" dirty="0" err="1">
                <a:solidFill>
                  <a:schemeClr val="accent2"/>
                </a:solidFill>
              </a:rPr>
              <a:t>Metodos</a:t>
            </a:r>
            <a:r>
              <a:rPr lang="es-MX" sz="2400" b="1" dirty="0">
                <a:solidFill>
                  <a:schemeClr val="accent2"/>
                </a:solidFill>
              </a:rPr>
              <a:t> de cada tipo de dato</a:t>
            </a: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tex (Texto)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pos</a:t>
            </a:r>
            <a:r>
              <a:rPr lang="es-MX" sz="1600" b="1" dirty="0">
                <a:solidFill>
                  <a:schemeClr val="accent2"/>
                </a:solidFill>
              </a:rPr>
              <a:t>(</a:t>
            </a:r>
            <a:r>
              <a:rPr lang="es-MX" sz="1600" b="1" dirty="0" err="1">
                <a:solidFill>
                  <a:schemeClr val="accent2"/>
                </a:solidFill>
              </a:rPr>
              <a:t>exp</a:t>
            </a:r>
            <a:r>
              <a:rPr lang="es-MX" sz="1600" b="1" dirty="0">
                <a:solidFill>
                  <a:schemeClr val="accent2"/>
                </a:solidFill>
              </a:rPr>
              <a:t>) (</a:t>
            </a:r>
            <a:r>
              <a:rPr lang="es-MX" sz="1600" b="1" dirty="0" err="1">
                <a:solidFill>
                  <a:schemeClr val="accent2"/>
                </a:solidFill>
              </a:rPr>
              <a:t>indices</a:t>
            </a:r>
            <a:r>
              <a:rPr lang="es-MX" sz="1600" b="1" dirty="0">
                <a:solidFill>
                  <a:schemeClr val="accent2"/>
                </a:solidFill>
              </a:rPr>
              <a:t> inicial y final de cada coincidencia de una expresión regular)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pos</a:t>
            </a:r>
            <a:r>
              <a:rPr lang="es-MX" sz="1600" b="1" dirty="0">
                <a:solidFill>
                  <a:schemeClr val="accent2"/>
                </a:solidFill>
              </a:rPr>
              <a:t>(</a:t>
            </a:r>
            <a:r>
              <a:rPr lang="es-MX" sz="1600" b="1" dirty="0" err="1">
                <a:solidFill>
                  <a:schemeClr val="accent2"/>
                </a:solidFill>
              </a:rPr>
              <a:t>exp</a:t>
            </a:r>
            <a:r>
              <a:rPr lang="es-MX" sz="1600" b="1" dirty="0">
                <a:solidFill>
                  <a:schemeClr val="accent2"/>
                </a:solidFill>
              </a:rPr>
              <a:t>, n) (</a:t>
            </a:r>
            <a:r>
              <a:rPr lang="es-MX" sz="1600" b="1" dirty="0" err="1">
                <a:solidFill>
                  <a:schemeClr val="accent2"/>
                </a:solidFill>
              </a:rPr>
              <a:t>indices</a:t>
            </a:r>
            <a:r>
              <a:rPr lang="es-MX" sz="1600" b="1" dirty="0">
                <a:solidFill>
                  <a:schemeClr val="accent2"/>
                </a:solidFill>
              </a:rPr>
              <a:t> inicial y final de la n-</a:t>
            </a:r>
            <a:r>
              <a:rPr lang="es-MX" sz="1600" b="1" dirty="0" err="1">
                <a:solidFill>
                  <a:schemeClr val="accent2"/>
                </a:solidFill>
              </a:rPr>
              <a:t>esima</a:t>
            </a:r>
            <a:r>
              <a:rPr lang="es-MX" sz="1600" b="1" dirty="0">
                <a:solidFill>
                  <a:schemeClr val="accent2"/>
                </a:solidFill>
              </a:rPr>
              <a:t> coincidencia de una expresión regular)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pos</a:t>
            </a:r>
            <a:r>
              <a:rPr lang="es-MX" sz="1600" b="1" dirty="0">
                <a:solidFill>
                  <a:schemeClr val="accent2"/>
                </a:solidFill>
              </a:rPr>
              <a:t>(</a:t>
            </a:r>
            <a:r>
              <a:rPr lang="es-MX" sz="1600" b="1" dirty="0" err="1">
                <a:solidFill>
                  <a:schemeClr val="accent2"/>
                </a:solidFill>
              </a:rPr>
              <a:t>exp</a:t>
            </a:r>
            <a:r>
              <a:rPr lang="es-MX" sz="1600" b="1" dirty="0">
                <a:solidFill>
                  <a:schemeClr val="accent2"/>
                </a:solidFill>
              </a:rPr>
              <a:t>, n, m) (</a:t>
            </a:r>
            <a:r>
              <a:rPr lang="es-MX" sz="1600" b="1" dirty="0" err="1">
                <a:solidFill>
                  <a:schemeClr val="accent2"/>
                </a:solidFill>
              </a:rPr>
              <a:t>indices</a:t>
            </a:r>
            <a:r>
              <a:rPr lang="es-MX" sz="1600" b="1" dirty="0">
                <a:solidFill>
                  <a:schemeClr val="accent2"/>
                </a:solidFill>
              </a:rPr>
              <a:t> inicial y final de la n-</a:t>
            </a:r>
            <a:r>
              <a:rPr lang="es-MX" sz="1600" b="1" dirty="0" err="1">
                <a:solidFill>
                  <a:schemeClr val="accent2"/>
                </a:solidFill>
              </a:rPr>
              <a:t>esima</a:t>
            </a:r>
            <a:r>
              <a:rPr lang="es-MX" sz="1600" b="1" dirty="0">
                <a:solidFill>
                  <a:schemeClr val="accent2"/>
                </a:solidFill>
              </a:rPr>
              <a:t> a la m-</a:t>
            </a:r>
            <a:r>
              <a:rPr lang="es-MX" sz="1600" b="1" dirty="0" err="1">
                <a:solidFill>
                  <a:schemeClr val="accent2"/>
                </a:solidFill>
              </a:rPr>
              <a:t>esima</a:t>
            </a:r>
            <a:r>
              <a:rPr lang="es-MX" sz="1600" b="1" dirty="0">
                <a:solidFill>
                  <a:schemeClr val="accent2"/>
                </a:solidFill>
              </a:rPr>
              <a:t> coincidencia de una expresión </a:t>
            </a:r>
            <a:r>
              <a:rPr lang="es-MX" sz="1600" b="1" dirty="0">
                <a:solidFill>
                  <a:schemeClr val="bg1"/>
                </a:solidFill>
              </a:rPr>
              <a:t>regular)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pos</a:t>
            </a:r>
            <a:r>
              <a:rPr lang="es-MX" sz="1600" b="1" dirty="0">
                <a:solidFill>
                  <a:schemeClr val="accent2"/>
                </a:solidFill>
              </a:rPr>
              <a:t>(</a:t>
            </a:r>
            <a:r>
              <a:rPr lang="es-MX" sz="1600" b="1" dirty="0" err="1">
                <a:solidFill>
                  <a:schemeClr val="accent2"/>
                </a:solidFill>
              </a:rPr>
              <a:t>exp</a:t>
            </a:r>
            <a:r>
              <a:rPr lang="es-MX" sz="1600" b="1" dirty="0">
                <a:solidFill>
                  <a:schemeClr val="accent2"/>
                </a:solidFill>
              </a:rPr>
              <a:t>, </a:t>
            </a:r>
            <a:r>
              <a:rPr lang="es-MX" sz="1600" b="1" dirty="0" err="1">
                <a:solidFill>
                  <a:schemeClr val="accent2"/>
                </a:solidFill>
              </a:rPr>
              <a:t>group</a:t>
            </a:r>
            <a:r>
              <a:rPr lang="es-MX" sz="1600" b="1" dirty="0">
                <a:solidFill>
                  <a:schemeClr val="accent2"/>
                </a:solidFill>
              </a:rPr>
              <a:t> </a:t>
            </a:r>
            <a:r>
              <a:rPr lang="es-MX" sz="1600" b="1" dirty="0" err="1">
                <a:solidFill>
                  <a:schemeClr val="accent2"/>
                </a:solidFill>
              </a:rPr>
              <a:t>num</a:t>
            </a:r>
            <a:r>
              <a:rPr lang="es-MX" sz="1600" b="1" dirty="0">
                <a:solidFill>
                  <a:schemeClr val="accent2"/>
                </a:solidFill>
              </a:rPr>
              <a:t>) (</a:t>
            </a:r>
            <a:r>
              <a:rPr lang="es-MX" sz="1600" b="1" dirty="0" err="1">
                <a:solidFill>
                  <a:schemeClr val="accent2"/>
                </a:solidFill>
              </a:rPr>
              <a:t>Indices</a:t>
            </a:r>
            <a:r>
              <a:rPr lang="es-MX" sz="1600" b="1" dirty="0">
                <a:solidFill>
                  <a:schemeClr val="accent2"/>
                </a:solidFill>
              </a:rPr>
              <a:t> iniciales y finales de las n-</a:t>
            </a:r>
            <a:r>
              <a:rPr lang="es-MX" sz="1600" b="1" dirty="0" err="1">
                <a:solidFill>
                  <a:schemeClr val="accent2"/>
                </a:solidFill>
              </a:rPr>
              <a:t>esimas</a:t>
            </a:r>
            <a:r>
              <a:rPr lang="es-MX" sz="1600" b="1" dirty="0">
                <a:solidFill>
                  <a:schemeClr val="accent2"/>
                </a:solidFill>
              </a:rPr>
              <a:t> coincidencias de una expresión </a:t>
            </a:r>
            <a:r>
              <a:rPr lang="es-MX" sz="1600" b="1" dirty="0">
                <a:solidFill>
                  <a:schemeClr val="bg1"/>
                </a:solidFill>
              </a:rPr>
              <a:t>regular)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pos</a:t>
            </a:r>
            <a:r>
              <a:rPr lang="es-MX" sz="1600" b="1" dirty="0">
                <a:solidFill>
                  <a:schemeClr val="accent2"/>
                </a:solidFill>
              </a:rPr>
              <a:t>(</a:t>
            </a:r>
            <a:r>
              <a:rPr lang="es-MX" sz="1600" b="1" dirty="0" err="1">
                <a:solidFill>
                  <a:schemeClr val="accent2"/>
                </a:solidFill>
              </a:rPr>
              <a:t>group</a:t>
            </a:r>
            <a:r>
              <a:rPr lang="es-MX" sz="1600" b="1" dirty="0">
                <a:solidFill>
                  <a:schemeClr val="accent2"/>
                </a:solidFill>
              </a:rPr>
              <a:t> </a:t>
            </a:r>
            <a:r>
              <a:rPr lang="es-MX" sz="1600" b="1" dirty="0" err="1">
                <a:solidFill>
                  <a:schemeClr val="accent2"/>
                </a:solidFill>
              </a:rPr>
              <a:t>exp</a:t>
            </a:r>
            <a:r>
              <a:rPr lang="es-MX" sz="1600" b="1" dirty="0">
                <a:solidFill>
                  <a:schemeClr val="accent2"/>
                </a:solidFill>
              </a:rPr>
              <a:t>) (</a:t>
            </a:r>
            <a:r>
              <a:rPr lang="es-MX" sz="1600" b="1" dirty="0" err="1">
                <a:solidFill>
                  <a:schemeClr val="accent2"/>
                </a:solidFill>
              </a:rPr>
              <a:t>Indices</a:t>
            </a:r>
            <a:r>
              <a:rPr lang="es-MX" sz="1600" b="1" dirty="0">
                <a:solidFill>
                  <a:schemeClr val="accent2"/>
                </a:solidFill>
              </a:rPr>
              <a:t> iniciales y finales de las expresiones regulares especificadas)</a:t>
            </a:r>
          </a:p>
        </p:txBody>
      </p:sp>
    </p:spTree>
    <p:extLst>
      <p:ext uri="{BB962C8B-B14F-4D97-AF65-F5344CB8AC3E}">
        <p14:creationId xmlns:p14="http://schemas.microsoft.com/office/powerpoint/2010/main" val="19745716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3127" y="2150918"/>
            <a:ext cx="12843163" cy="3855028"/>
          </a:xfrm>
        </p:spPr>
        <p:txBody>
          <a:bodyPr>
            <a:noAutofit/>
          </a:bodyPr>
          <a:lstStyle/>
          <a:p>
            <a:pPr lvl="1"/>
            <a:r>
              <a:rPr lang="es-MX" sz="2400" b="1" dirty="0" err="1">
                <a:solidFill>
                  <a:schemeClr val="accent2"/>
                </a:solidFill>
              </a:rPr>
              <a:t>Metodos</a:t>
            </a:r>
            <a:r>
              <a:rPr lang="es-MX" sz="2400" b="1" dirty="0">
                <a:solidFill>
                  <a:schemeClr val="accent2"/>
                </a:solidFill>
              </a:rPr>
              <a:t> de cada tipo de dato</a:t>
            </a: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fil (Archivo)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num</a:t>
            </a:r>
            <a:r>
              <a:rPr lang="es-MX" sz="1600" b="1" dirty="0">
                <a:solidFill>
                  <a:schemeClr val="accent2"/>
                </a:solidFill>
              </a:rPr>
              <a:t>() (pasar a numero el contenido)</a:t>
            </a:r>
          </a:p>
          <a:p>
            <a:pPr lvl="3"/>
            <a:r>
              <a:rPr lang="es-MX" sz="1600" b="1" dirty="0">
                <a:solidFill>
                  <a:schemeClr val="accent2"/>
                </a:solidFill>
              </a:rPr>
              <a:t>bol() (pasar a booleano el contenido)</a:t>
            </a:r>
          </a:p>
          <a:p>
            <a:pPr lvl="3"/>
            <a:r>
              <a:rPr lang="es-MX" sz="1600" b="1" dirty="0">
                <a:solidFill>
                  <a:schemeClr val="accent2"/>
                </a:solidFill>
              </a:rPr>
              <a:t>tex() (pasar a texto el contenido)</a:t>
            </a:r>
          </a:p>
          <a:p>
            <a:pPr lvl="3"/>
            <a:r>
              <a:rPr lang="es-MX" sz="1600" b="1" dirty="0">
                <a:solidFill>
                  <a:schemeClr val="accent2"/>
                </a:solidFill>
              </a:rPr>
              <a:t>fil() (copiar file)</a:t>
            </a:r>
          </a:p>
          <a:p>
            <a:pPr lvl="3"/>
            <a:r>
              <a:rPr lang="es-MX" sz="1600" b="1" dirty="0">
                <a:solidFill>
                  <a:schemeClr val="accent2"/>
                </a:solidFill>
              </a:rPr>
              <a:t>gro() (añadir a un nuevo grupo)</a:t>
            </a:r>
          </a:p>
          <a:p>
            <a:pPr lvl="3"/>
            <a:r>
              <a:rPr lang="es-MX" sz="1600" b="1" dirty="0">
                <a:solidFill>
                  <a:schemeClr val="accent2"/>
                </a:solidFill>
              </a:rPr>
              <a:t>lis() (añadir a una nueva lista)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cop</a:t>
            </a:r>
            <a:r>
              <a:rPr lang="es-MX" sz="1600" b="1" dirty="0">
                <a:solidFill>
                  <a:schemeClr val="accent2"/>
                </a:solidFill>
              </a:rPr>
              <a:t>() (copiar)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len</a:t>
            </a:r>
            <a:r>
              <a:rPr lang="es-MX" sz="1600" b="1" dirty="0">
                <a:solidFill>
                  <a:schemeClr val="accent2"/>
                </a:solidFill>
              </a:rPr>
              <a:t>() (longitud)</a:t>
            </a:r>
          </a:p>
        </p:txBody>
      </p:sp>
    </p:spTree>
    <p:extLst>
      <p:ext uri="{BB962C8B-B14F-4D97-AF65-F5344CB8AC3E}">
        <p14:creationId xmlns:p14="http://schemas.microsoft.com/office/powerpoint/2010/main" val="30409027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3127" y="2150918"/>
            <a:ext cx="12843163" cy="3855028"/>
          </a:xfrm>
        </p:spPr>
        <p:txBody>
          <a:bodyPr>
            <a:noAutofit/>
          </a:bodyPr>
          <a:lstStyle/>
          <a:p>
            <a:pPr lvl="1"/>
            <a:r>
              <a:rPr lang="es-MX" sz="2400" b="1" dirty="0" err="1">
                <a:solidFill>
                  <a:schemeClr val="accent2"/>
                </a:solidFill>
              </a:rPr>
              <a:t>Metodos</a:t>
            </a:r>
            <a:r>
              <a:rPr lang="es-MX" sz="2400" b="1" dirty="0">
                <a:solidFill>
                  <a:schemeClr val="accent2"/>
                </a:solidFill>
              </a:rPr>
              <a:t> de cada tipo de dato</a:t>
            </a: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fil (Archivo)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name</a:t>
            </a:r>
            <a:r>
              <a:rPr lang="es-MX" sz="1600" b="1" dirty="0">
                <a:solidFill>
                  <a:schemeClr val="accent2"/>
                </a:solidFill>
              </a:rPr>
              <a:t>() (obtener nombre)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ext</a:t>
            </a:r>
            <a:r>
              <a:rPr lang="es-MX" sz="1600" b="1" dirty="0">
                <a:solidFill>
                  <a:schemeClr val="accent2"/>
                </a:solidFill>
              </a:rPr>
              <a:t>() (obtener extensión)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cont</a:t>
            </a:r>
            <a:r>
              <a:rPr lang="es-MX" sz="1600" b="1" dirty="0">
                <a:solidFill>
                  <a:schemeClr val="accent2"/>
                </a:solidFill>
              </a:rPr>
              <a:t>() (obtener contenido)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name</a:t>
            </a:r>
            <a:r>
              <a:rPr lang="es-MX" sz="1600" b="1" dirty="0">
                <a:solidFill>
                  <a:schemeClr val="accent2"/>
                </a:solidFill>
              </a:rPr>
              <a:t>(tex) (Asignar nombre)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ext</a:t>
            </a:r>
            <a:r>
              <a:rPr lang="es-MX" sz="1600" b="1" dirty="0">
                <a:solidFill>
                  <a:schemeClr val="accent2"/>
                </a:solidFill>
              </a:rPr>
              <a:t>(tex) (Asignar extensión)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cont</a:t>
            </a:r>
            <a:r>
              <a:rPr lang="es-MX" sz="1600" b="1" dirty="0">
                <a:solidFill>
                  <a:schemeClr val="accent2"/>
                </a:solidFill>
              </a:rPr>
              <a:t>(tex) (Asignar contenido)</a:t>
            </a:r>
          </a:p>
          <a:p>
            <a:pPr lvl="3"/>
            <a:r>
              <a:rPr lang="es-MX" sz="1600" b="1" dirty="0">
                <a:solidFill>
                  <a:schemeClr val="accent2"/>
                </a:solidFill>
              </a:rPr>
              <a:t>set(File) (Asignar elementos de otro file)</a:t>
            </a:r>
          </a:p>
          <a:p>
            <a:pPr lvl="3"/>
            <a:r>
              <a:rPr lang="es-MX" sz="1600" b="1" dirty="0">
                <a:solidFill>
                  <a:schemeClr val="accent2"/>
                </a:solidFill>
              </a:rPr>
              <a:t>Funciones del texto ligadas al File</a:t>
            </a:r>
          </a:p>
        </p:txBody>
      </p:sp>
    </p:spTree>
    <p:extLst>
      <p:ext uri="{BB962C8B-B14F-4D97-AF65-F5344CB8AC3E}">
        <p14:creationId xmlns:p14="http://schemas.microsoft.com/office/powerpoint/2010/main" val="39921629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3127" y="2150918"/>
            <a:ext cx="12843163" cy="3855028"/>
          </a:xfrm>
        </p:spPr>
        <p:txBody>
          <a:bodyPr>
            <a:noAutofit/>
          </a:bodyPr>
          <a:lstStyle/>
          <a:p>
            <a:pPr lvl="1"/>
            <a:r>
              <a:rPr lang="es-MX" sz="2400" b="1" dirty="0" err="1">
                <a:solidFill>
                  <a:schemeClr val="accent2"/>
                </a:solidFill>
              </a:rPr>
              <a:t>Metodos</a:t>
            </a:r>
            <a:r>
              <a:rPr lang="es-MX" sz="2400" b="1" dirty="0">
                <a:solidFill>
                  <a:schemeClr val="accent2"/>
                </a:solidFill>
              </a:rPr>
              <a:t> de cada tipo de dato</a:t>
            </a:r>
          </a:p>
          <a:p>
            <a:pPr lvl="2"/>
            <a:r>
              <a:rPr lang="es-MX" sz="2200" b="1" dirty="0" err="1">
                <a:solidFill>
                  <a:schemeClr val="accent2"/>
                </a:solidFill>
              </a:rPr>
              <a:t>dir</a:t>
            </a:r>
            <a:r>
              <a:rPr lang="es-MX" sz="2200" b="1" dirty="0">
                <a:solidFill>
                  <a:schemeClr val="accent2"/>
                </a:solidFill>
              </a:rPr>
              <a:t> (Directorio)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num</a:t>
            </a:r>
            <a:r>
              <a:rPr lang="es-MX" sz="1600" b="1" dirty="0">
                <a:solidFill>
                  <a:schemeClr val="accent2"/>
                </a:solidFill>
              </a:rPr>
              <a:t>() (obtener el numero de archivos y directorios)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numf</a:t>
            </a:r>
            <a:r>
              <a:rPr lang="es-MX" sz="1600" b="1" dirty="0">
                <a:solidFill>
                  <a:schemeClr val="accent2"/>
                </a:solidFill>
              </a:rPr>
              <a:t>() (obtener el numero de archivos)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numd</a:t>
            </a:r>
            <a:r>
              <a:rPr lang="es-MX" sz="1600" b="1" dirty="0">
                <a:solidFill>
                  <a:schemeClr val="accent2"/>
                </a:solidFill>
              </a:rPr>
              <a:t>() (obtener el numero de directorios)</a:t>
            </a:r>
          </a:p>
          <a:p>
            <a:pPr lvl="3"/>
            <a:r>
              <a:rPr lang="es-MX" sz="1600" b="1" dirty="0">
                <a:solidFill>
                  <a:schemeClr val="accent2"/>
                </a:solidFill>
              </a:rPr>
              <a:t>tex() (pasar a texto todo el </a:t>
            </a:r>
            <a:r>
              <a:rPr lang="es-MX" sz="1600" b="1" dirty="0" err="1">
                <a:solidFill>
                  <a:schemeClr val="accent2"/>
                </a:solidFill>
              </a:rPr>
              <a:t>arbol</a:t>
            </a:r>
            <a:r>
              <a:rPr lang="es-MX" sz="1600" b="1" dirty="0">
                <a:solidFill>
                  <a:schemeClr val="accent2"/>
                </a:solidFill>
              </a:rPr>
              <a:t>)</a:t>
            </a:r>
          </a:p>
          <a:p>
            <a:pPr lvl="3"/>
            <a:r>
              <a:rPr lang="es-MX" sz="1600" b="1" dirty="0">
                <a:solidFill>
                  <a:schemeClr val="accent2"/>
                </a:solidFill>
              </a:rPr>
              <a:t>fil() (pasar a file con el texto del </a:t>
            </a:r>
            <a:r>
              <a:rPr lang="es-MX" sz="1600" b="1" dirty="0" err="1">
                <a:solidFill>
                  <a:schemeClr val="accent2"/>
                </a:solidFill>
              </a:rPr>
              <a:t>arbol</a:t>
            </a:r>
            <a:r>
              <a:rPr lang="es-MX" sz="1600" b="1" dirty="0">
                <a:solidFill>
                  <a:schemeClr val="accent2"/>
                </a:solidFill>
              </a:rPr>
              <a:t> de contenido y nombre y </a:t>
            </a:r>
            <a:r>
              <a:rPr lang="es-MX" sz="1600" b="1" dirty="0" err="1">
                <a:solidFill>
                  <a:schemeClr val="accent2"/>
                </a:solidFill>
              </a:rPr>
              <a:t>extención</a:t>
            </a:r>
            <a:r>
              <a:rPr lang="es-MX" sz="1600" b="1" dirty="0">
                <a:solidFill>
                  <a:schemeClr val="accent2"/>
                </a:solidFill>
              </a:rPr>
              <a:t> </a:t>
            </a:r>
            <a:r>
              <a:rPr lang="es-MX" sz="1600" b="1" dirty="0" err="1">
                <a:solidFill>
                  <a:schemeClr val="accent2"/>
                </a:solidFill>
              </a:rPr>
              <a:t>vacia</a:t>
            </a:r>
            <a:r>
              <a:rPr lang="es-MX" sz="1600" b="1" dirty="0">
                <a:solidFill>
                  <a:schemeClr val="accent2"/>
                </a:solidFill>
              </a:rPr>
              <a:t>)</a:t>
            </a:r>
          </a:p>
          <a:p>
            <a:pPr lvl="3"/>
            <a:r>
              <a:rPr lang="es-MX" sz="1600" b="1" dirty="0">
                <a:solidFill>
                  <a:schemeClr val="accent2"/>
                </a:solidFill>
              </a:rPr>
              <a:t>gro() (añadir a un nuevo grupo)</a:t>
            </a:r>
          </a:p>
          <a:p>
            <a:pPr lvl="3"/>
            <a:r>
              <a:rPr lang="es-MX" sz="1600" b="1" dirty="0">
                <a:solidFill>
                  <a:schemeClr val="accent2"/>
                </a:solidFill>
              </a:rPr>
              <a:t>lis() (añadir a una nueva lista)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cop</a:t>
            </a:r>
            <a:r>
              <a:rPr lang="es-MX" sz="1600" b="1" dirty="0">
                <a:solidFill>
                  <a:schemeClr val="accent2"/>
                </a:solidFill>
              </a:rPr>
              <a:t>() (copiar)</a:t>
            </a:r>
          </a:p>
        </p:txBody>
      </p:sp>
    </p:spTree>
    <p:extLst>
      <p:ext uri="{BB962C8B-B14F-4D97-AF65-F5344CB8AC3E}">
        <p14:creationId xmlns:p14="http://schemas.microsoft.com/office/powerpoint/2010/main" val="13694001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3127" y="2150918"/>
            <a:ext cx="12843163" cy="3855028"/>
          </a:xfrm>
        </p:spPr>
        <p:txBody>
          <a:bodyPr>
            <a:noAutofit/>
          </a:bodyPr>
          <a:lstStyle/>
          <a:p>
            <a:pPr lvl="1"/>
            <a:r>
              <a:rPr lang="es-MX" sz="2400" b="1" dirty="0" err="1">
                <a:solidFill>
                  <a:schemeClr val="accent2"/>
                </a:solidFill>
              </a:rPr>
              <a:t>Metodos</a:t>
            </a:r>
            <a:r>
              <a:rPr lang="es-MX" sz="2400" b="1" dirty="0">
                <a:solidFill>
                  <a:schemeClr val="accent2"/>
                </a:solidFill>
              </a:rPr>
              <a:t> de cada tipo de dato</a:t>
            </a:r>
          </a:p>
          <a:p>
            <a:pPr lvl="2"/>
            <a:r>
              <a:rPr lang="es-MX" sz="2200" b="1" dirty="0" err="1">
                <a:solidFill>
                  <a:schemeClr val="accent2"/>
                </a:solidFill>
              </a:rPr>
              <a:t>dir</a:t>
            </a:r>
            <a:r>
              <a:rPr lang="es-MX" sz="2200" b="1" dirty="0">
                <a:solidFill>
                  <a:schemeClr val="accent2"/>
                </a:solidFill>
              </a:rPr>
              <a:t> (Directorio)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len</a:t>
            </a:r>
            <a:r>
              <a:rPr lang="es-MX" sz="1600" b="1" dirty="0">
                <a:solidFill>
                  <a:schemeClr val="accent2"/>
                </a:solidFill>
              </a:rPr>
              <a:t>() (longitud)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tre</a:t>
            </a:r>
            <a:r>
              <a:rPr lang="es-MX" sz="1600" b="1" dirty="0">
                <a:solidFill>
                  <a:schemeClr val="accent2"/>
                </a:solidFill>
              </a:rPr>
              <a:t>() (copiar árbol)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name</a:t>
            </a:r>
            <a:r>
              <a:rPr lang="es-MX" sz="1600" b="1" dirty="0">
                <a:solidFill>
                  <a:schemeClr val="accent2"/>
                </a:solidFill>
              </a:rPr>
              <a:t>() (Obtener nombre de la raíz)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name</a:t>
            </a:r>
            <a:r>
              <a:rPr lang="es-MX" sz="1600" b="1" dirty="0">
                <a:solidFill>
                  <a:schemeClr val="accent2"/>
                </a:solidFill>
              </a:rPr>
              <a:t>(tex) (Asignar nombre a la raíz)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last</a:t>
            </a:r>
            <a:r>
              <a:rPr lang="es-MX" sz="1600" b="1" dirty="0">
                <a:solidFill>
                  <a:schemeClr val="accent2"/>
                </a:solidFill>
              </a:rPr>
              <a:t>() (obtener padre)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root</a:t>
            </a:r>
            <a:r>
              <a:rPr lang="es-MX" sz="1600" b="1" dirty="0">
                <a:solidFill>
                  <a:schemeClr val="accent2"/>
                </a:solidFill>
              </a:rPr>
              <a:t>() (obtener padre mas lejano)</a:t>
            </a:r>
          </a:p>
          <a:p>
            <a:pPr lvl="3"/>
            <a:r>
              <a:rPr lang="es-MX" sz="1600" b="1" dirty="0">
                <a:solidFill>
                  <a:schemeClr val="accent2"/>
                </a:solidFill>
              </a:rPr>
              <a:t>files() (obtener todos los archivos contenidos)</a:t>
            </a:r>
          </a:p>
        </p:txBody>
      </p:sp>
    </p:spTree>
    <p:extLst>
      <p:ext uri="{BB962C8B-B14F-4D97-AF65-F5344CB8AC3E}">
        <p14:creationId xmlns:p14="http://schemas.microsoft.com/office/powerpoint/2010/main" val="3147487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3127" y="2150918"/>
            <a:ext cx="12843163" cy="3855028"/>
          </a:xfrm>
        </p:spPr>
        <p:txBody>
          <a:bodyPr>
            <a:noAutofit/>
          </a:bodyPr>
          <a:lstStyle/>
          <a:p>
            <a:pPr lvl="1"/>
            <a:r>
              <a:rPr lang="es-MX" sz="2400" b="1" dirty="0" err="1">
                <a:solidFill>
                  <a:schemeClr val="accent2"/>
                </a:solidFill>
              </a:rPr>
              <a:t>Metodos</a:t>
            </a:r>
            <a:r>
              <a:rPr lang="es-MX" sz="2400" b="1" dirty="0">
                <a:solidFill>
                  <a:schemeClr val="accent2"/>
                </a:solidFill>
              </a:rPr>
              <a:t> de cada tipo de dato</a:t>
            </a:r>
          </a:p>
          <a:p>
            <a:pPr lvl="2"/>
            <a:r>
              <a:rPr lang="es-MX" sz="2200" b="1" dirty="0" err="1">
                <a:solidFill>
                  <a:schemeClr val="accent2"/>
                </a:solidFill>
              </a:rPr>
              <a:t>dir</a:t>
            </a:r>
            <a:r>
              <a:rPr lang="es-MX" sz="2200" b="1" dirty="0">
                <a:solidFill>
                  <a:schemeClr val="accent2"/>
                </a:solidFill>
              </a:rPr>
              <a:t> (Directorio)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ins</a:t>
            </a:r>
            <a:r>
              <a:rPr lang="es-MX" sz="1600" b="1" dirty="0">
                <a:solidFill>
                  <a:schemeClr val="accent2"/>
                </a:solidFill>
              </a:rPr>
              <a:t>(file) (Insertar archivo al final)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ins</a:t>
            </a:r>
            <a:r>
              <a:rPr lang="es-MX" sz="1600" b="1" dirty="0">
                <a:solidFill>
                  <a:schemeClr val="accent2"/>
                </a:solidFill>
              </a:rPr>
              <a:t>(i, file) (Insertar archivo en la posición especificada)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ins</a:t>
            </a:r>
            <a:r>
              <a:rPr lang="es-MX" sz="1600" b="1" dirty="0">
                <a:solidFill>
                  <a:schemeClr val="accent2"/>
                </a:solidFill>
              </a:rPr>
              <a:t>(</a:t>
            </a:r>
            <a:r>
              <a:rPr lang="es-MX" sz="1600" b="1" dirty="0" err="1">
                <a:solidFill>
                  <a:schemeClr val="accent2"/>
                </a:solidFill>
              </a:rPr>
              <a:t>gorup</a:t>
            </a:r>
            <a:r>
              <a:rPr lang="es-MX" sz="1600" b="1" dirty="0">
                <a:solidFill>
                  <a:schemeClr val="accent2"/>
                </a:solidFill>
              </a:rPr>
              <a:t> file) (Insertar archivos al final)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ins</a:t>
            </a:r>
            <a:r>
              <a:rPr lang="es-MX" sz="1600" b="1" dirty="0">
                <a:solidFill>
                  <a:schemeClr val="accent2"/>
                </a:solidFill>
              </a:rPr>
              <a:t>(</a:t>
            </a:r>
            <a:r>
              <a:rPr lang="es-MX" sz="1600" b="1" dirty="0" err="1">
                <a:solidFill>
                  <a:schemeClr val="accent2"/>
                </a:solidFill>
              </a:rPr>
              <a:t>group</a:t>
            </a:r>
            <a:r>
              <a:rPr lang="es-MX" sz="1600" b="1" dirty="0">
                <a:solidFill>
                  <a:schemeClr val="accent2"/>
                </a:solidFill>
              </a:rPr>
              <a:t> </a:t>
            </a:r>
            <a:r>
              <a:rPr lang="es-MX" sz="1600" b="1" dirty="0" err="1">
                <a:solidFill>
                  <a:schemeClr val="accent2"/>
                </a:solidFill>
              </a:rPr>
              <a:t>num</a:t>
            </a:r>
            <a:r>
              <a:rPr lang="es-MX" sz="1600" b="1" dirty="0">
                <a:solidFill>
                  <a:schemeClr val="accent2"/>
                </a:solidFill>
              </a:rPr>
              <a:t>, </a:t>
            </a:r>
            <a:r>
              <a:rPr lang="es-MX" sz="1600" b="1" dirty="0" err="1">
                <a:solidFill>
                  <a:schemeClr val="accent2"/>
                </a:solidFill>
              </a:rPr>
              <a:t>gorup</a:t>
            </a:r>
            <a:r>
              <a:rPr lang="es-MX" sz="1600" b="1" dirty="0">
                <a:solidFill>
                  <a:schemeClr val="accent2"/>
                </a:solidFill>
              </a:rPr>
              <a:t> file) (Insertar archivos en las posiciones especificadas)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ins</a:t>
            </a:r>
            <a:r>
              <a:rPr lang="es-MX" sz="1600" b="1" dirty="0">
                <a:solidFill>
                  <a:schemeClr val="accent2"/>
                </a:solidFill>
              </a:rPr>
              <a:t>(</a:t>
            </a:r>
            <a:r>
              <a:rPr lang="es-MX" sz="1600" b="1" dirty="0" err="1">
                <a:solidFill>
                  <a:schemeClr val="accent2"/>
                </a:solidFill>
              </a:rPr>
              <a:t>tree</a:t>
            </a:r>
            <a:r>
              <a:rPr lang="es-MX" sz="1600" b="1" dirty="0">
                <a:solidFill>
                  <a:schemeClr val="accent2"/>
                </a:solidFill>
              </a:rPr>
              <a:t>) (Insertar directorio al final)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ins</a:t>
            </a:r>
            <a:r>
              <a:rPr lang="es-MX" sz="1600" b="1" dirty="0">
                <a:solidFill>
                  <a:schemeClr val="accent2"/>
                </a:solidFill>
              </a:rPr>
              <a:t>(i, </a:t>
            </a:r>
            <a:r>
              <a:rPr lang="es-MX" sz="1600" b="1" dirty="0" err="1">
                <a:solidFill>
                  <a:schemeClr val="accent2"/>
                </a:solidFill>
              </a:rPr>
              <a:t>tree</a:t>
            </a:r>
            <a:r>
              <a:rPr lang="es-MX" sz="1600" b="1" dirty="0">
                <a:solidFill>
                  <a:schemeClr val="accent2"/>
                </a:solidFill>
              </a:rPr>
              <a:t>) (Insertar directorio en la posición especificada)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ins</a:t>
            </a:r>
            <a:r>
              <a:rPr lang="es-MX" sz="1600" b="1" dirty="0">
                <a:solidFill>
                  <a:schemeClr val="accent2"/>
                </a:solidFill>
              </a:rPr>
              <a:t>(</a:t>
            </a:r>
            <a:r>
              <a:rPr lang="es-MX" sz="1600" b="1" dirty="0" err="1">
                <a:solidFill>
                  <a:schemeClr val="accent2"/>
                </a:solidFill>
              </a:rPr>
              <a:t>gorup</a:t>
            </a:r>
            <a:r>
              <a:rPr lang="es-MX" sz="1600" b="1" dirty="0">
                <a:solidFill>
                  <a:schemeClr val="accent2"/>
                </a:solidFill>
              </a:rPr>
              <a:t> </a:t>
            </a:r>
            <a:r>
              <a:rPr lang="es-MX" sz="1600" b="1" dirty="0" err="1">
                <a:solidFill>
                  <a:schemeClr val="accent2"/>
                </a:solidFill>
              </a:rPr>
              <a:t>tree</a:t>
            </a:r>
            <a:r>
              <a:rPr lang="es-MX" sz="1600" b="1" dirty="0">
                <a:solidFill>
                  <a:schemeClr val="accent2"/>
                </a:solidFill>
              </a:rPr>
              <a:t>) (Insertar directorios al final)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ins</a:t>
            </a:r>
            <a:r>
              <a:rPr lang="es-MX" sz="1600" b="1" dirty="0">
                <a:solidFill>
                  <a:schemeClr val="accent2"/>
                </a:solidFill>
              </a:rPr>
              <a:t>(</a:t>
            </a:r>
            <a:r>
              <a:rPr lang="es-MX" sz="1600" b="1" dirty="0" err="1">
                <a:solidFill>
                  <a:schemeClr val="accent2"/>
                </a:solidFill>
              </a:rPr>
              <a:t>group</a:t>
            </a:r>
            <a:r>
              <a:rPr lang="es-MX" sz="1600" b="1" dirty="0">
                <a:solidFill>
                  <a:schemeClr val="accent2"/>
                </a:solidFill>
              </a:rPr>
              <a:t> </a:t>
            </a:r>
            <a:r>
              <a:rPr lang="es-MX" sz="1600" b="1" dirty="0" err="1">
                <a:solidFill>
                  <a:schemeClr val="accent2"/>
                </a:solidFill>
              </a:rPr>
              <a:t>num</a:t>
            </a:r>
            <a:r>
              <a:rPr lang="es-MX" sz="1600" b="1" dirty="0">
                <a:solidFill>
                  <a:schemeClr val="accent2"/>
                </a:solidFill>
              </a:rPr>
              <a:t>, </a:t>
            </a:r>
            <a:r>
              <a:rPr lang="es-MX" sz="1600" b="1" dirty="0" err="1">
                <a:solidFill>
                  <a:schemeClr val="accent2"/>
                </a:solidFill>
              </a:rPr>
              <a:t>gorup</a:t>
            </a:r>
            <a:r>
              <a:rPr lang="es-MX" sz="1600" b="1" dirty="0">
                <a:solidFill>
                  <a:schemeClr val="accent2"/>
                </a:solidFill>
              </a:rPr>
              <a:t> </a:t>
            </a:r>
            <a:r>
              <a:rPr lang="es-MX" sz="1600" b="1" dirty="0" err="1">
                <a:solidFill>
                  <a:schemeClr val="accent2"/>
                </a:solidFill>
              </a:rPr>
              <a:t>tree</a:t>
            </a:r>
            <a:r>
              <a:rPr lang="es-MX" sz="1600" b="1" dirty="0">
                <a:solidFill>
                  <a:schemeClr val="accent2"/>
                </a:solidFill>
              </a:rPr>
              <a:t>) (Insertar directorios en las posiciones especificadas)</a:t>
            </a:r>
          </a:p>
        </p:txBody>
      </p:sp>
    </p:spTree>
    <p:extLst>
      <p:ext uri="{BB962C8B-B14F-4D97-AF65-F5344CB8AC3E}">
        <p14:creationId xmlns:p14="http://schemas.microsoft.com/office/powerpoint/2010/main" val="5777460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3127" y="2150918"/>
            <a:ext cx="12843163" cy="3855028"/>
          </a:xfrm>
        </p:spPr>
        <p:txBody>
          <a:bodyPr>
            <a:noAutofit/>
          </a:bodyPr>
          <a:lstStyle/>
          <a:p>
            <a:pPr lvl="1"/>
            <a:r>
              <a:rPr lang="es-MX" sz="2400" b="1" dirty="0" err="1">
                <a:solidFill>
                  <a:schemeClr val="accent2"/>
                </a:solidFill>
              </a:rPr>
              <a:t>Metodos</a:t>
            </a:r>
            <a:r>
              <a:rPr lang="es-MX" sz="2400" b="1" dirty="0">
                <a:solidFill>
                  <a:schemeClr val="accent2"/>
                </a:solidFill>
              </a:rPr>
              <a:t> de cada tipo de dato</a:t>
            </a:r>
          </a:p>
          <a:p>
            <a:pPr lvl="2"/>
            <a:r>
              <a:rPr lang="es-MX" sz="2200" b="1" dirty="0" err="1">
                <a:solidFill>
                  <a:schemeClr val="accent2"/>
                </a:solidFill>
              </a:rPr>
              <a:t>dir</a:t>
            </a:r>
            <a:r>
              <a:rPr lang="es-MX" sz="2200" b="1" dirty="0">
                <a:solidFill>
                  <a:schemeClr val="accent2"/>
                </a:solidFill>
              </a:rPr>
              <a:t> (Directorio)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getf</a:t>
            </a:r>
            <a:r>
              <a:rPr lang="es-MX" sz="1600" b="1" dirty="0">
                <a:solidFill>
                  <a:schemeClr val="accent2"/>
                </a:solidFill>
              </a:rPr>
              <a:t>(i) (obtener archivo en la posición especificada)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getf</a:t>
            </a:r>
            <a:r>
              <a:rPr lang="es-MX" sz="1600" b="1" dirty="0">
                <a:solidFill>
                  <a:schemeClr val="accent2"/>
                </a:solidFill>
              </a:rPr>
              <a:t>(</a:t>
            </a:r>
            <a:r>
              <a:rPr lang="es-MX" sz="1600" b="1" dirty="0" err="1">
                <a:solidFill>
                  <a:schemeClr val="accent2"/>
                </a:solidFill>
              </a:rPr>
              <a:t>exp</a:t>
            </a:r>
            <a:r>
              <a:rPr lang="es-MX" sz="1600" b="1" dirty="0">
                <a:solidFill>
                  <a:schemeClr val="accent2"/>
                </a:solidFill>
              </a:rPr>
              <a:t>, </a:t>
            </a:r>
            <a:r>
              <a:rPr lang="es-MX" sz="1600" b="1" dirty="0" err="1">
                <a:solidFill>
                  <a:schemeClr val="accent2"/>
                </a:solidFill>
              </a:rPr>
              <a:t>exp</a:t>
            </a:r>
            <a:r>
              <a:rPr lang="es-MX" sz="1600" b="1" dirty="0">
                <a:solidFill>
                  <a:schemeClr val="accent2"/>
                </a:solidFill>
              </a:rPr>
              <a:t>) (obtener archivos que coincidan con el nombre y extensión especificado)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getf</a:t>
            </a:r>
            <a:r>
              <a:rPr lang="es-MX" sz="1600" b="1" dirty="0">
                <a:solidFill>
                  <a:schemeClr val="accent2"/>
                </a:solidFill>
              </a:rPr>
              <a:t>(</a:t>
            </a:r>
            <a:r>
              <a:rPr lang="es-MX" sz="1600" b="1" dirty="0" err="1">
                <a:solidFill>
                  <a:schemeClr val="accent2"/>
                </a:solidFill>
              </a:rPr>
              <a:t>init</a:t>
            </a:r>
            <a:r>
              <a:rPr lang="es-MX" sz="1600" b="1" dirty="0">
                <a:solidFill>
                  <a:schemeClr val="accent2"/>
                </a:solidFill>
              </a:rPr>
              <a:t>, </a:t>
            </a:r>
            <a:r>
              <a:rPr lang="es-MX" sz="1600" b="1" dirty="0" err="1">
                <a:solidFill>
                  <a:schemeClr val="accent2"/>
                </a:solidFill>
              </a:rPr>
              <a:t>end</a:t>
            </a:r>
            <a:r>
              <a:rPr lang="es-MX" sz="1600" b="1" dirty="0">
                <a:solidFill>
                  <a:schemeClr val="accent2"/>
                </a:solidFill>
              </a:rPr>
              <a:t>) (obtener archivos entre las posiciones especificadas)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getf</a:t>
            </a:r>
            <a:r>
              <a:rPr lang="es-MX" sz="1600" b="1" dirty="0">
                <a:solidFill>
                  <a:schemeClr val="accent2"/>
                </a:solidFill>
              </a:rPr>
              <a:t>(</a:t>
            </a:r>
            <a:r>
              <a:rPr lang="es-MX" sz="1600" b="1" dirty="0" err="1">
                <a:solidFill>
                  <a:schemeClr val="accent2"/>
                </a:solidFill>
              </a:rPr>
              <a:t>group</a:t>
            </a:r>
            <a:r>
              <a:rPr lang="es-MX" sz="1600" b="1" dirty="0">
                <a:solidFill>
                  <a:schemeClr val="accent2"/>
                </a:solidFill>
              </a:rPr>
              <a:t> </a:t>
            </a:r>
            <a:r>
              <a:rPr lang="es-MX" sz="1600" b="1" dirty="0" err="1">
                <a:solidFill>
                  <a:schemeClr val="accent2"/>
                </a:solidFill>
              </a:rPr>
              <a:t>num</a:t>
            </a:r>
            <a:r>
              <a:rPr lang="es-MX" sz="1600" b="1" dirty="0">
                <a:solidFill>
                  <a:schemeClr val="accent2"/>
                </a:solidFill>
              </a:rPr>
              <a:t>) (obtener archivos en las posiciones especificadas)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getf</a:t>
            </a:r>
            <a:r>
              <a:rPr lang="es-MX" sz="1600" b="1" dirty="0">
                <a:solidFill>
                  <a:schemeClr val="accent2"/>
                </a:solidFill>
              </a:rPr>
              <a:t> (obtener todos los archivos)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getd</a:t>
            </a:r>
            <a:r>
              <a:rPr lang="es-MX" sz="1600" b="1" dirty="0">
                <a:solidFill>
                  <a:schemeClr val="accent2"/>
                </a:solidFill>
              </a:rPr>
              <a:t>(i) (obtener directorio en la posición especificada)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getd</a:t>
            </a:r>
            <a:r>
              <a:rPr lang="es-MX" sz="1600" b="1" dirty="0">
                <a:solidFill>
                  <a:schemeClr val="accent2"/>
                </a:solidFill>
              </a:rPr>
              <a:t>(</a:t>
            </a:r>
            <a:r>
              <a:rPr lang="es-MX" sz="1600" b="1" dirty="0" err="1">
                <a:solidFill>
                  <a:schemeClr val="accent2"/>
                </a:solidFill>
              </a:rPr>
              <a:t>exp</a:t>
            </a:r>
            <a:r>
              <a:rPr lang="es-MX" sz="1600" b="1" dirty="0">
                <a:solidFill>
                  <a:schemeClr val="accent2"/>
                </a:solidFill>
              </a:rPr>
              <a:t>) (obtener directorio que coincida con el nombre especificado)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getd</a:t>
            </a:r>
            <a:r>
              <a:rPr lang="es-MX" sz="1600" b="1" dirty="0">
                <a:solidFill>
                  <a:schemeClr val="accent2"/>
                </a:solidFill>
              </a:rPr>
              <a:t>(</a:t>
            </a:r>
            <a:r>
              <a:rPr lang="es-MX" sz="1600" b="1" dirty="0" err="1">
                <a:solidFill>
                  <a:schemeClr val="accent2"/>
                </a:solidFill>
              </a:rPr>
              <a:t>init</a:t>
            </a:r>
            <a:r>
              <a:rPr lang="es-MX" sz="1600" b="1" dirty="0">
                <a:solidFill>
                  <a:schemeClr val="accent2"/>
                </a:solidFill>
              </a:rPr>
              <a:t>, </a:t>
            </a:r>
            <a:r>
              <a:rPr lang="es-MX" sz="1600" b="1" dirty="0" err="1">
                <a:solidFill>
                  <a:schemeClr val="accent2"/>
                </a:solidFill>
              </a:rPr>
              <a:t>end</a:t>
            </a:r>
            <a:r>
              <a:rPr lang="es-MX" sz="1600" b="1" dirty="0">
                <a:solidFill>
                  <a:schemeClr val="accent2"/>
                </a:solidFill>
              </a:rPr>
              <a:t>) (obtener directorio entre las posiciones especificadas)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getd</a:t>
            </a:r>
            <a:r>
              <a:rPr lang="es-MX" sz="1600" b="1" dirty="0">
                <a:solidFill>
                  <a:schemeClr val="accent2"/>
                </a:solidFill>
              </a:rPr>
              <a:t>(</a:t>
            </a:r>
            <a:r>
              <a:rPr lang="es-MX" sz="1600" b="1" dirty="0" err="1">
                <a:solidFill>
                  <a:schemeClr val="accent2"/>
                </a:solidFill>
              </a:rPr>
              <a:t>group</a:t>
            </a:r>
            <a:r>
              <a:rPr lang="es-MX" sz="1600" b="1" dirty="0">
                <a:solidFill>
                  <a:schemeClr val="accent2"/>
                </a:solidFill>
              </a:rPr>
              <a:t> </a:t>
            </a:r>
            <a:r>
              <a:rPr lang="es-MX" sz="1600" b="1" dirty="0" err="1">
                <a:solidFill>
                  <a:schemeClr val="accent2"/>
                </a:solidFill>
              </a:rPr>
              <a:t>num</a:t>
            </a:r>
            <a:r>
              <a:rPr lang="es-MX" sz="1600" b="1" dirty="0">
                <a:solidFill>
                  <a:schemeClr val="accent2"/>
                </a:solidFill>
              </a:rPr>
              <a:t>) (obtener directorios en las posiciones especificadas)</a:t>
            </a:r>
          </a:p>
          <a:p>
            <a:pPr lvl="3"/>
            <a:r>
              <a:rPr lang="es-MX" sz="1600" b="1" dirty="0" err="1">
                <a:solidFill>
                  <a:schemeClr val="accent2"/>
                </a:solidFill>
              </a:rPr>
              <a:t>getd</a:t>
            </a:r>
            <a:r>
              <a:rPr lang="es-MX" sz="1600" b="1" dirty="0">
                <a:solidFill>
                  <a:schemeClr val="accent2"/>
                </a:solidFill>
              </a:rPr>
              <a:t> (obtener todos los directorios)</a:t>
            </a:r>
          </a:p>
        </p:txBody>
      </p:sp>
    </p:spTree>
    <p:extLst>
      <p:ext uri="{BB962C8B-B14F-4D97-AF65-F5344CB8AC3E}">
        <p14:creationId xmlns:p14="http://schemas.microsoft.com/office/powerpoint/2010/main" val="37123259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3127" y="1930401"/>
            <a:ext cx="12843163" cy="4075545"/>
          </a:xfrm>
        </p:spPr>
        <p:txBody>
          <a:bodyPr>
            <a:noAutofit/>
          </a:bodyPr>
          <a:lstStyle/>
          <a:p>
            <a:pPr lvl="1"/>
            <a:r>
              <a:rPr lang="es-MX" sz="2400" b="1" dirty="0" err="1">
                <a:solidFill>
                  <a:schemeClr val="accent2"/>
                </a:solidFill>
              </a:rPr>
              <a:t>Metodos</a:t>
            </a:r>
            <a:r>
              <a:rPr lang="es-MX" sz="2400" b="1" dirty="0">
                <a:solidFill>
                  <a:schemeClr val="accent2"/>
                </a:solidFill>
              </a:rPr>
              <a:t> de cada tipo de dato</a:t>
            </a:r>
          </a:p>
          <a:p>
            <a:pPr lvl="2"/>
            <a:r>
              <a:rPr lang="es-MX" sz="2200" b="1" dirty="0" err="1">
                <a:solidFill>
                  <a:schemeClr val="accent2"/>
                </a:solidFill>
              </a:rPr>
              <a:t>dir</a:t>
            </a:r>
            <a:r>
              <a:rPr lang="es-MX" sz="2200" b="1" dirty="0">
                <a:solidFill>
                  <a:schemeClr val="accent2"/>
                </a:solidFill>
              </a:rPr>
              <a:t> (Directorio)</a:t>
            </a:r>
          </a:p>
          <a:p>
            <a:pPr lvl="3"/>
            <a:r>
              <a:rPr lang="es-MX" sz="1400" b="1" dirty="0" err="1">
                <a:solidFill>
                  <a:schemeClr val="accent2"/>
                </a:solidFill>
              </a:rPr>
              <a:t>delf</a:t>
            </a:r>
            <a:r>
              <a:rPr lang="es-MX" sz="1400" b="1" dirty="0">
                <a:solidFill>
                  <a:schemeClr val="accent2"/>
                </a:solidFill>
              </a:rPr>
              <a:t>(i) (Borrar archivo en la posición especificada)</a:t>
            </a:r>
          </a:p>
          <a:p>
            <a:pPr lvl="3"/>
            <a:r>
              <a:rPr lang="es-MX" sz="1400" b="1" dirty="0" err="1">
                <a:solidFill>
                  <a:schemeClr val="accent2"/>
                </a:solidFill>
              </a:rPr>
              <a:t>delf</a:t>
            </a:r>
            <a:r>
              <a:rPr lang="es-MX" sz="1400" b="1" dirty="0">
                <a:solidFill>
                  <a:schemeClr val="accent2"/>
                </a:solidFill>
              </a:rPr>
              <a:t>(</a:t>
            </a:r>
            <a:r>
              <a:rPr lang="es-MX" sz="1400" b="1" dirty="0" err="1">
                <a:solidFill>
                  <a:schemeClr val="accent2"/>
                </a:solidFill>
              </a:rPr>
              <a:t>exp</a:t>
            </a:r>
            <a:r>
              <a:rPr lang="es-MX" sz="1400" b="1" dirty="0">
                <a:solidFill>
                  <a:schemeClr val="accent2"/>
                </a:solidFill>
              </a:rPr>
              <a:t>, </a:t>
            </a:r>
            <a:r>
              <a:rPr lang="es-MX" sz="1400" b="1" dirty="0" err="1">
                <a:solidFill>
                  <a:schemeClr val="accent2"/>
                </a:solidFill>
              </a:rPr>
              <a:t>exp</a:t>
            </a:r>
            <a:r>
              <a:rPr lang="es-MX" sz="1400" b="1" dirty="0">
                <a:solidFill>
                  <a:schemeClr val="accent2"/>
                </a:solidFill>
              </a:rPr>
              <a:t>) (Borrar archivos que coincidan con el nombre y extensión especificado)</a:t>
            </a:r>
          </a:p>
          <a:p>
            <a:pPr lvl="3"/>
            <a:r>
              <a:rPr lang="es-MX" sz="1400" b="1" dirty="0" err="1">
                <a:solidFill>
                  <a:schemeClr val="accent2"/>
                </a:solidFill>
              </a:rPr>
              <a:t>delf</a:t>
            </a:r>
            <a:r>
              <a:rPr lang="es-MX" sz="1400" b="1" dirty="0">
                <a:solidFill>
                  <a:schemeClr val="accent2"/>
                </a:solidFill>
              </a:rPr>
              <a:t>(</a:t>
            </a:r>
            <a:r>
              <a:rPr lang="es-MX" sz="1400" b="1" dirty="0" err="1">
                <a:solidFill>
                  <a:schemeClr val="accent2"/>
                </a:solidFill>
              </a:rPr>
              <a:t>init</a:t>
            </a:r>
            <a:r>
              <a:rPr lang="es-MX" sz="1400" b="1" dirty="0">
                <a:solidFill>
                  <a:schemeClr val="accent2"/>
                </a:solidFill>
              </a:rPr>
              <a:t>, </a:t>
            </a:r>
            <a:r>
              <a:rPr lang="es-MX" sz="1400" b="1" dirty="0" err="1">
                <a:solidFill>
                  <a:schemeClr val="accent2"/>
                </a:solidFill>
              </a:rPr>
              <a:t>end</a:t>
            </a:r>
            <a:r>
              <a:rPr lang="es-MX" sz="1400" b="1" dirty="0">
                <a:solidFill>
                  <a:schemeClr val="accent2"/>
                </a:solidFill>
              </a:rPr>
              <a:t>) (Borrar archivos entre las posiciones especificadas)</a:t>
            </a:r>
          </a:p>
          <a:p>
            <a:pPr lvl="3"/>
            <a:r>
              <a:rPr lang="es-MX" sz="1400" b="1" dirty="0" err="1">
                <a:solidFill>
                  <a:schemeClr val="accent2"/>
                </a:solidFill>
              </a:rPr>
              <a:t>delf</a:t>
            </a:r>
            <a:r>
              <a:rPr lang="es-MX" sz="1400" b="1" dirty="0">
                <a:solidFill>
                  <a:schemeClr val="accent2"/>
                </a:solidFill>
              </a:rPr>
              <a:t>(</a:t>
            </a:r>
            <a:r>
              <a:rPr lang="es-MX" sz="1400" b="1" dirty="0" err="1">
                <a:solidFill>
                  <a:schemeClr val="accent2"/>
                </a:solidFill>
              </a:rPr>
              <a:t>group</a:t>
            </a:r>
            <a:r>
              <a:rPr lang="es-MX" sz="1400" b="1" dirty="0">
                <a:solidFill>
                  <a:schemeClr val="accent2"/>
                </a:solidFill>
              </a:rPr>
              <a:t> </a:t>
            </a:r>
            <a:r>
              <a:rPr lang="es-MX" sz="1400" b="1" dirty="0" err="1">
                <a:solidFill>
                  <a:schemeClr val="accent2"/>
                </a:solidFill>
              </a:rPr>
              <a:t>num</a:t>
            </a:r>
            <a:r>
              <a:rPr lang="es-MX" sz="1400" b="1" dirty="0">
                <a:solidFill>
                  <a:schemeClr val="accent2"/>
                </a:solidFill>
              </a:rPr>
              <a:t>) (Borrar archivos en las posiciones especificadas)</a:t>
            </a:r>
          </a:p>
          <a:p>
            <a:pPr lvl="3"/>
            <a:r>
              <a:rPr lang="es-MX" sz="1400" b="1" dirty="0" err="1">
                <a:solidFill>
                  <a:schemeClr val="accent2"/>
                </a:solidFill>
              </a:rPr>
              <a:t>delf</a:t>
            </a:r>
            <a:r>
              <a:rPr lang="es-MX" sz="1400" b="1" dirty="0">
                <a:solidFill>
                  <a:schemeClr val="accent2"/>
                </a:solidFill>
              </a:rPr>
              <a:t> (Borrar todos los archivos)</a:t>
            </a:r>
          </a:p>
          <a:p>
            <a:pPr lvl="3"/>
            <a:r>
              <a:rPr lang="es-MX" sz="1400" b="1" dirty="0" err="1">
                <a:solidFill>
                  <a:schemeClr val="accent2"/>
                </a:solidFill>
              </a:rPr>
              <a:t>deld</a:t>
            </a:r>
            <a:r>
              <a:rPr lang="es-MX" sz="1400" b="1" dirty="0">
                <a:solidFill>
                  <a:schemeClr val="accent2"/>
                </a:solidFill>
              </a:rPr>
              <a:t>(i) (Borrar directorio en la posición especificada)</a:t>
            </a:r>
          </a:p>
          <a:p>
            <a:pPr lvl="3"/>
            <a:r>
              <a:rPr lang="es-MX" sz="1400" b="1" dirty="0" err="1">
                <a:solidFill>
                  <a:schemeClr val="accent2"/>
                </a:solidFill>
              </a:rPr>
              <a:t>deld</a:t>
            </a:r>
            <a:r>
              <a:rPr lang="es-MX" sz="1400" b="1" dirty="0">
                <a:solidFill>
                  <a:schemeClr val="accent2"/>
                </a:solidFill>
              </a:rPr>
              <a:t>(</a:t>
            </a:r>
            <a:r>
              <a:rPr lang="es-MX" sz="1400" b="1" dirty="0" err="1">
                <a:solidFill>
                  <a:schemeClr val="accent2"/>
                </a:solidFill>
              </a:rPr>
              <a:t>exp</a:t>
            </a:r>
            <a:r>
              <a:rPr lang="es-MX" sz="1400" b="1" dirty="0">
                <a:solidFill>
                  <a:schemeClr val="accent2"/>
                </a:solidFill>
              </a:rPr>
              <a:t>) (Borrar directorio que coincida con el nombre especificado)</a:t>
            </a:r>
          </a:p>
          <a:p>
            <a:pPr lvl="3"/>
            <a:r>
              <a:rPr lang="es-MX" sz="1400" b="1" dirty="0" err="1">
                <a:solidFill>
                  <a:schemeClr val="accent2"/>
                </a:solidFill>
              </a:rPr>
              <a:t>deld</a:t>
            </a:r>
            <a:r>
              <a:rPr lang="es-MX" sz="1400" b="1" dirty="0">
                <a:solidFill>
                  <a:schemeClr val="accent2"/>
                </a:solidFill>
              </a:rPr>
              <a:t>(</a:t>
            </a:r>
            <a:r>
              <a:rPr lang="es-MX" sz="1400" b="1" dirty="0" err="1">
                <a:solidFill>
                  <a:schemeClr val="accent2"/>
                </a:solidFill>
              </a:rPr>
              <a:t>init</a:t>
            </a:r>
            <a:r>
              <a:rPr lang="es-MX" sz="1400" b="1" dirty="0">
                <a:solidFill>
                  <a:schemeClr val="accent2"/>
                </a:solidFill>
              </a:rPr>
              <a:t>, </a:t>
            </a:r>
            <a:r>
              <a:rPr lang="es-MX" sz="1400" b="1" dirty="0" err="1">
                <a:solidFill>
                  <a:schemeClr val="accent2"/>
                </a:solidFill>
              </a:rPr>
              <a:t>end</a:t>
            </a:r>
            <a:r>
              <a:rPr lang="es-MX" sz="1400" b="1" dirty="0">
                <a:solidFill>
                  <a:schemeClr val="accent2"/>
                </a:solidFill>
              </a:rPr>
              <a:t>) (Borrar directorio entre las posiciones especificadas)</a:t>
            </a:r>
          </a:p>
          <a:p>
            <a:pPr lvl="3"/>
            <a:r>
              <a:rPr lang="es-MX" sz="1400" b="1" dirty="0" err="1">
                <a:solidFill>
                  <a:schemeClr val="accent2"/>
                </a:solidFill>
              </a:rPr>
              <a:t>deld</a:t>
            </a:r>
            <a:r>
              <a:rPr lang="es-MX" sz="1400" b="1" dirty="0">
                <a:solidFill>
                  <a:schemeClr val="accent2"/>
                </a:solidFill>
              </a:rPr>
              <a:t>(</a:t>
            </a:r>
            <a:r>
              <a:rPr lang="es-MX" sz="1400" b="1" dirty="0" err="1">
                <a:solidFill>
                  <a:schemeClr val="accent2"/>
                </a:solidFill>
              </a:rPr>
              <a:t>group</a:t>
            </a:r>
            <a:r>
              <a:rPr lang="es-MX" sz="1400" b="1" dirty="0">
                <a:solidFill>
                  <a:schemeClr val="accent2"/>
                </a:solidFill>
              </a:rPr>
              <a:t> </a:t>
            </a:r>
            <a:r>
              <a:rPr lang="es-MX" sz="1400" b="1" dirty="0" err="1">
                <a:solidFill>
                  <a:schemeClr val="accent2"/>
                </a:solidFill>
              </a:rPr>
              <a:t>num</a:t>
            </a:r>
            <a:r>
              <a:rPr lang="es-MX" sz="1400" b="1" dirty="0">
                <a:solidFill>
                  <a:schemeClr val="accent2"/>
                </a:solidFill>
              </a:rPr>
              <a:t>) (Borrar directorios en las posiciones especificadas)</a:t>
            </a:r>
          </a:p>
          <a:p>
            <a:pPr lvl="3"/>
            <a:r>
              <a:rPr lang="es-MX" sz="1400" b="1" dirty="0" err="1">
                <a:solidFill>
                  <a:schemeClr val="accent2"/>
                </a:solidFill>
              </a:rPr>
              <a:t>deld</a:t>
            </a:r>
            <a:r>
              <a:rPr lang="es-MX" sz="1400" b="1" dirty="0">
                <a:solidFill>
                  <a:schemeClr val="accent2"/>
                </a:solidFill>
              </a:rPr>
              <a:t> (Borrar todos los directorios)</a:t>
            </a:r>
          </a:p>
          <a:p>
            <a:pPr lvl="3"/>
            <a:r>
              <a:rPr lang="es-MX" sz="1400" b="1" dirty="0">
                <a:solidFill>
                  <a:schemeClr val="accent2"/>
                </a:solidFill>
              </a:rPr>
              <a:t>del (Borrar todos los archivos y directorios)</a:t>
            </a:r>
          </a:p>
        </p:txBody>
      </p:sp>
    </p:spTree>
    <p:extLst>
      <p:ext uri="{BB962C8B-B14F-4D97-AF65-F5344CB8AC3E}">
        <p14:creationId xmlns:p14="http://schemas.microsoft.com/office/powerpoint/2010/main" val="6331559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3127" y="1930401"/>
            <a:ext cx="12843163" cy="4075545"/>
          </a:xfrm>
        </p:spPr>
        <p:txBody>
          <a:bodyPr>
            <a:noAutofit/>
          </a:bodyPr>
          <a:lstStyle/>
          <a:p>
            <a:pPr lvl="1"/>
            <a:r>
              <a:rPr lang="es-MX" sz="2400" b="1" dirty="0" err="1">
                <a:solidFill>
                  <a:schemeClr val="accent2"/>
                </a:solidFill>
              </a:rPr>
              <a:t>Metodos</a:t>
            </a:r>
            <a:r>
              <a:rPr lang="es-MX" sz="2400" b="1" dirty="0">
                <a:solidFill>
                  <a:schemeClr val="accent2"/>
                </a:solidFill>
              </a:rPr>
              <a:t> de cada tipo de dato</a:t>
            </a:r>
          </a:p>
          <a:p>
            <a:pPr lvl="2"/>
            <a:r>
              <a:rPr lang="es-MX" sz="2200" b="1" dirty="0" err="1">
                <a:solidFill>
                  <a:schemeClr val="accent2"/>
                </a:solidFill>
              </a:rPr>
              <a:t>dir</a:t>
            </a:r>
            <a:r>
              <a:rPr lang="es-MX" sz="2200" b="1" dirty="0">
                <a:solidFill>
                  <a:schemeClr val="accent2"/>
                </a:solidFill>
              </a:rPr>
              <a:t> (Directorio)</a:t>
            </a:r>
          </a:p>
          <a:p>
            <a:pPr lvl="3"/>
            <a:r>
              <a:rPr lang="es-MX" sz="1400" b="1" dirty="0" err="1">
                <a:solidFill>
                  <a:schemeClr val="accent2"/>
                </a:solidFill>
              </a:rPr>
              <a:t>enumf</a:t>
            </a:r>
            <a:r>
              <a:rPr lang="es-MX" sz="1400" b="1" dirty="0">
                <a:solidFill>
                  <a:schemeClr val="accent2"/>
                </a:solidFill>
              </a:rPr>
              <a:t>(</a:t>
            </a:r>
            <a:r>
              <a:rPr lang="es-MX" sz="1400" b="1" dirty="0" err="1">
                <a:solidFill>
                  <a:schemeClr val="accent2"/>
                </a:solidFill>
              </a:rPr>
              <a:t>num</a:t>
            </a:r>
            <a:r>
              <a:rPr lang="es-MX" sz="1400" b="1" dirty="0">
                <a:solidFill>
                  <a:schemeClr val="accent2"/>
                </a:solidFill>
              </a:rPr>
              <a:t>, </a:t>
            </a:r>
            <a:r>
              <a:rPr lang="es-MX" sz="1400" b="1" dirty="0" err="1">
                <a:solidFill>
                  <a:schemeClr val="accent2"/>
                </a:solidFill>
              </a:rPr>
              <a:t>separator</a:t>
            </a:r>
            <a:r>
              <a:rPr lang="es-MX" sz="1400" b="1" dirty="0">
                <a:solidFill>
                  <a:schemeClr val="accent2"/>
                </a:solidFill>
              </a:rPr>
              <a:t>) (Enumerar archivos </a:t>
            </a:r>
            <a:r>
              <a:rPr lang="es-MX" sz="1400" b="1" dirty="0" err="1">
                <a:solidFill>
                  <a:schemeClr val="accent2"/>
                </a:solidFill>
              </a:rPr>
              <a:t>segun</a:t>
            </a:r>
            <a:r>
              <a:rPr lang="es-MX" sz="1400" b="1" dirty="0">
                <a:solidFill>
                  <a:schemeClr val="accent2"/>
                </a:solidFill>
              </a:rPr>
              <a:t> una enumeración y separación)</a:t>
            </a:r>
          </a:p>
          <a:p>
            <a:pPr lvl="3"/>
            <a:r>
              <a:rPr lang="es-MX" sz="1400" b="1" dirty="0" err="1">
                <a:solidFill>
                  <a:schemeClr val="accent2"/>
                </a:solidFill>
              </a:rPr>
              <a:t>enumf</a:t>
            </a:r>
            <a:r>
              <a:rPr lang="es-MX" sz="1400" b="1" dirty="0">
                <a:solidFill>
                  <a:schemeClr val="accent2"/>
                </a:solidFill>
              </a:rPr>
              <a:t>(tex, </a:t>
            </a:r>
            <a:r>
              <a:rPr lang="es-MX" sz="1400" b="1" dirty="0" err="1">
                <a:solidFill>
                  <a:schemeClr val="accent2"/>
                </a:solidFill>
              </a:rPr>
              <a:t>separator</a:t>
            </a:r>
            <a:r>
              <a:rPr lang="es-MX" sz="1400" b="1" dirty="0">
                <a:solidFill>
                  <a:schemeClr val="accent2"/>
                </a:solidFill>
              </a:rPr>
              <a:t>) (Enumerar archivos </a:t>
            </a:r>
            <a:r>
              <a:rPr lang="es-MX" sz="1400" b="1" dirty="0" err="1">
                <a:solidFill>
                  <a:schemeClr val="accent2"/>
                </a:solidFill>
              </a:rPr>
              <a:t>segun</a:t>
            </a:r>
            <a:r>
              <a:rPr lang="es-MX" sz="1400" b="1" dirty="0">
                <a:solidFill>
                  <a:schemeClr val="accent2"/>
                </a:solidFill>
              </a:rPr>
              <a:t> una cadena de enumeración y separación)</a:t>
            </a:r>
          </a:p>
          <a:p>
            <a:pPr lvl="3"/>
            <a:r>
              <a:rPr lang="es-MX" sz="1400" b="1" dirty="0" err="1">
                <a:solidFill>
                  <a:schemeClr val="accent2"/>
                </a:solidFill>
              </a:rPr>
              <a:t>denumf</a:t>
            </a:r>
            <a:r>
              <a:rPr lang="es-MX" sz="1400" b="1" dirty="0">
                <a:solidFill>
                  <a:schemeClr val="accent2"/>
                </a:solidFill>
              </a:rPr>
              <a:t>(</a:t>
            </a:r>
            <a:r>
              <a:rPr lang="es-MX" sz="1400" b="1" dirty="0" err="1">
                <a:solidFill>
                  <a:schemeClr val="accent2"/>
                </a:solidFill>
              </a:rPr>
              <a:t>separator</a:t>
            </a:r>
            <a:r>
              <a:rPr lang="es-MX" sz="1400" b="1" dirty="0">
                <a:solidFill>
                  <a:schemeClr val="accent2"/>
                </a:solidFill>
              </a:rPr>
              <a:t>) (Borrar enumeración de archivos </a:t>
            </a:r>
            <a:r>
              <a:rPr lang="es-MX" sz="1400" b="1" dirty="0" err="1">
                <a:solidFill>
                  <a:schemeClr val="accent2"/>
                </a:solidFill>
              </a:rPr>
              <a:t>segun</a:t>
            </a:r>
            <a:r>
              <a:rPr lang="es-MX" sz="1400" b="1" dirty="0">
                <a:solidFill>
                  <a:schemeClr val="accent2"/>
                </a:solidFill>
              </a:rPr>
              <a:t> una separación)</a:t>
            </a:r>
          </a:p>
          <a:p>
            <a:pPr lvl="3"/>
            <a:r>
              <a:rPr lang="es-MX" sz="1400" b="1" dirty="0" err="1">
                <a:solidFill>
                  <a:schemeClr val="accent2"/>
                </a:solidFill>
              </a:rPr>
              <a:t>renumf</a:t>
            </a:r>
            <a:r>
              <a:rPr lang="es-MX" sz="1400" b="1" dirty="0">
                <a:solidFill>
                  <a:schemeClr val="accent2"/>
                </a:solidFill>
              </a:rPr>
              <a:t>(</a:t>
            </a:r>
            <a:r>
              <a:rPr lang="es-MX" sz="1400" b="1" dirty="0" err="1">
                <a:solidFill>
                  <a:schemeClr val="accent2"/>
                </a:solidFill>
              </a:rPr>
              <a:t>num</a:t>
            </a:r>
            <a:r>
              <a:rPr lang="es-MX" sz="1400" b="1" dirty="0">
                <a:solidFill>
                  <a:schemeClr val="accent2"/>
                </a:solidFill>
              </a:rPr>
              <a:t>, </a:t>
            </a:r>
            <a:r>
              <a:rPr lang="es-MX" sz="1400" b="1" dirty="0" err="1">
                <a:solidFill>
                  <a:schemeClr val="accent2"/>
                </a:solidFill>
              </a:rPr>
              <a:t>separator</a:t>
            </a:r>
            <a:r>
              <a:rPr lang="es-MX" sz="1400" b="1" dirty="0">
                <a:solidFill>
                  <a:schemeClr val="accent2"/>
                </a:solidFill>
              </a:rPr>
              <a:t>) (Reenumerar archivos </a:t>
            </a:r>
            <a:r>
              <a:rPr lang="es-MX" sz="1400" b="1" dirty="0" err="1">
                <a:solidFill>
                  <a:schemeClr val="accent2"/>
                </a:solidFill>
              </a:rPr>
              <a:t>segun</a:t>
            </a:r>
            <a:r>
              <a:rPr lang="es-MX" sz="1400" b="1" dirty="0">
                <a:solidFill>
                  <a:schemeClr val="accent2"/>
                </a:solidFill>
              </a:rPr>
              <a:t> una enumeración y separación)</a:t>
            </a:r>
          </a:p>
          <a:p>
            <a:pPr lvl="3"/>
            <a:r>
              <a:rPr lang="es-MX" sz="1400" b="1" dirty="0" err="1">
                <a:solidFill>
                  <a:schemeClr val="accent2"/>
                </a:solidFill>
              </a:rPr>
              <a:t>renumf</a:t>
            </a:r>
            <a:r>
              <a:rPr lang="es-MX" sz="1400" b="1" dirty="0">
                <a:solidFill>
                  <a:schemeClr val="accent2"/>
                </a:solidFill>
              </a:rPr>
              <a:t>(tex, </a:t>
            </a:r>
            <a:r>
              <a:rPr lang="es-MX" sz="1400" b="1" dirty="0" err="1">
                <a:solidFill>
                  <a:schemeClr val="accent2"/>
                </a:solidFill>
              </a:rPr>
              <a:t>separator</a:t>
            </a:r>
            <a:r>
              <a:rPr lang="es-MX" sz="1400" b="1" dirty="0">
                <a:solidFill>
                  <a:schemeClr val="accent2"/>
                </a:solidFill>
              </a:rPr>
              <a:t>) (Reenumerar archivos </a:t>
            </a:r>
            <a:r>
              <a:rPr lang="es-MX" sz="1400" b="1" dirty="0" err="1">
                <a:solidFill>
                  <a:schemeClr val="accent2"/>
                </a:solidFill>
              </a:rPr>
              <a:t>segun</a:t>
            </a:r>
            <a:r>
              <a:rPr lang="es-MX" sz="1400" b="1" dirty="0">
                <a:solidFill>
                  <a:schemeClr val="accent2"/>
                </a:solidFill>
              </a:rPr>
              <a:t> una cadena de enumeración y separación)</a:t>
            </a:r>
          </a:p>
          <a:p>
            <a:pPr lvl="3"/>
            <a:r>
              <a:rPr lang="es-MX" sz="1400" b="1" dirty="0" err="1">
                <a:solidFill>
                  <a:schemeClr val="accent2"/>
                </a:solidFill>
              </a:rPr>
              <a:t>enumd</a:t>
            </a:r>
            <a:r>
              <a:rPr lang="es-MX" sz="1400" b="1" dirty="0">
                <a:solidFill>
                  <a:schemeClr val="accent2"/>
                </a:solidFill>
              </a:rPr>
              <a:t>(</a:t>
            </a:r>
            <a:r>
              <a:rPr lang="es-MX" sz="1400" b="1" dirty="0" err="1">
                <a:solidFill>
                  <a:schemeClr val="accent2"/>
                </a:solidFill>
              </a:rPr>
              <a:t>num</a:t>
            </a:r>
            <a:r>
              <a:rPr lang="es-MX" sz="1400" b="1" dirty="0">
                <a:solidFill>
                  <a:schemeClr val="accent2"/>
                </a:solidFill>
              </a:rPr>
              <a:t>, </a:t>
            </a:r>
            <a:r>
              <a:rPr lang="es-MX" sz="1400" b="1" dirty="0" err="1">
                <a:solidFill>
                  <a:schemeClr val="accent2"/>
                </a:solidFill>
              </a:rPr>
              <a:t>separator</a:t>
            </a:r>
            <a:r>
              <a:rPr lang="es-MX" sz="1400" b="1" dirty="0">
                <a:solidFill>
                  <a:schemeClr val="accent2"/>
                </a:solidFill>
              </a:rPr>
              <a:t>) (Enumerar directorios </a:t>
            </a:r>
            <a:r>
              <a:rPr lang="es-MX" sz="1400" b="1" dirty="0" err="1">
                <a:solidFill>
                  <a:schemeClr val="accent2"/>
                </a:solidFill>
              </a:rPr>
              <a:t>segun</a:t>
            </a:r>
            <a:r>
              <a:rPr lang="es-MX" sz="1400" b="1" dirty="0">
                <a:solidFill>
                  <a:schemeClr val="accent2"/>
                </a:solidFill>
              </a:rPr>
              <a:t> una enumeración y separación)</a:t>
            </a:r>
          </a:p>
          <a:p>
            <a:pPr lvl="3"/>
            <a:r>
              <a:rPr lang="es-MX" sz="1400" b="1" dirty="0" err="1">
                <a:solidFill>
                  <a:schemeClr val="accent2"/>
                </a:solidFill>
              </a:rPr>
              <a:t>enumd</a:t>
            </a:r>
            <a:r>
              <a:rPr lang="es-MX" sz="1400" b="1" dirty="0">
                <a:solidFill>
                  <a:schemeClr val="accent2"/>
                </a:solidFill>
              </a:rPr>
              <a:t>(tex, </a:t>
            </a:r>
            <a:r>
              <a:rPr lang="es-MX" sz="1400" b="1" dirty="0" err="1">
                <a:solidFill>
                  <a:schemeClr val="accent2"/>
                </a:solidFill>
              </a:rPr>
              <a:t>separator</a:t>
            </a:r>
            <a:r>
              <a:rPr lang="es-MX" sz="1400" b="1" dirty="0">
                <a:solidFill>
                  <a:schemeClr val="accent2"/>
                </a:solidFill>
              </a:rPr>
              <a:t>) (Enumerar directorios </a:t>
            </a:r>
            <a:r>
              <a:rPr lang="es-MX" sz="1400" b="1" dirty="0" err="1">
                <a:solidFill>
                  <a:schemeClr val="accent2"/>
                </a:solidFill>
              </a:rPr>
              <a:t>segun</a:t>
            </a:r>
            <a:r>
              <a:rPr lang="es-MX" sz="1400" b="1" dirty="0">
                <a:solidFill>
                  <a:schemeClr val="accent2"/>
                </a:solidFill>
              </a:rPr>
              <a:t> una cadena de enumeración y separación)</a:t>
            </a:r>
          </a:p>
          <a:p>
            <a:pPr lvl="3"/>
            <a:r>
              <a:rPr lang="es-MX" sz="1400" b="1" dirty="0" err="1">
                <a:solidFill>
                  <a:schemeClr val="accent2"/>
                </a:solidFill>
              </a:rPr>
              <a:t>denumd</a:t>
            </a:r>
            <a:r>
              <a:rPr lang="es-MX" sz="1400" b="1" dirty="0">
                <a:solidFill>
                  <a:schemeClr val="accent2"/>
                </a:solidFill>
              </a:rPr>
              <a:t>(</a:t>
            </a:r>
            <a:r>
              <a:rPr lang="es-MX" sz="1400" b="1" dirty="0" err="1">
                <a:solidFill>
                  <a:schemeClr val="accent2"/>
                </a:solidFill>
              </a:rPr>
              <a:t>separator</a:t>
            </a:r>
            <a:r>
              <a:rPr lang="es-MX" sz="1400" b="1" dirty="0">
                <a:solidFill>
                  <a:schemeClr val="accent2"/>
                </a:solidFill>
              </a:rPr>
              <a:t>) (Borrar enumeración de directorios </a:t>
            </a:r>
            <a:r>
              <a:rPr lang="es-MX" sz="1400" b="1" dirty="0" err="1">
                <a:solidFill>
                  <a:schemeClr val="accent2"/>
                </a:solidFill>
              </a:rPr>
              <a:t>segun</a:t>
            </a:r>
            <a:r>
              <a:rPr lang="es-MX" sz="1400" b="1" dirty="0">
                <a:solidFill>
                  <a:schemeClr val="accent2"/>
                </a:solidFill>
              </a:rPr>
              <a:t> una separación)</a:t>
            </a:r>
          </a:p>
          <a:p>
            <a:pPr lvl="3"/>
            <a:r>
              <a:rPr lang="es-MX" sz="1400" b="1" dirty="0" err="1">
                <a:solidFill>
                  <a:schemeClr val="accent2"/>
                </a:solidFill>
              </a:rPr>
              <a:t>renumd</a:t>
            </a:r>
            <a:r>
              <a:rPr lang="es-MX" sz="1400" b="1" dirty="0">
                <a:solidFill>
                  <a:schemeClr val="accent2"/>
                </a:solidFill>
              </a:rPr>
              <a:t>(</a:t>
            </a:r>
            <a:r>
              <a:rPr lang="es-MX" sz="1400" b="1" dirty="0" err="1">
                <a:solidFill>
                  <a:schemeClr val="accent2"/>
                </a:solidFill>
              </a:rPr>
              <a:t>num</a:t>
            </a:r>
            <a:r>
              <a:rPr lang="es-MX" sz="1400" b="1" dirty="0">
                <a:solidFill>
                  <a:schemeClr val="accent2"/>
                </a:solidFill>
              </a:rPr>
              <a:t>, </a:t>
            </a:r>
            <a:r>
              <a:rPr lang="es-MX" sz="1400" b="1" dirty="0" err="1">
                <a:solidFill>
                  <a:schemeClr val="accent2"/>
                </a:solidFill>
              </a:rPr>
              <a:t>separator</a:t>
            </a:r>
            <a:r>
              <a:rPr lang="es-MX" sz="1400" b="1" dirty="0">
                <a:solidFill>
                  <a:schemeClr val="accent2"/>
                </a:solidFill>
              </a:rPr>
              <a:t>) (Reenumerar directorios </a:t>
            </a:r>
            <a:r>
              <a:rPr lang="es-MX" sz="1400" b="1" dirty="0" err="1">
                <a:solidFill>
                  <a:schemeClr val="accent2"/>
                </a:solidFill>
              </a:rPr>
              <a:t>segun</a:t>
            </a:r>
            <a:r>
              <a:rPr lang="es-MX" sz="1400" b="1" dirty="0">
                <a:solidFill>
                  <a:schemeClr val="accent2"/>
                </a:solidFill>
              </a:rPr>
              <a:t> una enumeración y separación)</a:t>
            </a:r>
          </a:p>
          <a:p>
            <a:pPr lvl="3"/>
            <a:r>
              <a:rPr lang="es-MX" sz="1400" b="1" dirty="0" err="1">
                <a:solidFill>
                  <a:schemeClr val="accent2"/>
                </a:solidFill>
              </a:rPr>
              <a:t>renumd</a:t>
            </a:r>
            <a:r>
              <a:rPr lang="es-MX" sz="1400" b="1" dirty="0">
                <a:solidFill>
                  <a:schemeClr val="accent2"/>
                </a:solidFill>
              </a:rPr>
              <a:t>(tex, </a:t>
            </a:r>
            <a:r>
              <a:rPr lang="es-MX" sz="1400" b="1" dirty="0" err="1">
                <a:solidFill>
                  <a:schemeClr val="accent2"/>
                </a:solidFill>
              </a:rPr>
              <a:t>separator</a:t>
            </a:r>
            <a:r>
              <a:rPr lang="es-MX" sz="1400" b="1" dirty="0">
                <a:solidFill>
                  <a:schemeClr val="accent2"/>
                </a:solidFill>
              </a:rPr>
              <a:t>) (Reenumerar directorios </a:t>
            </a:r>
            <a:r>
              <a:rPr lang="es-MX" sz="1400" b="1" dirty="0" err="1">
                <a:solidFill>
                  <a:schemeClr val="accent2"/>
                </a:solidFill>
              </a:rPr>
              <a:t>segun</a:t>
            </a:r>
            <a:r>
              <a:rPr lang="es-MX" sz="1400" b="1" dirty="0">
                <a:solidFill>
                  <a:schemeClr val="accent2"/>
                </a:solidFill>
              </a:rPr>
              <a:t> una cadena de enumeración y separación)</a:t>
            </a:r>
          </a:p>
          <a:p>
            <a:pPr lvl="3"/>
            <a:r>
              <a:rPr lang="es-MX" sz="1400" b="1" dirty="0">
                <a:solidFill>
                  <a:schemeClr val="accent2"/>
                </a:solidFill>
              </a:rPr>
              <a:t>set(</a:t>
            </a:r>
            <a:r>
              <a:rPr lang="es-MX" sz="1400" b="1" dirty="0" err="1">
                <a:solidFill>
                  <a:schemeClr val="accent2"/>
                </a:solidFill>
              </a:rPr>
              <a:t>Tree</a:t>
            </a:r>
            <a:r>
              <a:rPr lang="es-MX" sz="1400" b="1" dirty="0">
                <a:solidFill>
                  <a:schemeClr val="accent2"/>
                </a:solidFill>
              </a:rPr>
              <a:t>) (Asignar elementos de otro file)</a:t>
            </a:r>
          </a:p>
        </p:txBody>
      </p:sp>
    </p:spTree>
    <p:extLst>
      <p:ext uri="{BB962C8B-B14F-4D97-AF65-F5344CB8AC3E}">
        <p14:creationId xmlns:p14="http://schemas.microsoft.com/office/powerpoint/2010/main" val="11019833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3127" y="1930401"/>
            <a:ext cx="12843163" cy="4075545"/>
          </a:xfrm>
        </p:spPr>
        <p:txBody>
          <a:bodyPr>
            <a:noAutofit/>
          </a:bodyPr>
          <a:lstStyle/>
          <a:p>
            <a:pPr lvl="1"/>
            <a:r>
              <a:rPr lang="es-MX" sz="2400" b="1" dirty="0" err="1">
                <a:solidFill>
                  <a:schemeClr val="accent2"/>
                </a:solidFill>
              </a:rPr>
              <a:t>Metodos</a:t>
            </a:r>
            <a:r>
              <a:rPr lang="es-MX" sz="2400" b="1" dirty="0">
                <a:solidFill>
                  <a:schemeClr val="accent2"/>
                </a:solidFill>
              </a:rPr>
              <a:t> de cada tipo de dato</a:t>
            </a: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gro (Grupo)</a:t>
            </a:r>
          </a:p>
          <a:p>
            <a:pPr lvl="3"/>
            <a:r>
              <a:rPr lang="es-MX" sz="1800" b="1" dirty="0" err="1">
                <a:solidFill>
                  <a:schemeClr val="accent2"/>
                </a:solidFill>
              </a:rPr>
              <a:t>num</a:t>
            </a:r>
            <a:r>
              <a:rPr lang="es-MX" sz="1800" b="1" dirty="0">
                <a:solidFill>
                  <a:schemeClr val="accent2"/>
                </a:solidFill>
              </a:rPr>
              <a:t>() (obtener el numero de elementos)</a:t>
            </a:r>
          </a:p>
          <a:p>
            <a:pPr lvl="3"/>
            <a:r>
              <a:rPr lang="es-MX" sz="1800" b="1" dirty="0">
                <a:solidFill>
                  <a:schemeClr val="accent2"/>
                </a:solidFill>
              </a:rPr>
              <a:t>tex() (pasar a texto)</a:t>
            </a:r>
          </a:p>
          <a:p>
            <a:pPr lvl="3"/>
            <a:r>
              <a:rPr lang="es-MX" sz="1800" b="1" dirty="0">
                <a:solidFill>
                  <a:schemeClr val="accent2"/>
                </a:solidFill>
              </a:rPr>
              <a:t>lis() (convertir a lista)</a:t>
            </a:r>
          </a:p>
          <a:p>
            <a:pPr lvl="3"/>
            <a:r>
              <a:rPr lang="es-MX" sz="1800" b="1" dirty="0">
                <a:solidFill>
                  <a:schemeClr val="accent2"/>
                </a:solidFill>
              </a:rPr>
              <a:t>gro() (crear una copia del grupo)</a:t>
            </a:r>
          </a:p>
          <a:p>
            <a:pPr lvl="3"/>
            <a:r>
              <a:rPr lang="es-MX" sz="1800" b="1" dirty="0" err="1">
                <a:solidFill>
                  <a:schemeClr val="accent2"/>
                </a:solidFill>
              </a:rPr>
              <a:t>cop</a:t>
            </a:r>
            <a:r>
              <a:rPr lang="es-MX" sz="1800" b="1" dirty="0">
                <a:solidFill>
                  <a:schemeClr val="accent2"/>
                </a:solidFill>
              </a:rPr>
              <a:t>() (copiar)</a:t>
            </a:r>
          </a:p>
          <a:p>
            <a:pPr lvl="3"/>
            <a:r>
              <a:rPr lang="es-MX" sz="1800" b="1" dirty="0" err="1">
                <a:solidFill>
                  <a:schemeClr val="accent2"/>
                </a:solidFill>
              </a:rPr>
              <a:t>len</a:t>
            </a:r>
            <a:r>
              <a:rPr lang="es-MX" sz="1800" b="1" dirty="0">
                <a:solidFill>
                  <a:schemeClr val="accent2"/>
                </a:solidFill>
              </a:rPr>
              <a:t>() (longitud)</a:t>
            </a:r>
          </a:p>
          <a:p>
            <a:pPr lvl="3"/>
            <a:r>
              <a:rPr lang="es-MX" sz="1800" b="1" dirty="0" err="1">
                <a:solidFill>
                  <a:schemeClr val="accent2"/>
                </a:solidFill>
              </a:rPr>
              <a:t>join</a:t>
            </a:r>
            <a:r>
              <a:rPr lang="es-MX" sz="1800" b="1" dirty="0">
                <a:solidFill>
                  <a:schemeClr val="accent2"/>
                </a:solidFill>
              </a:rPr>
              <a:t>() (unir todos los elementos en uno solo)</a:t>
            </a:r>
          </a:p>
          <a:p>
            <a:pPr lvl="3"/>
            <a:r>
              <a:rPr lang="es-MX" sz="1800" b="1" dirty="0" err="1">
                <a:solidFill>
                  <a:schemeClr val="accent2"/>
                </a:solidFill>
              </a:rPr>
              <a:t>join</a:t>
            </a:r>
            <a:r>
              <a:rPr lang="es-MX" sz="1800" b="1" dirty="0">
                <a:solidFill>
                  <a:schemeClr val="accent2"/>
                </a:solidFill>
              </a:rPr>
              <a:t>(</a:t>
            </a:r>
            <a:r>
              <a:rPr lang="es-MX" sz="1800" b="1" dirty="0" err="1">
                <a:solidFill>
                  <a:schemeClr val="accent2"/>
                </a:solidFill>
              </a:rPr>
              <a:t>boolean</a:t>
            </a:r>
            <a:r>
              <a:rPr lang="es-MX" sz="1800" b="1" dirty="0">
                <a:solidFill>
                  <a:schemeClr val="accent2"/>
                </a:solidFill>
              </a:rPr>
              <a:t>) (unir todos los elementos validos o no validos en uno solo)</a:t>
            </a:r>
          </a:p>
        </p:txBody>
      </p:sp>
    </p:spTree>
    <p:extLst>
      <p:ext uri="{BB962C8B-B14F-4D97-AF65-F5344CB8AC3E}">
        <p14:creationId xmlns:p14="http://schemas.microsoft.com/office/powerpoint/2010/main" val="1788446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5400" b="1" dirty="0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 general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1" y="2452255"/>
            <a:ext cx="4281056" cy="3474807"/>
          </a:xfrm>
        </p:spPr>
        <p:txBody>
          <a:bodyPr>
            <a:noAutofit/>
          </a:bodyPr>
          <a:lstStyle/>
          <a:p>
            <a:pPr lvl="1"/>
            <a:r>
              <a:rPr lang="es-MX" sz="2400" b="1" dirty="0">
                <a:solidFill>
                  <a:schemeClr val="accent2"/>
                </a:solidFill>
              </a:rPr>
              <a:t>Crear un lenguaje de propósito dedicado orientado al tratamiento de archivos y texto plano que permita dar solución a la problemática descrita en la motivación.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5DA6D01-1F23-4822-93D0-2998CE19036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934" y="2452255"/>
            <a:ext cx="4064166" cy="298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808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3127" y="1930401"/>
            <a:ext cx="11720945" cy="4075545"/>
          </a:xfrm>
        </p:spPr>
        <p:txBody>
          <a:bodyPr>
            <a:noAutofit/>
          </a:bodyPr>
          <a:lstStyle/>
          <a:p>
            <a:pPr lvl="1"/>
            <a:r>
              <a:rPr lang="es-MX" sz="2400" b="1" dirty="0" err="1">
                <a:solidFill>
                  <a:schemeClr val="accent2"/>
                </a:solidFill>
              </a:rPr>
              <a:t>Metodos</a:t>
            </a:r>
            <a:r>
              <a:rPr lang="es-MX" sz="2400" b="1" dirty="0">
                <a:solidFill>
                  <a:schemeClr val="accent2"/>
                </a:solidFill>
              </a:rPr>
              <a:t> de cada tipo de dato</a:t>
            </a: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gro (Grupo)</a:t>
            </a:r>
          </a:p>
          <a:p>
            <a:pPr lvl="3"/>
            <a:r>
              <a:rPr lang="es-MX" sz="1800" b="1" dirty="0" err="1">
                <a:solidFill>
                  <a:schemeClr val="accent2"/>
                </a:solidFill>
              </a:rPr>
              <a:t>get</a:t>
            </a:r>
            <a:r>
              <a:rPr lang="es-MX" sz="1800" b="1" dirty="0">
                <a:solidFill>
                  <a:schemeClr val="accent2"/>
                </a:solidFill>
              </a:rPr>
              <a:t>(</a:t>
            </a:r>
            <a:r>
              <a:rPr lang="es-MX" sz="1800" b="1" dirty="0" err="1">
                <a:solidFill>
                  <a:schemeClr val="accent2"/>
                </a:solidFill>
              </a:rPr>
              <a:t>boolean</a:t>
            </a:r>
            <a:r>
              <a:rPr lang="es-MX" sz="1800" b="1" dirty="0">
                <a:solidFill>
                  <a:schemeClr val="accent2"/>
                </a:solidFill>
              </a:rPr>
              <a:t>) (obtener elementos validos o no validos)</a:t>
            </a:r>
          </a:p>
          <a:p>
            <a:pPr lvl="3"/>
            <a:r>
              <a:rPr lang="es-MX" sz="1800" b="1" dirty="0" err="1">
                <a:solidFill>
                  <a:schemeClr val="accent2"/>
                </a:solidFill>
              </a:rPr>
              <a:t>get</a:t>
            </a:r>
            <a:r>
              <a:rPr lang="es-MX" sz="1800" b="1" dirty="0">
                <a:solidFill>
                  <a:schemeClr val="accent2"/>
                </a:solidFill>
              </a:rPr>
              <a:t>(i) (obtener elemento en la posición especificada)</a:t>
            </a:r>
          </a:p>
          <a:p>
            <a:pPr lvl="3"/>
            <a:r>
              <a:rPr lang="es-MX" sz="1800" b="1" dirty="0" err="1">
                <a:solidFill>
                  <a:schemeClr val="accent2"/>
                </a:solidFill>
              </a:rPr>
              <a:t>get</a:t>
            </a:r>
            <a:r>
              <a:rPr lang="es-MX" sz="1800" b="1" dirty="0">
                <a:solidFill>
                  <a:schemeClr val="accent2"/>
                </a:solidFill>
              </a:rPr>
              <a:t>(</a:t>
            </a:r>
            <a:r>
              <a:rPr lang="es-MX" sz="1800" b="1" dirty="0" err="1">
                <a:solidFill>
                  <a:schemeClr val="accent2"/>
                </a:solidFill>
              </a:rPr>
              <a:t>boolean</a:t>
            </a:r>
            <a:r>
              <a:rPr lang="es-MX" sz="1800" b="1" dirty="0">
                <a:solidFill>
                  <a:schemeClr val="accent2"/>
                </a:solidFill>
              </a:rPr>
              <a:t>, i) (obtener elemento valido o no valido en la posición especificada)</a:t>
            </a:r>
          </a:p>
          <a:p>
            <a:pPr lvl="3"/>
            <a:r>
              <a:rPr lang="es-MX" sz="1800" b="1" dirty="0" err="1">
                <a:solidFill>
                  <a:schemeClr val="accent2"/>
                </a:solidFill>
              </a:rPr>
              <a:t>get</a:t>
            </a:r>
            <a:r>
              <a:rPr lang="es-MX" sz="1800" b="1" dirty="0">
                <a:solidFill>
                  <a:schemeClr val="accent2"/>
                </a:solidFill>
              </a:rPr>
              <a:t>(</a:t>
            </a:r>
            <a:r>
              <a:rPr lang="es-MX" sz="1800" b="1" dirty="0" err="1">
                <a:solidFill>
                  <a:schemeClr val="accent2"/>
                </a:solidFill>
              </a:rPr>
              <a:t>i,j</a:t>
            </a:r>
            <a:r>
              <a:rPr lang="es-MX" sz="1800" b="1" dirty="0">
                <a:solidFill>
                  <a:schemeClr val="accent2"/>
                </a:solidFill>
              </a:rPr>
              <a:t>) (obtener elementos entre las posiciones especificadas)</a:t>
            </a:r>
          </a:p>
          <a:p>
            <a:pPr lvl="3"/>
            <a:r>
              <a:rPr lang="es-MX" sz="1800" b="1" dirty="0" err="1">
                <a:solidFill>
                  <a:schemeClr val="accent2"/>
                </a:solidFill>
              </a:rPr>
              <a:t>get</a:t>
            </a:r>
            <a:r>
              <a:rPr lang="es-MX" sz="1800" b="1" dirty="0">
                <a:solidFill>
                  <a:schemeClr val="accent2"/>
                </a:solidFill>
              </a:rPr>
              <a:t>(</a:t>
            </a:r>
            <a:r>
              <a:rPr lang="es-MX" sz="1800" b="1" dirty="0" err="1">
                <a:solidFill>
                  <a:schemeClr val="accent2"/>
                </a:solidFill>
              </a:rPr>
              <a:t>boolean</a:t>
            </a:r>
            <a:r>
              <a:rPr lang="es-MX" sz="1800" b="1" dirty="0">
                <a:solidFill>
                  <a:schemeClr val="accent2"/>
                </a:solidFill>
              </a:rPr>
              <a:t>, i, j) (obtener elementos validos o no validos entre las posiciones especifi</a:t>
            </a:r>
            <a:r>
              <a:rPr lang="es-MX" sz="1800" b="1" dirty="0">
                <a:solidFill>
                  <a:schemeClr val="bg1"/>
                </a:solidFill>
              </a:rPr>
              <a:t>cadas)</a:t>
            </a:r>
          </a:p>
          <a:p>
            <a:pPr lvl="3"/>
            <a:r>
              <a:rPr lang="es-MX" sz="1800" b="1" dirty="0" err="1">
                <a:solidFill>
                  <a:schemeClr val="accent2"/>
                </a:solidFill>
              </a:rPr>
              <a:t>st</a:t>
            </a:r>
            <a:r>
              <a:rPr lang="es-MX" sz="1800" b="1" dirty="0">
                <a:solidFill>
                  <a:schemeClr val="accent2"/>
                </a:solidFill>
              </a:rPr>
              <a:t>(</a:t>
            </a:r>
            <a:r>
              <a:rPr lang="es-MX" sz="1800" b="1" dirty="0" err="1">
                <a:solidFill>
                  <a:schemeClr val="accent2"/>
                </a:solidFill>
              </a:rPr>
              <a:t>boolean</a:t>
            </a:r>
            <a:r>
              <a:rPr lang="es-MX" sz="1800" b="1" dirty="0">
                <a:solidFill>
                  <a:schemeClr val="accent2"/>
                </a:solidFill>
              </a:rPr>
              <a:t>) (Cambiar estado de todos los elementos a validos o no validos)</a:t>
            </a:r>
          </a:p>
          <a:p>
            <a:pPr lvl="3"/>
            <a:r>
              <a:rPr lang="es-MX" sz="1800" b="1" dirty="0" err="1">
                <a:solidFill>
                  <a:schemeClr val="accent2"/>
                </a:solidFill>
              </a:rPr>
              <a:t>st</a:t>
            </a:r>
            <a:r>
              <a:rPr lang="es-MX" sz="1800" b="1" dirty="0">
                <a:solidFill>
                  <a:schemeClr val="accent2"/>
                </a:solidFill>
              </a:rPr>
              <a:t>(</a:t>
            </a:r>
            <a:r>
              <a:rPr lang="es-MX" sz="1800" b="1" dirty="0" err="1">
                <a:solidFill>
                  <a:schemeClr val="accent2"/>
                </a:solidFill>
              </a:rPr>
              <a:t>boolean</a:t>
            </a:r>
            <a:r>
              <a:rPr lang="es-MX" sz="1800" b="1" dirty="0">
                <a:solidFill>
                  <a:schemeClr val="accent2"/>
                </a:solidFill>
              </a:rPr>
              <a:t>, i) (Cambiar estado del elemento en la posición especificada a valido o no </a:t>
            </a:r>
            <a:r>
              <a:rPr lang="es-MX" sz="1800" b="1" dirty="0">
                <a:solidFill>
                  <a:schemeClr val="bg1"/>
                </a:solidFill>
              </a:rPr>
              <a:t>valido)</a:t>
            </a:r>
          </a:p>
          <a:p>
            <a:pPr lvl="3"/>
            <a:r>
              <a:rPr lang="es-MX" sz="1800" b="1" dirty="0" err="1">
                <a:solidFill>
                  <a:schemeClr val="accent2"/>
                </a:solidFill>
              </a:rPr>
              <a:t>st</a:t>
            </a:r>
            <a:r>
              <a:rPr lang="es-MX" sz="1800" b="1" dirty="0">
                <a:solidFill>
                  <a:schemeClr val="accent2"/>
                </a:solidFill>
              </a:rPr>
              <a:t>(</a:t>
            </a:r>
            <a:r>
              <a:rPr lang="es-MX" sz="1800" b="1" dirty="0" err="1">
                <a:solidFill>
                  <a:schemeClr val="accent2"/>
                </a:solidFill>
              </a:rPr>
              <a:t>boolean</a:t>
            </a:r>
            <a:r>
              <a:rPr lang="es-MX" sz="1800" b="1" dirty="0">
                <a:solidFill>
                  <a:schemeClr val="accent2"/>
                </a:solidFill>
              </a:rPr>
              <a:t>, i, j) (Cambiar estado del elemento entre las posiciones especificadas a </a:t>
            </a:r>
            <a:r>
              <a:rPr lang="es-MX" sz="1800" b="1" dirty="0">
                <a:solidFill>
                  <a:schemeClr val="bg1"/>
                </a:solidFill>
              </a:rPr>
              <a:t>valido o </a:t>
            </a:r>
            <a:r>
              <a:rPr lang="es-MX" sz="1800" b="1" dirty="0">
                <a:solidFill>
                  <a:schemeClr val="accent2"/>
                </a:solidFill>
              </a:rPr>
              <a:t>no valido)</a:t>
            </a:r>
          </a:p>
        </p:txBody>
      </p:sp>
    </p:spTree>
    <p:extLst>
      <p:ext uri="{BB962C8B-B14F-4D97-AF65-F5344CB8AC3E}">
        <p14:creationId xmlns:p14="http://schemas.microsoft.com/office/powerpoint/2010/main" val="12532627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3127" y="2421082"/>
            <a:ext cx="11720945" cy="3584864"/>
          </a:xfrm>
        </p:spPr>
        <p:txBody>
          <a:bodyPr>
            <a:noAutofit/>
          </a:bodyPr>
          <a:lstStyle/>
          <a:p>
            <a:pPr lvl="1"/>
            <a:r>
              <a:rPr lang="es-MX" sz="2400" b="1" dirty="0">
                <a:solidFill>
                  <a:schemeClr val="accent2"/>
                </a:solidFill>
              </a:rPr>
              <a:t>Métodos de cada tipo de dato</a:t>
            </a: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gro (Grupo)</a:t>
            </a:r>
          </a:p>
          <a:p>
            <a:pPr lvl="3"/>
            <a:r>
              <a:rPr lang="es-MX" sz="1800" b="1" dirty="0" err="1">
                <a:solidFill>
                  <a:schemeClr val="accent2"/>
                </a:solidFill>
              </a:rPr>
              <a:t>ins</a:t>
            </a:r>
            <a:r>
              <a:rPr lang="es-MX" sz="1800" b="1" dirty="0">
                <a:solidFill>
                  <a:schemeClr val="accent2"/>
                </a:solidFill>
              </a:rPr>
              <a:t>(</a:t>
            </a:r>
            <a:r>
              <a:rPr lang="es-MX" sz="1800" b="1" dirty="0" err="1">
                <a:solidFill>
                  <a:schemeClr val="accent2"/>
                </a:solidFill>
              </a:rPr>
              <a:t>element</a:t>
            </a:r>
            <a:r>
              <a:rPr lang="es-MX" sz="1800" b="1" dirty="0">
                <a:solidFill>
                  <a:schemeClr val="accent2"/>
                </a:solidFill>
              </a:rPr>
              <a:t>, </a:t>
            </a:r>
            <a:r>
              <a:rPr lang="es-MX" sz="1800" b="1" dirty="0" err="1">
                <a:solidFill>
                  <a:schemeClr val="accent2"/>
                </a:solidFill>
              </a:rPr>
              <a:t>boolean</a:t>
            </a:r>
            <a:r>
              <a:rPr lang="es-MX" sz="1800" b="1" dirty="0">
                <a:solidFill>
                  <a:schemeClr val="accent2"/>
                </a:solidFill>
              </a:rPr>
              <a:t>) (Insertar elemento al final)</a:t>
            </a:r>
          </a:p>
          <a:p>
            <a:pPr lvl="3"/>
            <a:r>
              <a:rPr lang="es-MX" sz="1800" b="1" dirty="0" err="1">
                <a:solidFill>
                  <a:schemeClr val="accent2"/>
                </a:solidFill>
              </a:rPr>
              <a:t>ins</a:t>
            </a:r>
            <a:r>
              <a:rPr lang="es-MX" sz="1800" b="1" dirty="0">
                <a:solidFill>
                  <a:schemeClr val="accent2"/>
                </a:solidFill>
              </a:rPr>
              <a:t>(i, </a:t>
            </a:r>
            <a:r>
              <a:rPr lang="es-MX" sz="1800" b="1" dirty="0" err="1">
                <a:solidFill>
                  <a:schemeClr val="accent2"/>
                </a:solidFill>
              </a:rPr>
              <a:t>element</a:t>
            </a:r>
            <a:r>
              <a:rPr lang="es-MX" sz="1800" b="1" dirty="0">
                <a:solidFill>
                  <a:schemeClr val="accent2"/>
                </a:solidFill>
              </a:rPr>
              <a:t>, </a:t>
            </a:r>
            <a:r>
              <a:rPr lang="es-MX" sz="1800" b="1" dirty="0" err="1">
                <a:solidFill>
                  <a:schemeClr val="accent2"/>
                </a:solidFill>
              </a:rPr>
              <a:t>boolean</a:t>
            </a:r>
            <a:r>
              <a:rPr lang="es-MX" sz="1800" b="1" dirty="0">
                <a:solidFill>
                  <a:schemeClr val="accent2"/>
                </a:solidFill>
              </a:rPr>
              <a:t>) (Insertar elemento en la posición especificada)</a:t>
            </a:r>
          </a:p>
          <a:p>
            <a:pPr lvl="3"/>
            <a:r>
              <a:rPr lang="es-MX" sz="1800" b="1" dirty="0" err="1">
                <a:solidFill>
                  <a:schemeClr val="accent2"/>
                </a:solidFill>
              </a:rPr>
              <a:t>ins</a:t>
            </a:r>
            <a:r>
              <a:rPr lang="es-MX" sz="1800" b="1" dirty="0">
                <a:solidFill>
                  <a:schemeClr val="accent2"/>
                </a:solidFill>
              </a:rPr>
              <a:t>(</a:t>
            </a:r>
            <a:r>
              <a:rPr lang="es-MX" sz="1800" b="1" dirty="0" err="1">
                <a:solidFill>
                  <a:schemeClr val="accent2"/>
                </a:solidFill>
              </a:rPr>
              <a:t>gorup</a:t>
            </a:r>
            <a:r>
              <a:rPr lang="es-MX" sz="1800" b="1" dirty="0">
                <a:solidFill>
                  <a:schemeClr val="accent2"/>
                </a:solidFill>
              </a:rPr>
              <a:t> </a:t>
            </a:r>
            <a:r>
              <a:rPr lang="es-MX" sz="1800" b="1" dirty="0" err="1">
                <a:solidFill>
                  <a:schemeClr val="accent2"/>
                </a:solidFill>
              </a:rPr>
              <a:t>element</a:t>
            </a:r>
            <a:r>
              <a:rPr lang="es-MX" sz="1800" b="1" dirty="0">
                <a:solidFill>
                  <a:schemeClr val="accent2"/>
                </a:solidFill>
              </a:rPr>
              <a:t>) (Insertar elementos al final)</a:t>
            </a:r>
          </a:p>
          <a:p>
            <a:pPr lvl="3"/>
            <a:r>
              <a:rPr lang="es-MX" sz="1800" b="1" dirty="0" err="1">
                <a:solidFill>
                  <a:schemeClr val="accent2"/>
                </a:solidFill>
              </a:rPr>
              <a:t>ins</a:t>
            </a:r>
            <a:r>
              <a:rPr lang="es-MX" sz="1800" b="1" dirty="0">
                <a:solidFill>
                  <a:schemeClr val="accent2"/>
                </a:solidFill>
              </a:rPr>
              <a:t>(</a:t>
            </a:r>
            <a:r>
              <a:rPr lang="es-MX" sz="1800" b="1" dirty="0" err="1">
                <a:solidFill>
                  <a:schemeClr val="accent2"/>
                </a:solidFill>
              </a:rPr>
              <a:t>group</a:t>
            </a:r>
            <a:r>
              <a:rPr lang="es-MX" sz="1800" b="1" dirty="0">
                <a:solidFill>
                  <a:schemeClr val="accent2"/>
                </a:solidFill>
              </a:rPr>
              <a:t> </a:t>
            </a:r>
            <a:r>
              <a:rPr lang="es-MX" sz="1800" b="1" dirty="0" err="1">
                <a:solidFill>
                  <a:schemeClr val="accent2"/>
                </a:solidFill>
              </a:rPr>
              <a:t>num</a:t>
            </a:r>
            <a:r>
              <a:rPr lang="es-MX" sz="1800" b="1" dirty="0">
                <a:solidFill>
                  <a:schemeClr val="accent2"/>
                </a:solidFill>
              </a:rPr>
              <a:t>, </a:t>
            </a:r>
            <a:r>
              <a:rPr lang="es-MX" sz="1800" b="1" dirty="0" err="1">
                <a:solidFill>
                  <a:schemeClr val="accent2"/>
                </a:solidFill>
              </a:rPr>
              <a:t>gorup</a:t>
            </a:r>
            <a:r>
              <a:rPr lang="es-MX" sz="1800" b="1" dirty="0">
                <a:solidFill>
                  <a:schemeClr val="accent2"/>
                </a:solidFill>
              </a:rPr>
              <a:t> </a:t>
            </a:r>
            <a:r>
              <a:rPr lang="es-MX" sz="1800" b="1" dirty="0" err="1">
                <a:solidFill>
                  <a:schemeClr val="accent2"/>
                </a:solidFill>
              </a:rPr>
              <a:t>element</a:t>
            </a:r>
            <a:r>
              <a:rPr lang="es-MX" sz="1800" b="1" dirty="0">
                <a:solidFill>
                  <a:schemeClr val="accent2"/>
                </a:solidFill>
              </a:rPr>
              <a:t>) (Insertar elementos en las posiciones especificadas)</a:t>
            </a:r>
          </a:p>
          <a:p>
            <a:pPr lvl="3"/>
            <a:r>
              <a:rPr lang="es-MX" sz="1800" b="1" dirty="0">
                <a:solidFill>
                  <a:schemeClr val="accent2"/>
                </a:solidFill>
              </a:rPr>
              <a:t>set(</a:t>
            </a:r>
            <a:r>
              <a:rPr lang="es-MX" sz="1800" b="1" dirty="0" err="1">
                <a:solidFill>
                  <a:schemeClr val="accent2"/>
                </a:solidFill>
              </a:rPr>
              <a:t>Group</a:t>
            </a:r>
            <a:r>
              <a:rPr lang="es-MX" sz="1800" b="1" dirty="0">
                <a:solidFill>
                  <a:schemeClr val="accent2"/>
                </a:solidFill>
              </a:rPr>
              <a:t>) (Asignar elementos de otro file)</a:t>
            </a:r>
          </a:p>
          <a:p>
            <a:pPr lvl="3"/>
            <a:r>
              <a:rPr lang="es-MX" sz="1800" b="1" dirty="0">
                <a:solidFill>
                  <a:schemeClr val="accent2"/>
                </a:solidFill>
              </a:rPr>
              <a:t>Funciones de cada tipo de dato dependiendo del tipo</a:t>
            </a:r>
          </a:p>
        </p:txBody>
      </p:sp>
    </p:spTree>
    <p:extLst>
      <p:ext uri="{BB962C8B-B14F-4D97-AF65-F5344CB8AC3E}">
        <p14:creationId xmlns:p14="http://schemas.microsoft.com/office/powerpoint/2010/main" val="12899674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3127" y="2431473"/>
            <a:ext cx="11720945" cy="3574473"/>
          </a:xfrm>
        </p:spPr>
        <p:txBody>
          <a:bodyPr>
            <a:noAutofit/>
          </a:bodyPr>
          <a:lstStyle/>
          <a:p>
            <a:pPr lvl="1"/>
            <a:r>
              <a:rPr lang="es-MX" sz="2400" b="1" dirty="0">
                <a:solidFill>
                  <a:schemeClr val="accent2"/>
                </a:solidFill>
              </a:rPr>
              <a:t>Métodos de cada tipo de dato</a:t>
            </a: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lis (Lista)</a:t>
            </a:r>
          </a:p>
          <a:p>
            <a:pPr lvl="3"/>
            <a:r>
              <a:rPr lang="es-MX" sz="2000" b="1" dirty="0" err="1">
                <a:solidFill>
                  <a:schemeClr val="accent2"/>
                </a:solidFill>
              </a:rPr>
              <a:t>num</a:t>
            </a:r>
            <a:r>
              <a:rPr lang="es-MX" sz="2000" b="1" dirty="0">
                <a:solidFill>
                  <a:schemeClr val="accent2"/>
                </a:solidFill>
              </a:rPr>
              <a:t>() (obtener el numero de elementos)</a:t>
            </a:r>
          </a:p>
          <a:p>
            <a:pPr lvl="3"/>
            <a:r>
              <a:rPr lang="es-MX" sz="2000" b="1" dirty="0">
                <a:solidFill>
                  <a:schemeClr val="accent2"/>
                </a:solidFill>
              </a:rPr>
              <a:t>tex() (pasar a texto)</a:t>
            </a:r>
          </a:p>
          <a:p>
            <a:pPr lvl="3"/>
            <a:r>
              <a:rPr lang="es-MX" sz="2000" b="1" dirty="0">
                <a:solidFill>
                  <a:schemeClr val="accent2"/>
                </a:solidFill>
              </a:rPr>
              <a:t>lis() (crear una copia de la lista)</a:t>
            </a:r>
          </a:p>
          <a:p>
            <a:pPr lvl="3"/>
            <a:r>
              <a:rPr lang="es-MX" sz="2000" b="1" dirty="0">
                <a:solidFill>
                  <a:schemeClr val="accent2"/>
                </a:solidFill>
              </a:rPr>
              <a:t>gro() (convertir a grupo)</a:t>
            </a:r>
          </a:p>
          <a:p>
            <a:pPr lvl="3"/>
            <a:r>
              <a:rPr lang="es-MX" sz="2000" b="1" dirty="0" err="1">
                <a:solidFill>
                  <a:schemeClr val="accent2"/>
                </a:solidFill>
              </a:rPr>
              <a:t>cop</a:t>
            </a:r>
            <a:r>
              <a:rPr lang="es-MX" sz="2000" b="1" dirty="0">
                <a:solidFill>
                  <a:schemeClr val="accent2"/>
                </a:solidFill>
              </a:rPr>
              <a:t>() (copiar)</a:t>
            </a:r>
          </a:p>
          <a:p>
            <a:pPr lvl="3"/>
            <a:r>
              <a:rPr lang="es-MX" sz="2000" b="1" dirty="0" err="1">
                <a:solidFill>
                  <a:schemeClr val="accent2"/>
                </a:solidFill>
              </a:rPr>
              <a:t>len</a:t>
            </a:r>
            <a:r>
              <a:rPr lang="es-MX" sz="2000" b="1" dirty="0">
                <a:solidFill>
                  <a:schemeClr val="accent2"/>
                </a:solidFill>
              </a:rPr>
              <a:t>() (longitud)</a:t>
            </a:r>
          </a:p>
        </p:txBody>
      </p:sp>
    </p:spTree>
    <p:extLst>
      <p:ext uri="{BB962C8B-B14F-4D97-AF65-F5344CB8AC3E}">
        <p14:creationId xmlns:p14="http://schemas.microsoft.com/office/powerpoint/2010/main" val="32731263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3127" y="2431473"/>
            <a:ext cx="11720945" cy="3574473"/>
          </a:xfrm>
        </p:spPr>
        <p:txBody>
          <a:bodyPr>
            <a:noAutofit/>
          </a:bodyPr>
          <a:lstStyle/>
          <a:p>
            <a:pPr lvl="1"/>
            <a:r>
              <a:rPr lang="es-MX" sz="2400" b="1" dirty="0">
                <a:solidFill>
                  <a:schemeClr val="accent2"/>
                </a:solidFill>
              </a:rPr>
              <a:t>Métodos de cada tipo de dato</a:t>
            </a: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lis (Lista)</a:t>
            </a:r>
          </a:p>
          <a:p>
            <a:pPr lvl="3"/>
            <a:r>
              <a:rPr lang="es-MX" sz="2000" b="1" dirty="0" err="1">
                <a:solidFill>
                  <a:schemeClr val="accent2"/>
                </a:solidFill>
              </a:rPr>
              <a:t>get</a:t>
            </a:r>
            <a:r>
              <a:rPr lang="es-MX" sz="2000" b="1" dirty="0">
                <a:solidFill>
                  <a:schemeClr val="accent2"/>
                </a:solidFill>
              </a:rPr>
              <a:t>(i) (obtener elemento en la posición especificada)</a:t>
            </a:r>
          </a:p>
          <a:p>
            <a:pPr lvl="3"/>
            <a:r>
              <a:rPr lang="es-MX" sz="2000" b="1" dirty="0" err="1">
                <a:solidFill>
                  <a:schemeClr val="accent2"/>
                </a:solidFill>
              </a:rPr>
              <a:t>get</a:t>
            </a:r>
            <a:r>
              <a:rPr lang="es-MX" sz="2000" b="1" dirty="0">
                <a:solidFill>
                  <a:schemeClr val="accent2"/>
                </a:solidFill>
              </a:rPr>
              <a:t>(i, j) (obtener elementos entre las posiciones especificadas)</a:t>
            </a:r>
          </a:p>
          <a:p>
            <a:pPr lvl="3"/>
            <a:r>
              <a:rPr lang="es-MX" sz="2000" b="1" dirty="0" err="1">
                <a:solidFill>
                  <a:schemeClr val="accent2"/>
                </a:solidFill>
              </a:rPr>
              <a:t>ins</a:t>
            </a:r>
            <a:r>
              <a:rPr lang="es-MX" sz="2000" b="1" dirty="0">
                <a:solidFill>
                  <a:schemeClr val="accent2"/>
                </a:solidFill>
              </a:rPr>
              <a:t>(</a:t>
            </a:r>
            <a:r>
              <a:rPr lang="es-MX" sz="2000" b="1" dirty="0" err="1">
                <a:solidFill>
                  <a:schemeClr val="accent2"/>
                </a:solidFill>
              </a:rPr>
              <a:t>element</a:t>
            </a:r>
            <a:r>
              <a:rPr lang="es-MX" sz="2000" b="1" dirty="0">
                <a:solidFill>
                  <a:schemeClr val="accent2"/>
                </a:solidFill>
              </a:rPr>
              <a:t>) (Insertar elemento al final)</a:t>
            </a:r>
          </a:p>
          <a:p>
            <a:pPr lvl="3"/>
            <a:r>
              <a:rPr lang="es-MX" sz="2000" b="1" dirty="0" err="1">
                <a:solidFill>
                  <a:schemeClr val="accent2"/>
                </a:solidFill>
              </a:rPr>
              <a:t>ins</a:t>
            </a:r>
            <a:r>
              <a:rPr lang="es-MX" sz="2000" b="1" dirty="0">
                <a:solidFill>
                  <a:schemeClr val="accent2"/>
                </a:solidFill>
              </a:rPr>
              <a:t>(i, </a:t>
            </a:r>
            <a:r>
              <a:rPr lang="es-MX" sz="2000" b="1" dirty="0" err="1">
                <a:solidFill>
                  <a:schemeClr val="accent2"/>
                </a:solidFill>
              </a:rPr>
              <a:t>element</a:t>
            </a:r>
            <a:r>
              <a:rPr lang="es-MX" sz="2000" b="1" dirty="0">
                <a:solidFill>
                  <a:schemeClr val="accent2"/>
                </a:solidFill>
              </a:rPr>
              <a:t>) (Insertar elemento en la posición especificada)</a:t>
            </a:r>
          </a:p>
          <a:p>
            <a:pPr lvl="3"/>
            <a:r>
              <a:rPr lang="es-MX" sz="2000" b="1" dirty="0" err="1">
                <a:solidFill>
                  <a:schemeClr val="accent2"/>
                </a:solidFill>
              </a:rPr>
              <a:t>ins</a:t>
            </a:r>
            <a:r>
              <a:rPr lang="es-MX" sz="2000" b="1" dirty="0">
                <a:solidFill>
                  <a:schemeClr val="accent2"/>
                </a:solidFill>
              </a:rPr>
              <a:t>(</a:t>
            </a:r>
            <a:r>
              <a:rPr lang="es-MX" sz="2000" b="1" dirty="0" err="1">
                <a:solidFill>
                  <a:schemeClr val="accent2"/>
                </a:solidFill>
              </a:rPr>
              <a:t>list</a:t>
            </a:r>
            <a:r>
              <a:rPr lang="es-MX" sz="2000" b="1" dirty="0">
                <a:solidFill>
                  <a:schemeClr val="accent2"/>
                </a:solidFill>
              </a:rPr>
              <a:t> </a:t>
            </a:r>
            <a:r>
              <a:rPr lang="es-MX" sz="2000" b="1" dirty="0" err="1">
                <a:solidFill>
                  <a:schemeClr val="accent2"/>
                </a:solidFill>
              </a:rPr>
              <a:t>element</a:t>
            </a:r>
            <a:r>
              <a:rPr lang="es-MX" sz="2000" b="1" dirty="0">
                <a:solidFill>
                  <a:schemeClr val="accent2"/>
                </a:solidFill>
              </a:rPr>
              <a:t>) (Insertar elementos al final)</a:t>
            </a:r>
          </a:p>
          <a:p>
            <a:pPr lvl="3"/>
            <a:r>
              <a:rPr lang="es-MX" sz="2000" b="1" dirty="0" err="1">
                <a:solidFill>
                  <a:schemeClr val="accent2"/>
                </a:solidFill>
              </a:rPr>
              <a:t>ins</a:t>
            </a:r>
            <a:r>
              <a:rPr lang="es-MX" sz="2000" b="1" dirty="0">
                <a:solidFill>
                  <a:schemeClr val="accent2"/>
                </a:solidFill>
              </a:rPr>
              <a:t>(</a:t>
            </a:r>
            <a:r>
              <a:rPr lang="es-MX" sz="2000" b="1" dirty="0" err="1">
                <a:solidFill>
                  <a:schemeClr val="accent2"/>
                </a:solidFill>
              </a:rPr>
              <a:t>group</a:t>
            </a:r>
            <a:r>
              <a:rPr lang="es-MX" sz="2000" b="1" dirty="0">
                <a:solidFill>
                  <a:schemeClr val="accent2"/>
                </a:solidFill>
              </a:rPr>
              <a:t> </a:t>
            </a:r>
            <a:r>
              <a:rPr lang="es-MX" sz="2000" b="1" dirty="0" err="1">
                <a:solidFill>
                  <a:schemeClr val="accent2"/>
                </a:solidFill>
              </a:rPr>
              <a:t>num</a:t>
            </a:r>
            <a:r>
              <a:rPr lang="es-MX" sz="2000" b="1" dirty="0">
                <a:solidFill>
                  <a:schemeClr val="accent2"/>
                </a:solidFill>
              </a:rPr>
              <a:t>, </a:t>
            </a:r>
            <a:r>
              <a:rPr lang="es-MX" sz="2000" b="1" dirty="0" err="1">
                <a:solidFill>
                  <a:schemeClr val="accent2"/>
                </a:solidFill>
              </a:rPr>
              <a:t>list</a:t>
            </a:r>
            <a:r>
              <a:rPr lang="es-MX" sz="2000" b="1" dirty="0">
                <a:solidFill>
                  <a:schemeClr val="accent2"/>
                </a:solidFill>
              </a:rPr>
              <a:t> </a:t>
            </a:r>
            <a:r>
              <a:rPr lang="es-MX" sz="2000" b="1" dirty="0" err="1">
                <a:solidFill>
                  <a:schemeClr val="accent2"/>
                </a:solidFill>
              </a:rPr>
              <a:t>element</a:t>
            </a:r>
            <a:r>
              <a:rPr lang="es-MX" sz="2000" b="1" dirty="0">
                <a:solidFill>
                  <a:schemeClr val="accent2"/>
                </a:solidFill>
              </a:rPr>
              <a:t>) (Insertar elementos en las posiciones especificadas)</a:t>
            </a:r>
          </a:p>
          <a:p>
            <a:pPr lvl="3"/>
            <a:r>
              <a:rPr lang="es-MX" sz="2000" b="1" dirty="0">
                <a:solidFill>
                  <a:schemeClr val="accent2"/>
                </a:solidFill>
              </a:rPr>
              <a:t>set(</a:t>
            </a:r>
            <a:r>
              <a:rPr lang="es-MX" sz="2000" b="1" dirty="0" err="1">
                <a:solidFill>
                  <a:schemeClr val="accent2"/>
                </a:solidFill>
              </a:rPr>
              <a:t>List</a:t>
            </a:r>
            <a:r>
              <a:rPr lang="es-MX" sz="2000" b="1" dirty="0">
                <a:solidFill>
                  <a:schemeClr val="accent2"/>
                </a:solidFill>
              </a:rPr>
              <a:t>) (Asignar elementos de otro file)</a:t>
            </a:r>
          </a:p>
        </p:txBody>
      </p:sp>
    </p:spTree>
    <p:extLst>
      <p:ext uri="{BB962C8B-B14F-4D97-AF65-F5344CB8AC3E}">
        <p14:creationId xmlns:p14="http://schemas.microsoft.com/office/powerpoint/2010/main" val="22506754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3127" y="2098965"/>
            <a:ext cx="12053454" cy="3906982"/>
          </a:xfrm>
        </p:spPr>
        <p:txBody>
          <a:bodyPr>
            <a:noAutofit/>
          </a:bodyPr>
          <a:lstStyle/>
          <a:p>
            <a:pPr lvl="1"/>
            <a:r>
              <a:rPr lang="es-MX" sz="2400" b="1" dirty="0">
                <a:solidFill>
                  <a:schemeClr val="accent2"/>
                </a:solidFill>
              </a:rPr>
              <a:t>Funciones de manejo de directorios en el sistema</a:t>
            </a: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Leer contenido en una dirección en un tipo de dato directorio (</a:t>
            </a:r>
            <a:r>
              <a:rPr lang="es-MX" sz="2200" b="1" dirty="0" err="1">
                <a:solidFill>
                  <a:schemeClr val="accent2"/>
                </a:solidFill>
              </a:rPr>
              <a:t>dir</a:t>
            </a:r>
            <a:r>
              <a:rPr lang="es-MX" sz="2200" b="1" dirty="0">
                <a:solidFill>
                  <a:schemeClr val="accent2"/>
                </a:solidFill>
              </a:rPr>
              <a:t>)</a:t>
            </a:r>
          </a:p>
          <a:p>
            <a:pPr marL="1371600" lvl="3" indent="0">
              <a:buNone/>
            </a:pPr>
            <a:r>
              <a:rPr lang="es-MX" sz="2000" b="1" dirty="0" err="1">
                <a:solidFill>
                  <a:schemeClr val="tx1"/>
                </a:solidFill>
              </a:rPr>
              <a:t>read</a:t>
            </a:r>
            <a:r>
              <a:rPr lang="es-MX" sz="2000" b="1" dirty="0">
                <a:solidFill>
                  <a:schemeClr val="tx1"/>
                </a:solidFill>
              </a:rPr>
              <a:t>("dirección")</a:t>
            </a:r>
            <a:endParaRPr lang="es-MX" sz="2200" b="1" dirty="0">
              <a:solidFill>
                <a:schemeClr val="tx1"/>
              </a:solidFill>
            </a:endParaRP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Escribir </a:t>
            </a:r>
            <a:r>
              <a:rPr lang="es-MX" sz="2200" b="1" dirty="0" err="1">
                <a:solidFill>
                  <a:schemeClr val="accent2"/>
                </a:solidFill>
              </a:rPr>
              <a:t>arbol</a:t>
            </a:r>
            <a:r>
              <a:rPr lang="es-MX" sz="2200" b="1" dirty="0">
                <a:solidFill>
                  <a:schemeClr val="accent2"/>
                </a:solidFill>
              </a:rPr>
              <a:t> en una dirección borrando el contenido anterior</a:t>
            </a:r>
          </a:p>
          <a:p>
            <a:pPr marL="1371600" lvl="3" indent="0">
              <a:buNone/>
            </a:pPr>
            <a:r>
              <a:rPr lang="es-MX" sz="2000" b="1" dirty="0" err="1">
                <a:solidFill>
                  <a:schemeClr val="tx1"/>
                </a:solidFill>
              </a:rPr>
              <a:t>write</a:t>
            </a:r>
            <a:r>
              <a:rPr lang="es-MX" sz="2000" b="1" dirty="0">
                <a:solidFill>
                  <a:schemeClr val="tx1"/>
                </a:solidFill>
              </a:rPr>
              <a:t>("dirección", directorio) </a:t>
            </a:r>
            <a:endParaRPr lang="es-MX" sz="2200" b="1" dirty="0">
              <a:solidFill>
                <a:schemeClr val="tx1"/>
              </a:solidFill>
            </a:endParaRP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Escribir </a:t>
            </a:r>
            <a:r>
              <a:rPr lang="es-MX" sz="2200" b="1" dirty="0" err="1">
                <a:solidFill>
                  <a:schemeClr val="accent2"/>
                </a:solidFill>
              </a:rPr>
              <a:t>arbol</a:t>
            </a:r>
            <a:r>
              <a:rPr lang="es-MX" sz="2200" b="1" dirty="0">
                <a:solidFill>
                  <a:schemeClr val="accent2"/>
                </a:solidFill>
              </a:rPr>
              <a:t> en una dirección sin borrar el contenido anterior y cambiando </a:t>
            </a:r>
            <a:r>
              <a:rPr lang="es-MX" sz="2200" b="1" dirty="0">
                <a:solidFill>
                  <a:schemeClr val="bg1"/>
                </a:solidFill>
              </a:rPr>
              <a:t>el </a:t>
            </a:r>
            <a:r>
              <a:rPr lang="es-MX" sz="2200" b="1" dirty="0">
                <a:solidFill>
                  <a:schemeClr val="accent2"/>
                </a:solidFill>
              </a:rPr>
              <a:t>nombre de los archivos si se repiten</a:t>
            </a:r>
          </a:p>
          <a:p>
            <a:pPr marL="1371600" lvl="3" indent="0">
              <a:buNone/>
            </a:pPr>
            <a:r>
              <a:rPr lang="es-MX" sz="2000" b="1" dirty="0" err="1">
                <a:solidFill>
                  <a:schemeClr val="tx1"/>
                </a:solidFill>
              </a:rPr>
              <a:t>owrite</a:t>
            </a:r>
            <a:r>
              <a:rPr lang="es-MX" sz="2000" b="1" dirty="0">
                <a:solidFill>
                  <a:schemeClr val="tx1"/>
                </a:solidFill>
              </a:rPr>
              <a:t>("dirección", directorio)</a:t>
            </a:r>
            <a:endParaRPr lang="es-MX" sz="2200" b="1" dirty="0">
              <a:solidFill>
                <a:schemeClr val="tx1"/>
              </a:solidFill>
            </a:endParaRP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Escribir </a:t>
            </a:r>
            <a:r>
              <a:rPr lang="es-MX" sz="2200" b="1" dirty="0" err="1">
                <a:solidFill>
                  <a:schemeClr val="accent2"/>
                </a:solidFill>
              </a:rPr>
              <a:t>arbol</a:t>
            </a:r>
            <a:r>
              <a:rPr lang="es-MX" sz="2200" b="1" dirty="0">
                <a:solidFill>
                  <a:schemeClr val="accent2"/>
                </a:solidFill>
              </a:rPr>
              <a:t> en una dirección sin borrar el contenido anterior y </a:t>
            </a:r>
            <a:r>
              <a:rPr lang="es-MX" sz="2200" b="1" dirty="0" err="1">
                <a:solidFill>
                  <a:schemeClr val="accent2"/>
                </a:solidFill>
              </a:rPr>
              <a:t>anadiendo</a:t>
            </a:r>
            <a:r>
              <a:rPr lang="es-MX" sz="2200" b="1" dirty="0">
                <a:solidFill>
                  <a:schemeClr val="accent2"/>
                </a:solidFill>
              </a:rPr>
              <a:t> </a:t>
            </a:r>
            <a:r>
              <a:rPr lang="es-MX" sz="2200" b="1" dirty="0" err="1">
                <a:solidFill>
                  <a:schemeClr val="accent2"/>
                </a:solidFill>
              </a:rPr>
              <a:t>infromación</a:t>
            </a:r>
            <a:r>
              <a:rPr lang="es-MX" sz="2200" b="1" dirty="0">
                <a:solidFill>
                  <a:schemeClr val="accent2"/>
                </a:solidFill>
              </a:rPr>
              <a:t> a los archivos actuales</a:t>
            </a:r>
          </a:p>
          <a:p>
            <a:pPr marL="1371600" lvl="3" indent="0">
              <a:buNone/>
            </a:pPr>
            <a:r>
              <a:rPr lang="es-MX" sz="2000" b="1" dirty="0" err="1">
                <a:solidFill>
                  <a:schemeClr val="tx1"/>
                </a:solidFill>
              </a:rPr>
              <a:t>append</a:t>
            </a:r>
            <a:r>
              <a:rPr lang="es-MX" sz="2000" b="1" dirty="0">
                <a:solidFill>
                  <a:schemeClr val="tx1"/>
                </a:solidFill>
              </a:rPr>
              <a:t>("dirección", directorio)</a:t>
            </a:r>
            <a:endParaRPr lang="es-MX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1474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0" y="1388919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0"/>
              </a:spcBef>
            </a:pPr>
            <a:r>
              <a:rPr lang="en-US" sz="48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Pruebas</a:t>
            </a:r>
            <a:r>
              <a:rPr lang="en-US" sz="4800" b="1" dirty="0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</a:t>
            </a:r>
            <a:r>
              <a:rPr lang="en-US" sz="48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validación</a:t>
            </a:r>
            <a:endParaRPr lang="es-CO" sz="4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Marcador de contenido 4">
            <a:extLst>
              <a:ext uri="{FF2B5EF4-FFF2-40B4-BE49-F238E27FC236}">
                <a16:creationId xmlns:a16="http://schemas.microsoft.com/office/drawing/2014/main" id="{6213C327-2D96-4F50-8A22-726B55272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3127" y="2867891"/>
            <a:ext cx="11720945" cy="3138055"/>
          </a:xfrm>
        </p:spPr>
        <p:txBody>
          <a:bodyPr>
            <a:noAutofit/>
          </a:bodyPr>
          <a:lstStyle/>
          <a:p>
            <a:pPr lvl="1"/>
            <a:r>
              <a:rPr lang="es-MX" sz="3600" b="1" dirty="0">
                <a:solidFill>
                  <a:schemeClr val="accent2"/>
                </a:solidFill>
              </a:rPr>
              <a:t>Algoritmo de operaciones matemáticas</a:t>
            </a:r>
          </a:p>
        </p:txBody>
      </p:sp>
    </p:spTree>
    <p:extLst>
      <p:ext uri="{BB962C8B-B14F-4D97-AF65-F5344CB8AC3E}">
        <p14:creationId xmlns:p14="http://schemas.microsoft.com/office/powerpoint/2010/main" val="16428632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5B55642-EE9A-48F0-A953-C9764A070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27" y="0"/>
            <a:ext cx="103493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292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0" y="1388919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0"/>
              </a:spcBef>
            </a:pPr>
            <a:r>
              <a:rPr lang="en-US" sz="48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Pruebas</a:t>
            </a:r>
            <a:r>
              <a:rPr lang="en-US" sz="4800" b="1" dirty="0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</a:t>
            </a:r>
            <a:r>
              <a:rPr lang="en-US" sz="48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validación</a:t>
            </a:r>
            <a:endParaRPr lang="es-CO" sz="4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Marcador de contenido 4">
            <a:extLst>
              <a:ext uri="{FF2B5EF4-FFF2-40B4-BE49-F238E27FC236}">
                <a16:creationId xmlns:a16="http://schemas.microsoft.com/office/drawing/2014/main" id="{6213C327-2D96-4F50-8A22-726B55272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3127" y="2867891"/>
            <a:ext cx="11720945" cy="3138055"/>
          </a:xfrm>
        </p:spPr>
        <p:txBody>
          <a:bodyPr>
            <a:noAutofit/>
          </a:bodyPr>
          <a:lstStyle/>
          <a:p>
            <a:pPr lvl="1"/>
            <a:r>
              <a:rPr lang="es-MX" sz="3600" b="1" dirty="0">
                <a:solidFill>
                  <a:schemeClr val="accent2"/>
                </a:solidFill>
              </a:rPr>
              <a:t>Algoritmo de estructuras</a:t>
            </a:r>
          </a:p>
        </p:txBody>
      </p:sp>
    </p:spTree>
    <p:extLst>
      <p:ext uri="{BB962C8B-B14F-4D97-AF65-F5344CB8AC3E}">
        <p14:creationId xmlns:p14="http://schemas.microsoft.com/office/powerpoint/2010/main" val="23600043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179AB26-8D0C-4AAE-B810-7FF9C6597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958" y="826943"/>
            <a:ext cx="6215495" cy="537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947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91AD270-D10C-415F-B2BB-5EA345E0E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956" y="1479405"/>
            <a:ext cx="6029326" cy="419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5400" b="1" dirty="0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 </a:t>
            </a:r>
            <a:r>
              <a:rPr lang="es-CO" sz="54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especificos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378" y="2462645"/>
            <a:ext cx="5857523" cy="4217758"/>
          </a:xfrm>
        </p:spPr>
        <p:txBody>
          <a:bodyPr>
            <a:normAutofit/>
          </a:bodyPr>
          <a:lstStyle/>
          <a:p>
            <a:pPr lvl="1"/>
            <a:r>
              <a:rPr lang="es-MX" sz="2000" b="1" dirty="0">
                <a:solidFill>
                  <a:schemeClr val="accent2"/>
                </a:solidFill>
              </a:rPr>
              <a:t>Permitir estructurar el contenido de los archivos según coincidencias</a:t>
            </a:r>
          </a:p>
          <a:p>
            <a:pPr lvl="1"/>
            <a:r>
              <a:rPr lang="es-MX" sz="2000" b="1" dirty="0">
                <a:solidFill>
                  <a:schemeClr val="accent2"/>
                </a:solidFill>
              </a:rPr>
              <a:t>Permitir modificar archivos estructurados fácilmente</a:t>
            </a:r>
          </a:p>
          <a:p>
            <a:pPr lvl="1"/>
            <a:r>
              <a:rPr lang="es-MX" sz="2000" b="1" dirty="0">
                <a:solidFill>
                  <a:schemeClr val="accent2"/>
                </a:solidFill>
              </a:rPr>
              <a:t>Permitir ordenamiento y numeración de archivos y carpetas a partir de los nombres</a:t>
            </a:r>
          </a:p>
          <a:p>
            <a:pPr lvl="1"/>
            <a:r>
              <a:rPr lang="es-MX" sz="2000" b="1" dirty="0">
                <a:solidFill>
                  <a:schemeClr val="accent2"/>
                </a:solidFill>
              </a:rPr>
              <a:t>Permitir gestionar arboles de carpetas y archivos individualmente y por grupos</a:t>
            </a:r>
            <a:endParaRPr lang="es-CO" sz="2000" b="1" dirty="0">
              <a:solidFill>
                <a:schemeClr val="accent2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B46FC9E-44F5-46AB-9F89-E26B18CF16E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34" y="3057290"/>
            <a:ext cx="3662644" cy="267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139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0" y="1388919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0"/>
              </a:spcBef>
            </a:pPr>
            <a:r>
              <a:rPr lang="en-US" sz="48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Pruebas</a:t>
            </a:r>
            <a:r>
              <a:rPr lang="en-US" sz="4800" b="1" dirty="0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</a:t>
            </a:r>
            <a:r>
              <a:rPr lang="en-US" sz="48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validación</a:t>
            </a:r>
            <a:endParaRPr lang="es-CO" sz="4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Marcador de contenido 4">
            <a:extLst>
              <a:ext uri="{FF2B5EF4-FFF2-40B4-BE49-F238E27FC236}">
                <a16:creationId xmlns:a16="http://schemas.microsoft.com/office/drawing/2014/main" id="{6213C327-2D96-4F50-8A22-726B55272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3127" y="2867891"/>
            <a:ext cx="11720945" cy="3138055"/>
          </a:xfrm>
        </p:spPr>
        <p:txBody>
          <a:bodyPr>
            <a:noAutofit/>
          </a:bodyPr>
          <a:lstStyle/>
          <a:p>
            <a:pPr lvl="1"/>
            <a:r>
              <a:rPr lang="es-MX" sz="3600" b="1" dirty="0">
                <a:solidFill>
                  <a:schemeClr val="accent2"/>
                </a:solidFill>
              </a:rPr>
              <a:t>Algoritmo de funciones</a:t>
            </a:r>
          </a:p>
        </p:txBody>
      </p:sp>
    </p:spTree>
    <p:extLst>
      <p:ext uri="{BB962C8B-B14F-4D97-AF65-F5344CB8AC3E}">
        <p14:creationId xmlns:p14="http://schemas.microsoft.com/office/powerpoint/2010/main" val="38738555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5EC50B7-8465-44E2-9F0F-74A89D34B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670" y="0"/>
            <a:ext cx="7681047" cy="685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486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0" y="1388919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0"/>
              </a:spcBef>
            </a:pPr>
            <a:r>
              <a:rPr lang="en-US" sz="48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Pruebas</a:t>
            </a:r>
            <a:r>
              <a:rPr lang="en-US" sz="4800" b="1" dirty="0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</a:t>
            </a:r>
            <a:r>
              <a:rPr lang="en-US" sz="48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validación</a:t>
            </a:r>
            <a:endParaRPr lang="es-CO" sz="4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Marcador de contenido 4">
            <a:extLst>
              <a:ext uri="{FF2B5EF4-FFF2-40B4-BE49-F238E27FC236}">
                <a16:creationId xmlns:a16="http://schemas.microsoft.com/office/drawing/2014/main" id="{6213C327-2D96-4F50-8A22-726B55272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3127" y="2867891"/>
            <a:ext cx="11720945" cy="3138055"/>
          </a:xfrm>
        </p:spPr>
        <p:txBody>
          <a:bodyPr>
            <a:noAutofit/>
          </a:bodyPr>
          <a:lstStyle/>
          <a:p>
            <a:pPr lvl="1"/>
            <a:r>
              <a:rPr lang="es-MX" sz="3600" b="1" dirty="0">
                <a:solidFill>
                  <a:schemeClr val="accent2"/>
                </a:solidFill>
              </a:rPr>
              <a:t>Algoritmo de tratamiento de texto</a:t>
            </a:r>
          </a:p>
        </p:txBody>
      </p:sp>
    </p:spTree>
    <p:extLst>
      <p:ext uri="{BB962C8B-B14F-4D97-AF65-F5344CB8AC3E}">
        <p14:creationId xmlns:p14="http://schemas.microsoft.com/office/powerpoint/2010/main" val="35212216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D5D4DE2-0A0C-4E62-AFF3-61CEB6C4A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290" y="0"/>
            <a:ext cx="5022273" cy="688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341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0" y="1388919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0"/>
              </a:spcBef>
            </a:pPr>
            <a:r>
              <a:rPr lang="en-US" sz="48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Pruebas</a:t>
            </a:r>
            <a:r>
              <a:rPr lang="en-US" sz="4800" b="1" dirty="0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</a:t>
            </a:r>
            <a:r>
              <a:rPr lang="en-US" sz="48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validación</a:t>
            </a:r>
            <a:endParaRPr lang="es-CO" sz="4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Marcador de contenido 4">
            <a:extLst>
              <a:ext uri="{FF2B5EF4-FFF2-40B4-BE49-F238E27FC236}">
                <a16:creationId xmlns:a16="http://schemas.microsoft.com/office/drawing/2014/main" id="{6213C327-2D96-4F50-8A22-726B55272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3127" y="2867891"/>
            <a:ext cx="11720945" cy="3138055"/>
          </a:xfrm>
        </p:spPr>
        <p:txBody>
          <a:bodyPr>
            <a:noAutofit/>
          </a:bodyPr>
          <a:lstStyle/>
          <a:p>
            <a:pPr lvl="1"/>
            <a:r>
              <a:rPr lang="es-MX" sz="3600" b="1" dirty="0">
                <a:solidFill>
                  <a:schemeClr val="accent2"/>
                </a:solidFill>
              </a:rPr>
              <a:t>Algoritmo de tratamiento de directorios y archivos</a:t>
            </a:r>
          </a:p>
        </p:txBody>
      </p:sp>
    </p:spTree>
    <p:extLst>
      <p:ext uri="{BB962C8B-B14F-4D97-AF65-F5344CB8AC3E}">
        <p14:creationId xmlns:p14="http://schemas.microsoft.com/office/powerpoint/2010/main" val="35946753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E7B1A52-1D80-4F00-876F-D74CB25AC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57"/>
            <a:ext cx="12192000" cy="672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364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473036"/>
            <a:ext cx="8341139" cy="3969328"/>
          </a:xfrm>
        </p:spPr>
        <p:txBody>
          <a:bodyPr>
            <a:normAutofit/>
          </a:bodyPr>
          <a:lstStyle/>
          <a:p>
            <a:pPr lvl="1"/>
            <a:r>
              <a:rPr lang="es-MX" sz="2400" b="1" dirty="0">
                <a:solidFill>
                  <a:schemeClr val="accent2"/>
                </a:solidFill>
              </a:rPr>
              <a:t>Es posible realizar tratamiento de información no estructurada a través de un lenguaje de programación dedicado.</a:t>
            </a:r>
          </a:p>
          <a:p>
            <a:pPr lvl="1"/>
            <a:r>
              <a:rPr lang="es-MX" sz="2400" b="1" dirty="0">
                <a:solidFill>
                  <a:schemeClr val="accent2"/>
                </a:solidFill>
              </a:rPr>
              <a:t>Las expresiones regulares son extremadamente útiles para estructurar información. </a:t>
            </a:r>
          </a:p>
          <a:p>
            <a:pPr lvl="1"/>
            <a:r>
              <a:rPr lang="es-MX" sz="2400" b="1" dirty="0">
                <a:solidFill>
                  <a:schemeClr val="accent2"/>
                </a:solidFill>
              </a:rPr>
              <a:t>Realizar traductores desde un lenguaje de programación diferente al lenguaje destino es una desventaja pues esto restringe el control total del análisis del código.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D60E9158-0D59-4923-8411-FC93726858F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473" y="2317579"/>
            <a:ext cx="2755494" cy="275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296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473036"/>
            <a:ext cx="8341139" cy="3969328"/>
          </a:xfrm>
        </p:spPr>
        <p:txBody>
          <a:bodyPr>
            <a:normAutofit lnSpcReduction="10000"/>
          </a:bodyPr>
          <a:lstStyle/>
          <a:p>
            <a:pPr lvl="1"/>
            <a:r>
              <a:rPr lang="es-MX" sz="2400" b="1" dirty="0">
                <a:solidFill>
                  <a:schemeClr val="accent2"/>
                </a:solidFill>
              </a:rPr>
              <a:t>ANTLR es una herramienta muy útil que reduce en gran medida la complejidad del código a la hora de realizar lenguajes de programación.</a:t>
            </a:r>
          </a:p>
          <a:p>
            <a:pPr lvl="1"/>
            <a:r>
              <a:rPr lang="es-MX" sz="2400" b="1" dirty="0">
                <a:solidFill>
                  <a:schemeClr val="accent2"/>
                </a:solidFill>
              </a:rPr>
              <a:t>Como posteriores trabajos se desea realizar un entorno interactivo que permita realizar tratamiento de texto, archivos y directorios con visualización grafica de los procedimientos.</a:t>
            </a:r>
          </a:p>
          <a:p>
            <a:pPr lvl="1"/>
            <a:r>
              <a:rPr lang="es-MX" sz="2400" b="1" dirty="0">
                <a:solidFill>
                  <a:schemeClr val="accent2"/>
                </a:solidFill>
              </a:rPr>
              <a:t>Se necesita continuar trabajando en el lenguaje para que este pueda ejercer su funcionalidad de forma mas amplia y optima.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D60E9158-0D59-4923-8411-FC93726858F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473" y="2317579"/>
            <a:ext cx="2755494" cy="275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736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5EE8E-D014-4F3E-B522-1ABD30F24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3126" y="626192"/>
            <a:ext cx="10474036" cy="2020961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s-CO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StrucFile</a:t>
            </a:r>
            <a:endParaRPr lang="es-CO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D99C2B-B806-4737-87BE-D23D0D182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6543" y="3429000"/>
            <a:ext cx="6876684" cy="2802807"/>
          </a:xfr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lvl="1" algn="l">
              <a:buClr>
                <a:srgbClr val="5FCBEF"/>
              </a:buClr>
            </a:pPr>
            <a:r>
              <a:rPr lang="es-CO" sz="4800" b="1" dirty="0">
                <a:ln w="0"/>
                <a:solidFill>
                  <a:schemeClr val="accent1"/>
                </a:solidFill>
              </a:rPr>
              <a:t>Gracias…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C239A8C7-128E-4809-8446-9B6520BEC5D3}"/>
              </a:ext>
            </a:extLst>
          </p:cNvPr>
          <p:cNvGrpSpPr/>
          <p:nvPr/>
        </p:nvGrpSpPr>
        <p:grpSpPr>
          <a:xfrm>
            <a:off x="748924" y="2815936"/>
            <a:ext cx="4404968" cy="3741761"/>
            <a:chOff x="1167416" y="2977234"/>
            <a:chExt cx="3590843" cy="3227172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A6FC5A33-3E01-481D-996F-E6B87DE53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4645" y="4039872"/>
              <a:ext cx="1233614" cy="1233614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4EF30BC3-8BE7-46E5-BDDA-AFA09CB9D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7416" y="3664724"/>
              <a:ext cx="2539682" cy="2539682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FF26B7E6-C266-43FB-A286-2714699B1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290" y="2977234"/>
              <a:ext cx="1374980" cy="13749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72970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2AE108C-D108-47FF-B6D4-06A5395E2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86001"/>
            <a:ext cx="8596668" cy="421887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Web pages</a:t>
            </a:r>
            <a:endParaRPr lang="es-CO" dirty="0"/>
          </a:p>
          <a:p>
            <a:pPr lvl="1"/>
            <a:r>
              <a:rPr lang="es-CO" dirty="0">
                <a:hlinkClick r:id="rId2"/>
              </a:rPr>
              <a:t>https://docs.python.org/3/library/re.html</a:t>
            </a:r>
            <a:endParaRPr lang="es-CO" dirty="0"/>
          </a:p>
          <a:p>
            <a:pPr lvl="1"/>
            <a:r>
              <a:rPr lang="es-CO" dirty="0">
                <a:hlinkClick r:id="rId3"/>
              </a:rPr>
              <a:t>https://es.wikipedia.org/wiki/PowerShell</a:t>
            </a:r>
            <a:endParaRPr lang="es-CO" dirty="0"/>
          </a:p>
          <a:p>
            <a:pPr lvl="1"/>
            <a:r>
              <a:rPr lang="es-CO" dirty="0">
                <a:hlinkClick r:id="rId4"/>
              </a:rPr>
              <a:t>https://docs.oracle.com/javase/7/docs/api/java/io/File.html</a:t>
            </a:r>
            <a:endParaRPr lang="es-CO" dirty="0"/>
          </a:p>
          <a:p>
            <a:pPr lvl="1"/>
            <a:endParaRPr lang="es-CO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54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809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5400" b="1" dirty="0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Propuesta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098" y="2628900"/>
            <a:ext cx="5756566" cy="3771900"/>
          </a:xfrm>
        </p:spPr>
        <p:txBody>
          <a:bodyPr>
            <a:normAutofit/>
          </a:bodyPr>
          <a:lstStyle/>
          <a:p>
            <a:pPr lvl="1"/>
            <a:r>
              <a:rPr lang="en-US" sz="2400" b="1" dirty="0" err="1">
                <a:solidFill>
                  <a:schemeClr val="accent2"/>
                </a:solidFill>
              </a:rPr>
              <a:t>Crear</a:t>
            </a:r>
            <a:r>
              <a:rPr lang="en-US" sz="2400" b="1" dirty="0">
                <a:solidFill>
                  <a:schemeClr val="accent2"/>
                </a:solidFill>
              </a:rPr>
              <a:t> una </a:t>
            </a:r>
            <a:r>
              <a:rPr lang="en-US" sz="2400" b="1" dirty="0" err="1">
                <a:solidFill>
                  <a:schemeClr val="accent2"/>
                </a:solidFill>
              </a:rPr>
              <a:t>gramática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</a:rPr>
              <a:t>en</a:t>
            </a:r>
            <a:r>
              <a:rPr lang="en-US" sz="2400" b="1" dirty="0">
                <a:solidFill>
                  <a:schemeClr val="accent2"/>
                </a:solidFill>
              </a:rPr>
              <a:t> ANTLRv4 que </a:t>
            </a:r>
            <a:r>
              <a:rPr lang="en-US" sz="2400" b="1" dirty="0" err="1">
                <a:solidFill>
                  <a:schemeClr val="accent2"/>
                </a:solidFill>
              </a:rPr>
              <a:t>permita</a:t>
            </a:r>
            <a:r>
              <a:rPr lang="en-US" sz="2400" b="1" dirty="0">
                <a:solidFill>
                  <a:schemeClr val="accent2"/>
                </a:solidFill>
              </a:rPr>
              <a:t> el </a:t>
            </a:r>
            <a:r>
              <a:rPr lang="en-US" sz="2400" b="1" dirty="0" err="1">
                <a:solidFill>
                  <a:schemeClr val="accent2"/>
                </a:solidFill>
              </a:rPr>
              <a:t>gestionamiento</a:t>
            </a:r>
            <a:r>
              <a:rPr lang="en-US" sz="2400" b="1" dirty="0">
                <a:solidFill>
                  <a:schemeClr val="accent2"/>
                </a:solidFill>
              </a:rPr>
              <a:t> de </a:t>
            </a:r>
            <a:r>
              <a:rPr lang="en-US" sz="2400" b="1" dirty="0" err="1">
                <a:solidFill>
                  <a:schemeClr val="accent2"/>
                </a:solidFill>
              </a:rPr>
              <a:t>texto</a:t>
            </a:r>
            <a:r>
              <a:rPr lang="en-US" sz="2400" b="1" dirty="0">
                <a:solidFill>
                  <a:schemeClr val="accent2"/>
                </a:solidFill>
              </a:rPr>
              <a:t>, </a:t>
            </a:r>
            <a:r>
              <a:rPr lang="en-US" sz="2400" b="1" dirty="0" err="1">
                <a:solidFill>
                  <a:schemeClr val="accent2"/>
                </a:solidFill>
              </a:rPr>
              <a:t>archivos</a:t>
            </a:r>
            <a:r>
              <a:rPr lang="en-US" sz="2400" b="1" dirty="0">
                <a:solidFill>
                  <a:schemeClr val="accent2"/>
                </a:solidFill>
              </a:rPr>
              <a:t> y </a:t>
            </a:r>
            <a:r>
              <a:rPr lang="en-US" sz="2400" b="1" dirty="0" err="1">
                <a:solidFill>
                  <a:schemeClr val="accent2"/>
                </a:solidFill>
              </a:rPr>
              <a:t>directorios</a:t>
            </a:r>
            <a:r>
              <a:rPr lang="en-US" sz="2400" b="1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400" b="1" dirty="0" err="1">
                <a:solidFill>
                  <a:schemeClr val="accent2"/>
                </a:solidFill>
              </a:rPr>
              <a:t>Crear</a:t>
            </a:r>
            <a:r>
              <a:rPr lang="en-US" sz="2400" b="1" dirty="0">
                <a:solidFill>
                  <a:schemeClr val="accent2"/>
                </a:solidFill>
              </a:rPr>
              <a:t> un traductor </a:t>
            </a:r>
            <a:r>
              <a:rPr lang="en-US" sz="2400" b="1" dirty="0" err="1">
                <a:solidFill>
                  <a:schemeClr val="accent2"/>
                </a:solidFill>
              </a:rPr>
              <a:t>en</a:t>
            </a:r>
            <a:r>
              <a:rPr lang="en-US" sz="2400" b="1" dirty="0">
                <a:solidFill>
                  <a:schemeClr val="accent2"/>
                </a:solidFill>
              </a:rPr>
              <a:t> Java para </a:t>
            </a:r>
            <a:r>
              <a:rPr lang="en-US" sz="2400" b="1" dirty="0" err="1">
                <a:solidFill>
                  <a:schemeClr val="accent2"/>
                </a:solidFill>
              </a:rPr>
              <a:t>transformar</a:t>
            </a:r>
            <a:r>
              <a:rPr lang="en-US" sz="2400" b="1" dirty="0">
                <a:solidFill>
                  <a:schemeClr val="accent2"/>
                </a:solidFill>
              </a:rPr>
              <a:t> la </a:t>
            </a:r>
            <a:r>
              <a:rPr lang="en-US" sz="2400" b="1" dirty="0" err="1">
                <a:solidFill>
                  <a:schemeClr val="accent2"/>
                </a:solidFill>
              </a:rPr>
              <a:t>lógica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</a:rPr>
              <a:t>desde</a:t>
            </a:r>
            <a:r>
              <a:rPr lang="en-US" sz="2400" b="1" dirty="0">
                <a:solidFill>
                  <a:schemeClr val="accent2"/>
                </a:solidFill>
              </a:rPr>
              <a:t> la </a:t>
            </a:r>
            <a:r>
              <a:rPr lang="en-US" sz="2400" b="1" dirty="0" err="1">
                <a:solidFill>
                  <a:schemeClr val="accent2"/>
                </a:solidFill>
              </a:rPr>
              <a:t>gramatica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</a:rPr>
              <a:t>creada</a:t>
            </a:r>
            <a:r>
              <a:rPr lang="en-US" sz="2400" b="1" dirty="0">
                <a:solidFill>
                  <a:schemeClr val="accent2"/>
                </a:solidFill>
              </a:rPr>
              <a:t> a Python</a:t>
            </a:r>
          </a:p>
          <a:p>
            <a:pPr lvl="1"/>
            <a:r>
              <a:rPr lang="en-US" sz="2400" b="1" dirty="0" err="1">
                <a:solidFill>
                  <a:schemeClr val="accent2"/>
                </a:solidFill>
              </a:rPr>
              <a:t>Crear</a:t>
            </a:r>
            <a:r>
              <a:rPr lang="en-US" sz="2400" b="1" dirty="0">
                <a:solidFill>
                  <a:schemeClr val="accent2"/>
                </a:solidFill>
              </a:rPr>
              <a:t> un </a:t>
            </a:r>
            <a:r>
              <a:rPr lang="en-US" sz="2400" b="1" dirty="0" err="1">
                <a:solidFill>
                  <a:schemeClr val="accent2"/>
                </a:solidFill>
              </a:rPr>
              <a:t>compliador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</a:rPr>
              <a:t>en</a:t>
            </a:r>
            <a:r>
              <a:rPr lang="en-US" sz="2400" b="1" dirty="0">
                <a:solidFill>
                  <a:schemeClr val="accent2"/>
                </a:solidFill>
              </a:rPr>
              <a:t> Java para </a:t>
            </a:r>
            <a:r>
              <a:rPr lang="en-US" sz="2400" b="1" dirty="0" err="1">
                <a:solidFill>
                  <a:schemeClr val="accent2"/>
                </a:solidFill>
              </a:rPr>
              <a:t>instrucciones</a:t>
            </a:r>
            <a:r>
              <a:rPr lang="en-US" sz="2400" b="1" dirty="0">
                <a:solidFill>
                  <a:schemeClr val="accent2"/>
                </a:solidFill>
              </a:rPr>
              <a:t> Python</a:t>
            </a:r>
          </a:p>
        </p:txBody>
      </p:sp>
      <p:pic>
        <p:nvPicPr>
          <p:cNvPr id="10" name="Picture 2" descr="Resultado de imagen de java SE icon&quot;">
            <a:extLst>
              <a:ext uri="{FF2B5EF4-FFF2-40B4-BE49-F238E27FC236}">
                <a16:creationId xmlns:a16="http://schemas.microsoft.com/office/drawing/2014/main" id="{A83C9981-0A04-4621-8A6A-8888CB533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938" y="3180930"/>
            <a:ext cx="1981543" cy="198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3A632BE-41B8-428A-92CF-F2C2879AB68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54" y="4927600"/>
            <a:ext cx="1442485" cy="139163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AEB5885-AAD2-4A06-8DA5-A2C96FA2465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58" y="2482431"/>
            <a:ext cx="1619476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27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0" y="2452255"/>
            <a:ext cx="8468593" cy="3796144"/>
          </a:xfrm>
        </p:spPr>
        <p:txBody>
          <a:bodyPr>
            <a:noAutofit/>
          </a:bodyPr>
          <a:lstStyle/>
          <a:p>
            <a:pPr lvl="1"/>
            <a:r>
              <a:rPr lang="es-MX" sz="2400" b="1" dirty="0">
                <a:solidFill>
                  <a:schemeClr val="accent2"/>
                </a:solidFill>
              </a:rPr>
              <a:t>Tipos de datos especializados en manejo de texto, archivo y directorios:</a:t>
            </a: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Numero (</a:t>
            </a:r>
            <a:r>
              <a:rPr lang="es-MX" sz="2200" b="1" dirty="0" err="1">
                <a:solidFill>
                  <a:schemeClr val="accent2"/>
                </a:solidFill>
              </a:rPr>
              <a:t>num</a:t>
            </a:r>
            <a:r>
              <a:rPr lang="es-MX" sz="2200" b="1" dirty="0">
                <a:solidFill>
                  <a:schemeClr val="accent2"/>
                </a:solidFill>
              </a:rPr>
              <a:t>)</a:t>
            </a:r>
          </a:p>
          <a:p>
            <a:pPr lvl="3"/>
            <a:r>
              <a:rPr lang="es-MX" sz="2000" b="1" dirty="0">
                <a:solidFill>
                  <a:schemeClr val="accent2"/>
                </a:solidFill>
              </a:rPr>
              <a:t>Almacena valores numéricos</a:t>
            </a:r>
          </a:p>
          <a:p>
            <a:pPr lvl="3"/>
            <a:r>
              <a:rPr lang="es-MX" sz="2000" b="1" dirty="0">
                <a:solidFill>
                  <a:schemeClr val="accent2"/>
                </a:solidFill>
              </a:rPr>
              <a:t>Si no tiene parte decimal se considera entero y si la tiene se considera real</a:t>
            </a: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Booleano (bol)</a:t>
            </a:r>
          </a:p>
          <a:p>
            <a:pPr lvl="3"/>
            <a:r>
              <a:rPr lang="es-MX" sz="2000" b="1" dirty="0">
                <a:solidFill>
                  <a:schemeClr val="accent2"/>
                </a:solidFill>
              </a:rPr>
              <a:t>Almacena un valor verdadero o falso</a:t>
            </a:r>
          </a:p>
        </p:txBody>
      </p:sp>
    </p:spTree>
    <p:extLst>
      <p:ext uri="{BB962C8B-B14F-4D97-AF65-F5344CB8AC3E}">
        <p14:creationId xmlns:p14="http://schemas.microsoft.com/office/powerpoint/2010/main" val="3123059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1FAFCBE-29FC-4422-A23B-B8D0A023048D}"/>
              </a:ext>
            </a:extLst>
          </p:cNvPr>
          <p:cNvSpPr txBox="1">
            <a:spLocks/>
          </p:cNvSpPr>
          <p:nvPr/>
        </p:nvSpPr>
        <p:spPr>
          <a:xfrm>
            <a:off x="-83127" y="609601"/>
            <a:ext cx="9357129" cy="132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rnd" cmpd="sng" algn="ctr">
            <a:solidFill>
              <a:schemeClr val="accent1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 err="1">
                <a:solidFill>
                  <a:srgbClr val="5FCB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Marcador de contenido 4">
            <a:extLst>
              <a:ext uri="{FF2B5EF4-FFF2-40B4-BE49-F238E27FC236}">
                <a16:creationId xmlns:a16="http://schemas.microsoft.com/office/drawing/2014/main" id="{8F53B493-E081-4E86-B349-09100D737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0" y="2452255"/>
            <a:ext cx="8468593" cy="3796144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lvl="1"/>
            <a:r>
              <a:rPr lang="es-MX" sz="2400" b="1" dirty="0">
                <a:solidFill>
                  <a:schemeClr val="accent2"/>
                </a:solidFill>
              </a:rPr>
              <a:t>Tipos de datos especializados en manejo de texto, archivo y directorios:</a:t>
            </a: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Numero (</a:t>
            </a:r>
            <a:r>
              <a:rPr lang="es-MX" sz="2200" b="1" dirty="0" err="1">
                <a:solidFill>
                  <a:schemeClr val="accent2"/>
                </a:solidFill>
              </a:rPr>
              <a:t>num</a:t>
            </a:r>
            <a:r>
              <a:rPr lang="es-MX" sz="2200" b="1" dirty="0">
                <a:solidFill>
                  <a:schemeClr val="accent2"/>
                </a:solidFill>
              </a:rPr>
              <a:t>)</a:t>
            </a:r>
          </a:p>
          <a:p>
            <a:pPr marL="1371600" lvl="3" indent="0">
              <a:buNone/>
            </a:pPr>
            <a:r>
              <a:rPr lang="pt-BR" sz="2000" b="1" dirty="0">
                <a:solidFill>
                  <a:schemeClr val="tx1"/>
                </a:solidFill>
              </a:rPr>
              <a:t>num numero = 4;</a:t>
            </a:r>
          </a:p>
          <a:p>
            <a:pPr marL="1371600" lvl="3" indent="0">
              <a:buNone/>
            </a:pPr>
            <a:r>
              <a:rPr lang="pt-BR" sz="2000" b="1" dirty="0">
                <a:solidFill>
                  <a:schemeClr val="tx1"/>
                </a:solidFill>
              </a:rPr>
              <a:t>num numero = 4.67;</a:t>
            </a:r>
          </a:p>
          <a:p>
            <a:pPr lvl="2"/>
            <a:r>
              <a:rPr lang="es-MX" sz="2200" b="1" dirty="0">
                <a:solidFill>
                  <a:schemeClr val="accent2"/>
                </a:solidFill>
              </a:rPr>
              <a:t>Booleano (bol)</a:t>
            </a:r>
          </a:p>
          <a:p>
            <a:pPr marL="1371600" lvl="3" indent="0">
              <a:buNone/>
            </a:pPr>
            <a:r>
              <a:rPr lang="pt-BR" sz="2000" b="1" dirty="0" err="1">
                <a:solidFill>
                  <a:schemeClr val="tx1"/>
                </a:solidFill>
              </a:rPr>
              <a:t>bol</a:t>
            </a:r>
            <a:r>
              <a:rPr lang="pt-BR" sz="2000" b="1" dirty="0">
                <a:solidFill>
                  <a:schemeClr val="tx1"/>
                </a:solidFill>
              </a:rPr>
              <a:t> booleano = </a:t>
            </a:r>
            <a:r>
              <a:rPr lang="pt-BR" sz="2000" b="1" dirty="0" err="1">
                <a:solidFill>
                  <a:schemeClr val="tx1"/>
                </a:solidFill>
              </a:rPr>
              <a:t>true</a:t>
            </a:r>
            <a:r>
              <a:rPr lang="pt-BR" sz="2000" b="1" dirty="0">
                <a:solidFill>
                  <a:schemeClr val="tx1"/>
                </a:solidFill>
              </a:rPr>
              <a:t>;</a:t>
            </a:r>
          </a:p>
          <a:p>
            <a:pPr marL="1371600" lvl="3" indent="0">
              <a:buNone/>
            </a:pPr>
            <a:r>
              <a:rPr lang="pt-BR" sz="2000" b="1" dirty="0" err="1">
                <a:solidFill>
                  <a:schemeClr val="tx1"/>
                </a:solidFill>
              </a:rPr>
              <a:t>bol</a:t>
            </a:r>
            <a:r>
              <a:rPr lang="pt-BR" sz="2000" b="1" dirty="0">
                <a:solidFill>
                  <a:schemeClr val="tx1"/>
                </a:solidFill>
              </a:rPr>
              <a:t> booleano = false;</a:t>
            </a:r>
            <a:endParaRPr lang="es-MX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3344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12205</TotalTime>
  <Words>4153</Words>
  <Application>Microsoft Office PowerPoint</Application>
  <PresentationFormat>Panorámica</PresentationFormat>
  <Paragraphs>492</Paragraphs>
  <Slides>69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69</vt:i4>
      </vt:variant>
    </vt:vector>
  </HeadingPairs>
  <TitlesOfParts>
    <vt:vector size="74" baseType="lpstr">
      <vt:lpstr>Arial</vt:lpstr>
      <vt:lpstr>Calibri</vt:lpstr>
      <vt:lpstr>Trebuchet MS</vt:lpstr>
      <vt:lpstr>Wingdings 3</vt:lpstr>
      <vt:lpstr>Faceta</vt:lpstr>
      <vt:lpstr>StrucFile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StrucFile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SciLaTex Proyect</dc:title>
  <dc:creator>acer</dc:creator>
  <cp:lastModifiedBy>acer</cp:lastModifiedBy>
  <cp:revision>63</cp:revision>
  <dcterms:created xsi:type="dcterms:W3CDTF">2019-12-01T22:01:32Z</dcterms:created>
  <dcterms:modified xsi:type="dcterms:W3CDTF">2020-02-03T00:22:21Z</dcterms:modified>
</cp:coreProperties>
</file>