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8" r:id="rId3"/>
    <p:sldId id="257" r:id="rId4"/>
    <p:sldId id="261" r:id="rId5"/>
    <p:sldId id="290" r:id="rId6"/>
    <p:sldId id="287" r:id="rId7"/>
    <p:sldId id="297" r:id="rId8"/>
    <p:sldId id="267" r:id="rId9"/>
    <p:sldId id="262" r:id="rId10"/>
    <p:sldId id="263" r:id="rId11"/>
    <p:sldId id="265" r:id="rId12"/>
    <p:sldId id="296" r:id="rId13"/>
    <p:sldId id="266" r:id="rId14"/>
    <p:sldId id="285" r:id="rId15"/>
    <p:sldId id="294" r:id="rId16"/>
    <p:sldId id="276" r:id="rId17"/>
    <p:sldId id="280" r:id="rId18"/>
    <p:sldId id="281" r:id="rId19"/>
    <p:sldId id="293" r:id="rId20"/>
    <p:sldId id="273" r:id="rId21"/>
    <p:sldId id="295" r:id="rId22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Aparajita" panose="020B0604020202020204" pitchFamily="34" charset="0"/>
      <p:regular r:id="rId29"/>
      <p:bold r:id="rId30"/>
      <p:italic r:id="rId31"/>
      <p:boldItalic r:id="rId3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92" autoAdjust="0"/>
    <p:restoredTop sz="95314" autoAdjust="0"/>
  </p:normalViewPr>
  <p:slideViewPr>
    <p:cSldViewPr showGuides="1">
      <p:cViewPr>
        <p:scale>
          <a:sx n="120" d="100"/>
          <a:sy n="120" d="100"/>
        </p:scale>
        <p:origin x="-1854" y="72"/>
      </p:cViewPr>
      <p:guideLst>
        <p:guide orient="horz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32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4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42975B-7FDA-46E0-824B-94BBC253277E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485B97-8DB6-4513-AAD4-A4E24A7E6C7D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3" descr="LFG+YIC-A-color.ai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381"/>
          <a:stretch>
            <a:fillRect/>
          </a:stretch>
        </p:blipFill>
        <p:spPr bwMode="auto">
          <a:xfrm>
            <a:off x="0" y="8693150"/>
            <a:ext cx="1287463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06055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3BB3A9-8F42-45F7-91DC-AC49755E9D08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5BAEB2-D816-4AE9-B830-CD1F04CF01DF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3" descr="LFG+YIC-A-color.ai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381"/>
          <a:stretch>
            <a:fillRect/>
          </a:stretch>
        </p:blipFill>
        <p:spPr bwMode="auto">
          <a:xfrm>
            <a:off x="0" y="8693150"/>
            <a:ext cx="1287463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647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9" descr="157525991_PPT_Bckgd_FPO.ps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111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>
            <a:spLocks noChangeArrowheads="1"/>
          </p:cNvSpPr>
          <p:nvPr userDrawn="1"/>
        </p:nvSpPr>
        <p:spPr bwMode="gray">
          <a:xfrm>
            <a:off x="0" y="1554480"/>
            <a:ext cx="9144000" cy="310896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90500" dist="101600" dir="3600004" rotWithShape="0">
              <a:srgbClr val="808080">
                <a:alpha val="40000"/>
              </a:srgbClr>
            </a:outerShdw>
          </a:effectLst>
          <a:extLst/>
        </p:spPr>
        <p:txBody>
          <a:bodyPr lIns="9144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4800" b="1" cap="all" baseline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pic>
        <p:nvPicPr>
          <p:cNvPr id="8" name="Picture 5" descr="LFG+YIC-A-color.ai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88" y="339725"/>
            <a:ext cx="1763712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573088" y="1645920"/>
            <a:ext cx="8229600" cy="1188720"/>
          </a:xfrm>
        </p:spPr>
        <p:txBody>
          <a:bodyPr anchor="b">
            <a:noAutofit/>
          </a:bodyPr>
          <a:lstStyle>
            <a:lvl1pPr algn="l">
              <a:lnSpc>
                <a:spcPts val="4200"/>
              </a:lnSpc>
              <a:defRPr sz="4200" b="1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3088" y="2926080"/>
            <a:ext cx="8229600" cy="914400"/>
          </a:xfrm>
        </p:spPr>
        <p:txBody>
          <a:bodyPr>
            <a:normAutofit/>
          </a:bodyPr>
          <a:lstStyle>
            <a:lvl1pPr marL="0" indent="0" algn="l">
              <a:lnSpc>
                <a:spcPts val="2600"/>
              </a:lnSpc>
              <a:buNone/>
              <a:defRPr sz="2400" b="0">
                <a:solidFill>
                  <a:srgbClr val="98002E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ltGray">
          <a:xfrm>
            <a:off x="573088" y="4113213"/>
            <a:ext cx="3575050" cy="1471612"/>
          </a:xfrm>
          <a:prstGeom prst="rect">
            <a:avLst/>
          </a:prstGeom>
          <a:solidFill>
            <a:srgbClr val="840022"/>
          </a:solidFill>
          <a:ln>
            <a:noFill/>
          </a:ln>
          <a:effectLst>
            <a:outerShdw blurRad="50800" dist="38100" dir="2700000" algn="tl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 bwMode="white">
          <a:xfrm>
            <a:off x="685800" y="4160520"/>
            <a:ext cx="3383280" cy="365760"/>
          </a:xfr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lang="en-US" sz="18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4"/>
          </p:nvPr>
        </p:nvSpPr>
        <p:spPr bwMode="white">
          <a:xfrm>
            <a:off x="685800" y="4526280"/>
            <a:ext cx="3383280" cy="548640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1800" b="0" i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5"/>
          </p:nvPr>
        </p:nvSpPr>
        <p:spPr bwMode="white">
          <a:xfrm>
            <a:off x="685800" y="5120640"/>
            <a:ext cx="3383280" cy="365760"/>
          </a:xfr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lang="en-US" sz="1800" b="0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7"/>
          <p:cNvSpPr>
            <a:spLocks noGrp="1"/>
          </p:cNvSpPr>
          <p:nvPr>
            <p:ph type="pic" sz="quarter" idx="16"/>
          </p:nvPr>
        </p:nvSpPr>
        <p:spPr>
          <a:xfrm>
            <a:off x="6053138" y="4989513"/>
            <a:ext cx="2607821" cy="1103312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ctr">
              <a:buFontTx/>
              <a:buNone/>
              <a:defRPr sz="18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Rectangle 20"/>
          <p:cNvSpPr>
            <a:spLocks noChangeArrowheads="1"/>
          </p:cNvSpPr>
          <p:nvPr userDrawn="1"/>
        </p:nvSpPr>
        <p:spPr bwMode="auto">
          <a:xfrm>
            <a:off x="5852160" y="1188239"/>
            <a:ext cx="3291840" cy="365760"/>
          </a:xfrm>
          <a:prstGeom prst="rect">
            <a:avLst/>
          </a:prstGeom>
          <a:solidFill>
            <a:srgbClr val="6A737B"/>
          </a:solidFill>
          <a:ln>
            <a:noFill/>
          </a:ln>
          <a:effectLst/>
          <a:extLst/>
        </p:spPr>
        <p:txBody>
          <a:bodyPr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cap="all" baseline="0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3" name="Text Placeholder 4"/>
          <p:cNvSpPr>
            <a:spLocks noGrp="1"/>
          </p:cNvSpPr>
          <p:nvPr>
            <p:ph type="body" sz="quarter" idx="17"/>
          </p:nvPr>
        </p:nvSpPr>
        <p:spPr bwMode="white">
          <a:xfrm>
            <a:off x="5852160" y="1188239"/>
            <a:ext cx="3291840" cy="365760"/>
          </a:xfr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lang="en-US" sz="1800" b="0" kern="1200" cap="all" baseline="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093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B4C36-CA85-496D-A067-FC602A1FD8A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 bwMode="ltGray">
          <a:xfrm>
            <a:off x="2171700" y="2628900"/>
            <a:ext cx="4800600" cy="1600200"/>
            <a:chOff x="914400" y="3566160"/>
            <a:chExt cx="4800600" cy="1600200"/>
          </a:xfrm>
        </p:grpSpPr>
        <p:sp>
          <p:nvSpPr>
            <p:cNvPr id="7" name="Rectangle 6"/>
            <p:cNvSpPr/>
            <p:nvPr userDrawn="1"/>
          </p:nvSpPr>
          <p:spPr bwMode="ltGray">
            <a:xfrm rot="360000">
              <a:off x="3657600" y="3977640"/>
              <a:ext cx="2057400" cy="11887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b="0" dirty="0" smtClean="0">
                  <a:solidFill>
                    <a:srgbClr val="98002E"/>
                  </a:solidFill>
                </a:rPr>
                <a:t>YOU</a:t>
              </a:r>
              <a:endParaRPr lang="en-US" sz="5400" b="0" dirty="0">
                <a:solidFill>
                  <a:srgbClr val="98002E"/>
                </a:solidFill>
              </a:endParaRPr>
            </a:p>
          </p:txBody>
        </p:sp>
        <p:sp>
          <p:nvSpPr>
            <p:cNvPr id="8" name="Rectangle 7"/>
            <p:cNvSpPr/>
            <p:nvPr userDrawn="1"/>
          </p:nvSpPr>
          <p:spPr bwMode="ltGray">
            <a:xfrm rot="-240000">
              <a:off x="914400" y="3566160"/>
              <a:ext cx="2926080" cy="1188720"/>
            </a:xfrm>
            <a:prstGeom prst="rect">
              <a:avLst/>
            </a:prstGeom>
            <a:solidFill>
              <a:srgbClr val="98002E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b="1" dirty="0" smtClean="0"/>
                <a:t>THANK</a:t>
              </a:r>
              <a:endParaRPr lang="en-US" sz="5400" b="1" dirty="0"/>
            </a:p>
          </p:txBody>
        </p:sp>
      </p:grpSp>
      <p:pic>
        <p:nvPicPr>
          <p:cNvPr id="9" name="Picture 3" descr="LFG+YIC-A-color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998"/>
          <a:stretch>
            <a:fillRect/>
          </a:stretch>
        </p:blipFill>
        <p:spPr bwMode="auto">
          <a:xfrm>
            <a:off x="3744913" y="6384923"/>
            <a:ext cx="1577975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 descr="LFG+YIC-A-color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381"/>
          <a:stretch>
            <a:fillRect/>
          </a:stretch>
        </p:blipFill>
        <p:spPr bwMode="auto">
          <a:xfrm>
            <a:off x="333375" y="6245223"/>
            <a:ext cx="1287463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67295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 -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B4C36-CA85-496D-A067-FC602A1FD8A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8"/>
          </p:nvPr>
        </p:nvSpPr>
        <p:spPr bwMode="gray">
          <a:xfrm rot="21060000">
            <a:off x="4069080" y="516367"/>
            <a:ext cx="4105656" cy="2889504"/>
          </a:xfrm>
          <a:prstGeom prst="rect">
            <a:avLst/>
          </a:prstGeom>
          <a:ln w="165100" cmpd="sng">
            <a:solidFill>
              <a:schemeClr val="bg1"/>
            </a:solidFill>
            <a:miter lim="800000"/>
          </a:ln>
          <a:effectLst>
            <a:outerShdw blurRad="88900" dist="152400" dir="2700000" algn="tl" rotWithShape="0">
              <a:srgbClr val="000000">
                <a:alpha val="20000"/>
              </a:srgbClr>
            </a:outerShdw>
          </a:effectLst>
          <a:scene3d>
            <a:camera prst="orthographicFront"/>
            <a:lightRig rig="threePt" dir="t"/>
          </a:scene3d>
          <a:sp3d contourW="6350">
            <a:contourClr>
              <a:srgbClr val="E6E6E6"/>
            </a:contourClr>
          </a:sp3d>
        </p:spPr>
        <p:txBody>
          <a:bodyPr rtlCol="0">
            <a:noAutofit/>
          </a:bodyPr>
          <a:lstStyle>
            <a:lvl1pPr>
              <a:defRPr sz="1800" b="0" i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9" name="Group 8"/>
          <p:cNvGrpSpPr/>
          <p:nvPr userDrawn="1"/>
        </p:nvGrpSpPr>
        <p:grpSpPr bwMode="ltGray">
          <a:xfrm>
            <a:off x="914400" y="3566160"/>
            <a:ext cx="4800600" cy="1600200"/>
            <a:chOff x="914400" y="3566160"/>
            <a:chExt cx="4800600" cy="1600200"/>
          </a:xfrm>
        </p:grpSpPr>
        <p:sp>
          <p:nvSpPr>
            <p:cNvPr id="10" name="Rectangle 9"/>
            <p:cNvSpPr/>
            <p:nvPr userDrawn="1"/>
          </p:nvSpPr>
          <p:spPr bwMode="ltGray">
            <a:xfrm rot="360000">
              <a:off x="3657600" y="3977640"/>
              <a:ext cx="2057400" cy="11887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b="0" dirty="0" smtClean="0">
                  <a:solidFill>
                    <a:srgbClr val="98002E"/>
                  </a:solidFill>
                </a:rPr>
                <a:t>YOU</a:t>
              </a:r>
              <a:endParaRPr lang="en-US" sz="5400" b="0" dirty="0">
                <a:solidFill>
                  <a:srgbClr val="98002E"/>
                </a:solidFill>
              </a:endParaRPr>
            </a:p>
          </p:txBody>
        </p:sp>
        <p:sp>
          <p:nvSpPr>
            <p:cNvPr id="11" name="Rectangle 10"/>
            <p:cNvSpPr/>
            <p:nvPr userDrawn="1"/>
          </p:nvSpPr>
          <p:spPr bwMode="ltGray">
            <a:xfrm rot="-240000">
              <a:off x="914400" y="3566160"/>
              <a:ext cx="2926080" cy="1188720"/>
            </a:xfrm>
            <a:prstGeom prst="rect">
              <a:avLst/>
            </a:prstGeom>
            <a:solidFill>
              <a:srgbClr val="98002E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b="1" dirty="0" smtClean="0"/>
                <a:t>THANK</a:t>
              </a:r>
              <a:endParaRPr lang="en-US" sz="5400" b="1" dirty="0"/>
            </a:p>
          </p:txBody>
        </p:sp>
      </p:grpSp>
      <p:pic>
        <p:nvPicPr>
          <p:cNvPr id="12" name="Picture 3" descr="LFG+YIC-A-color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998"/>
          <a:stretch>
            <a:fillRect/>
          </a:stretch>
        </p:blipFill>
        <p:spPr bwMode="auto">
          <a:xfrm>
            <a:off x="3744913" y="6384923"/>
            <a:ext cx="1577975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" descr="LFG+YIC-A-color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381"/>
          <a:stretch>
            <a:fillRect/>
          </a:stretch>
        </p:blipFill>
        <p:spPr bwMode="auto">
          <a:xfrm>
            <a:off x="333375" y="6245223"/>
            <a:ext cx="1287463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3393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losure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 userDrawn="1"/>
        </p:nvSpPr>
        <p:spPr bwMode="gray">
          <a:xfrm>
            <a:off x="0" y="929788"/>
            <a:ext cx="9144000" cy="41148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22250" dist="114300" dir="3600004" rotWithShape="0">
              <a:srgbClr val="808080">
                <a:alpha val="40000"/>
              </a:srgbClr>
            </a:outerShdw>
          </a:effectLst>
          <a:ex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</a:endParaRPr>
          </a:p>
        </p:txBody>
      </p:sp>
      <p:cxnSp>
        <p:nvCxnSpPr>
          <p:cNvPr id="12" name="Straight Connector 11"/>
          <p:cNvCxnSpPr/>
          <p:nvPr userDrawn="1"/>
        </p:nvCxnSpPr>
        <p:spPr bwMode="ltGray">
          <a:xfrm>
            <a:off x="0" y="935354"/>
            <a:ext cx="9144000" cy="0"/>
          </a:xfrm>
          <a:prstGeom prst="line">
            <a:avLst/>
          </a:prstGeom>
          <a:ln w="63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 userDrawn="1"/>
        </p:nvSpPr>
        <p:spPr bwMode="ltGray">
          <a:xfrm>
            <a:off x="320040" y="295274"/>
            <a:ext cx="8503920" cy="640080"/>
          </a:xfrm>
          <a:prstGeom prst="rect">
            <a:avLst/>
          </a:prstGeom>
          <a:solidFill>
            <a:srgbClr val="84002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B4C36-CA85-496D-A067-FC602A1FD8A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20040" y="1142999"/>
            <a:ext cx="8503920" cy="36576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Font typeface="Arial" pitchFamily="34" charset="0"/>
              <a:buNone/>
              <a:defRPr lang="en-US" sz="1200" b="0" kern="1200" baseline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lnSpc>
                <a:spcPct val="100000"/>
              </a:lnSpc>
              <a:buNone/>
              <a:defRPr lang="en-US" sz="12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lnSpc>
                <a:spcPct val="100000"/>
              </a:lnSpc>
              <a:buNone/>
              <a:defRPr sz="1200"/>
            </a:lvl3pPr>
            <a:lvl4pPr marL="685800" indent="0">
              <a:lnSpc>
                <a:spcPct val="100000"/>
              </a:lnSpc>
              <a:buNone/>
              <a:defRPr sz="1200"/>
            </a:lvl4pPr>
            <a:lvl5pPr marL="914400" indent="0">
              <a:lnSpc>
                <a:spcPct val="100000"/>
              </a:lnSpc>
              <a:buNone/>
              <a:defRPr sz="1200"/>
            </a:lvl5pPr>
          </a:lstStyle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itle 3"/>
          <p:cNvSpPr>
            <a:spLocks noGrp="1"/>
          </p:cNvSpPr>
          <p:nvPr>
            <p:ph type="title"/>
          </p:nvPr>
        </p:nvSpPr>
        <p:spPr>
          <a:xfrm>
            <a:off x="320040" y="457200"/>
            <a:ext cx="8503920" cy="457200"/>
          </a:xfrm>
        </p:spPr>
        <p:txBody>
          <a:bodyPr>
            <a:noAutofit/>
          </a:bodyPr>
          <a:lstStyle>
            <a:lvl1pPr>
              <a:defRPr sz="24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6" name="Picture 3" descr="LFG+YIC-A-color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" y="5789070"/>
            <a:ext cx="1763713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16"/>
          <p:cNvSpPr/>
          <p:nvPr userDrawn="1"/>
        </p:nvSpPr>
        <p:spPr>
          <a:xfrm>
            <a:off x="2651760" y="5678200"/>
            <a:ext cx="3840480" cy="1015663"/>
          </a:xfrm>
          <a:prstGeom prst="rect">
            <a:avLst/>
          </a:prstGeom>
        </p:spPr>
        <p:txBody>
          <a:bodyPr wrap="square" anchor="b" anchorCtr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dirty="0" smtClean="0"/>
              <a:t>©2016 Lincoln National Corporation</a:t>
            </a:r>
          </a:p>
          <a:p>
            <a:pPr>
              <a:spcAft>
                <a:spcPts val="600"/>
              </a:spcAft>
            </a:pPr>
            <a:r>
              <a:rPr lang="en-US" sz="1000" dirty="0" smtClean="0"/>
              <a:t>Lincoln Financial Group is the marketing name for Lincoln National Corporation and its affiliates. Affiliates are separately responsible for their own financial and contractual obligations.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000" b="1" dirty="0" smtClean="0"/>
              <a:t>[Audience Disclosure]</a:t>
            </a:r>
          </a:p>
        </p:txBody>
      </p:sp>
    </p:spTree>
    <p:extLst>
      <p:ext uri="{BB962C8B-B14F-4D97-AF65-F5344CB8AC3E}">
        <p14:creationId xmlns:p14="http://schemas.microsoft.com/office/powerpoint/2010/main" val="37705705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 userDrawn="1"/>
        </p:nvSpPr>
        <p:spPr bwMode="gray">
          <a:xfrm>
            <a:off x="0" y="935069"/>
            <a:ext cx="9144000" cy="512064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22250" dist="114300" dir="3600004" rotWithShape="0">
              <a:srgbClr val="808080">
                <a:alpha val="40000"/>
              </a:srgbClr>
            </a:outerShdw>
          </a:effectLst>
          <a:ex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295274"/>
            <a:ext cx="9144000" cy="640080"/>
            <a:chOff x="0" y="295274"/>
            <a:chExt cx="9144000" cy="640080"/>
          </a:xfrm>
        </p:grpSpPr>
        <p:cxnSp>
          <p:nvCxnSpPr>
            <p:cNvPr id="11" name="Straight Connector 10"/>
            <p:cNvCxnSpPr/>
            <p:nvPr userDrawn="1"/>
          </p:nvCxnSpPr>
          <p:spPr bwMode="ltGray">
            <a:xfrm>
              <a:off x="0" y="935354"/>
              <a:ext cx="9144000" cy="0"/>
            </a:xfrm>
            <a:prstGeom prst="line">
              <a:avLst/>
            </a:prstGeom>
            <a:ln w="63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 userDrawn="1"/>
          </p:nvSpPr>
          <p:spPr bwMode="ltGray">
            <a:xfrm>
              <a:off x="320040" y="295274"/>
              <a:ext cx="8503920" cy="640080"/>
            </a:xfrm>
            <a:prstGeom prst="rect">
              <a:avLst/>
            </a:prstGeom>
            <a:solidFill>
              <a:srgbClr val="84002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B4C36-CA85-496D-A067-FC602A1FD8A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3" name="Picture 3" descr="LFG+YIC-A-color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998"/>
          <a:stretch>
            <a:fillRect/>
          </a:stretch>
        </p:blipFill>
        <p:spPr bwMode="auto">
          <a:xfrm>
            <a:off x="3744913" y="6384923"/>
            <a:ext cx="1577975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3" descr="LFG+YIC-A-color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381"/>
          <a:stretch>
            <a:fillRect/>
          </a:stretch>
        </p:blipFill>
        <p:spPr bwMode="auto">
          <a:xfrm>
            <a:off x="333375" y="6245223"/>
            <a:ext cx="1287463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8197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 userDrawn="1"/>
        </p:nvSpPr>
        <p:spPr bwMode="gray">
          <a:xfrm>
            <a:off x="0" y="935069"/>
            <a:ext cx="9144000" cy="512064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22250" dist="114300" dir="3600004" rotWithShape="0">
              <a:srgbClr val="808080">
                <a:alpha val="40000"/>
              </a:srgbClr>
            </a:outerShdw>
          </a:effectLst>
          <a:ex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B4C36-CA85-496D-A067-FC602A1FD8AC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3" descr="LFG+YIC-A-color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998"/>
          <a:stretch>
            <a:fillRect/>
          </a:stretch>
        </p:blipFill>
        <p:spPr bwMode="auto">
          <a:xfrm>
            <a:off x="3744913" y="6384923"/>
            <a:ext cx="1577975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 descr="LFG+YIC-A-color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381"/>
          <a:stretch>
            <a:fillRect/>
          </a:stretch>
        </p:blipFill>
        <p:spPr bwMode="auto">
          <a:xfrm>
            <a:off x="333375" y="6245223"/>
            <a:ext cx="1287463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7"/>
          <p:cNvGrpSpPr/>
          <p:nvPr userDrawn="1"/>
        </p:nvGrpSpPr>
        <p:grpSpPr>
          <a:xfrm>
            <a:off x="0" y="295274"/>
            <a:ext cx="9144000" cy="640080"/>
            <a:chOff x="0" y="295274"/>
            <a:chExt cx="9144000" cy="640080"/>
          </a:xfrm>
        </p:grpSpPr>
        <p:cxnSp>
          <p:nvCxnSpPr>
            <p:cNvPr id="11" name="Straight Connector 10"/>
            <p:cNvCxnSpPr/>
            <p:nvPr userDrawn="1"/>
          </p:nvCxnSpPr>
          <p:spPr bwMode="ltGray">
            <a:xfrm>
              <a:off x="0" y="935354"/>
              <a:ext cx="9144000" cy="0"/>
            </a:xfrm>
            <a:prstGeom prst="line">
              <a:avLst/>
            </a:prstGeom>
            <a:ln w="63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 userDrawn="1"/>
          </p:nvSpPr>
          <p:spPr bwMode="ltGray">
            <a:xfrm>
              <a:off x="320040" y="295274"/>
              <a:ext cx="8503920" cy="640080"/>
            </a:xfrm>
            <a:prstGeom prst="rect">
              <a:avLst/>
            </a:prstGeom>
            <a:solidFill>
              <a:srgbClr val="84002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949163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rrowheads="1"/>
          </p:cNvSpPr>
          <p:nvPr userDrawn="1"/>
        </p:nvSpPr>
        <p:spPr bwMode="gray">
          <a:xfrm>
            <a:off x="0" y="935069"/>
            <a:ext cx="9144000" cy="512064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22250" dist="114300" dir="3600004" rotWithShape="0">
              <a:srgbClr val="808080">
                <a:alpha val="40000"/>
              </a:srgbClr>
            </a:outerShdw>
          </a:effectLst>
          <a:ex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0" y="295274"/>
            <a:ext cx="9144000" cy="640080"/>
            <a:chOff x="0" y="295274"/>
            <a:chExt cx="9144000" cy="640080"/>
          </a:xfrm>
        </p:grpSpPr>
        <p:cxnSp>
          <p:nvCxnSpPr>
            <p:cNvPr id="13" name="Straight Connector 12"/>
            <p:cNvCxnSpPr/>
            <p:nvPr userDrawn="1"/>
          </p:nvCxnSpPr>
          <p:spPr bwMode="ltGray">
            <a:xfrm>
              <a:off x="0" y="935354"/>
              <a:ext cx="9144000" cy="0"/>
            </a:xfrm>
            <a:prstGeom prst="line">
              <a:avLst/>
            </a:prstGeom>
            <a:ln w="63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 userDrawn="1"/>
          </p:nvSpPr>
          <p:spPr bwMode="ltGray">
            <a:xfrm>
              <a:off x="320040" y="295274"/>
              <a:ext cx="8503920" cy="640080"/>
            </a:xfrm>
            <a:prstGeom prst="rect">
              <a:avLst/>
            </a:prstGeom>
            <a:solidFill>
              <a:srgbClr val="84002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Picture 3" descr="LFG+YIC-A-color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998"/>
          <a:stretch>
            <a:fillRect/>
          </a:stretch>
        </p:blipFill>
        <p:spPr bwMode="auto">
          <a:xfrm>
            <a:off x="3744913" y="6384923"/>
            <a:ext cx="1577975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 descr="LFG+YIC-A-color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381"/>
          <a:stretch>
            <a:fillRect/>
          </a:stretch>
        </p:blipFill>
        <p:spPr bwMode="auto">
          <a:xfrm>
            <a:off x="333375" y="6245223"/>
            <a:ext cx="1287463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4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139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 userDrawn="1"/>
        </p:nvSpPr>
        <p:spPr bwMode="gray">
          <a:xfrm>
            <a:off x="612648" y="1188720"/>
            <a:ext cx="5120640" cy="420624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22250" dist="114300" dir="3600004" rotWithShape="0">
              <a:srgbClr val="808080">
                <a:alpha val="40000"/>
              </a:srgbClr>
            </a:outerShdw>
          </a:effectLst>
          <a:ex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0" y="295274"/>
            <a:ext cx="9144000" cy="640080"/>
            <a:chOff x="0" y="295274"/>
            <a:chExt cx="9144000" cy="640080"/>
          </a:xfrm>
        </p:grpSpPr>
        <p:cxnSp>
          <p:nvCxnSpPr>
            <p:cNvPr id="16" name="Straight Connector 15"/>
            <p:cNvCxnSpPr/>
            <p:nvPr userDrawn="1"/>
          </p:nvCxnSpPr>
          <p:spPr bwMode="ltGray">
            <a:xfrm>
              <a:off x="0" y="935354"/>
              <a:ext cx="9144000" cy="0"/>
            </a:xfrm>
            <a:prstGeom prst="line">
              <a:avLst/>
            </a:prstGeom>
            <a:ln w="63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 userDrawn="1"/>
          </p:nvSpPr>
          <p:spPr bwMode="ltGray">
            <a:xfrm>
              <a:off x="320040" y="295274"/>
              <a:ext cx="8503920" cy="640080"/>
            </a:xfrm>
            <a:prstGeom prst="rect">
              <a:avLst/>
            </a:prstGeom>
            <a:solidFill>
              <a:srgbClr val="84002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B4C36-CA85-496D-A067-FC602A1FD8A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932688" y="1463040"/>
            <a:ext cx="4206240" cy="3657600"/>
          </a:xfrm>
        </p:spPr>
        <p:txBody>
          <a:bodyPr/>
          <a:lstStyle>
            <a:lvl1pPr marL="342900" indent="-342900">
              <a:buFont typeface="+mj-lt"/>
              <a:buAutoNum type="arabicPeriod"/>
              <a:defRPr/>
            </a:lvl1pPr>
            <a:lvl2pPr marL="694944" indent="-347472">
              <a:defRPr/>
            </a:lvl2pPr>
            <a:lvl3pPr marL="1042416" indent="-347472">
              <a:defRPr/>
            </a:lvl3pPr>
            <a:lvl4pPr marL="1389888" indent="-347472">
              <a:defRPr/>
            </a:lvl4pPr>
            <a:lvl5pPr marL="1737360" indent="-347472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2" name="Picture 3" descr="LFG+YIC-A-color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998"/>
          <a:stretch>
            <a:fillRect/>
          </a:stretch>
        </p:blipFill>
        <p:spPr bwMode="auto">
          <a:xfrm>
            <a:off x="3744913" y="6384923"/>
            <a:ext cx="1577975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" descr="LFG+YIC-A-color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381"/>
          <a:stretch>
            <a:fillRect/>
          </a:stretch>
        </p:blipFill>
        <p:spPr bwMode="auto">
          <a:xfrm>
            <a:off x="333375" y="6245223"/>
            <a:ext cx="1287463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Picture Placeholder 2"/>
          <p:cNvSpPr>
            <a:spLocks noGrp="1"/>
          </p:cNvSpPr>
          <p:nvPr>
            <p:ph type="pic" sz="quarter" idx="16"/>
          </p:nvPr>
        </p:nvSpPr>
        <p:spPr bwMode="gray">
          <a:xfrm rot="199592">
            <a:off x="5394960" y="2148840"/>
            <a:ext cx="3246120" cy="3657600"/>
          </a:xfrm>
          <a:prstGeom prst="rect">
            <a:avLst/>
          </a:prstGeom>
          <a:ln w="127000" cmpd="sng">
            <a:solidFill>
              <a:schemeClr val="bg1"/>
            </a:solidFill>
            <a:miter lim="800000"/>
          </a:ln>
          <a:effectLst>
            <a:outerShdw blurRad="88900" dist="152400" dir="2700000" algn="tl" rotWithShape="0">
              <a:srgbClr val="000000">
                <a:alpha val="20000"/>
              </a:srgbClr>
            </a:outerShdw>
          </a:effectLst>
          <a:scene3d>
            <a:camera prst="orthographicFront"/>
            <a:lightRig rig="threePt" dir="t"/>
          </a:scene3d>
          <a:sp3d contourW="6350">
            <a:contourClr>
              <a:srgbClr val="E6E6E6"/>
            </a:contourClr>
          </a:sp3d>
        </p:spPr>
        <p:txBody>
          <a:bodyPr rtlCol="0">
            <a:noAutofit/>
          </a:bodyPr>
          <a:lstStyle>
            <a:lvl1pPr marL="228600" indent="-228600">
              <a:buFont typeface="Arial" pitchFamily="34" charset="0"/>
              <a:buChar char="•"/>
              <a:defRPr sz="1800" b="0" i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9" name="Title 3"/>
          <p:cNvSpPr>
            <a:spLocks noGrp="1"/>
          </p:cNvSpPr>
          <p:nvPr>
            <p:ph type="title"/>
          </p:nvPr>
        </p:nvSpPr>
        <p:spPr>
          <a:xfrm>
            <a:off x="320040" y="457200"/>
            <a:ext cx="8503920" cy="457200"/>
          </a:xfrm>
        </p:spPr>
        <p:txBody>
          <a:bodyPr>
            <a:noAutofit/>
          </a:bodyPr>
          <a:lstStyle>
            <a:lvl1pPr>
              <a:defRPr sz="24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108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 userDrawn="1"/>
        </p:nvSpPr>
        <p:spPr bwMode="gray">
          <a:xfrm>
            <a:off x="0" y="935069"/>
            <a:ext cx="9144000" cy="512064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22250" dist="114300" dir="3600004" rotWithShape="0">
              <a:srgbClr val="808080">
                <a:alpha val="40000"/>
              </a:srgbClr>
            </a:outerShdw>
          </a:effectLst>
          <a:ex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0" y="295274"/>
            <a:ext cx="9144000" cy="640080"/>
            <a:chOff x="0" y="295274"/>
            <a:chExt cx="9144000" cy="640080"/>
          </a:xfrm>
        </p:grpSpPr>
        <p:cxnSp>
          <p:nvCxnSpPr>
            <p:cNvPr id="14" name="Straight Connector 13"/>
            <p:cNvCxnSpPr/>
            <p:nvPr userDrawn="1"/>
          </p:nvCxnSpPr>
          <p:spPr bwMode="ltGray">
            <a:xfrm>
              <a:off x="0" y="935354"/>
              <a:ext cx="9144000" cy="0"/>
            </a:xfrm>
            <a:prstGeom prst="line">
              <a:avLst/>
            </a:prstGeom>
            <a:ln w="63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 userDrawn="1"/>
          </p:nvSpPr>
          <p:spPr bwMode="ltGray">
            <a:xfrm>
              <a:off x="320040" y="295274"/>
              <a:ext cx="8503920" cy="640080"/>
            </a:xfrm>
            <a:prstGeom prst="rect">
              <a:avLst/>
            </a:prstGeom>
            <a:solidFill>
              <a:srgbClr val="84002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0040" y="1142999"/>
            <a:ext cx="4114800" cy="4754880"/>
          </a:xfrm>
        </p:spPr>
        <p:txBody>
          <a:bodyPr/>
          <a:lstStyle>
            <a:lvl1pPr>
              <a:lnSpc>
                <a:spcPct val="100000"/>
              </a:lnSpc>
              <a:defRPr lang="en-US" sz="2000" kern="1200" dirty="0" smtClean="0">
                <a:solidFill>
                  <a:srgbClr val="98002E"/>
                </a:solidFill>
                <a:latin typeface="+mn-lt"/>
                <a:ea typeface="+mn-ea"/>
                <a:cs typeface="+mn-cs"/>
              </a:defRPr>
            </a:lvl1pPr>
            <a:lvl2pPr marL="457200" indent="-228600">
              <a:lnSpc>
                <a:spcPct val="100000"/>
              </a:lnSpc>
              <a:defRPr lang="en-US" sz="18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5800" indent="-228600">
              <a:lnSpc>
                <a:spcPct val="100000"/>
              </a:lnSpc>
              <a:defRPr lang="en-US" sz="18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4400" indent="-228600">
              <a:lnSpc>
                <a:spcPct val="100000"/>
              </a:lnSpc>
              <a:defRPr lang="en-US" sz="18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>
              <a:lnSpc>
                <a:spcPct val="100000"/>
              </a:lnSpc>
              <a:defRPr lang="en-US" sz="1800" kern="120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9160" y="1142999"/>
            <a:ext cx="4114800" cy="4754880"/>
          </a:xfrm>
        </p:spPr>
        <p:txBody>
          <a:bodyPr/>
          <a:lstStyle>
            <a:lvl1pPr marL="228600" indent="-228600">
              <a:lnSpc>
                <a:spcPct val="100000"/>
              </a:lnSpc>
              <a:defRPr lang="en-US" sz="2000" kern="1200" dirty="0" smtClean="0">
                <a:solidFill>
                  <a:srgbClr val="98002E"/>
                </a:solidFill>
                <a:latin typeface="+mn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lang="en-US" sz="18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5800" indent="-228600">
              <a:lnSpc>
                <a:spcPct val="100000"/>
              </a:lnSpc>
              <a:defRPr lang="en-US" sz="18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4400" indent="-228600">
              <a:lnSpc>
                <a:spcPct val="100000"/>
              </a:lnSpc>
              <a:defRPr lang="en-US" sz="18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>
              <a:lnSpc>
                <a:spcPct val="100000"/>
              </a:lnSpc>
              <a:defRPr lang="en-US" sz="1800" kern="120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B4C36-CA85-496D-A067-FC602A1FD8AC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320040" y="457200"/>
            <a:ext cx="8503920" cy="457200"/>
          </a:xfrm>
        </p:spPr>
        <p:txBody>
          <a:bodyPr anchor="b">
            <a:noAutofit/>
          </a:bodyPr>
          <a:lstStyle>
            <a:lvl1pPr>
              <a:defRPr sz="24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1" name="Picture 3" descr="LFG+YIC-A-color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998"/>
          <a:stretch>
            <a:fillRect/>
          </a:stretch>
        </p:blipFill>
        <p:spPr bwMode="auto">
          <a:xfrm>
            <a:off x="3744913" y="6384923"/>
            <a:ext cx="1577975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" descr="LFG+YIC-A-color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381"/>
          <a:stretch>
            <a:fillRect/>
          </a:stretch>
        </p:blipFill>
        <p:spPr bwMode="auto">
          <a:xfrm>
            <a:off x="333375" y="6245223"/>
            <a:ext cx="1287463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54110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>
            <a:spLocks noChangeArrowheads="1"/>
          </p:cNvSpPr>
          <p:nvPr userDrawn="1"/>
        </p:nvSpPr>
        <p:spPr bwMode="gray">
          <a:xfrm>
            <a:off x="0" y="935354"/>
            <a:ext cx="9144000" cy="361188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22250" dist="114300" dir="3600004" rotWithShape="0">
              <a:srgbClr val="808080">
                <a:alpha val="40000"/>
              </a:srgbClr>
            </a:outerShdw>
          </a:effectLst>
          <a:ex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295274"/>
            <a:ext cx="9144000" cy="640080"/>
            <a:chOff x="0" y="295274"/>
            <a:chExt cx="9144000" cy="640080"/>
          </a:xfrm>
        </p:grpSpPr>
        <p:cxnSp>
          <p:nvCxnSpPr>
            <p:cNvPr id="10" name="Straight Connector 9"/>
            <p:cNvCxnSpPr/>
            <p:nvPr userDrawn="1"/>
          </p:nvCxnSpPr>
          <p:spPr bwMode="ltGray">
            <a:xfrm>
              <a:off x="0" y="935354"/>
              <a:ext cx="9144000" cy="0"/>
            </a:xfrm>
            <a:prstGeom prst="line">
              <a:avLst/>
            </a:prstGeom>
            <a:ln w="63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 userDrawn="1"/>
          </p:nvSpPr>
          <p:spPr bwMode="ltGray">
            <a:xfrm>
              <a:off x="320040" y="295274"/>
              <a:ext cx="8503920" cy="640080"/>
            </a:xfrm>
            <a:prstGeom prst="rect">
              <a:avLst/>
            </a:prstGeom>
            <a:solidFill>
              <a:srgbClr val="84002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B4C36-CA85-496D-A067-FC602A1FD8A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 Placeholder 2"/>
          <p:cNvSpPr>
            <a:spLocks noGrp="1"/>
          </p:cNvSpPr>
          <p:nvPr>
            <p:ph idx="1"/>
          </p:nvPr>
        </p:nvSpPr>
        <p:spPr>
          <a:xfrm>
            <a:off x="320040" y="1142999"/>
            <a:ext cx="8503920" cy="3200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20040" y="457200"/>
            <a:ext cx="8503920" cy="457200"/>
          </a:xfrm>
        </p:spPr>
        <p:txBody>
          <a:bodyPr anchor="b">
            <a:noAutofit/>
          </a:bodyPr>
          <a:lstStyle>
            <a:lvl1pPr>
              <a:defRPr sz="24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2" name="Picture 3" descr="LFG+YIC-A-color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998"/>
          <a:stretch>
            <a:fillRect/>
          </a:stretch>
        </p:blipFill>
        <p:spPr bwMode="auto">
          <a:xfrm>
            <a:off x="3744913" y="6384923"/>
            <a:ext cx="1577975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" descr="LFG+YIC-A-color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381"/>
          <a:stretch>
            <a:fillRect/>
          </a:stretch>
        </p:blipFill>
        <p:spPr bwMode="auto">
          <a:xfrm>
            <a:off x="333375" y="6245223"/>
            <a:ext cx="1287463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35181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ltGray">
          <a:xfrm>
            <a:off x="0" y="2331720"/>
            <a:ext cx="9144000" cy="2194560"/>
          </a:xfrm>
          <a:prstGeom prst="rect">
            <a:avLst/>
          </a:prstGeom>
          <a:solidFill>
            <a:srgbClr val="84002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320040" y="2651760"/>
            <a:ext cx="8503920" cy="1554480"/>
          </a:xfrm>
        </p:spPr>
        <p:txBody>
          <a:bodyPr anchor="ctr" anchorCtr="0">
            <a:noAutofit/>
          </a:bodyPr>
          <a:lstStyle>
            <a:lvl1pPr algn="ctr">
              <a:lnSpc>
                <a:spcPts val="5000"/>
              </a:lnSpc>
              <a:defRPr sz="4400" b="1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B4C36-CA85-496D-A067-FC602A1FD8A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3" descr="LFG+YIC-A-color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998"/>
          <a:stretch>
            <a:fillRect/>
          </a:stretch>
        </p:blipFill>
        <p:spPr bwMode="auto">
          <a:xfrm>
            <a:off x="3744913" y="6384923"/>
            <a:ext cx="1577975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LFG+YIC-A-color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381"/>
          <a:stretch>
            <a:fillRect/>
          </a:stretch>
        </p:blipFill>
        <p:spPr bwMode="auto">
          <a:xfrm>
            <a:off x="333375" y="6245223"/>
            <a:ext cx="1287463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29103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-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B4C36-CA85-496D-A067-FC602A1FD8A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3" descr="LFG+YIC-A-color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998"/>
          <a:stretch>
            <a:fillRect/>
          </a:stretch>
        </p:blipFill>
        <p:spPr bwMode="auto">
          <a:xfrm>
            <a:off x="3744913" y="6384923"/>
            <a:ext cx="1577975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3" descr="LFG+YIC-A-color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381"/>
          <a:stretch>
            <a:fillRect/>
          </a:stretch>
        </p:blipFill>
        <p:spPr bwMode="auto">
          <a:xfrm>
            <a:off x="333375" y="6245223"/>
            <a:ext cx="1287463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 userDrawn="1"/>
        </p:nvSpPr>
        <p:spPr bwMode="ltGray">
          <a:xfrm>
            <a:off x="0" y="4114800"/>
            <a:ext cx="9144000" cy="1371600"/>
          </a:xfrm>
          <a:prstGeom prst="rect">
            <a:avLst/>
          </a:prstGeom>
          <a:solidFill>
            <a:srgbClr val="84002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20040" y="4572000"/>
            <a:ext cx="8503920" cy="868680"/>
          </a:xfrm>
        </p:spPr>
        <p:txBody>
          <a:bodyPr anchor="t" anchorCtr="0">
            <a:noAutofit/>
          </a:bodyPr>
          <a:lstStyle>
            <a:lvl1pPr>
              <a:lnSpc>
                <a:spcPts val="3800"/>
              </a:lnSpc>
              <a:defRPr sz="34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8"/>
          </p:nvPr>
        </p:nvSpPr>
        <p:spPr bwMode="gray">
          <a:xfrm>
            <a:off x="415708" y="403874"/>
            <a:ext cx="8316765" cy="3817251"/>
          </a:xfrm>
          <a:prstGeom prst="rect">
            <a:avLst/>
          </a:prstGeom>
          <a:ln w="165100" cmpd="sng">
            <a:solidFill>
              <a:schemeClr val="bg1"/>
            </a:solidFill>
            <a:miter lim="800000"/>
          </a:ln>
          <a:effectLst>
            <a:outerShdw blurRad="88900" dist="152400" dir="2700000" algn="tl" rotWithShape="0">
              <a:srgbClr val="000000">
                <a:alpha val="20000"/>
              </a:srgbClr>
            </a:outerShdw>
          </a:effectLst>
        </p:spPr>
        <p:txBody>
          <a:bodyPr rtlCol="0">
            <a:normAutofit/>
          </a:bodyPr>
          <a:lstStyle>
            <a:lvl1pPr marL="228600" indent="-228600">
              <a:buFont typeface="Arial" pitchFamily="34" charset="0"/>
              <a:buChar char="•"/>
              <a:defRPr sz="1800" b="0">
                <a:solidFill>
                  <a:schemeClr val="tx1"/>
                </a:solidFill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30619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B4C36-CA85-496D-A067-FC602A1FD8A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 bwMode="ltGray">
          <a:xfrm>
            <a:off x="0" y="2331720"/>
            <a:ext cx="9144000" cy="2194560"/>
          </a:xfrm>
          <a:prstGeom prst="rect">
            <a:avLst/>
          </a:prstGeom>
          <a:solidFill>
            <a:srgbClr val="84002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Questions?</a:t>
            </a:r>
          </a:p>
        </p:txBody>
      </p:sp>
      <p:pic>
        <p:nvPicPr>
          <p:cNvPr id="7" name="Picture 3" descr="LFG+YIC-A-color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998"/>
          <a:stretch>
            <a:fillRect/>
          </a:stretch>
        </p:blipFill>
        <p:spPr bwMode="auto">
          <a:xfrm>
            <a:off x="3744913" y="6384923"/>
            <a:ext cx="1577975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LFG+YIC-A-color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381"/>
          <a:stretch>
            <a:fillRect/>
          </a:stretch>
        </p:blipFill>
        <p:spPr bwMode="auto">
          <a:xfrm>
            <a:off x="333375" y="6245223"/>
            <a:ext cx="1287463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92986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 -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ltGray">
          <a:xfrm>
            <a:off x="0" y="4132709"/>
            <a:ext cx="9144000" cy="1371600"/>
          </a:xfrm>
          <a:prstGeom prst="rect">
            <a:avLst/>
          </a:prstGeom>
          <a:solidFill>
            <a:srgbClr val="84002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Questions?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B4C36-CA85-496D-A067-FC602A1FD8A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7"/>
          </p:nvPr>
        </p:nvSpPr>
        <p:spPr bwMode="gray">
          <a:xfrm rot="153927">
            <a:off x="423708" y="796871"/>
            <a:ext cx="3130510" cy="3452086"/>
          </a:xfrm>
          <a:prstGeom prst="rect">
            <a:avLst/>
          </a:prstGeom>
          <a:ln w="127000" cmpd="sng">
            <a:solidFill>
              <a:schemeClr val="bg1"/>
            </a:solidFill>
            <a:miter lim="800000"/>
          </a:ln>
          <a:effectLst>
            <a:outerShdw blurRad="88900" dist="152400" dir="2700000" algn="tl" rotWithShape="0">
              <a:srgbClr val="000000">
                <a:alpha val="20000"/>
              </a:srgbClr>
            </a:outerShdw>
          </a:effectLst>
          <a:scene3d>
            <a:camera prst="orthographicFront"/>
            <a:lightRig rig="threePt" dir="t"/>
          </a:scene3d>
          <a:sp3d contourW="6350">
            <a:contourClr>
              <a:srgbClr val="E6E6E6"/>
            </a:contourClr>
          </a:sp3d>
        </p:spPr>
        <p:txBody>
          <a:bodyPr rtlCol="0">
            <a:noAutofit/>
          </a:bodyPr>
          <a:lstStyle>
            <a:lvl1pPr>
              <a:defRPr sz="1800" b="0" i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8"/>
          </p:nvPr>
        </p:nvSpPr>
        <p:spPr bwMode="gray">
          <a:xfrm rot="452145">
            <a:off x="5495195" y="723768"/>
            <a:ext cx="3130510" cy="3452086"/>
          </a:xfrm>
          <a:prstGeom prst="rect">
            <a:avLst/>
          </a:prstGeom>
          <a:ln w="127000" cmpd="sng">
            <a:solidFill>
              <a:schemeClr val="bg1"/>
            </a:solidFill>
            <a:miter lim="800000"/>
          </a:ln>
          <a:effectLst>
            <a:outerShdw blurRad="88900" dist="152400" dir="2700000" algn="tl" rotWithShape="0">
              <a:srgbClr val="000000">
                <a:alpha val="20000"/>
              </a:srgbClr>
            </a:outerShdw>
          </a:effectLst>
          <a:scene3d>
            <a:camera prst="orthographicFront"/>
            <a:lightRig rig="threePt" dir="t"/>
          </a:scene3d>
          <a:sp3d contourW="6350">
            <a:contourClr>
              <a:srgbClr val="E6E6E6"/>
            </a:contourClr>
          </a:sp3d>
        </p:spPr>
        <p:txBody>
          <a:bodyPr rtlCol="0">
            <a:noAutofit/>
          </a:bodyPr>
          <a:lstStyle>
            <a:lvl1pPr>
              <a:defRPr sz="1800" b="0" i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9"/>
          </p:nvPr>
        </p:nvSpPr>
        <p:spPr bwMode="gray">
          <a:xfrm rot="21381296">
            <a:off x="3144171" y="1030538"/>
            <a:ext cx="3130510" cy="3452086"/>
          </a:xfrm>
          <a:prstGeom prst="rect">
            <a:avLst/>
          </a:prstGeom>
          <a:ln w="127000" cmpd="sng">
            <a:solidFill>
              <a:schemeClr val="bg1"/>
            </a:solidFill>
            <a:miter lim="800000"/>
          </a:ln>
          <a:effectLst>
            <a:outerShdw blurRad="88900" dist="152400" dir="2700000" algn="tl" rotWithShape="0">
              <a:srgbClr val="000000">
                <a:alpha val="20000"/>
              </a:srgbClr>
            </a:outerShdw>
          </a:effectLst>
          <a:scene3d>
            <a:camera prst="orthographicFront"/>
            <a:lightRig rig="threePt" dir="t"/>
          </a:scene3d>
          <a:sp3d contourW="6350">
            <a:contourClr>
              <a:srgbClr val="E6E6E6"/>
            </a:contourClr>
          </a:sp3d>
        </p:spPr>
        <p:txBody>
          <a:bodyPr rtlCol="0">
            <a:noAutofit/>
          </a:bodyPr>
          <a:lstStyle>
            <a:lvl1pPr>
              <a:defRPr sz="1800" b="0" i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pic>
        <p:nvPicPr>
          <p:cNvPr id="13" name="Picture 3" descr="LFG+YIC-A-color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998"/>
          <a:stretch>
            <a:fillRect/>
          </a:stretch>
        </p:blipFill>
        <p:spPr bwMode="auto">
          <a:xfrm>
            <a:off x="3744913" y="6384923"/>
            <a:ext cx="1577975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3" descr="LFG+YIC-A-color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381"/>
          <a:stretch>
            <a:fillRect/>
          </a:stretch>
        </p:blipFill>
        <p:spPr bwMode="auto">
          <a:xfrm>
            <a:off x="333375" y="6245223"/>
            <a:ext cx="1287463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91382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9" descr="157525991_PPT_Bckgd_FPO.psd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111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320040" y="457200"/>
            <a:ext cx="8503920" cy="457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040" y="1142999"/>
            <a:ext cx="850392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66760" y="6465572"/>
            <a:ext cx="457200" cy="182880"/>
          </a:xfrm>
          <a:prstGeom prst="rect">
            <a:avLst/>
          </a:prstGeom>
        </p:spPr>
        <p:txBody>
          <a:bodyPr vert="horz" lIns="91440" tIns="0" rIns="0" bIns="0" rtlCol="0" anchor="b"/>
          <a:lstStyle>
            <a:lvl1pPr algn="r">
              <a:defRPr sz="1100">
                <a:solidFill>
                  <a:srgbClr val="000000"/>
                </a:solidFill>
              </a:defRPr>
            </a:lvl1pPr>
          </a:lstStyle>
          <a:p>
            <a:fld id="{E49B4C36-CA85-496D-A067-FC602A1FD8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484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2" r:id="rId4"/>
    <p:sldLayoutId id="2147483659" r:id="rId5"/>
    <p:sldLayoutId id="2147483660" r:id="rId6"/>
    <p:sldLayoutId id="2147483661" r:id="rId7"/>
    <p:sldLayoutId id="2147483664" r:id="rId8"/>
    <p:sldLayoutId id="2147483657" r:id="rId9"/>
    <p:sldLayoutId id="2147483662" r:id="rId10"/>
    <p:sldLayoutId id="2147483663" r:id="rId11"/>
    <p:sldLayoutId id="2147483658" r:id="rId12"/>
    <p:sldLayoutId id="2147483654" r:id="rId13"/>
    <p:sldLayoutId id="2147483655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ts val="2400"/>
        </a:lnSpc>
        <a:spcBef>
          <a:spcPct val="0"/>
        </a:spcBef>
        <a:buNone/>
        <a:defRPr sz="2400" b="1" kern="1200" cap="all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98002E"/>
        </a:buClr>
        <a:buFont typeface="Arial" pitchFamily="34" charset="0"/>
        <a:buChar char="•"/>
        <a:defRPr sz="2000" b="1" kern="1200">
          <a:solidFill>
            <a:srgbClr val="000000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Calibri" pitchFamily="34" charset="0"/>
        <a:buChar char="–"/>
        <a:defRPr sz="1800" kern="1200">
          <a:solidFill>
            <a:srgbClr val="000000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Calibri" pitchFamily="34" charset="0"/>
        <a:buChar char="–"/>
        <a:defRPr sz="1800" kern="1200">
          <a:solidFill>
            <a:srgbClr val="000000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Calibri" pitchFamily="34" charset="0"/>
        <a:buChar char="–"/>
        <a:defRPr sz="1800" kern="1200">
          <a:solidFill>
            <a:srgbClr val="000000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Calibri" pitchFamily="34" charset="0"/>
        <a:buChar char="–"/>
        <a:defRPr sz="18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slides.davisvaughan.com/final-presentation/eda-fidtrad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shiny-server.davisvaughan.com/shiny/shawn-shiny-cash-flows/R/2-cash-flow-visualization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/>
              <a:t>End of Summer Presentation</a:t>
            </a:r>
          </a:p>
        </p:txBody>
      </p:sp>
      <p:sp>
        <p:nvSpPr>
          <p:cNvPr id="16" name="Subtitle 1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 smtClean="0"/>
              <a:t>Davis Vaughan</a:t>
            </a:r>
            <a:endParaRPr lang="en-US" i="1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685800" y="4495800"/>
            <a:ext cx="3383280" cy="350520"/>
          </a:xfrm>
        </p:spPr>
        <p:txBody>
          <a:bodyPr/>
          <a:lstStyle/>
          <a:p>
            <a:pPr algn="ctr"/>
            <a:r>
              <a:rPr lang="en-US" dirty="0" smtClean="0"/>
              <a:t>Actuarial Development Intern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685800" y="4861560"/>
            <a:ext cx="3383280" cy="365760"/>
          </a:xfrm>
        </p:spPr>
        <p:txBody>
          <a:bodyPr/>
          <a:lstStyle/>
          <a:p>
            <a:pPr algn="ctr"/>
            <a:r>
              <a:rPr lang="en-US" i="1" dirty="0" smtClean="0"/>
              <a:t>Asset Liability Management</a:t>
            </a:r>
            <a:endParaRPr lang="en-US" i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algn="ctr"/>
            <a:r>
              <a:rPr lang="en-US" i="1" cap="none" dirty="0"/>
              <a:t>S</a:t>
            </a:r>
            <a:r>
              <a:rPr lang="en-US" i="1" cap="none" dirty="0" smtClean="0"/>
              <a:t>ummer 2017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52226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Waterfall graphs – Let R do the work for you</a:t>
            </a:r>
          </a:p>
          <a:p>
            <a:pPr marL="228600" lvl="1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Pass in Excel data that looks like this: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Call the waterfall function:   </a:t>
            </a:r>
            <a:r>
              <a:rPr lang="en-US" dirty="0" err="1" smtClean="0">
                <a:latin typeface="Aparajita" panose="020B0604020202020204" pitchFamily="34" charset="0"/>
                <a:cs typeface="Aparajita" panose="020B0604020202020204" pitchFamily="34" charset="0"/>
              </a:rPr>
              <a:t>lfg_waterfall</a:t>
            </a:r>
            <a:r>
              <a:rPr lang="en-US" i="1" dirty="0" smtClean="0">
                <a:latin typeface="Aparajita" panose="020B0604020202020204" pitchFamily="34" charset="0"/>
                <a:cs typeface="Aparajita" panose="020B0604020202020204" pitchFamily="34" charset="0"/>
              </a:rPr>
              <a:t>(</a:t>
            </a:r>
            <a:r>
              <a:rPr lang="en-US" i="1" dirty="0" err="1" smtClean="0">
                <a:latin typeface="Aparajita" panose="020B0604020202020204" pitchFamily="34" charset="0"/>
                <a:cs typeface="Aparajita" panose="020B0604020202020204" pitchFamily="34" charset="0"/>
              </a:rPr>
              <a:t>excel_data</a:t>
            </a:r>
            <a:r>
              <a:rPr lang="en-US" dirty="0" smtClean="0">
                <a:latin typeface="Aparajita" panose="020B0604020202020204" pitchFamily="34" charset="0"/>
                <a:cs typeface="Aparajita" panose="020B0604020202020204" pitchFamily="34" charset="0"/>
              </a:rPr>
              <a:t>)</a:t>
            </a:r>
          </a:p>
          <a:p>
            <a:pPr marL="228600" lvl="1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366760" y="6465572"/>
            <a:ext cx="457200" cy="182880"/>
          </a:xfrm>
        </p:spPr>
        <p:txBody>
          <a:bodyPr/>
          <a:lstStyle/>
          <a:p>
            <a:fld id="{E49B4C36-CA85-496D-A067-FC602A1FD8AC}" type="slidenum">
              <a:rPr lang="en-US" smtClean="0"/>
              <a:t>10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Visualizations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2410687"/>
            <a:ext cx="4549180" cy="2697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75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Waterfall graphs – Let R do the work for you</a:t>
            </a:r>
          </a:p>
          <a:p>
            <a:pPr marL="228600" lvl="1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Instantly get results like this</a:t>
            </a:r>
          </a:p>
          <a:p>
            <a:pPr marL="228600" lvl="1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366760" y="6465572"/>
            <a:ext cx="457200" cy="182880"/>
          </a:xfrm>
        </p:spPr>
        <p:txBody>
          <a:bodyPr/>
          <a:lstStyle/>
          <a:p>
            <a:fld id="{E49B4C36-CA85-496D-A067-FC602A1FD8AC}" type="slidenum">
              <a:rPr lang="en-US" smtClean="0"/>
              <a:t>11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00745"/>
            <a:ext cx="7239000" cy="3290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46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IRR calculations</a:t>
            </a:r>
          </a:p>
          <a:p>
            <a:pPr marL="0" indent="0">
              <a:buNone/>
            </a:pPr>
            <a:endParaRPr lang="en-US" i="1" dirty="0"/>
          </a:p>
          <a:p>
            <a:pPr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i="1" dirty="0" smtClean="0"/>
              <a:t>Project:</a:t>
            </a:r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i="1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Calculate IRR for 2400 potential economic scenarios </a:t>
            </a:r>
          </a:p>
          <a:p>
            <a:pPr lvl="3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dirty="0" smtClean="0"/>
              <a:t>40 years of predicted distributable earnings per scenario (cash flows)</a:t>
            </a:r>
          </a:p>
          <a:p>
            <a:pPr lvl="3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1 GAAP Equity value per product (initial investment)</a:t>
            </a:r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Too many conditions for Excel’s IRR function. Goal Seek?</a:t>
            </a:r>
          </a:p>
          <a:p>
            <a:pPr marL="228600" lvl="1" indent="0">
              <a:spcAft>
                <a:spcPts val="0"/>
              </a:spcAft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i="1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i="1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366760" y="6465572"/>
            <a:ext cx="457200" cy="182880"/>
          </a:xfrm>
        </p:spPr>
        <p:txBody>
          <a:bodyPr/>
          <a:lstStyle/>
          <a:p>
            <a:fld id="{E49B4C36-CA85-496D-A067-FC602A1FD8AC}" type="slidenum">
              <a:rPr lang="en-US" smtClean="0"/>
              <a:t>12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speed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934200" y="5105400"/>
            <a:ext cx="2057400" cy="381000"/>
          </a:xfrm>
          <a:prstGeom prst="roundRect">
            <a:avLst/>
          </a:prstGeom>
          <a:solidFill>
            <a:srgbClr val="98002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40 years of earnings</a:t>
            </a:r>
            <a:endParaRPr lang="en-US" sz="1600" dirty="0"/>
          </a:p>
        </p:txBody>
      </p:sp>
      <p:sp>
        <p:nvSpPr>
          <p:cNvPr id="6" name="Rounded Rectangle 5"/>
          <p:cNvSpPr/>
          <p:nvPr/>
        </p:nvSpPr>
        <p:spPr>
          <a:xfrm>
            <a:off x="4648200" y="5105400"/>
            <a:ext cx="2057400" cy="381000"/>
          </a:xfrm>
          <a:prstGeom prst="roundRect">
            <a:avLst/>
          </a:prstGeom>
          <a:solidFill>
            <a:srgbClr val="98002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GAAP Equity Value</a:t>
            </a:r>
            <a:endParaRPr lang="en-US" sz="1600" dirty="0"/>
          </a:p>
        </p:txBody>
      </p:sp>
      <p:sp>
        <p:nvSpPr>
          <p:cNvPr id="26" name="U-Turn Arrow 25"/>
          <p:cNvSpPr/>
          <p:nvPr/>
        </p:nvSpPr>
        <p:spPr>
          <a:xfrm flipH="1">
            <a:off x="5562600" y="4724400"/>
            <a:ext cx="2438400" cy="381000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rgbClr val="37719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6501384" y="4403366"/>
            <a:ext cx="609600" cy="342900"/>
          </a:xfrm>
          <a:prstGeom prst="roundRect">
            <a:avLst/>
          </a:prstGeom>
          <a:solidFill>
            <a:srgbClr val="37719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IRR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8627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IRR calculations</a:t>
            </a:r>
          </a:p>
          <a:p>
            <a:pPr marL="0" indent="0">
              <a:buNone/>
            </a:pPr>
            <a:endParaRPr lang="en-US" i="1" dirty="0"/>
          </a:p>
          <a:p>
            <a:pPr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i="1" dirty="0" smtClean="0"/>
              <a:t>Project:</a:t>
            </a:r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i="1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Calculate IRR for 2400 potential economic scenarios </a:t>
            </a:r>
          </a:p>
          <a:p>
            <a:pPr lvl="3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dirty="0" smtClean="0"/>
              <a:t>40 years of predicted distributable earnings per scenario (cash flows)</a:t>
            </a:r>
          </a:p>
          <a:p>
            <a:pPr lvl="3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1 GAAP Equity value per product (initial investment)</a:t>
            </a:r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Too many conditions for Excel’s IRR function. Goal Seek?</a:t>
            </a:r>
          </a:p>
          <a:p>
            <a:pPr marL="228600" lvl="1" indent="0">
              <a:spcAft>
                <a:spcPts val="0"/>
              </a:spcAft>
              <a:buNone/>
            </a:pPr>
            <a:endParaRPr lang="en-US" dirty="0"/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b="1" dirty="0" smtClean="0"/>
              <a:t>3 hours </a:t>
            </a:r>
            <a:r>
              <a:rPr lang="en-US" dirty="0" smtClean="0"/>
              <a:t>to run all 2400 scenarios</a:t>
            </a:r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Can R do this faster?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i="1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i="1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366760" y="6465572"/>
            <a:ext cx="457200" cy="182880"/>
          </a:xfrm>
        </p:spPr>
        <p:txBody>
          <a:bodyPr/>
          <a:lstStyle/>
          <a:p>
            <a:fld id="{E49B4C36-CA85-496D-A067-FC602A1FD8AC}" type="slidenum">
              <a:rPr lang="en-US" smtClean="0"/>
              <a:t>13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speed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934200" y="5105400"/>
            <a:ext cx="2057400" cy="381000"/>
          </a:xfrm>
          <a:prstGeom prst="roundRect">
            <a:avLst/>
          </a:prstGeom>
          <a:solidFill>
            <a:srgbClr val="98002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40 years of earnings</a:t>
            </a:r>
            <a:endParaRPr lang="en-US" sz="1600" dirty="0"/>
          </a:p>
        </p:txBody>
      </p:sp>
      <p:sp>
        <p:nvSpPr>
          <p:cNvPr id="6" name="Rounded Rectangle 5"/>
          <p:cNvSpPr/>
          <p:nvPr/>
        </p:nvSpPr>
        <p:spPr>
          <a:xfrm>
            <a:off x="4648200" y="5105400"/>
            <a:ext cx="2057400" cy="381000"/>
          </a:xfrm>
          <a:prstGeom prst="roundRect">
            <a:avLst/>
          </a:prstGeom>
          <a:solidFill>
            <a:srgbClr val="98002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GAAP Equity Value</a:t>
            </a:r>
            <a:endParaRPr lang="en-US" sz="1600" dirty="0"/>
          </a:p>
        </p:txBody>
      </p:sp>
      <p:sp>
        <p:nvSpPr>
          <p:cNvPr id="26" name="U-Turn Arrow 25"/>
          <p:cNvSpPr/>
          <p:nvPr/>
        </p:nvSpPr>
        <p:spPr>
          <a:xfrm flipH="1">
            <a:off x="5562600" y="4724400"/>
            <a:ext cx="2438400" cy="381000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rgbClr val="37719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6501384" y="4403366"/>
            <a:ext cx="609600" cy="342900"/>
          </a:xfrm>
          <a:prstGeom prst="roundRect">
            <a:avLst/>
          </a:prstGeom>
          <a:solidFill>
            <a:srgbClr val="37719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IRR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7038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IRR calculations</a:t>
            </a:r>
          </a:p>
          <a:p>
            <a:pPr marL="0" indent="0">
              <a:buNone/>
            </a:pPr>
            <a:endParaRPr lang="en-US" i="1" dirty="0"/>
          </a:p>
          <a:p>
            <a:pPr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i="1" dirty="0" smtClean="0"/>
              <a:t>Solution:</a:t>
            </a:r>
          </a:p>
          <a:p>
            <a:pPr marL="228600" lvl="1" indent="0">
              <a:spcAft>
                <a:spcPts val="0"/>
              </a:spcAft>
              <a:buNone/>
            </a:pPr>
            <a:endParaRPr lang="en-US" i="1" dirty="0" smtClean="0"/>
          </a:p>
          <a:p>
            <a:pPr lvl="1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Optimization problem – For each of the 2400 scenarios, minimize:</a:t>
            </a:r>
          </a:p>
          <a:p>
            <a:pPr lvl="3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PV(distributable earnings) – </a:t>
            </a:r>
            <a:r>
              <a:rPr lang="en-US" sz="2000" dirty="0" err="1" smtClean="0">
                <a:latin typeface="Aparajita" panose="020B0604020202020204" pitchFamily="34" charset="0"/>
                <a:cs typeface="Aparajita" panose="020B0604020202020204" pitchFamily="34" charset="0"/>
              </a:rPr>
              <a:t>GAAP_equity</a:t>
            </a:r>
            <a:r>
              <a:rPr lang="en-US" i="1" dirty="0"/>
              <a:t>	</a:t>
            </a:r>
            <a:endParaRPr lang="en-US" i="1" dirty="0" smtClean="0"/>
          </a:p>
          <a:p>
            <a:pPr lvl="3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By varying the IRR to discount with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dirty="0" smtClean="0"/>
              <a:t>Use the R function, </a:t>
            </a:r>
            <a:r>
              <a:rPr lang="en-US" sz="20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 optimize()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366760" y="6465572"/>
            <a:ext cx="457200" cy="182880"/>
          </a:xfrm>
        </p:spPr>
        <p:txBody>
          <a:bodyPr/>
          <a:lstStyle/>
          <a:p>
            <a:fld id="{E49B4C36-CA85-496D-A067-FC602A1FD8AC}" type="slidenum">
              <a:rPr lang="en-US" smtClean="0"/>
              <a:t>14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30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IRR calculations</a:t>
            </a:r>
          </a:p>
          <a:p>
            <a:pPr marL="0" indent="0">
              <a:buNone/>
            </a:pPr>
            <a:endParaRPr lang="en-US" i="1" dirty="0"/>
          </a:p>
          <a:p>
            <a:pPr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i="1" dirty="0" smtClean="0"/>
              <a:t>Solution:</a:t>
            </a:r>
          </a:p>
          <a:p>
            <a:pPr marL="228600" lvl="1" indent="0">
              <a:spcAft>
                <a:spcPts val="0"/>
              </a:spcAft>
              <a:buNone/>
            </a:pPr>
            <a:endParaRPr lang="en-US" i="1" dirty="0" smtClean="0"/>
          </a:p>
          <a:p>
            <a:pPr lvl="1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Optimization problem – For each of the 2400 scenarios, minimize:</a:t>
            </a:r>
          </a:p>
          <a:p>
            <a:pPr lvl="3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PV(distributable earnings) – </a:t>
            </a:r>
            <a:r>
              <a:rPr lang="en-US" sz="2000" dirty="0" err="1" smtClean="0">
                <a:latin typeface="Aparajita" panose="020B0604020202020204" pitchFamily="34" charset="0"/>
                <a:cs typeface="Aparajita" panose="020B0604020202020204" pitchFamily="34" charset="0"/>
              </a:rPr>
              <a:t>GAAP_equity</a:t>
            </a:r>
            <a:r>
              <a:rPr lang="en-US" i="1" dirty="0"/>
              <a:t>	</a:t>
            </a:r>
            <a:endParaRPr lang="en-US" i="1" dirty="0" smtClean="0"/>
          </a:p>
          <a:p>
            <a:pPr lvl="3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By varying the IRR to discount with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dirty="0" smtClean="0"/>
              <a:t>Use the R function, </a:t>
            </a:r>
            <a:r>
              <a:rPr lang="en-US" sz="20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 optimize()</a:t>
            </a:r>
            <a:endParaRPr lang="en-US" dirty="0"/>
          </a:p>
          <a:p>
            <a:pPr marL="228600" lvl="1" indent="0">
              <a:spcAft>
                <a:spcPts val="0"/>
              </a:spcAft>
              <a:buNone/>
            </a:pPr>
            <a:endParaRPr lang="en-US" i="1" dirty="0" smtClean="0"/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3 hours  -&gt;  </a:t>
            </a:r>
            <a:r>
              <a:rPr lang="en-US" b="1" dirty="0" smtClean="0"/>
              <a:t>9 seconds in R</a:t>
            </a:r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Calculations are </a:t>
            </a:r>
            <a:r>
              <a:rPr lang="en-US" i="1" dirty="0" err="1" smtClean="0"/>
              <a:t>vectorized</a:t>
            </a:r>
            <a:r>
              <a:rPr lang="en-US" i="1" dirty="0" smtClean="0"/>
              <a:t> </a:t>
            </a:r>
            <a:r>
              <a:rPr lang="en-US" dirty="0" smtClean="0"/>
              <a:t>and run </a:t>
            </a:r>
            <a:r>
              <a:rPr lang="en-US" i="1" dirty="0" smtClean="0"/>
              <a:t>in parallel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366760" y="6465572"/>
            <a:ext cx="457200" cy="182880"/>
          </a:xfrm>
        </p:spPr>
        <p:txBody>
          <a:bodyPr/>
          <a:lstStyle/>
          <a:p>
            <a:fld id="{E49B4C36-CA85-496D-A067-FC602A1FD8AC}" type="slidenum">
              <a:rPr lang="en-US" smtClean="0"/>
              <a:t>15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709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Input efficiency</a:t>
            </a:r>
          </a:p>
          <a:p>
            <a:pPr marL="0" indent="0">
              <a:buNone/>
            </a:pPr>
            <a:endParaRPr lang="en-US" i="1" dirty="0"/>
          </a:p>
          <a:p>
            <a:pPr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i="1" dirty="0" smtClean="0"/>
              <a:t>Project:</a:t>
            </a:r>
          </a:p>
          <a:p>
            <a:pPr marL="228600" lvl="1" indent="0">
              <a:spcAft>
                <a:spcPts val="0"/>
              </a:spcAft>
              <a:buNone/>
            </a:pPr>
            <a:endParaRPr lang="en-US" i="1" dirty="0" smtClean="0"/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i="1" dirty="0" smtClean="0"/>
              <a:t>Efficiency – </a:t>
            </a:r>
            <a:r>
              <a:rPr lang="en-US" dirty="0" smtClean="0"/>
              <a:t>Each line of business has 1 atb2 file containing model assumptions</a:t>
            </a:r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dirty="0"/>
          </a:p>
          <a:p>
            <a:pPr lvl="2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Some assumptions are updated regularly, others are never touched</a:t>
            </a:r>
          </a:p>
          <a:p>
            <a:pPr lvl="2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dirty="0"/>
          </a:p>
          <a:p>
            <a:pPr lvl="2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Separate updated tables from static tables to make assumption updating easier</a:t>
            </a:r>
            <a:endParaRPr lang="en-US" dirty="0"/>
          </a:p>
          <a:p>
            <a:pPr marL="457200" lvl="2" indent="0">
              <a:spcAft>
                <a:spcPts val="0"/>
              </a:spcAft>
              <a:buNone/>
            </a:pPr>
            <a:endParaRPr lang="en-US" dirty="0" smtClean="0"/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i="1" dirty="0" smtClean="0"/>
              <a:t>Flexibility</a:t>
            </a:r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i="1" dirty="0"/>
          </a:p>
          <a:p>
            <a:pPr lvl="2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Needs to work for multiple lines of business</a:t>
            </a:r>
          </a:p>
          <a:p>
            <a:pPr lvl="2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i="1" dirty="0" smtClean="0"/>
          </a:p>
          <a:p>
            <a:pPr lvl="2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Iterative process</a:t>
            </a:r>
            <a:endParaRPr lang="en-US" dirty="0"/>
          </a:p>
          <a:p>
            <a:pPr lvl="2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i="1" dirty="0" smtClean="0"/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i="1" dirty="0"/>
          </a:p>
          <a:p>
            <a:pPr lvl="2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366760" y="6465572"/>
            <a:ext cx="457200" cy="182880"/>
          </a:xfrm>
        </p:spPr>
        <p:txBody>
          <a:bodyPr/>
          <a:lstStyle/>
          <a:p>
            <a:fld id="{E49B4C36-CA85-496D-A067-FC602A1FD8AC}" type="slidenum">
              <a:rPr lang="en-US" smtClean="0"/>
              <a:t>16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MG-ALFA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860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ounded Rectangle 33"/>
          <p:cNvSpPr/>
          <p:nvPr/>
        </p:nvSpPr>
        <p:spPr>
          <a:xfrm>
            <a:off x="762000" y="1676400"/>
            <a:ext cx="1905000" cy="4263090"/>
          </a:xfrm>
          <a:prstGeom prst="roundRect">
            <a:avLst/>
          </a:prstGeom>
          <a:solidFill>
            <a:srgbClr val="98002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4959350" y="1676400"/>
            <a:ext cx="1905000" cy="4263090"/>
          </a:xfrm>
          <a:prstGeom prst="roundRect">
            <a:avLst/>
          </a:prstGeom>
          <a:solidFill>
            <a:srgbClr val="98002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8002E"/>
              </a:solidFill>
            </a:endParaRPr>
          </a:p>
        </p:txBody>
      </p:sp>
      <p:cxnSp>
        <p:nvCxnSpPr>
          <p:cNvPr id="19" name="Straight Connector 18"/>
          <p:cNvCxnSpPr>
            <a:endCxn id="7" idx="1"/>
          </p:cNvCxnSpPr>
          <p:nvPr/>
        </p:nvCxnSpPr>
        <p:spPr>
          <a:xfrm>
            <a:off x="1714500" y="3877572"/>
            <a:ext cx="1485900" cy="8628"/>
          </a:xfrm>
          <a:prstGeom prst="line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Input efficiency</a:t>
            </a:r>
          </a:p>
          <a:p>
            <a:pPr marL="0" indent="0">
              <a:buNone/>
            </a:pPr>
            <a:endParaRPr lang="en-US" i="1" dirty="0"/>
          </a:p>
          <a:p>
            <a:pPr marL="228600" lvl="1" indent="0">
              <a:spcAft>
                <a:spcPts val="0"/>
              </a:spcAft>
              <a:buNone/>
            </a:pPr>
            <a:endParaRPr lang="en-US" i="1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366760" y="6465572"/>
            <a:ext cx="457200" cy="182880"/>
          </a:xfrm>
        </p:spPr>
        <p:txBody>
          <a:bodyPr/>
          <a:lstStyle/>
          <a:p>
            <a:fld id="{E49B4C36-CA85-496D-A067-FC602A1FD8AC}" type="slidenum">
              <a:rPr lang="en-US" smtClean="0"/>
              <a:t>17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MG-ALFA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43000" y="2743200"/>
            <a:ext cx="1143000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Tables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42999" y="4038600"/>
            <a:ext cx="1143000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Mapping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200400" y="3581400"/>
            <a:ext cx="1143000" cy="609600"/>
          </a:xfrm>
          <a:prstGeom prst="rect">
            <a:avLst/>
          </a:prstGeom>
          <a:solidFill>
            <a:srgbClr val="37719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340350" y="2438400"/>
            <a:ext cx="1143000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Regularly Updated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340350" y="3572772"/>
            <a:ext cx="1143000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Static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340350" y="4699591"/>
            <a:ext cx="1143000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Not Used</a:t>
            </a:r>
            <a:endParaRPr lang="en-US" dirty="0"/>
          </a:p>
        </p:txBody>
      </p:sp>
      <p:cxnSp>
        <p:nvCxnSpPr>
          <p:cNvPr id="17" name="Straight Connector 16"/>
          <p:cNvCxnSpPr>
            <a:stCxn id="5" idx="2"/>
            <a:endCxn id="6" idx="0"/>
          </p:cNvCxnSpPr>
          <p:nvPr/>
        </p:nvCxnSpPr>
        <p:spPr>
          <a:xfrm flipH="1">
            <a:off x="1714499" y="3352800"/>
            <a:ext cx="1" cy="68580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441" y="4876800"/>
            <a:ext cx="1710117" cy="851511"/>
          </a:xfrm>
          <a:prstGeom prst="rect">
            <a:avLst/>
          </a:prstGeom>
          <a:effectLst>
            <a:softEdge rad="0"/>
          </a:effectLst>
        </p:spPr>
      </p:pic>
      <p:cxnSp>
        <p:nvCxnSpPr>
          <p:cNvPr id="22" name="Straight Connector 21"/>
          <p:cNvCxnSpPr>
            <a:stCxn id="7" idx="3"/>
            <a:endCxn id="9" idx="1"/>
          </p:cNvCxnSpPr>
          <p:nvPr/>
        </p:nvCxnSpPr>
        <p:spPr>
          <a:xfrm flipV="1">
            <a:off x="4343400" y="3877572"/>
            <a:ext cx="996950" cy="8628"/>
          </a:xfrm>
          <a:prstGeom prst="line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8" idx="1"/>
          </p:cNvCxnSpPr>
          <p:nvPr/>
        </p:nvCxnSpPr>
        <p:spPr>
          <a:xfrm rot="5400000" flipH="1" flipV="1">
            <a:off x="4533900" y="3086100"/>
            <a:ext cx="1149350" cy="46355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26"/>
          <p:cNvCxnSpPr/>
          <p:nvPr/>
        </p:nvCxnSpPr>
        <p:spPr>
          <a:xfrm rot="16200000" flipH="1">
            <a:off x="4540404" y="4213969"/>
            <a:ext cx="1126817" cy="45402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143000" y="18404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Inputs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029200" y="1840468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Excel atb2 files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7696200" y="3572772"/>
            <a:ext cx="1143000" cy="609600"/>
          </a:xfrm>
          <a:prstGeom prst="rect">
            <a:avLst/>
          </a:prstGeom>
          <a:solidFill>
            <a:srgbClr val="37719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ALFA</a:t>
            </a:r>
            <a:endParaRPr lang="en-US" dirty="0"/>
          </a:p>
        </p:txBody>
      </p:sp>
      <p:cxnSp>
        <p:nvCxnSpPr>
          <p:cNvPr id="45" name="Straight Connector 44"/>
          <p:cNvCxnSpPr>
            <a:endCxn id="42" idx="1"/>
          </p:cNvCxnSpPr>
          <p:nvPr/>
        </p:nvCxnSpPr>
        <p:spPr>
          <a:xfrm>
            <a:off x="6483350" y="2743200"/>
            <a:ext cx="1212850" cy="1134372"/>
          </a:xfrm>
          <a:prstGeom prst="bentConnector3">
            <a:avLst>
              <a:gd name="adj1" fmla="val 39005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endCxn id="42" idx="1"/>
          </p:cNvCxnSpPr>
          <p:nvPr/>
        </p:nvCxnSpPr>
        <p:spPr>
          <a:xfrm flipV="1">
            <a:off x="6483350" y="3877572"/>
            <a:ext cx="1212850" cy="1126820"/>
          </a:xfrm>
          <a:prstGeom prst="bentConnector3">
            <a:avLst>
              <a:gd name="adj1" fmla="val 39005"/>
            </a:avLst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endCxn id="42" idx="1"/>
          </p:cNvCxnSpPr>
          <p:nvPr/>
        </p:nvCxnSpPr>
        <p:spPr>
          <a:xfrm flipV="1">
            <a:off x="6497964" y="3877572"/>
            <a:ext cx="1198236" cy="1"/>
          </a:xfrm>
          <a:prstGeom prst="line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0679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366760" y="6465572"/>
            <a:ext cx="457200" cy="182880"/>
          </a:xfrm>
        </p:spPr>
        <p:txBody>
          <a:bodyPr/>
          <a:lstStyle/>
          <a:p>
            <a:fld id="{E49B4C36-CA85-496D-A067-FC602A1FD8AC}" type="slidenum">
              <a:rPr lang="en-US" smtClean="0"/>
              <a:t>18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speed</a:t>
            </a:r>
            <a:endParaRPr lang="en-US" dirty="0"/>
          </a:p>
        </p:txBody>
      </p:sp>
      <p:sp>
        <p:nvSpPr>
          <p:cNvPr id="10" name="Content Placeholder 1"/>
          <p:cNvSpPr>
            <a:spLocks noGrp="1"/>
          </p:cNvSpPr>
          <p:nvPr>
            <p:ph idx="1"/>
          </p:nvPr>
        </p:nvSpPr>
        <p:spPr>
          <a:xfrm>
            <a:off x="320040" y="1142999"/>
            <a:ext cx="8503920" cy="4800600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Direct connections to databases</a:t>
            </a:r>
          </a:p>
          <a:p>
            <a:pPr marL="0" indent="0">
              <a:buNone/>
            </a:pPr>
            <a:endParaRPr lang="en-US" i="1" dirty="0"/>
          </a:p>
          <a:p>
            <a:pPr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i="1" dirty="0" smtClean="0"/>
              <a:t>Project:</a:t>
            </a:r>
          </a:p>
          <a:p>
            <a:pPr marL="228600" lvl="1" indent="0">
              <a:spcAft>
                <a:spcPts val="0"/>
              </a:spcAft>
              <a:buNone/>
            </a:pPr>
            <a:endParaRPr lang="en-US" i="1" dirty="0" smtClean="0"/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Investigating a problem many of us have: </a:t>
            </a:r>
          </a:p>
          <a:p>
            <a:pPr lvl="3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dirty="0"/>
          </a:p>
          <a:p>
            <a:pPr lvl="3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i="1" dirty="0" smtClean="0"/>
              <a:t>Working with databases from Excel/VBA isn’t fun or fast.</a:t>
            </a:r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Great support in R for connecting to </a:t>
            </a:r>
            <a:r>
              <a:rPr lang="en-US" i="1" dirty="0" smtClean="0"/>
              <a:t>any</a:t>
            </a:r>
            <a:r>
              <a:rPr lang="en-US" dirty="0" smtClean="0"/>
              <a:t> type of database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3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“SQL translation” required</a:t>
            </a:r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dirty="0"/>
          </a:p>
          <a:p>
            <a:pPr lvl="3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Added that SQL translation for Access </a:t>
            </a:r>
          </a:p>
          <a:p>
            <a:pPr marL="685800" lvl="3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5144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366760" y="6465572"/>
            <a:ext cx="457200" cy="182880"/>
          </a:xfrm>
        </p:spPr>
        <p:txBody>
          <a:bodyPr/>
          <a:lstStyle/>
          <a:p>
            <a:fld id="{E49B4C36-CA85-496D-A067-FC602A1FD8AC}" type="slidenum">
              <a:rPr lang="en-US" smtClean="0"/>
              <a:t>19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speed</a:t>
            </a:r>
            <a:endParaRPr lang="en-US" dirty="0"/>
          </a:p>
        </p:txBody>
      </p:sp>
      <p:sp>
        <p:nvSpPr>
          <p:cNvPr id="10" name="Content Placeholder 1"/>
          <p:cNvSpPr>
            <a:spLocks noGrp="1"/>
          </p:cNvSpPr>
          <p:nvPr>
            <p:ph idx="1"/>
          </p:nvPr>
        </p:nvSpPr>
        <p:spPr>
          <a:xfrm>
            <a:off x="320040" y="1142999"/>
            <a:ext cx="8503920" cy="4800600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Direct connections to databases</a:t>
            </a:r>
          </a:p>
          <a:p>
            <a:pPr marL="0" indent="0">
              <a:buNone/>
            </a:pPr>
            <a:endParaRPr lang="en-US" i="1" dirty="0"/>
          </a:p>
          <a:p>
            <a:pPr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i="1" dirty="0" smtClean="0"/>
              <a:t>Project:</a:t>
            </a:r>
          </a:p>
          <a:p>
            <a:pPr marL="228600" lvl="1" indent="0">
              <a:spcAft>
                <a:spcPts val="0"/>
              </a:spcAft>
              <a:buNone/>
            </a:pPr>
            <a:endParaRPr lang="en-US" i="1" dirty="0" smtClean="0"/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Investigating a problem many of us have: </a:t>
            </a:r>
          </a:p>
          <a:p>
            <a:pPr lvl="3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dirty="0"/>
          </a:p>
          <a:p>
            <a:pPr lvl="3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i="1" dirty="0" smtClean="0"/>
              <a:t>Working with databases from Excel/VBA isn’t fun or fast.</a:t>
            </a:r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Great support in R for connecting to </a:t>
            </a:r>
            <a:r>
              <a:rPr lang="en-US" i="1" dirty="0" smtClean="0"/>
              <a:t>any</a:t>
            </a:r>
            <a:r>
              <a:rPr lang="en-US" dirty="0" smtClean="0"/>
              <a:t> type of database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3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“SQL translation” required</a:t>
            </a:r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dirty="0"/>
          </a:p>
          <a:p>
            <a:pPr lvl="3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Added that SQL translation for Access </a:t>
            </a:r>
          </a:p>
          <a:p>
            <a:pPr marL="685800" lvl="3" indent="0">
              <a:buNone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hlinkClick r:id="rId2"/>
              </a:rPr>
              <a:t>Let’s have some </a:t>
            </a:r>
            <a:r>
              <a:rPr lang="en-US" dirty="0" smtClean="0">
                <a:hlinkClick r:id="rId2"/>
              </a:rPr>
              <a:t>fun</a:t>
            </a:r>
            <a:endParaRPr lang="en-US" dirty="0" smtClean="0"/>
          </a:p>
          <a:p>
            <a:pPr lvl="3">
              <a:buFont typeface="Wingdings" panose="05000000000000000000" pitchFamily="2" charset="2"/>
              <a:buChar char="§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85707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B4C36-CA85-496D-A067-FC602A1FD8A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Master’s student at UNC Charlotte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Mathematical Finance</a:t>
            </a:r>
          </a:p>
          <a:p>
            <a:pPr marL="347472" lvl="1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Exams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P &amp; FM</a:t>
            </a:r>
          </a:p>
          <a:p>
            <a:pPr marL="347472" lvl="1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ALM intern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Asset – Patrick Lokken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Liability – Wen Li</a:t>
            </a:r>
          </a:p>
          <a:p>
            <a:pPr marL="347472" lvl="1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I really like R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I?</a:t>
            </a:r>
            <a:endParaRPr lang="en-US" dirty="0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sz="quarter" idx="16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92" b="1269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6242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SOA Predictive Analytics Exam for ASA’s</a:t>
            </a:r>
          </a:p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>
              <a:buFont typeface="Wingdings" panose="05000000000000000000" pitchFamily="2" charset="2"/>
              <a:buChar char="§"/>
            </a:pPr>
            <a:endParaRPr lang="en-US" i="1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i="1" dirty="0"/>
          </a:p>
          <a:p>
            <a:pPr marL="0" indent="0">
              <a:buNone/>
            </a:pPr>
            <a:endParaRPr lang="en-US" i="1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i="1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i="1" dirty="0"/>
          </a:p>
          <a:p>
            <a:pPr>
              <a:buFont typeface="Wingdings" panose="05000000000000000000" pitchFamily="2" charset="2"/>
              <a:buChar char="§"/>
            </a:pPr>
            <a:endParaRPr lang="en-US" i="1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i="1" dirty="0" smtClean="0"/>
              <a:t>Big picture: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i="1" dirty="0" smtClean="0"/>
              <a:t>At Lincoln you are going to have an influx of interns with these skills! </a:t>
            </a:r>
            <a:endParaRPr lang="en-US" i="1" dirty="0"/>
          </a:p>
          <a:p>
            <a:pPr>
              <a:buFont typeface="Wingdings" panose="05000000000000000000" pitchFamily="2" charset="2"/>
              <a:buChar char="§"/>
            </a:pPr>
            <a:endParaRPr lang="en-US" i="1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i="1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i="1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366760" y="6465572"/>
            <a:ext cx="457200" cy="182880"/>
          </a:xfrm>
        </p:spPr>
        <p:txBody>
          <a:bodyPr/>
          <a:lstStyle/>
          <a:p>
            <a:fld id="{E49B4C36-CA85-496D-A067-FC602A1FD8AC}" type="slidenum">
              <a:rPr lang="en-US" smtClean="0"/>
              <a:t>20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I care so much?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676400"/>
            <a:ext cx="8159796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77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Resources</a:t>
            </a:r>
          </a:p>
          <a:p>
            <a:pPr marL="0" indent="0">
              <a:buNone/>
            </a:pPr>
            <a:endParaRPr lang="en-US" i="1" dirty="0" smtClean="0"/>
          </a:p>
          <a:p>
            <a:pPr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R Basics Talk – Import, Manipulate, Visualize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R 4 Data Science – http://r4ds.had.co.nz/</a:t>
            </a:r>
            <a:endParaRPr lang="en-US" dirty="0"/>
          </a:p>
          <a:p>
            <a:pPr marL="0" indent="0">
              <a:buNone/>
            </a:pPr>
            <a:endParaRPr lang="en-US" i="1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i="1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i="1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366760" y="6465572"/>
            <a:ext cx="457200" cy="182880"/>
          </a:xfrm>
        </p:spPr>
        <p:txBody>
          <a:bodyPr/>
          <a:lstStyle/>
          <a:p>
            <a:fld id="{E49B4C36-CA85-496D-A067-FC602A1FD8AC}" type="slidenum">
              <a:rPr lang="en-US" smtClean="0"/>
              <a:t>21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learn more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413" y="3276600"/>
            <a:ext cx="5458587" cy="252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65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320040" y="1142999"/>
            <a:ext cx="3413760" cy="4724401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endParaRPr lang="en-US" sz="18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 smtClean="0"/>
              <a:t>Dashboards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Visualizing </a:t>
            </a:r>
            <a:r>
              <a:rPr lang="en-US" dirty="0" smtClean="0"/>
              <a:t>cash </a:t>
            </a:r>
            <a:r>
              <a:rPr lang="en-US" dirty="0" smtClean="0"/>
              <a:t>flows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Analyzing portfolio book value and yield </a:t>
            </a:r>
            <a:r>
              <a:rPr lang="en-US" dirty="0" smtClean="0"/>
              <a:t>data</a:t>
            </a:r>
            <a:endParaRPr lang="en-US" dirty="0" smtClean="0"/>
          </a:p>
          <a:p>
            <a:pPr marL="228600" lvl="1" indent="0">
              <a:buNone/>
            </a:pPr>
            <a:endParaRPr lang="en-US" dirty="0" smtClean="0"/>
          </a:p>
          <a:p>
            <a:pPr marL="228600" lvl="1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 smtClean="0"/>
              <a:t>Speed</a:t>
            </a:r>
            <a:endParaRPr lang="en-US" sz="1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IRR calculations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Direct database connections</a:t>
            </a:r>
            <a:endParaRPr lang="en-US" dirty="0"/>
          </a:p>
          <a:p>
            <a:pPr marL="228600" lvl="1" indent="0">
              <a:buNone/>
            </a:pPr>
            <a:endParaRPr lang="en-US" dirty="0" smtClean="0"/>
          </a:p>
          <a:p>
            <a:pPr marL="228600" lvl="1" indent="0">
              <a:buNone/>
            </a:pPr>
            <a:endParaRPr lang="en-US" dirty="0"/>
          </a:p>
          <a:p>
            <a:pPr marL="228600" lvl="1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366760" y="6465572"/>
            <a:ext cx="457200" cy="182880"/>
          </a:xfrm>
        </p:spPr>
        <p:txBody>
          <a:bodyPr/>
          <a:lstStyle/>
          <a:p>
            <a:fld id="{E49B4C36-CA85-496D-A067-FC602A1FD8AC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r do for </a:t>
            </a:r>
            <a:r>
              <a:rPr lang="en-US" dirty="0" err="1" smtClean="0"/>
              <a:t>lincoln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5" name="Content Placeholder 9"/>
          <p:cNvSpPr txBox="1">
            <a:spLocks/>
          </p:cNvSpPr>
          <p:nvPr/>
        </p:nvSpPr>
        <p:spPr>
          <a:xfrm>
            <a:off x="4876800" y="1143000"/>
            <a:ext cx="3413760" cy="47244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98002E"/>
              </a:buClr>
              <a:buFont typeface="Arial" pitchFamily="34" charset="0"/>
              <a:buChar char="•"/>
              <a:defRPr sz="20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Calibri" pitchFamily="34" charset="0"/>
              <a:buChar char="–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Calibri" pitchFamily="34" charset="0"/>
              <a:buChar char="–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Calibri" pitchFamily="34" charset="0"/>
              <a:buChar char="–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Calibri" pitchFamily="34" charset="0"/>
              <a:buChar char="–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endParaRPr lang="en-US" sz="18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 smtClean="0"/>
              <a:t>Visualizations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Waterfall graph creator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Branded charts</a:t>
            </a:r>
          </a:p>
          <a:p>
            <a:pPr marL="228600" lvl="1" indent="0">
              <a:buFont typeface="Calibri" pitchFamily="34" charset="0"/>
              <a:buNone/>
            </a:pPr>
            <a:endParaRPr lang="en-US" dirty="0" smtClean="0"/>
          </a:p>
          <a:p>
            <a:pPr marL="228600" lvl="1" indent="0">
              <a:spcAft>
                <a:spcPts val="0"/>
              </a:spcAft>
              <a:buFont typeface="Calibri" pitchFamily="34" charset="0"/>
              <a:buNone/>
            </a:pPr>
            <a:endParaRPr lang="en-US" dirty="0" smtClean="0"/>
          </a:p>
          <a:p>
            <a:pPr marL="228600" lvl="1" indent="0">
              <a:spcAft>
                <a:spcPts val="0"/>
              </a:spcAft>
              <a:buFont typeface="Calibri" pitchFamily="34" charset="0"/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 smtClean="0"/>
              <a:t>MG-ALFA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Input efficiency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Atb2 file generation</a:t>
            </a:r>
          </a:p>
          <a:p>
            <a:pPr marL="228600" lvl="1" indent="0">
              <a:buFont typeface="Calibri" pitchFamily="34" charset="0"/>
              <a:buNone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marL="228600" lvl="1" indent="0">
              <a:buFont typeface="Calibri" pitchFamily="34" charset="0"/>
              <a:buNone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228600" lvl="1" indent="0">
              <a:buFont typeface="Calibri" pitchFamily="34" charset="0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77494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Interactive </a:t>
            </a:r>
            <a:r>
              <a:rPr lang="en-US" i="1" dirty="0" smtClean="0"/>
              <a:t>dashboards using </a:t>
            </a:r>
            <a:r>
              <a:rPr lang="en-US" i="1" dirty="0"/>
              <a:t>R and Shiny</a:t>
            </a:r>
          </a:p>
          <a:p>
            <a:pPr marL="0" indent="0">
              <a:buNone/>
            </a:pPr>
            <a:endParaRPr lang="en-US" i="1" dirty="0"/>
          </a:p>
          <a:p>
            <a:pPr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i="1" dirty="0" smtClean="0"/>
              <a:t>Project:</a:t>
            </a:r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i="1" dirty="0"/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Visualize ALFA cash flow projection </a:t>
            </a:r>
            <a:r>
              <a:rPr lang="en-US" dirty="0" smtClean="0"/>
              <a:t>data</a:t>
            </a:r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Many ways to slice the data</a:t>
            </a:r>
          </a:p>
          <a:p>
            <a:pPr marL="228600" lvl="1" indent="0">
              <a:spcAft>
                <a:spcPts val="0"/>
              </a:spcAft>
              <a:buNone/>
            </a:pPr>
            <a:endParaRPr lang="en-US" dirty="0" smtClean="0"/>
          </a:p>
          <a:p>
            <a:pPr marL="228600" lvl="1" indent="0">
              <a:spcAft>
                <a:spcPts val="0"/>
              </a:spcAft>
              <a:buNone/>
            </a:pPr>
            <a:endParaRPr lang="en-US" dirty="0"/>
          </a:p>
          <a:p>
            <a:pPr marL="457200" lvl="2" indent="0">
              <a:spcAft>
                <a:spcPts val="0"/>
              </a:spcAft>
              <a:buNone/>
            </a:pPr>
            <a:endParaRPr lang="en-US" dirty="0"/>
          </a:p>
          <a:p>
            <a:pPr marL="457200" lvl="2" indent="0">
              <a:spcAft>
                <a:spcPts val="0"/>
              </a:spcAft>
              <a:buNone/>
            </a:pPr>
            <a:endParaRPr lang="en-US" dirty="0" smtClean="0"/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Resulting in &gt;3 million rows for just 2 sets of projections (sorry Excel)</a:t>
            </a:r>
            <a:endParaRPr lang="en-US" dirty="0"/>
          </a:p>
          <a:p>
            <a:pPr lvl="2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i="1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366760" y="6465572"/>
            <a:ext cx="457200" cy="182880"/>
          </a:xfrm>
        </p:spPr>
        <p:txBody>
          <a:bodyPr/>
          <a:lstStyle/>
          <a:p>
            <a:fld id="{E49B4C36-CA85-496D-A067-FC602A1FD8AC}" type="slidenum">
              <a:rPr lang="en-US" smtClean="0"/>
              <a:t>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dashboards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2267141"/>
              </p:ext>
            </p:extLst>
          </p:nvPr>
        </p:nvGraphicFramePr>
        <p:xfrm>
          <a:off x="914400" y="3525520"/>
          <a:ext cx="8001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00500"/>
                <a:gridCol w="4000500"/>
              </a:tblGrid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dirty="0" smtClean="0"/>
                        <a:t>Year of projection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dirty="0" smtClean="0"/>
                        <a:t>Line of business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dirty="0" smtClean="0"/>
                        <a:t>Group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dirty="0" smtClean="0"/>
                        <a:t>Scenario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132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Interactive dashboards using R and Shiny</a:t>
            </a:r>
          </a:p>
          <a:p>
            <a:pPr marL="0" indent="0">
              <a:buNone/>
            </a:pPr>
            <a:endParaRPr lang="en-US" i="1" dirty="0"/>
          </a:p>
          <a:p>
            <a:pPr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i="1" dirty="0" smtClean="0"/>
              <a:t>Solution:</a:t>
            </a:r>
          </a:p>
          <a:p>
            <a:pPr lvl="2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Add new projections to a folder</a:t>
            </a:r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Run </a:t>
            </a:r>
            <a:r>
              <a:rPr lang="en-US" dirty="0" smtClean="0">
                <a:hlinkClick r:id="rId2"/>
              </a:rPr>
              <a:t>this</a:t>
            </a:r>
            <a:endParaRPr lang="en-US" dirty="0"/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i="1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366760" y="6465572"/>
            <a:ext cx="457200" cy="182880"/>
          </a:xfrm>
        </p:spPr>
        <p:txBody>
          <a:bodyPr/>
          <a:lstStyle/>
          <a:p>
            <a:fld id="{E49B4C36-CA85-496D-A067-FC602A1FD8AC}" type="slidenum">
              <a:rPr lang="en-US" smtClean="0"/>
              <a:t>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dashboards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32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Visualizing book value and yield changes</a:t>
            </a:r>
            <a:endParaRPr lang="en-US" i="1" dirty="0" smtClean="0"/>
          </a:p>
          <a:p>
            <a:pPr marL="0" indent="0">
              <a:buNone/>
            </a:pPr>
            <a:endParaRPr lang="en-US" i="1" dirty="0"/>
          </a:p>
          <a:p>
            <a:pPr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i="1" dirty="0" smtClean="0"/>
              <a:t>Project:</a:t>
            </a:r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i="1" dirty="0"/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Visualize 50 years of forecasted book value and yield data for a set of 60 Lincoln portfolios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Create an automated process for cleaning, performing calculations, and loading the data into the dashboard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Make the analysis easy to run next quarter with new data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366760" y="6465572"/>
            <a:ext cx="457200" cy="182880"/>
          </a:xfrm>
        </p:spPr>
        <p:txBody>
          <a:bodyPr/>
          <a:lstStyle/>
          <a:p>
            <a:fld id="{E49B4C36-CA85-496D-A067-FC602A1FD8AC}" type="slidenum">
              <a:rPr lang="en-US" smtClean="0"/>
              <a:t>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dashboards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4871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Visualizing book value and yield changes</a:t>
            </a:r>
          </a:p>
          <a:p>
            <a:pPr marL="0" indent="0">
              <a:buNone/>
            </a:pPr>
            <a:endParaRPr lang="en-US" i="1" dirty="0"/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i="1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366760" y="6465572"/>
            <a:ext cx="457200" cy="182880"/>
          </a:xfrm>
        </p:spPr>
        <p:txBody>
          <a:bodyPr/>
          <a:lstStyle/>
          <a:p>
            <a:fld id="{E49B4C36-CA85-496D-A067-FC602A1FD8AC}" type="slidenum">
              <a:rPr lang="en-US" smtClean="0"/>
              <a:t>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dashboards</a:t>
            </a:r>
            <a:endParaRPr lang="en-US" dirty="0"/>
          </a:p>
        </p:txBody>
      </p:sp>
      <p:pic>
        <p:nvPicPr>
          <p:cNvPr id="1026" name="Picture 2" descr="C:\Users\mdbva5\Desktop\slides\final-presentation\data-compare.PNG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" y="1688591"/>
            <a:ext cx="8458200" cy="4239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10587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Visualizing book value and yield changes</a:t>
            </a:r>
          </a:p>
          <a:p>
            <a:pPr marL="0" indent="0">
              <a:buNone/>
            </a:pPr>
            <a:endParaRPr lang="en-US" i="1" dirty="0"/>
          </a:p>
          <a:p>
            <a:pPr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i="1" dirty="0" smtClean="0"/>
              <a:t>Benefits:</a:t>
            </a:r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i="1" dirty="0"/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i="1" dirty="0" smtClean="0"/>
              <a:t>Very little work</a:t>
            </a:r>
          </a:p>
          <a:p>
            <a:pPr lvl="2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i="1" dirty="0"/>
          </a:p>
          <a:p>
            <a:pPr lvl="3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Raw output from ALFA is dumped in a folder each quarter</a:t>
            </a:r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i="1" dirty="0" smtClean="0"/>
              <a:t>Maintain history </a:t>
            </a:r>
            <a:endParaRPr lang="en-US" dirty="0"/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lvl="3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Compare multiple years of projections as opposed to just two</a:t>
            </a:r>
          </a:p>
          <a:p>
            <a:pPr lvl="1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366760" y="6465572"/>
            <a:ext cx="457200" cy="182880"/>
          </a:xfrm>
        </p:spPr>
        <p:txBody>
          <a:bodyPr/>
          <a:lstStyle/>
          <a:p>
            <a:fld id="{E49B4C36-CA85-496D-A067-FC602A1FD8AC}" type="slidenum">
              <a:rPr lang="en-US" smtClean="0"/>
              <a:t>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dashboards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0371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Waterfall graphs</a:t>
            </a:r>
          </a:p>
          <a:p>
            <a:pPr marL="228600" lvl="1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i="1" dirty="0"/>
          </a:p>
          <a:p>
            <a:pPr marL="228600" lvl="1" indent="0">
              <a:buNone/>
            </a:pPr>
            <a:endParaRPr lang="en-US" i="1" dirty="0"/>
          </a:p>
          <a:p>
            <a:pPr marL="228600" lvl="1" indent="0">
              <a:buNone/>
            </a:pP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366760" y="6465572"/>
            <a:ext cx="457200" cy="182880"/>
          </a:xfrm>
        </p:spPr>
        <p:txBody>
          <a:bodyPr/>
          <a:lstStyle/>
          <a:p>
            <a:fld id="{E49B4C36-CA85-496D-A067-FC602A1FD8AC}" type="slidenum">
              <a:rPr lang="en-US" smtClean="0"/>
              <a:t>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514600"/>
            <a:ext cx="5867400" cy="3243470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0285143"/>
              </p:ext>
            </p:extLst>
          </p:nvPr>
        </p:nvGraphicFramePr>
        <p:xfrm>
          <a:off x="609600" y="1905000"/>
          <a:ext cx="82296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38600"/>
                <a:gridCol w="4191000"/>
              </a:tblGrid>
              <a:tr h="370840">
                <a:tc>
                  <a:txBody>
                    <a:bodyPr/>
                    <a:lstStyle/>
                    <a:p>
                      <a:pPr marL="2857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dirty="0" smtClean="0"/>
                        <a:t>Loved by senior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dirty="0" smtClean="0"/>
                        <a:t>Difficult to create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547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incoln Financial">
  <a:themeElements>
    <a:clrScheme name="Lincoln Financial">
      <a:dk1>
        <a:srgbClr val="000000"/>
      </a:dk1>
      <a:lt1>
        <a:srgbClr val="FFFFFF"/>
      </a:lt1>
      <a:dk2>
        <a:srgbClr val="2D597B"/>
      </a:dk2>
      <a:lt2>
        <a:srgbClr val="EEECE1"/>
      </a:lt2>
      <a:accent1>
        <a:srgbClr val="636B70"/>
      </a:accent1>
      <a:accent2>
        <a:srgbClr val="BBA378"/>
      </a:accent2>
      <a:accent3>
        <a:srgbClr val="DF8C19"/>
      </a:accent3>
      <a:accent4>
        <a:srgbClr val="5B9B98"/>
      </a:accent4>
      <a:accent5>
        <a:srgbClr val="778E1E"/>
      </a:accent5>
      <a:accent6>
        <a:srgbClr val="C0AF2C"/>
      </a:accent6>
      <a:hlink>
        <a:srgbClr val="3B6E8F"/>
      </a:hlink>
      <a:folHlink>
        <a:srgbClr val="6A737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Lincoln Financial">
        <a:dk1>
          <a:srgbClr val="000000"/>
        </a:dk1>
        <a:lt1>
          <a:srgbClr val="FFFFFF"/>
        </a:lt1>
        <a:dk2>
          <a:srgbClr val="2D597B"/>
        </a:dk2>
        <a:lt2>
          <a:srgbClr val="EEECE1"/>
        </a:lt2>
        <a:accent1>
          <a:srgbClr val="840022"/>
        </a:accent1>
        <a:accent2>
          <a:srgbClr val="BBA378"/>
        </a:accent2>
        <a:accent3>
          <a:srgbClr val="DF8C19"/>
        </a:accent3>
        <a:accent4>
          <a:srgbClr val="5B9B98"/>
        </a:accent4>
        <a:accent5>
          <a:srgbClr val="778E1E"/>
        </a:accent5>
        <a:accent6>
          <a:srgbClr val="C0AF2C"/>
        </a:accent6>
        <a:hlink>
          <a:srgbClr val="3B6E8F"/>
        </a:hlink>
        <a:folHlink>
          <a:srgbClr val="6A737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Absolute White">
      <a:srgbClr val="FFFFFF"/>
    </a:custClr>
    <a:custClr name="Absolute Black">
      <a:srgbClr val="000000"/>
    </a:custClr>
    <a:custClr name="Corporate Red">
      <a:srgbClr val="98002E"/>
    </a:custClr>
    <a:custClr name="Green">
      <a:srgbClr val="4A8986"/>
    </a:custClr>
    <a:custClr name="Gold 1">
      <a:srgbClr val="DEA62B"/>
    </a:custClr>
    <a:custClr name="Sky Blue">
      <a:srgbClr val="5087C7"/>
    </a:custClr>
    <a:custClr name="Mid-Blue">
      <a:srgbClr val="377193"/>
    </a:custClr>
    <a:custClr name="Teal">
      <a:srgbClr val="5FACAD"/>
    </a:custClr>
    <a:custClr name="Gold 2">
      <a:srgbClr val="E7BC70"/>
    </a:custClr>
    <a:custClr name="Gray">
      <a:srgbClr val="727B83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 - 1.1, LFG RPS Template, mm, fixed, gs, matched</Template>
  <TotalTime>2356</TotalTime>
  <Words>690</Words>
  <Application>Microsoft Office PowerPoint</Application>
  <PresentationFormat>On-screen Show (4:3)</PresentationFormat>
  <Paragraphs>275</Paragraphs>
  <Slides>21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Aparajita</vt:lpstr>
      <vt:lpstr>Wingdings</vt:lpstr>
      <vt:lpstr>Lincoln Financial</vt:lpstr>
      <vt:lpstr>End of Summer Presentation</vt:lpstr>
      <vt:lpstr>Who am I?</vt:lpstr>
      <vt:lpstr>What can r do for lincoln?</vt:lpstr>
      <vt:lpstr>dashboards</vt:lpstr>
      <vt:lpstr>dashboards</vt:lpstr>
      <vt:lpstr>dashboards</vt:lpstr>
      <vt:lpstr>dashboards</vt:lpstr>
      <vt:lpstr>dashboards</vt:lpstr>
      <vt:lpstr>Visualizations</vt:lpstr>
      <vt:lpstr>Visualizations</vt:lpstr>
      <vt:lpstr>Visualizations</vt:lpstr>
      <vt:lpstr>speed</vt:lpstr>
      <vt:lpstr>speed</vt:lpstr>
      <vt:lpstr>speed</vt:lpstr>
      <vt:lpstr>speed</vt:lpstr>
      <vt:lpstr>MG-ALFA</vt:lpstr>
      <vt:lpstr>MG-ALFA</vt:lpstr>
      <vt:lpstr>speed</vt:lpstr>
      <vt:lpstr>speed</vt:lpstr>
      <vt:lpstr>Why do I care so much?</vt:lpstr>
      <vt:lpstr>To learn more</vt:lpstr>
    </vt:vector>
  </TitlesOfParts>
  <Company>Lincoln Financial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McEvoy, Mark</dc:creator>
  <cp:lastModifiedBy>Vaughan, Matthew D</cp:lastModifiedBy>
  <cp:revision>92</cp:revision>
  <dcterms:created xsi:type="dcterms:W3CDTF">2013-12-12T22:58:12Z</dcterms:created>
  <dcterms:modified xsi:type="dcterms:W3CDTF">2017-07-27T19:37:39Z</dcterms:modified>
</cp:coreProperties>
</file>