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7" r:id="rId4"/>
    <p:sldId id="260" r:id="rId5"/>
    <p:sldId id="287" r:id="rId6"/>
    <p:sldId id="267" r:id="rId7"/>
    <p:sldId id="261" r:id="rId8"/>
    <p:sldId id="262" r:id="rId9"/>
    <p:sldId id="263" r:id="rId10"/>
    <p:sldId id="264" r:id="rId11"/>
    <p:sldId id="265" r:id="rId12"/>
    <p:sldId id="286" r:id="rId13"/>
    <p:sldId id="266" r:id="rId14"/>
    <p:sldId id="274" r:id="rId15"/>
    <p:sldId id="285" r:id="rId16"/>
    <p:sldId id="276" r:id="rId17"/>
    <p:sldId id="280" r:id="rId18"/>
    <p:sldId id="279" r:id="rId19"/>
    <p:sldId id="281" r:id="rId20"/>
    <p:sldId id="282" r:id="rId21"/>
    <p:sldId id="283" r:id="rId22"/>
    <p:sldId id="273" r:id="rId23"/>
    <p:sldId id="284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parajita" panose="020B0604020202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5829" autoAdjust="0"/>
  </p:normalViewPr>
  <p:slideViewPr>
    <p:cSldViewPr showGuides="1">
      <p:cViewPr>
        <p:scale>
          <a:sx n="100" d="100"/>
          <a:sy n="100" d="100"/>
        </p:scale>
        <p:origin x="-2424" y="-35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975B-7FDA-46E0-824B-94BBC253277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B97-8DB6-4513-AAD4-A4E24A7E6C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0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B3A9-8F42-45F7-91DC-AC49755E9D0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AEB2-D816-4AE9-B830-CD1F04CF01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9" descr="157525991_PPT_Bckgd_FP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1554480"/>
            <a:ext cx="9144000" cy="31089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01600" dir="3600004" rotWithShape="0">
              <a:srgbClr val="808080">
                <a:alpha val="40000"/>
              </a:srgbClr>
            </a:outerShdw>
          </a:effectLst>
          <a:extLst/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cap="all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8" name="Picture 5" descr="LFG+YIC-A-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17637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73088" y="1645920"/>
            <a:ext cx="8229600" cy="1188720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2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88" y="2926080"/>
            <a:ext cx="8229600" cy="914400"/>
          </a:xfrm>
        </p:spPr>
        <p:txBody>
          <a:bodyPr>
            <a:normAutofit/>
          </a:bodyPr>
          <a:lstStyle>
            <a:lvl1pPr marL="0" indent="0" algn="l">
              <a:lnSpc>
                <a:spcPts val="2600"/>
              </a:lnSpc>
              <a:buNone/>
              <a:defRPr sz="2400" b="0">
                <a:solidFill>
                  <a:srgbClr val="98002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ltGray">
          <a:xfrm>
            <a:off x="573088" y="4113213"/>
            <a:ext cx="3575050" cy="1471612"/>
          </a:xfrm>
          <a:prstGeom prst="rect">
            <a:avLst/>
          </a:prstGeom>
          <a:solidFill>
            <a:srgbClr val="84002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685800" y="416052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685800" y="4526280"/>
            <a:ext cx="3383280" cy="548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800" b="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 bwMode="white">
          <a:xfrm>
            <a:off x="685800" y="512064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85405" y="6480197"/>
            <a:ext cx="2267155" cy="169277"/>
          </a:xfrm>
          <a:prstGeom prst="rect">
            <a:avLst/>
          </a:prstGeom>
        </p:spPr>
        <p:txBody>
          <a:bodyPr wrap="none" tIns="0" bIns="0" anchor="b">
            <a:spAutoFit/>
          </a:bodyPr>
          <a:lstStyle/>
          <a:p>
            <a:pPr algn="r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©2016 Lincoln National Corporation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53138" y="4989513"/>
            <a:ext cx="2607821" cy="11033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43275" y="6480197"/>
            <a:ext cx="1457450" cy="169277"/>
          </a:xfrm>
          <a:prstGeom prst="rect">
            <a:avLst/>
          </a:prstGeom>
        </p:spPr>
        <p:txBody>
          <a:bodyPr wrap="none" t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[Audience Disclosure]</a:t>
            </a:r>
            <a:endParaRPr lang="en-US" sz="1100" b="1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52160" y="1188239"/>
            <a:ext cx="3291840" cy="3657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ex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cap="all" baseline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 bwMode="white">
          <a:xfrm>
            <a:off x="5852160" y="1188239"/>
            <a:ext cx="329184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52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9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ltGray">
          <a:xfrm>
            <a:off x="2171700" y="2628900"/>
            <a:ext cx="4800600" cy="1600200"/>
            <a:chOff x="914400" y="3566160"/>
            <a:chExt cx="4800600" cy="1600200"/>
          </a:xfrm>
        </p:grpSpPr>
        <p:sp>
          <p:nvSpPr>
            <p:cNvPr id="7" name="Rectangle 6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21060000">
            <a:off x="4069080" y="516367"/>
            <a:ext cx="4105656" cy="2889504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9" name="Group 8"/>
          <p:cNvGrpSpPr/>
          <p:nvPr userDrawn="1"/>
        </p:nvGrpSpPr>
        <p:grpSpPr bwMode="ltGray">
          <a:xfrm>
            <a:off x="914400" y="3566160"/>
            <a:ext cx="4800600" cy="1600200"/>
            <a:chOff x="914400" y="3566160"/>
            <a:chExt cx="4800600" cy="1600200"/>
          </a:xfrm>
        </p:grpSpPr>
        <p:sp>
          <p:nvSpPr>
            <p:cNvPr id="10" name="Rectangle 9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929788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>
            <a:off x="0" y="935354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ltGray">
          <a:xfrm>
            <a:off x="320040" y="295274"/>
            <a:ext cx="8503920" cy="64008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1142999"/>
            <a:ext cx="8503920" cy="3657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lnSpc>
                <a:spcPct val="100000"/>
              </a:lnSpc>
              <a:buNone/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lnSpc>
                <a:spcPct val="100000"/>
              </a:lnSpc>
              <a:buNone/>
              <a:defRPr sz="1200"/>
            </a:lvl3pPr>
            <a:lvl4pPr marL="685800" indent="0">
              <a:lnSpc>
                <a:spcPct val="100000"/>
              </a:lnSpc>
              <a:buNone/>
              <a:defRPr sz="1200"/>
            </a:lvl4pPr>
            <a:lvl5pPr marL="914400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789070"/>
            <a:ext cx="17637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651760" y="5678200"/>
            <a:ext cx="3840480" cy="101566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©2016 Lincoln National Corporation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Lincoln Financial Group is the marketing name for Lincoln National Corporation and its affiliates. Affiliates are separately responsible for their own financial and contractual obligations.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[Audience Disclosure]</a:t>
            </a:r>
          </a:p>
        </p:txBody>
      </p:sp>
    </p:spTree>
    <p:extLst>
      <p:ext uri="{BB962C8B-B14F-4D97-AF65-F5344CB8AC3E}">
        <p14:creationId xmlns:p14="http://schemas.microsoft.com/office/powerpoint/2010/main" val="37705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91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3" name="Straight Connector 12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612648" y="1188720"/>
            <a:ext cx="5120640" cy="42062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6" name="Straight Connector 15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32688" y="1463040"/>
            <a:ext cx="4206240" cy="36576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94944" indent="-347472">
              <a:defRPr/>
            </a:lvl2pPr>
            <a:lvl3pPr marL="1042416" indent="-347472">
              <a:defRPr/>
            </a:lvl3pPr>
            <a:lvl4pPr marL="1389888" indent="-347472">
              <a:defRPr/>
            </a:lvl4pPr>
            <a:lvl5pPr marL="1737360" indent="-34747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 bwMode="gray">
          <a:xfrm rot="199592">
            <a:off x="5394960" y="2148840"/>
            <a:ext cx="3246120" cy="3657600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 marL="228600" indent="-228600"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4" name="Straight Connector 13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42999"/>
            <a:ext cx="4114800" cy="4754880"/>
          </a:xfrm>
        </p:spPr>
        <p:txBody>
          <a:bodyPr/>
          <a:lstStyle>
            <a:lvl1pPr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142999"/>
            <a:ext cx="4114800" cy="4754880"/>
          </a:xfrm>
        </p:spPr>
        <p:txBody>
          <a:bodyPr/>
          <a:lstStyle>
            <a:lvl1pPr marL="228600" indent="-228600"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0" y="935354"/>
            <a:ext cx="9144000" cy="3611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0" name="Straight Connector 9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0040" y="2651760"/>
            <a:ext cx="8503920" cy="1554480"/>
          </a:xfrm>
        </p:spPr>
        <p:txBody>
          <a:bodyPr anchor="ctr" anchorCtr="0">
            <a:noAutofit/>
          </a:bodyPr>
          <a:lstStyle>
            <a:lvl1pPr algn="ctr">
              <a:lnSpc>
                <a:spcPts val="5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1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4114800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4572000"/>
            <a:ext cx="8503920" cy="868680"/>
          </a:xfrm>
        </p:spPr>
        <p:txBody>
          <a:bodyPr anchor="t" anchorCtr="0">
            <a:noAutofit/>
          </a:bodyPr>
          <a:lstStyle>
            <a:lvl1pPr>
              <a:lnSpc>
                <a:spcPts val="38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 bwMode="gray">
          <a:xfrm>
            <a:off x="415708" y="403874"/>
            <a:ext cx="8316765" cy="3817251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</p:spPr>
        <p:txBody>
          <a:bodyPr rtlCol="0">
            <a:normAutofit/>
          </a:bodyPr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6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9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ltGray">
          <a:xfrm>
            <a:off x="0" y="4132709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 bwMode="gray">
          <a:xfrm rot="153927">
            <a:off x="423708" y="796871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452145">
            <a:off x="5495195" y="72376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 bwMode="gray">
          <a:xfrm rot="21381296">
            <a:off x="3144171" y="103053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157525991_PPT_Bckgd_FPO.psd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0040" y="457200"/>
            <a:ext cx="850392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2999"/>
            <a:ext cx="850392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6760" y="6465572"/>
            <a:ext cx="457200" cy="182880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9" r:id="rId5"/>
    <p:sldLayoutId id="2147483660" r:id="rId6"/>
    <p:sldLayoutId id="2147483661" r:id="rId7"/>
    <p:sldLayoutId id="2147483664" r:id="rId8"/>
    <p:sldLayoutId id="2147483657" r:id="rId9"/>
    <p:sldLayoutId id="2147483662" r:id="rId10"/>
    <p:sldLayoutId id="2147483663" r:id="rId11"/>
    <p:sldLayoutId id="2147483658" r:id="rId12"/>
    <p:sldLayoutId id="2147483654" r:id="rId13"/>
    <p:sldLayoutId id="21474836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400" b="1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98002E"/>
        </a:buClr>
        <a:buFont typeface="Arial" pitchFamily="34" charset="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1-irr-speedup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eda-fid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svaughan.shinyapps.io/3-Compare-Blen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End of Summer Presentation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Davis Vaughan</a:t>
            </a:r>
            <a:endParaRPr lang="en-US" i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00" y="4495800"/>
            <a:ext cx="3383280" cy="350520"/>
          </a:xfrm>
        </p:spPr>
        <p:txBody>
          <a:bodyPr/>
          <a:lstStyle/>
          <a:p>
            <a:pPr algn="ctr"/>
            <a:r>
              <a:rPr lang="en-US" dirty="0" smtClean="0"/>
              <a:t>Actuarial Development Intern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800" y="4861560"/>
            <a:ext cx="3383280" cy="365760"/>
          </a:xfrm>
        </p:spPr>
        <p:txBody>
          <a:bodyPr/>
          <a:lstStyle/>
          <a:p>
            <a:pPr algn="ctr"/>
            <a:r>
              <a:rPr lang="en-US" i="1" dirty="0" smtClean="0"/>
              <a:t>Asset Liability Management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i="1" cap="none" dirty="0"/>
              <a:t>S</a:t>
            </a:r>
            <a:r>
              <a:rPr lang="en-US" i="1" cap="none" dirty="0" smtClean="0"/>
              <a:t>ummer 2017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22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Instantly get results that look like this: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7086600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With a little more effort…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745"/>
            <a:ext cx="7239000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 has too many conditions for Excel’s IRR function. Goal Seek needed.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 has too many conditions for Excel’s IRR function. Goal Seek needed.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3 hours </a:t>
            </a:r>
            <a:r>
              <a:rPr lang="en-US" dirty="0" smtClean="0"/>
              <a:t>to run all 2400 scenarios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R do this faster?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3 hours  -&gt;  </a:t>
            </a:r>
            <a:r>
              <a:rPr lang="en-US" b="1" dirty="0" smtClean="0"/>
              <a:t>9 seconds in 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Calculations are </a:t>
            </a:r>
            <a:r>
              <a:rPr lang="en-US" i="1" dirty="0" err="1" smtClean="0"/>
              <a:t>vectorized</a:t>
            </a:r>
            <a:r>
              <a:rPr lang="en-US" i="1" dirty="0" smtClean="0"/>
              <a:t> </a:t>
            </a:r>
            <a:r>
              <a:rPr lang="en-US" dirty="0" smtClean="0"/>
              <a:t>and run </a:t>
            </a:r>
            <a:r>
              <a:rPr lang="en-US" i="1" dirty="0" smtClean="0"/>
              <a:t>in parallel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Report</a:t>
            </a:r>
            <a:r>
              <a:rPr lang="en-US" dirty="0" smtClean="0"/>
              <a:t> generated at the end of each run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Efficiency – </a:t>
            </a:r>
            <a:r>
              <a:rPr lang="en-US" dirty="0" smtClean="0"/>
              <a:t>Each line of business has 1 atb2 file containing model assumptions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assumptions are updated regularly, others are never touched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Separate updated tables from static tables to make assumption updating easier</a:t>
            </a: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Flexibility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Needs to work for multiple lines of business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Iterative process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rved Down Arrow 24"/>
          <p:cNvSpPr/>
          <p:nvPr/>
        </p:nvSpPr>
        <p:spPr>
          <a:xfrm>
            <a:off x="2857499" y="2514600"/>
            <a:ext cx="1984375" cy="103912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2779712" y="4270069"/>
            <a:ext cx="1984375" cy="103912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  <a:endParaRPr lang="en-US" i="1" dirty="0" smtClean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Tackling a problem we all have. Working with databases from Excel/VBA isn’t fun.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There just needs to be a “SQL translation”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Let’s have some fun</a:t>
            </a:r>
            <a:endParaRPr lang="en-US" dirty="0"/>
          </a:p>
          <a:p>
            <a:pPr marL="6858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Master’s student at UNC Charlotte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Mathematical Finance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ALM intern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Asset – Patrick Lokken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Liability – Wen Li</a:t>
            </a:r>
          </a:p>
          <a:p>
            <a:pPr marL="347472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really like 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12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Direct connections to databases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marL="228600" lvl="1" indent="0">
              <a:buNone/>
            </a:pP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14600"/>
            <a:ext cx="5236756" cy="268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marL="228600" lvl="1" indent="0">
              <a:buNone/>
            </a:pP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14600"/>
            <a:ext cx="5236756" cy="268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2247900" cy="2247900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5562600" y="2667000"/>
            <a:ext cx="3276600" cy="1463040"/>
          </a:xfrm>
          <a:prstGeom prst="mathMultiply">
            <a:avLst/>
          </a:prstGeom>
          <a:solidFill>
            <a:srgbClr val="FF0000"/>
          </a:solidFill>
          <a:ln w="0"/>
          <a:effectLst>
            <a:glow>
              <a:schemeClr val="accent1">
                <a:alpha val="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4214347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Please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Don’t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21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SOA Predictive Analytics Exam for ASA’s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Big picture: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At Lincoln you are going to have an influx of interns with these skills! 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so much?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59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8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" y="1142999"/>
            <a:ext cx="3413760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Analyzing portfolio book value and yield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cash </a:t>
            </a:r>
            <a:r>
              <a:rPr lang="en-US" dirty="0"/>
              <a:t>f</a:t>
            </a:r>
            <a:r>
              <a:rPr lang="en-US" dirty="0" smtClean="0"/>
              <a:t>lows</a:t>
            </a:r>
          </a:p>
          <a:p>
            <a:pPr marL="2286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Speed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IRR calculations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 database connections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Predictive analytics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Predicting worst 10% of scenarios from 2000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do for </a:t>
            </a:r>
            <a:r>
              <a:rPr lang="en-US" dirty="0" err="1" smtClean="0"/>
              <a:t>lincoln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876800" y="1143000"/>
            <a:ext cx="341376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8002E"/>
              </a:buClr>
              <a:buFont typeface="Arial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Visualizations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Waterfall graph creator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Branded charts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MG-ALFA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Atb2 file generation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Miscellaneous analyses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Copying / renaming 1500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Complex data manipulation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could explain further, </a:t>
            </a:r>
            <a:r>
              <a:rPr lang="en-US" dirty="0" smtClean="0">
                <a:hlinkClick r:id="rId2"/>
              </a:rPr>
              <a:t>or…</a:t>
            </a: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Very little work </a:t>
            </a:r>
            <a:r>
              <a:rPr lang="en-US" dirty="0" smtClean="0"/>
              <a:t>– Raw output from ALFA is dumped in a folder each quarter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Maintain history </a:t>
            </a:r>
            <a:r>
              <a:rPr lang="en-US" dirty="0" smtClean="0"/>
              <a:t>– Compare multiple years of projections as opposed to just two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Fully reproducible </a:t>
            </a:r>
            <a:r>
              <a:rPr lang="en-US" dirty="0" smtClean="0"/>
              <a:t>– Easily step through the intermediate data cleaning steps.</a:t>
            </a:r>
            <a:endParaRPr lang="en-US" dirty="0"/>
          </a:p>
          <a:p>
            <a:pPr lvl="4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Well-documented </a:t>
            </a:r>
            <a:r>
              <a:rPr lang="en-US" dirty="0" smtClean="0"/>
              <a:t>code, easy to understand</a:t>
            </a:r>
          </a:p>
          <a:p>
            <a:pPr lvl="4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Not trying to understand a complex formula reference in an Excel document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tbc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Loved by senior management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Difficult to create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Not all that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appealing…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5867400" cy="32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in Excel data that looks like this: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the waterfall function:  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lfg_waterfall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data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10687"/>
            <a:ext cx="4549180" cy="2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 Financial">
  <a:themeElements>
    <a:clrScheme name="Lincoln Financial">
      <a:dk1>
        <a:srgbClr val="000000"/>
      </a:dk1>
      <a:lt1>
        <a:srgbClr val="FFFFFF"/>
      </a:lt1>
      <a:dk2>
        <a:srgbClr val="2D597B"/>
      </a:dk2>
      <a:lt2>
        <a:srgbClr val="EEECE1"/>
      </a:lt2>
      <a:accent1>
        <a:srgbClr val="636B70"/>
      </a:accent1>
      <a:accent2>
        <a:srgbClr val="BBA378"/>
      </a:accent2>
      <a:accent3>
        <a:srgbClr val="DF8C19"/>
      </a:accent3>
      <a:accent4>
        <a:srgbClr val="5B9B98"/>
      </a:accent4>
      <a:accent5>
        <a:srgbClr val="778E1E"/>
      </a:accent5>
      <a:accent6>
        <a:srgbClr val="C0AF2C"/>
      </a:accent6>
      <a:hlink>
        <a:srgbClr val="3B6E8F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incoln Financial">
        <a:dk1>
          <a:srgbClr val="000000"/>
        </a:dk1>
        <a:lt1>
          <a:srgbClr val="FFFFFF"/>
        </a:lt1>
        <a:dk2>
          <a:srgbClr val="2D597B"/>
        </a:dk2>
        <a:lt2>
          <a:srgbClr val="EEECE1"/>
        </a:lt2>
        <a:accent1>
          <a:srgbClr val="840022"/>
        </a:accent1>
        <a:accent2>
          <a:srgbClr val="BBA378"/>
        </a:accent2>
        <a:accent3>
          <a:srgbClr val="DF8C19"/>
        </a:accent3>
        <a:accent4>
          <a:srgbClr val="5B9B98"/>
        </a:accent4>
        <a:accent5>
          <a:srgbClr val="778E1E"/>
        </a:accent5>
        <a:accent6>
          <a:srgbClr val="C0AF2C"/>
        </a:accent6>
        <a:hlink>
          <a:srgbClr val="3B6E8F"/>
        </a:hlink>
        <a:folHlink>
          <a:srgbClr val="6A737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bsolute White">
      <a:srgbClr val="FFFFFF"/>
    </a:custClr>
    <a:custClr name="Absolute Black">
      <a:srgbClr val="000000"/>
    </a:custClr>
    <a:custClr name="Corporate Red">
      <a:srgbClr val="98002E"/>
    </a:custClr>
    <a:custClr name="Green">
      <a:srgbClr val="4A8986"/>
    </a:custClr>
    <a:custClr name="Gold 1">
      <a:srgbClr val="DEA62B"/>
    </a:custClr>
    <a:custClr name="Sky Blue">
      <a:srgbClr val="5087C7"/>
    </a:custClr>
    <a:custClr name="Mid-Blue">
      <a:srgbClr val="377193"/>
    </a:custClr>
    <a:custClr name="Teal">
      <a:srgbClr val="5FACAD"/>
    </a:custClr>
    <a:custClr name="Gold 2">
      <a:srgbClr val="E7BC70"/>
    </a:custClr>
    <a:custClr name="Gray">
      <a:srgbClr val="727B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- 1.1, LFG RPS Template, mm, fixed, gs, matched</Template>
  <TotalTime>1904</TotalTime>
  <Words>733</Words>
  <Application>Microsoft Office PowerPoint</Application>
  <PresentationFormat>On-screen Show (4:3)</PresentationFormat>
  <Paragraphs>261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Aparajita</vt:lpstr>
      <vt:lpstr>Wingdings</vt:lpstr>
      <vt:lpstr>Lincoln Financial</vt:lpstr>
      <vt:lpstr>End of Summer Presentation</vt:lpstr>
      <vt:lpstr>Who am I?</vt:lpstr>
      <vt:lpstr>What can r do for lincoln?</vt:lpstr>
      <vt:lpstr>dashboards</vt:lpstr>
      <vt:lpstr>dashboards</vt:lpstr>
      <vt:lpstr>dashboards</vt:lpstr>
      <vt:lpstr>dashboards</vt:lpstr>
      <vt:lpstr>Visualizations</vt:lpstr>
      <vt:lpstr>Visualizations</vt:lpstr>
      <vt:lpstr>Visualizations</vt:lpstr>
      <vt:lpstr>Visualizations</vt:lpstr>
      <vt:lpstr>speed</vt:lpstr>
      <vt:lpstr>speed</vt:lpstr>
      <vt:lpstr>speed</vt:lpstr>
      <vt:lpstr>speed</vt:lpstr>
      <vt:lpstr>MG-ALFA</vt:lpstr>
      <vt:lpstr>MG-ALFA</vt:lpstr>
      <vt:lpstr>MG-ALFA</vt:lpstr>
      <vt:lpstr>speed</vt:lpstr>
      <vt:lpstr>speed</vt:lpstr>
      <vt:lpstr>speed</vt:lpstr>
      <vt:lpstr>Why do I care so much?</vt:lpstr>
      <vt:lpstr>PowerPoint Presentation</vt:lpstr>
    </vt:vector>
  </TitlesOfParts>
  <Company>Lincoln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McEvoy, Mark</dc:creator>
  <cp:lastModifiedBy>Vaughan, Matthew D</cp:lastModifiedBy>
  <cp:revision>65</cp:revision>
  <dcterms:created xsi:type="dcterms:W3CDTF">2013-12-12T22:58:12Z</dcterms:created>
  <dcterms:modified xsi:type="dcterms:W3CDTF">2017-07-21T13:24:20Z</dcterms:modified>
</cp:coreProperties>
</file>