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Corbel"/>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jCLwrbi/Ej8pYpA1npfdwu3py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7F43C3-F70A-491C-8632-B0AC6A4B21AD}">
  <a:tblStyle styleId="{967F43C3-F70A-491C-8632-B0AC6A4B21AD}"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b="off" i="off"/>
      <a:tcStyle>
        <a:fill>
          <a:solidFill>
            <a:srgbClr val="CCE2F8"/>
          </a:solidFill>
        </a:fill>
      </a:tcStyle>
    </a:band1H>
    <a:band2H>
      <a:tcTxStyle b="off" i="off"/>
    </a:band2H>
    <a:band1V>
      <a:tcTxStyle b="off" i="off"/>
      <a:tcStyle>
        <a:fill>
          <a:solidFill>
            <a:srgbClr val="CCE2F8"/>
          </a:solidFill>
        </a:fill>
      </a:tcStyle>
    </a:band1V>
    <a:band2V>
      <a:tcTxStyle b="off" i="off"/>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italic.fntdata"/><Relationship Id="rId30" Type="http://schemas.openxmlformats.org/officeDocument/2006/relationships/font" Target="fonts/Corbel-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cbf3d2db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6cbf3d2db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6cbf3d2db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tr-T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cbf3d2db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6cbf3d2db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6cbf3d2db3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tr-T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cbf3d2db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6cbf3d2db3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6cbf3d2db3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tr-T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cbf3d2db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6cbf3d2db3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6cbf3d2db3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tr-T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cbf3d2db3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6cbf3d2db3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6cbf3d2db3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tr-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Slaydı" showMasterSp="0" type="title">
  <p:cSld name="TITLE">
    <p:spTree>
      <p:nvGrpSpPr>
        <p:cNvPr id="22" name="Shape 22"/>
        <p:cNvGrpSpPr/>
        <p:nvPr/>
      </p:nvGrpSpPr>
      <p:grpSpPr>
        <a:xfrm>
          <a:off x="0" y="0"/>
          <a:ext cx="0" cy="0"/>
          <a:chOff x="0" y="0"/>
          <a:chExt cx="0" cy="0"/>
        </a:xfrm>
      </p:grpSpPr>
      <p:grpSp>
        <p:nvGrpSpPr>
          <p:cNvPr id="23" name="Google Shape;23;p20"/>
          <p:cNvGrpSpPr/>
          <p:nvPr/>
        </p:nvGrpSpPr>
        <p:grpSpPr>
          <a:xfrm>
            <a:off x="546100" y="-4763"/>
            <a:ext cx="5014912" cy="6862763"/>
            <a:chOff x="2928938" y="-4763"/>
            <a:chExt cx="5014912" cy="6862763"/>
          </a:xfrm>
        </p:grpSpPr>
        <p:sp>
          <p:nvSpPr>
            <p:cNvPr id="24" name="Google Shape;24;p20"/>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20"/>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20"/>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20"/>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20"/>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20"/>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20"/>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2" name="Google Shape;32;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azılı Panoramik Resim">
  <p:cSld name="Yazılı Panoramik Resim">
    <p:spTree>
      <p:nvGrpSpPr>
        <p:cNvPr id="86" name="Shape 86"/>
        <p:cNvGrpSpPr/>
        <p:nvPr/>
      </p:nvGrpSpPr>
      <p:grpSpPr>
        <a:xfrm>
          <a:off x="0" y="0"/>
          <a:ext cx="0" cy="0"/>
          <a:chOff x="0" y="0"/>
          <a:chExt cx="0" cy="0"/>
        </a:xfrm>
      </p:grpSpPr>
      <p:sp>
        <p:nvSpPr>
          <p:cNvPr id="87" name="Google Shape;87;p29"/>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9"/>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lnSpc>
                <a:spcPct val="100000"/>
              </a:lnSpc>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9" name="Google Shape;89;p29"/>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0" name="Google Shape;90;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Resim Yazısı">
  <p:cSld name="Başlık ve Resim Yazısı">
    <p:spTree>
      <p:nvGrpSpPr>
        <p:cNvPr id="93" name="Shape 93"/>
        <p:cNvGrpSpPr/>
        <p:nvPr/>
      </p:nvGrpSpPr>
      <p:grpSpPr>
        <a:xfrm>
          <a:off x="0" y="0"/>
          <a:ext cx="0" cy="0"/>
          <a:chOff x="0" y="0"/>
          <a:chExt cx="0" cy="0"/>
        </a:xfrm>
      </p:grpSpPr>
      <p:sp>
        <p:nvSpPr>
          <p:cNvPr id="94" name="Google Shape;94;p30"/>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0"/>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96" name="Google Shape;96;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sim Yazılı Alıntı">
  <p:cSld name="Resim Yazılı Alıntı">
    <p:spTree>
      <p:nvGrpSpPr>
        <p:cNvPr id="99" name="Shape 99"/>
        <p:cNvGrpSpPr/>
        <p:nvPr/>
      </p:nvGrpSpPr>
      <p:grpSpPr>
        <a:xfrm>
          <a:off x="0" y="0"/>
          <a:ext cx="0" cy="0"/>
          <a:chOff x="0" y="0"/>
          <a:chExt cx="0" cy="0"/>
        </a:xfrm>
      </p:grpSpPr>
      <p:sp>
        <p:nvSpPr>
          <p:cNvPr id="100" name="Google Shape;100;p31"/>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tr-TR"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1" name="Google Shape;101;p31"/>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tr-TR"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2" name="Google Shape;102;p31"/>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4" name="Google Shape;104;p31"/>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5" name="Google Shape;105;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sim Kartı">
  <p:cSld name="İsim Kartı">
    <p:spTree>
      <p:nvGrpSpPr>
        <p:cNvPr id="108" name="Shape 108"/>
        <p:cNvGrpSpPr/>
        <p:nvPr/>
      </p:nvGrpSpPr>
      <p:grpSpPr>
        <a:xfrm>
          <a:off x="0" y="0"/>
          <a:ext cx="0" cy="0"/>
          <a:chOff x="0" y="0"/>
          <a:chExt cx="0" cy="0"/>
        </a:xfrm>
      </p:grpSpPr>
      <p:sp>
        <p:nvSpPr>
          <p:cNvPr id="109" name="Google Shape;109;p32"/>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2"/>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1" name="Google Shape;111;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ıntı İsim Kartı">
  <p:cSld name="Alıntı İsim Kartı">
    <p:spTree>
      <p:nvGrpSpPr>
        <p:cNvPr id="114" name="Shape 114"/>
        <p:cNvGrpSpPr/>
        <p:nvPr/>
      </p:nvGrpSpPr>
      <p:grpSpPr>
        <a:xfrm>
          <a:off x="0" y="0"/>
          <a:ext cx="0" cy="0"/>
          <a:chOff x="0" y="0"/>
          <a:chExt cx="0" cy="0"/>
        </a:xfrm>
      </p:grpSpPr>
      <p:sp>
        <p:nvSpPr>
          <p:cNvPr id="115" name="Google Shape;115;p3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tr-TR"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6" name="Google Shape;116;p3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tr-TR"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7" name="Google Shape;117;p3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3"/>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9" name="Google Shape;119;p33"/>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0" name="Google Shape;120;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ğru veya Yanlış">
  <p:cSld name="Doğru veya Yanlış">
    <p:spTree>
      <p:nvGrpSpPr>
        <p:cNvPr id="123" name="Shape 123"/>
        <p:cNvGrpSpPr/>
        <p:nvPr/>
      </p:nvGrpSpPr>
      <p:grpSpPr>
        <a:xfrm>
          <a:off x="0" y="0"/>
          <a:ext cx="0" cy="0"/>
          <a:chOff x="0" y="0"/>
          <a:chExt cx="0" cy="0"/>
        </a:xfrm>
      </p:grpSpPr>
      <p:sp>
        <p:nvSpPr>
          <p:cNvPr id="124" name="Google Shape;124;p34"/>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4"/>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6" name="Google Shape;126;p34"/>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7" name="Google Shape;127;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Dikey Metin" type="vertTx">
  <p:cSld name="VERTICAL_TEXT">
    <p:spTree>
      <p:nvGrpSpPr>
        <p:cNvPr id="130" name="Shape 130"/>
        <p:cNvGrpSpPr/>
        <p:nvPr/>
      </p:nvGrpSpPr>
      <p:grpSpPr>
        <a:xfrm>
          <a:off x="0" y="0"/>
          <a:ext cx="0" cy="0"/>
          <a:chOff x="0" y="0"/>
          <a:chExt cx="0" cy="0"/>
        </a:xfrm>
      </p:grpSpPr>
      <p:sp>
        <p:nvSpPr>
          <p:cNvPr id="131" name="Google Shape;131;p3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5"/>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3" name="Google Shape;133;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key Başlık ve Metin" type="vertTitleAndTx">
  <p:cSld name="VERTICAL_TITLE_AND_VERTICAL_TEXT">
    <p:spTree>
      <p:nvGrpSpPr>
        <p:cNvPr id="136" name="Shape 136"/>
        <p:cNvGrpSpPr/>
        <p:nvPr/>
      </p:nvGrpSpPr>
      <p:grpSpPr>
        <a:xfrm>
          <a:off x="0" y="0"/>
          <a:ext cx="0" cy="0"/>
          <a:chOff x="0" y="0"/>
          <a:chExt cx="0" cy="0"/>
        </a:xfrm>
      </p:grpSpPr>
      <p:sp>
        <p:nvSpPr>
          <p:cNvPr id="137" name="Google Shape;137;p36"/>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6"/>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9" name="Google Shape;139;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İçerik" type="obj">
  <p:cSld name="OBJECT">
    <p:spTree>
      <p:nvGrpSpPr>
        <p:cNvPr id="35" name="Shape 35"/>
        <p:cNvGrpSpPr/>
        <p:nvPr/>
      </p:nvGrpSpPr>
      <p:grpSpPr>
        <a:xfrm>
          <a:off x="0" y="0"/>
          <a:ext cx="0" cy="0"/>
          <a:chOff x="0" y="0"/>
          <a:chExt cx="0" cy="0"/>
        </a:xfrm>
      </p:grpSpPr>
      <p:sp>
        <p:nvSpPr>
          <p:cNvPr id="36" name="Google Shape;36;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38" name="Google Shape;38;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ölüm Üst Bilgisi" type="secHead">
  <p:cSld name="SECTION_HEADER">
    <p:spTree>
      <p:nvGrpSpPr>
        <p:cNvPr id="41" name="Shape 41"/>
        <p:cNvGrpSpPr/>
        <p:nvPr/>
      </p:nvGrpSpPr>
      <p:grpSpPr>
        <a:xfrm>
          <a:off x="0" y="0"/>
          <a:ext cx="0" cy="0"/>
          <a:chOff x="0" y="0"/>
          <a:chExt cx="0" cy="0"/>
        </a:xfrm>
      </p:grpSpPr>
      <p:sp>
        <p:nvSpPr>
          <p:cNvPr id="42" name="Google Shape;42;p22"/>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4" name="Google Shape;44;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ki İçerik" type="twoObj">
  <p:cSld name="TWO_OBJECTS">
    <p:spTree>
      <p:nvGrpSpPr>
        <p:cNvPr id="47" name="Shape 47"/>
        <p:cNvGrpSpPr/>
        <p:nvPr/>
      </p:nvGrpSpPr>
      <p:grpSpPr>
        <a:xfrm>
          <a:off x="0" y="0"/>
          <a:ext cx="0" cy="0"/>
          <a:chOff x="0" y="0"/>
          <a:chExt cx="0" cy="0"/>
        </a:xfrm>
      </p:grpSpPr>
      <p:sp>
        <p:nvSpPr>
          <p:cNvPr id="48" name="Google Shape;48;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0" name="Google Shape;50;p23"/>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1" name="Google Shape;51;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arşılaştırma" type="twoTxTwoObj">
  <p:cSld name="TWO_OBJECTS_WITH_TEXT">
    <p:spTree>
      <p:nvGrpSpPr>
        <p:cNvPr id="54" name="Shape 54"/>
        <p:cNvGrpSpPr/>
        <p:nvPr/>
      </p:nvGrpSpPr>
      <p:grpSpPr>
        <a:xfrm>
          <a:off x="0" y="0"/>
          <a:ext cx="0" cy="0"/>
          <a:chOff x="0" y="0"/>
          <a:chExt cx="0" cy="0"/>
        </a:xfrm>
      </p:grpSpPr>
      <p:sp>
        <p:nvSpPr>
          <p:cNvPr id="55" name="Google Shape;55;p2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7" name="Google Shape;57;p24"/>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8" name="Google Shape;58;p24"/>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9" name="Google Shape;59;p24"/>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0" name="Google Shape;60;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alnızca Başlık" type="titleOnly">
  <p:cSld name="TITLE_ONLY">
    <p:spTree>
      <p:nvGrpSpPr>
        <p:cNvPr id="63" name="Shape 63"/>
        <p:cNvGrpSpPr/>
        <p:nvPr/>
      </p:nvGrpSpPr>
      <p:grpSpPr>
        <a:xfrm>
          <a:off x="0" y="0"/>
          <a:ext cx="0" cy="0"/>
          <a:chOff x="0" y="0"/>
          <a:chExt cx="0" cy="0"/>
        </a:xfrm>
      </p:grpSpPr>
      <p:sp>
        <p:nvSpPr>
          <p:cNvPr id="64" name="Google Shape;64;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oş" type="blank">
  <p:cSld name="BLANK">
    <p:spTree>
      <p:nvGrpSpPr>
        <p:cNvPr id="68" name="Shape 68"/>
        <p:cNvGrpSpPr/>
        <p:nvPr/>
      </p:nvGrpSpPr>
      <p:grpSpPr>
        <a:xfrm>
          <a:off x="0" y="0"/>
          <a:ext cx="0" cy="0"/>
          <a:chOff x="0" y="0"/>
          <a:chExt cx="0" cy="0"/>
        </a:xfrm>
      </p:grpSpPr>
      <p:sp>
        <p:nvSpPr>
          <p:cNvPr id="69" name="Google Shape;69;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İçerik" type="objTx">
  <p:cSld name="OBJECT_WITH_CAPTION_TEXT">
    <p:spTree>
      <p:nvGrpSpPr>
        <p:cNvPr id="72" name="Shape 72"/>
        <p:cNvGrpSpPr/>
        <p:nvPr/>
      </p:nvGrpSpPr>
      <p:grpSpPr>
        <a:xfrm>
          <a:off x="0" y="0"/>
          <a:ext cx="0" cy="0"/>
          <a:chOff x="0" y="0"/>
          <a:chExt cx="0" cy="0"/>
        </a:xfrm>
      </p:grpSpPr>
      <p:sp>
        <p:nvSpPr>
          <p:cNvPr id="73" name="Google Shape;73;p27"/>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5" name="Google Shape;75;p27"/>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6" name="Google Shape;76;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Resim" type="picTx">
  <p:cSld name="PICTURE_WITH_CAPTION_TEXT">
    <p:spTree>
      <p:nvGrpSpPr>
        <p:cNvPr id="79" name="Shape 79"/>
        <p:cNvGrpSpPr/>
        <p:nvPr/>
      </p:nvGrpSpPr>
      <p:grpSpPr>
        <a:xfrm>
          <a:off x="0" y="0"/>
          <a:ext cx="0" cy="0"/>
          <a:chOff x="0" y="0"/>
          <a:chExt cx="0" cy="0"/>
        </a:xfrm>
      </p:grpSpPr>
      <p:sp>
        <p:nvSpPr>
          <p:cNvPr id="80" name="Google Shape;80;p28"/>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8"/>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lnSpc>
                <a:spcPct val="100000"/>
              </a:lnSpc>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2" name="Google Shape;82;p28"/>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3" name="Google Shape;83;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9"/>
          <p:cNvGrpSpPr/>
          <p:nvPr/>
        </p:nvGrpSpPr>
        <p:grpSpPr>
          <a:xfrm>
            <a:off x="150812" y="0"/>
            <a:ext cx="2436813" cy="6858001"/>
            <a:chOff x="1320800" y="0"/>
            <a:chExt cx="2436813" cy="6858001"/>
          </a:xfrm>
        </p:grpSpPr>
        <p:sp>
          <p:nvSpPr>
            <p:cNvPr id="11" name="Google Shape;11;p19"/>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9"/>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9"/>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9"/>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9"/>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9"/>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0.jp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
          <p:cNvSpPr/>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2600"/>
              <a:buFont typeface="Arial"/>
              <a:buNone/>
            </a:pPr>
            <a:r>
              <a:rPr b="1" i="0" lang="tr-TR" sz="2600" u="none" cap="none" strike="noStrike">
                <a:solidFill>
                  <a:srgbClr val="FFFFFF"/>
                </a:solidFill>
                <a:latin typeface="Corbel"/>
                <a:ea typeface="Corbel"/>
                <a:cs typeface="Corbel"/>
                <a:sym typeface="Corbel"/>
              </a:rPr>
              <a:t>  CS 301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600"/>
              </a:spcBef>
              <a:spcAft>
                <a:spcPts val="0"/>
              </a:spcAft>
              <a:buClr>
                <a:srgbClr val="000000"/>
              </a:buClr>
              <a:buSzPts val="2600"/>
              <a:buFont typeface="Arial"/>
              <a:buNone/>
            </a:pPr>
            <a:r>
              <a:rPr b="1" i="0" lang="tr-TR" sz="2600" u="none" cap="none" strike="noStrike">
                <a:solidFill>
                  <a:srgbClr val="FFFFFF"/>
                </a:solidFill>
                <a:latin typeface="Corbel"/>
                <a:ea typeface="Corbel"/>
                <a:cs typeface="Corbel"/>
                <a:sym typeface="Corbel"/>
              </a:rPr>
              <a:t>Algorithms</a:t>
            </a:r>
            <a:endParaRPr b="1" i="0" sz="2600" u="none" cap="none" strike="noStrike">
              <a:solidFill>
                <a:srgbClr val="FFFFFF"/>
              </a:solidFill>
              <a:latin typeface="Corbel"/>
              <a:ea typeface="Corbel"/>
              <a:cs typeface="Corbel"/>
              <a:sym typeface="Corbel"/>
            </a:endParaRPr>
          </a:p>
        </p:txBody>
      </p:sp>
      <p:sp>
        <p:nvSpPr>
          <p:cNvPr id="147" name="Google Shape;147;p1"/>
          <p:cNvSpPr/>
          <p:nvPr/>
        </p:nvSpPr>
        <p:spPr>
          <a:xfrm>
            <a:off x="1690942" y="129045"/>
            <a:ext cx="1004836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tr-TR" sz="5400" u="none" cap="none" strike="noStrike">
                <a:solidFill>
                  <a:srgbClr val="53575C"/>
                </a:solidFill>
                <a:latin typeface="Corbel"/>
                <a:ea typeface="Corbel"/>
                <a:cs typeface="Corbel"/>
                <a:sym typeface="Corbel"/>
              </a:rPr>
              <a:t>Hamiltonian Path</a:t>
            </a:r>
            <a:endParaRPr b="0" i="0" sz="5400" u="none" cap="none" strike="noStrike">
              <a:solidFill>
                <a:srgbClr val="53575C"/>
              </a:solidFill>
              <a:latin typeface="Corbel"/>
              <a:ea typeface="Corbel"/>
              <a:cs typeface="Corbel"/>
              <a:sym typeface="Corbel"/>
            </a:endParaRPr>
          </a:p>
        </p:txBody>
      </p:sp>
      <p:sp>
        <p:nvSpPr>
          <p:cNvPr id="148" name="Google Shape;148;p1"/>
          <p:cNvSpPr txBox="1"/>
          <p:nvPr/>
        </p:nvSpPr>
        <p:spPr>
          <a:xfrm>
            <a:off x="9451360" y="4695825"/>
            <a:ext cx="2287947" cy="17851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chemeClr val="dk1"/>
                </a:solidFill>
                <a:latin typeface="Corbel"/>
                <a:ea typeface="Corbel"/>
                <a:cs typeface="Corbel"/>
                <a:sym typeface="Corbel"/>
              </a:rPr>
              <a:t>Yiğit Tekinalp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tr-TR" sz="1800" u="none" cap="none" strike="noStrike">
                <a:solidFill>
                  <a:schemeClr val="dk1"/>
                </a:solidFill>
                <a:latin typeface="Corbel"/>
                <a:ea typeface="Corbel"/>
                <a:cs typeface="Corbel"/>
                <a:sym typeface="Corbel"/>
              </a:rPr>
              <a:t>Ege Toker Dinç</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tr-TR" sz="1800" u="none" cap="none" strike="noStrike">
                <a:solidFill>
                  <a:schemeClr val="dk1"/>
                </a:solidFill>
                <a:latin typeface="Corbel"/>
                <a:ea typeface="Corbel"/>
                <a:cs typeface="Corbel"/>
                <a:sym typeface="Corbel"/>
              </a:rPr>
              <a:t>Ataberk Özbay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tr-TR" sz="1800" u="none" cap="none" strike="noStrike">
                <a:solidFill>
                  <a:schemeClr val="dk1"/>
                </a:solidFill>
                <a:latin typeface="Corbel"/>
                <a:ea typeface="Corbel"/>
                <a:cs typeface="Corbel"/>
                <a:sym typeface="Corbel"/>
              </a:rPr>
              <a:t>Ceren Anıl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tr-TR" sz="1800" u="none" cap="none" strike="noStrike">
                <a:solidFill>
                  <a:schemeClr val="dk1"/>
                </a:solidFill>
                <a:latin typeface="Corbel"/>
                <a:ea typeface="Corbel"/>
                <a:cs typeface="Corbel"/>
                <a:sym typeface="Corbel"/>
              </a:rPr>
              <a:t>Uğurcan Açıkalın</a:t>
            </a:r>
            <a:endParaRPr b="0" i="0" sz="1800" u="none" cap="none" strike="noStrike">
              <a:solidFill>
                <a:schemeClr val="dk1"/>
              </a:solidFill>
              <a:latin typeface="Corbel"/>
              <a:ea typeface="Corbel"/>
              <a:cs typeface="Corbel"/>
              <a:sym typeface="Corbel"/>
            </a:endParaRPr>
          </a:p>
        </p:txBody>
      </p:sp>
      <p:pic>
        <p:nvPicPr>
          <p:cNvPr id="149" name="Google Shape;149;p1"/>
          <p:cNvPicPr preferRelativeResize="0"/>
          <p:nvPr/>
        </p:nvPicPr>
        <p:blipFill rotWithShape="1">
          <a:blip r:embed="rId3">
            <a:alphaModFix/>
          </a:blip>
          <a:srcRect b="0" l="0" r="0" t="0"/>
          <a:stretch/>
        </p:blipFill>
        <p:spPr>
          <a:xfrm>
            <a:off x="4766033" y="1571625"/>
            <a:ext cx="4190144" cy="3952876"/>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411"/>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0"/>
          <p:cNvSpPr txBox="1"/>
          <p:nvPr>
            <p:ph type="title"/>
          </p:nvPr>
        </p:nvSpPr>
        <p:spPr>
          <a:xfrm>
            <a:off x="1337801" y="0"/>
            <a:ext cx="10018713" cy="11620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Corbel"/>
              <a:buNone/>
            </a:pPr>
            <a:r>
              <a:rPr lang="tr-TR">
                <a:solidFill>
                  <a:schemeClr val="accent1"/>
                </a:solidFill>
              </a:rPr>
              <a:t>Running Time of the Algorithm</a:t>
            </a:r>
            <a:endParaRPr>
              <a:solidFill>
                <a:schemeClr val="accent1"/>
              </a:solidFill>
            </a:endParaRPr>
          </a:p>
        </p:txBody>
      </p:sp>
      <p:sp>
        <p:nvSpPr>
          <p:cNvPr id="214" name="Google Shape;214;p10"/>
          <p:cNvSpPr txBox="1"/>
          <p:nvPr/>
        </p:nvSpPr>
        <p:spPr>
          <a:xfrm>
            <a:off x="9309869" y="1240580"/>
            <a:ext cx="733928" cy="56112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tr-TR" sz="2400" u="none" cap="none" strike="noStrike">
                <a:solidFill>
                  <a:schemeClr val="dk1"/>
                </a:solidFill>
                <a:latin typeface="Calibri"/>
                <a:ea typeface="Calibri"/>
                <a:cs typeface="Calibri"/>
                <a:sym typeface="Calibri"/>
              </a:rPr>
              <a:t>O(n)</a:t>
            </a:r>
            <a:endParaRPr b="0" i="0" sz="1400" u="none" cap="none" strike="noStrike">
              <a:solidFill>
                <a:srgbClr val="000000"/>
              </a:solidFill>
              <a:latin typeface="Arial"/>
              <a:ea typeface="Arial"/>
              <a:cs typeface="Arial"/>
              <a:sym typeface="Arial"/>
            </a:endParaRPr>
          </a:p>
        </p:txBody>
      </p:sp>
      <p:sp>
        <p:nvSpPr>
          <p:cNvPr id="215" name="Google Shape;215;p10"/>
          <p:cNvSpPr txBox="1"/>
          <p:nvPr/>
        </p:nvSpPr>
        <p:spPr>
          <a:xfrm>
            <a:off x="9297252" y="3429000"/>
            <a:ext cx="888777" cy="56112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chemeClr val="dk1"/>
                </a:solidFill>
                <a:latin typeface="Corbel"/>
                <a:ea typeface="Corbel"/>
                <a:cs typeface="Corbel"/>
                <a:sym typeface="Corbel"/>
              </a:rPr>
              <a:t>O(n</a:t>
            </a:r>
            <a:r>
              <a:rPr b="0" baseline="30000" i="0" lang="tr-TR" sz="2400" u="none" cap="none" strike="noStrike">
                <a:solidFill>
                  <a:schemeClr val="dk1"/>
                </a:solidFill>
                <a:latin typeface="Corbel"/>
                <a:ea typeface="Corbel"/>
                <a:cs typeface="Corbel"/>
                <a:sym typeface="Corbel"/>
              </a:rPr>
              <a:t>2</a:t>
            </a:r>
            <a:r>
              <a:rPr b="0" i="0" lang="tr-TR" sz="24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216" name="Google Shape;216;p10"/>
          <p:cNvSpPr txBox="1"/>
          <p:nvPr/>
        </p:nvSpPr>
        <p:spPr>
          <a:xfrm>
            <a:off x="9093940" y="5164243"/>
            <a:ext cx="902673" cy="56112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tr-TR" sz="2400" u="none" cap="none" strike="noStrike">
                <a:solidFill>
                  <a:schemeClr val="dk1"/>
                </a:solidFill>
                <a:latin typeface="Calibri"/>
                <a:ea typeface="Calibri"/>
                <a:cs typeface="Calibri"/>
                <a:sym typeface="Calibri"/>
              </a:rPr>
              <a:t>O(n</a:t>
            </a:r>
            <a:r>
              <a:rPr b="0" baseline="30000" i="0" lang="tr-TR" sz="2400" u="none" cap="none" strike="noStrike">
                <a:solidFill>
                  <a:schemeClr val="dk1"/>
                </a:solidFill>
                <a:latin typeface="Calibri"/>
                <a:ea typeface="Calibri"/>
                <a:cs typeface="Calibri"/>
                <a:sym typeface="Calibri"/>
              </a:rPr>
              <a:t>3</a:t>
            </a:r>
            <a:r>
              <a:rPr b="0" i="0" lang="tr-TR"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7" name="Google Shape;217;p10"/>
          <p:cNvSpPr txBox="1"/>
          <p:nvPr/>
        </p:nvSpPr>
        <p:spPr>
          <a:xfrm>
            <a:off x="9579845" y="2373947"/>
            <a:ext cx="733929" cy="445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tr-TR" sz="2400" u="none" cap="none" strike="noStrike">
                <a:solidFill>
                  <a:schemeClr val="dk1"/>
                </a:solidFill>
                <a:latin typeface="Calibri"/>
                <a:ea typeface="Calibri"/>
                <a:cs typeface="Calibri"/>
                <a:sym typeface="Calibri"/>
              </a:rPr>
              <a:t>O(n)</a:t>
            </a:r>
            <a:endParaRPr b="0" i="0" sz="1400" u="none" cap="none" strike="noStrike">
              <a:solidFill>
                <a:srgbClr val="000000"/>
              </a:solidFill>
              <a:latin typeface="Arial"/>
              <a:ea typeface="Arial"/>
              <a:cs typeface="Arial"/>
              <a:sym typeface="Arial"/>
            </a:endParaRPr>
          </a:p>
        </p:txBody>
      </p:sp>
      <p:pic>
        <p:nvPicPr>
          <p:cNvPr id="218" name="Google Shape;218;p10"/>
          <p:cNvPicPr preferRelativeResize="0"/>
          <p:nvPr/>
        </p:nvPicPr>
        <p:blipFill rotWithShape="1">
          <a:blip r:embed="rId3">
            <a:alphaModFix/>
          </a:blip>
          <a:srcRect b="0" l="0" r="0" t="0"/>
          <a:stretch/>
        </p:blipFill>
        <p:spPr>
          <a:xfrm>
            <a:off x="2005970" y="1162049"/>
            <a:ext cx="6699880" cy="5438776"/>
          </a:xfrm>
          <a:prstGeom prst="rect">
            <a:avLst/>
          </a:prstGeom>
          <a:noFill/>
          <a:ln>
            <a:noFill/>
          </a:ln>
        </p:spPr>
      </p:pic>
      <p:cxnSp>
        <p:nvCxnSpPr>
          <p:cNvPr id="219" name="Google Shape;219;p10"/>
          <p:cNvCxnSpPr/>
          <p:nvPr/>
        </p:nvCxnSpPr>
        <p:spPr>
          <a:xfrm flipH="1" rot="10800000">
            <a:off x="5012055" y="1521142"/>
            <a:ext cx="4103370" cy="173990"/>
          </a:xfrm>
          <a:prstGeom prst="straightConnector1">
            <a:avLst/>
          </a:prstGeom>
          <a:noFill/>
          <a:ln cap="flat" cmpd="sng" w="76200">
            <a:solidFill>
              <a:srgbClr val="FFFF00"/>
            </a:solidFill>
            <a:prstDash val="solid"/>
            <a:round/>
            <a:headEnd len="sm" w="sm" type="none"/>
            <a:tailEnd len="med" w="med" type="triangle"/>
          </a:ln>
        </p:spPr>
      </p:cxnSp>
      <p:sp>
        <p:nvSpPr>
          <p:cNvPr id="220" name="Google Shape;220;p10"/>
          <p:cNvSpPr/>
          <p:nvPr/>
        </p:nvSpPr>
        <p:spPr>
          <a:xfrm>
            <a:off x="7332219" y="4518975"/>
            <a:ext cx="1584960" cy="1851660"/>
          </a:xfrm>
          <a:prstGeom prst="rightBrace">
            <a:avLst>
              <a:gd fmla="val 0" name="adj1"/>
              <a:gd fmla="val 48509" name="adj2"/>
            </a:avLst>
          </a:prstGeom>
          <a:noFill/>
          <a:ln cap="flat" cmpd="sng" w="762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cxnSp>
        <p:nvCxnSpPr>
          <p:cNvPr id="221" name="Google Shape;221;p10"/>
          <p:cNvCxnSpPr/>
          <p:nvPr/>
        </p:nvCxnSpPr>
        <p:spPr>
          <a:xfrm flipH="1" rot="10800000">
            <a:off x="4286116" y="3758249"/>
            <a:ext cx="4829309" cy="940433"/>
          </a:xfrm>
          <a:prstGeom prst="straightConnector1">
            <a:avLst/>
          </a:prstGeom>
          <a:noFill/>
          <a:ln cap="flat" cmpd="sng" w="76200">
            <a:solidFill>
              <a:srgbClr val="FFFF00"/>
            </a:solidFill>
            <a:prstDash val="solid"/>
            <a:round/>
            <a:headEnd len="sm" w="sm" type="none"/>
            <a:tailEnd len="med" w="med" type="triangle"/>
          </a:ln>
        </p:spPr>
      </p:cxnSp>
      <p:cxnSp>
        <p:nvCxnSpPr>
          <p:cNvPr id="222" name="Google Shape;222;p10"/>
          <p:cNvCxnSpPr/>
          <p:nvPr/>
        </p:nvCxnSpPr>
        <p:spPr>
          <a:xfrm flipH="1" rot="10800000">
            <a:off x="4739092" y="2639376"/>
            <a:ext cx="4570777" cy="460376"/>
          </a:xfrm>
          <a:prstGeom prst="straightConnector1">
            <a:avLst/>
          </a:prstGeom>
          <a:noFill/>
          <a:ln cap="flat" cmpd="sng" w="76200">
            <a:solidFill>
              <a:srgbClr val="FFFF00"/>
            </a:solidFill>
            <a:prstDash val="solid"/>
            <a:round/>
            <a:headEnd len="sm" w="sm" type="none"/>
            <a:tailEnd len="med" w="med" type="triangle"/>
          </a:ln>
        </p:spPr>
      </p:cxnSp>
      <p:cxnSp>
        <p:nvCxnSpPr>
          <p:cNvPr id="223" name="Google Shape;223;p10"/>
          <p:cNvCxnSpPr/>
          <p:nvPr/>
        </p:nvCxnSpPr>
        <p:spPr>
          <a:xfrm flipH="1" rot="10800000">
            <a:off x="4890135" y="4698682"/>
            <a:ext cx="4291965" cy="1066800"/>
          </a:xfrm>
          <a:prstGeom prst="straightConnector1">
            <a:avLst/>
          </a:prstGeom>
          <a:noFill/>
          <a:ln cap="flat" cmpd="sng" w="76200">
            <a:solidFill>
              <a:srgbClr val="FFFF00"/>
            </a:solidFill>
            <a:prstDash val="solid"/>
            <a:round/>
            <a:headEnd len="sm" w="sm" type="none"/>
            <a:tailEnd len="med" w="med" type="triangle"/>
          </a:ln>
        </p:spPr>
      </p:cxnSp>
      <p:sp>
        <p:nvSpPr>
          <p:cNvPr id="224" name="Google Shape;224;p10"/>
          <p:cNvSpPr txBox="1"/>
          <p:nvPr/>
        </p:nvSpPr>
        <p:spPr>
          <a:xfrm>
            <a:off x="9262684" y="4351228"/>
            <a:ext cx="733929" cy="445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tr-TR" sz="2400" u="none" cap="none" strike="noStrike">
                <a:solidFill>
                  <a:schemeClr val="dk1"/>
                </a:solidFill>
                <a:latin typeface="Calibri"/>
                <a:ea typeface="Calibri"/>
                <a:cs typeface="Calibri"/>
                <a:sym typeface="Calibri"/>
              </a:rPr>
              <a:t>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1"/>
          <p:cNvSpPr txBox="1"/>
          <p:nvPr/>
        </p:nvSpPr>
        <p:spPr>
          <a:xfrm>
            <a:off x="9704611" y="1551561"/>
            <a:ext cx="733928" cy="56112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tr-TR" sz="2400" u="none" cap="none" strike="noStrike">
                <a:solidFill>
                  <a:schemeClr val="dk1"/>
                </a:solidFill>
                <a:latin typeface="Calibri"/>
                <a:ea typeface="Calibri"/>
                <a:cs typeface="Calibri"/>
                <a:sym typeface="Calibri"/>
              </a:rPr>
              <a:t>O(n)</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a:off x="1755401" y="4868739"/>
            <a:ext cx="8976472" cy="14344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tr-TR" sz="3200" u="none" cap="none" strike="noStrike">
                <a:solidFill>
                  <a:schemeClr val="dk1"/>
                </a:solidFill>
                <a:latin typeface="Corbel"/>
                <a:ea typeface="Corbel"/>
                <a:cs typeface="Corbel"/>
                <a:sym typeface="Corbel"/>
              </a:rPr>
              <a:t>Total running time: O(n) + O(n) + O(n</a:t>
            </a:r>
            <a:r>
              <a:rPr b="0" baseline="30000" i="0" lang="tr-TR" sz="3200" u="none" cap="none" strike="noStrike">
                <a:solidFill>
                  <a:schemeClr val="dk1"/>
                </a:solidFill>
                <a:latin typeface="Corbel"/>
                <a:ea typeface="Corbel"/>
                <a:cs typeface="Corbel"/>
                <a:sym typeface="Corbel"/>
              </a:rPr>
              <a:t>3</a:t>
            </a:r>
            <a:r>
              <a:rPr b="0" i="0" lang="tr-TR" sz="3200" u="none" cap="none" strike="noStrike">
                <a:solidFill>
                  <a:schemeClr val="dk1"/>
                </a:solidFill>
                <a:latin typeface="Corbel"/>
                <a:ea typeface="Corbel"/>
                <a:cs typeface="Corbel"/>
                <a:sym typeface="Corbel"/>
              </a:rPr>
              <a:t>) + O(n) = O(n</a:t>
            </a:r>
            <a:r>
              <a:rPr b="0" baseline="30000" i="0" lang="tr-TR" sz="3200" u="none" cap="none" strike="noStrike">
                <a:solidFill>
                  <a:schemeClr val="dk1"/>
                </a:solidFill>
                <a:latin typeface="Corbel"/>
                <a:ea typeface="Corbel"/>
                <a:cs typeface="Corbel"/>
                <a:sym typeface="Corbel"/>
              </a:rPr>
              <a:t>3</a:t>
            </a:r>
            <a:r>
              <a:rPr b="0" i="0" lang="tr-TR" sz="3200" u="none" cap="none" strike="noStrike">
                <a:solidFill>
                  <a:schemeClr val="dk1"/>
                </a:solidFill>
                <a:latin typeface="Corbel"/>
                <a:ea typeface="Corbel"/>
                <a:cs typeface="Corbel"/>
                <a:sym typeface="Corbel"/>
              </a:rPr>
              <a:t>)</a:t>
            </a:r>
            <a:endParaRPr b="0" i="0" sz="3200" u="none" cap="none" strike="noStrike">
              <a:solidFill>
                <a:schemeClr val="dk1"/>
              </a:solidFill>
              <a:latin typeface="Corbel"/>
              <a:ea typeface="Corbel"/>
              <a:cs typeface="Corbel"/>
              <a:sym typeface="Corbel"/>
            </a:endParaRPr>
          </a:p>
          <a:p>
            <a:pPr indent="0" lvl="0" marL="0" marR="0" rtl="0" algn="l">
              <a:lnSpc>
                <a:spcPct val="107000"/>
              </a:lnSpc>
              <a:spcBef>
                <a:spcPts val="0"/>
              </a:spcBef>
              <a:spcAft>
                <a:spcPts val="0"/>
              </a:spcAft>
              <a:buClr>
                <a:srgbClr val="000000"/>
              </a:buClr>
              <a:buSzPts val="5400"/>
              <a:buFont typeface="Arial"/>
              <a:buNone/>
            </a:pPr>
            <a:r>
              <a:rPr b="0" i="0" lang="tr-TR" sz="5400" u="none" cap="none" strike="noStrike">
                <a:solidFill>
                  <a:schemeClr val="dk1"/>
                </a:solidFill>
                <a:latin typeface="Calibri"/>
                <a:ea typeface="Calibri"/>
                <a:cs typeface="Calibri"/>
                <a:sym typeface="Calibri"/>
              </a:rPr>
              <a:t> </a:t>
            </a:r>
            <a:endParaRPr b="0" i="0" sz="5400" u="none" cap="none" strike="noStrike">
              <a:solidFill>
                <a:schemeClr val="dk1"/>
              </a:solidFill>
              <a:latin typeface="Calibri"/>
              <a:ea typeface="Calibri"/>
              <a:cs typeface="Calibri"/>
              <a:sym typeface="Calibri"/>
            </a:endParaRPr>
          </a:p>
        </p:txBody>
      </p:sp>
      <p:pic>
        <p:nvPicPr>
          <p:cNvPr id="231" name="Google Shape;231;p11"/>
          <p:cNvPicPr preferRelativeResize="0"/>
          <p:nvPr/>
        </p:nvPicPr>
        <p:blipFill rotWithShape="1">
          <a:blip r:embed="rId3">
            <a:alphaModFix/>
          </a:blip>
          <a:srcRect b="0" l="0" r="0" t="0"/>
          <a:stretch/>
        </p:blipFill>
        <p:spPr>
          <a:xfrm>
            <a:off x="1600199" y="1016000"/>
            <a:ext cx="6806565" cy="3689350"/>
          </a:xfrm>
          <a:prstGeom prst="rect">
            <a:avLst/>
          </a:prstGeom>
          <a:noFill/>
          <a:ln>
            <a:noFill/>
          </a:ln>
        </p:spPr>
      </p:pic>
      <p:cxnSp>
        <p:nvCxnSpPr>
          <p:cNvPr id="232" name="Google Shape;232;p11"/>
          <p:cNvCxnSpPr/>
          <p:nvPr/>
        </p:nvCxnSpPr>
        <p:spPr>
          <a:xfrm flipH="1" rot="10800000">
            <a:off x="4756785" y="1832123"/>
            <a:ext cx="4625340" cy="590720"/>
          </a:xfrm>
          <a:prstGeom prst="straightConnector1">
            <a:avLst/>
          </a:prstGeom>
          <a:noFill/>
          <a:ln cap="flat" cmpd="sng" w="76200">
            <a:solidFill>
              <a:srgbClr val="FFFF00"/>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12"/>
          <p:cNvSpPr txBox="1"/>
          <p:nvPr>
            <p:ph type="title"/>
          </p:nvPr>
        </p:nvSpPr>
        <p:spPr>
          <a:xfrm>
            <a:off x="2707865" y="111600"/>
            <a:ext cx="6390000" cy="1504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200"/>
              <a:buFont typeface="Corbel"/>
              <a:buNone/>
            </a:pPr>
            <a:r>
              <a:rPr lang="tr-TR" sz="3600">
                <a:solidFill>
                  <a:schemeClr val="accent1"/>
                </a:solidFill>
              </a:rPr>
              <a:t>Experimental Analysis</a:t>
            </a:r>
            <a:endParaRPr sz="3600">
              <a:solidFill>
                <a:schemeClr val="accent1"/>
              </a:solidFill>
            </a:endParaRPr>
          </a:p>
        </p:txBody>
      </p:sp>
      <p:sp>
        <p:nvSpPr>
          <p:cNvPr id="238" name="Google Shape;238;p12"/>
          <p:cNvSpPr txBox="1"/>
          <p:nvPr>
            <p:ph idx="1" type="body"/>
          </p:nvPr>
        </p:nvSpPr>
        <p:spPr>
          <a:xfrm>
            <a:off x="1415236" y="1938312"/>
            <a:ext cx="3333600" cy="3124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rPr b="1" i="1" lang="tr-TR" sz="3000">
                <a:solidFill>
                  <a:schemeClr val="accent1"/>
                </a:solidFill>
              </a:rPr>
              <a:t>Success Rate</a:t>
            </a:r>
            <a:endParaRPr sz="3000"/>
          </a:p>
          <a:p>
            <a:pPr indent="-272415" lvl="0" marL="285750" rtl="0" algn="l">
              <a:lnSpc>
                <a:spcPct val="100000"/>
              </a:lnSpc>
              <a:spcBef>
                <a:spcPts val="960"/>
              </a:spcBef>
              <a:spcAft>
                <a:spcPts val="0"/>
              </a:spcAft>
              <a:buSzPts val="2400"/>
              <a:buChar char="•"/>
            </a:pPr>
            <a:r>
              <a:rPr lang="tr-TR"/>
              <a:t>We compared our algorithm with the exact solution that DFS and backtracking algorithm gives out. Then, we analyzed the success rate according to the comparison result.</a:t>
            </a:r>
            <a:endParaRPr/>
          </a:p>
          <a:p>
            <a:pPr indent="0" lvl="0" marL="0" rtl="0" algn="l">
              <a:lnSpc>
                <a:spcPct val="100000"/>
              </a:lnSpc>
              <a:spcBef>
                <a:spcPts val="920"/>
              </a:spcBef>
              <a:spcAft>
                <a:spcPts val="0"/>
              </a:spcAft>
              <a:buSzPts val="2320"/>
              <a:buNone/>
            </a:pPr>
            <a:r>
              <a:t/>
            </a:r>
            <a:endParaRPr sz="1600"/>
          </a:p>
        </p:txBody>
      </p:sp>
      <p:sp>
        <p:nvSpPr>
          <p:cNvPr id="239" name="Google Shape;239;p12"/>
          <p:cNvSpPr/>
          <p:nvPr/>
        </p:nvSpPr>
        <p:spPr>
          <a:xfrm>
            <a:off x="4638514" y="5116119"/>
            <a:ext cx="7194900" cy="27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Calibri"/>
              <a:buNone/>
            </a:pPr>
            <a:r>
              <a:rPr b="0" i="0" lang="tr-TR" sz="1200" u="none" cap="none" strike="noStrike">
                <a:solidFill>
                  <a:srgbClr val="FFFFFF"/>
                </a:solidFill>
                <a:latin typeface="Calibri"/>
                <a:ea typeface="Calibri"/>
                <a:cs typeface="Calibri"/>
                <a:sym typeface="Calibri"/>
              </a:rPr>
              <a:t>		</a:t>
            </a:r>
            <a:r>
              <a:rPr b="0" i="1" lang="tr-TR" sz="1200" u="none" cap="none" strike="noStrike">
                <a:solidFill>
                  <a:schemeClr val="dk1"/>
                </a:solidFill>
                <a:latin typeface="Calibri"/>
                <a:ea typeface="Calibri"/>
                <a:cs typeface="Calibri"/>
                <a:sym typeface="Calibri"/>
              </a:rPr>
              <a:t>Fig.3. Success rate table of randomly created graphs with different vertices</a:t>
            </a:r>
            <a:endParaRPr b="0" i="0" sz="2000" u="none" cap="none" strike="noStrike">
              <a:solidFill>
                <a:schemeClr val="dk1"/>
              </a:solidFill>
              <a:latin typeface="Arial"/>
              <a:ea typeface="Arial"/>
              <a:cs typeface="Arial"/>
              <a:sym typeface="Arial"/>
            </a:endParaRPr>
          </a:p>
        </p:txBody>
      </p:sp>
      <p:graphicFrame>
        <p:nvGraphicFramePr>
          <p:cNvPr id="240" name="Google Shape;240;p12"/>
          <p:cNvGraphicFramePr/>
          <p:nvPr/>
        </p:nvGraphicFramePr>
        <p:xfrm>
          <a:off x="5399305" y="2264777"/>
          <a:ext cx="3000000" cy="3000000"/>
        </p:xfrm>
        <a:graphic>
          <a:graphicData uri="http://schemas.openxmlformats.org/drawingml/2006/table">
            <a:tbl>
              <a:tblPr bandRow="1" firstCol="1" firstRow="1">
                <a:noFill/>
                <a:tableStyleId>{967F43C3-F70A-491C-8632-B0AC6A4B21AD}</a:tableStyleId>
              </a:tblPr>
              <a:tblGrid>
                <a:gridCol w="1351650"/>
                <a:gridCol w="964675"/>
                <a:gridCol w="823550"/>
                <a:gridCol w="823550"/>
                <a:gridCol w="823550"/>
                <a:gridCol w="823550"/>
                <a:gridCol w="823550"/>
              </a:tblGrid>
              <a:tr h="545175">
                <a:tc>
                  <a:txBody>
                    <a:bodyPr/>
                    <a:lstStyle/>
                    <a:p>
                      <a:pPr indent="0" lvl="0" marL="0" marR="0" rtl="0" algn="l">
                        <a:lnSpc>
                          <a:spcPct val="107000"/>
                        </a:lnSpc>
                        <a:spcBef>
                          <a:spcPts val="0"/>
                        </a:spcBef>
                        <a:spcAft>
                          <a:spcPts val="0"/>
                        </a:spcAft>
                        <a:buClr>
                          <a:srgbClr val="000000"/>
                        </a:buClr>
                        <a:buSzPts val="1300"/>
                        <a:buFont typeface="Arial"/>
                        <a:buNone/>
                      </a:pPr>
                      <a:r>
                        <a:rPr lang="tr-TR" sz="1300" u="none" cap="none" strike="noStrike"/>
                        <a:t>Number of random graphs</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l">
                        <a:lnSpc>
                          <a:spcPct val="107000"/>
                        </a:lnSpc>
                        <a:spcBef>
                          <a:spcPts val="0"/>
                        </a:spcBef>
                        <a:spcAft>
                          <a:spcPts val="0"/>
                        </a:spcAft>
                        <a:buClr>
                          <a:srgbClr val="000000"/>
                        </a:buClr>
                        <a:buSzPts val="1300"/>
                        <a:buFont typeface="Arial"/>
                        <a:buNone/>
                      </a:pPr>
                      <a:r>
                        <a:rPr lang="tr-TR" sz="1300" u="none" cap="none" strike="noStrike"/>
                        <a:t>5 </a:t>
                      </a:r>
                      <a:endParaRPr sz="1300" u="none" cap="none" strike="noStrike"/>
                    </a:p>
                    <a:p>
                      <a:pPr indent="0" lvl="0" marL="0" marR="0" rtl="0" algn="l">
                        <a:lnSpc>
                          <a:spcPct val="107000"/>
                        </a:lnSpc>
                        <a:spcBef>
                          <a:spcPts val="0"/>
                        </a:spcBef>
                        <a:spcAft>
                          <a:spcPts val="0"/>
                        </a:spcAft>
                        <a:buClr>
                          <a:srgbClr val="000000"/>
                        </a:buClr>
                        <a:buSzPts val="1300"/>
                        <a:buFont typeface="Arial"/>
                        <a:buNone/>
                      </a:pPr>
                      <a:r>
                        <a:rPr lang="tr-TR" sz="1300" u="none" cap="none" strike="noStrike"/>
                        <a:t>Vertices</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l">
                        <a:lnSpc>
                          <a:spcPct val="107000"/>
                        </a:lnSpc>
                        <a:spcBef>
                          <a:spcPts val="0"/>
                        </a:spcBef>
                        <a:spcAft>
                          <a:spcPts val="0"/>
                        </a:spcAft>
                        <a:buClr>
                          <a:srgbClr val="000000"/>
                        </a:buClr>
                        <a:buSzPts val="1300"/>
                        <a:buFont typeface="Arial"/>
                        <a:buNone/>
                      </a:pPr>
                      <a:r>
                        <a:rPr lang="tr-TR" sz="1300" u="none" cap="none" strike="noStrike"/>
                        <a:t>10 Vertices</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l">
                        <a:lnSpc>
                          <a:spcPct val="107000"/>
                        </a:lnSpc>
                        <a:spcBef>
                          <a:spcPts val="0"/>
                        </a:spcBef>
                        <a:spcAft>
                          <a:spcPts val="0"/>
                        </a:spcAft>
                        <a:buClr>
                          <a:srgbClr val="000000"/>
                        </a:buClr>
                        <a:buSzPts val="1300"/>
                        <a:buFont typeface="Arial"/>
                        <a:buNone/>
                      </a:pPr>
                      <a:r>
                        <a:rPr lang="tr-TR" sz="1300" u="none" cap="none" strike="noStrike"/>
                        <a:t>15 Vertices</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l">
                        <a:lnSpc>
                          <a:spcPct val="107000"/>
                        </a:lnSpc>
                        <a:spcBef>
                          <a:spcPts val="0"/>
                        </a:spcBef>
                        <a:spcAft>
                          <a:spcPts val="0"/>
                        </a:spcAft>
                        <a:buClr>
                          <a:srgbClr val="000000"/>
                        </a:buClr>
                        <a:buSzPts val="1300"/>
                        <a:buFont typeface="Arial"/>
                        <a:buNone/>
                      </a:pPr>
                      <a:r>
                        <a:rPr lang="tr-TR" sz="1300" u="none" cap="none" strike="noStrike"/>
                        <a:t>20 Vertices</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l">
                        <a:lnSpc>
                          <a:spcPct val="107000"/>
                        </a:lnSpc>
                        <a:spcBef>
                          <a:spcPts val="0"/>
                        </a:spcBef>
                        <a:spcAft>
                          <a:spcPts val="0"/>
                        </a:spcAft>
                        <a:buClr>
                          <a:srgbClr val="000000"/>
                        </a:buClr>
                        <a:buSzPts val="1300"/>
                        <a:buFont typeface="Arial"/>
                        <a:buNone/>
                      </a:pPr>
                      <a:r>
                        <a:rPr lang="tr-TR" sz="1300" u="none" cap="none" strike="noStrike"/>
                        <a:t>25 </a:t>
                      </a:r>
                      <a:endParaRPr sz="1300" u="none" cap="none" strike="noStrike"/>
                    </a:p>
                    <a:p>
                      <a:pPr indent="0" lvl="0" marL="0" marR="0" rtl="0" algn="l">
                        <a:lnSpc>
                          <a:spcPct val="107000"/>
                        </a:lnSpc>
                        <a:spcBef>
                          <a:spcPts val="0"/>
                        </a:spcBef>
                        <a:spcAft>
                          <a:spcPts val="0"/>
                        </a:spcAft>
                        <a:buClr>
                          <a:srgbClr val="000000"/>
                        </a:buClr>
                        <a:buSzPts val="1300"/>
                        <a:buFont typeface="Arial"/>
                        <a:buNone/>
                      </a:pPr>
                      <a:r>
                        <a:rPr lang="tr-TR" sz="1300" u="none" cap="none" strike="noStrike"/>
                        <a:t>Vertices</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l">
                        <a:lnSpc>
                          <a:spcPct val="107000"/>
                        </a:lnSpc>
                        <a:spcBef>
                          <a:spcPts val="0"/>
                        </a:spcBef>
                        <a:spcAft>
                          <a:spcPts val="0"/>
                        </a:spcAft>
                        <a:buClr>
                          <a:srgbClr val="000000"/>
                        </a:buClr>
                        <a:buSzPts val="1300"/>
                        <a:buFont typeface="Arial"/>
                        <a:buNone/>
                      </a:pPr>
                      <a:r>
                        <a:rPr lang="tr-TR" sz="1300" u="none" cap="none" strike="noStrike"/>
                        <a:t>40 Vertices</a:t>
                      </a:r>
                      <a:endParaRPr sz="1400" u="none" cap="none" strike="noStrike">
                        <a:latin typeface="Calibri"/>
                        <a:ea typeface="Calibri"/>
                        <a:cs typeface="Calibri"/>
                        <a:sym typeface="Calibri"/>
                      </a:endParaRPr>
                    </a:p>
                  </a:txBody>
                  <a:tcPr marT="24875" marB="24875" marR="37325" marL="37325" anchor="b"/>
                </a:tc>
              </a:tr>
              <a:tr h="318700">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50</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0.52</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0.46</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0.22</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0.32</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0.18</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0.26</a:t>
                      </a:r>
                      <a:endParaRPr sz="1400" u="none" cap="none" strike="noStrike">
                        <a:latin typeface="Calibri"/>
                        <a:ea typeface="Calibri"/>
                        <a:cs typeface="Calibri"/>
                        <a:sym typeface="Calibri"/>
                      </a:endParaRPr>
                    </a:p>
                  </a:txBody>
                  <a:tcPr marT="24875" marB="24875" marR="37325" marL="37325" anchor="b"/>
                </a:tc>
              </a:tr>
              <a:tr h="318700">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100</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0.63</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0.44</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0.26</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0.28</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0.27</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0.28</a:t>
                      </a:r>
                      <a:endParaRPr sz="1400" u="none" cap="none" strike="noStrike">
                        <a:latin typeface="Calibri"/>
                        <a:ea typeface="Calibri"/>
                        <a:cs typeface="Calibri"/>
                        <a:sym typeface="Calibri"/>
                      </a:endParaRPr>
                    </a:p>
                  </a:txBody>
                  <a:tcPr marT="24875" marB="24875" marR="37325" marL="37325" anchor="b"/>
                </a:tc>
              </a:tr>
              <a:tr h="318700">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150</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0.68</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0.39</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0.26</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0.26</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0.28</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0.29</a:t>
                      </a:r>
                      <a:endParaRPr sz="1400" u="none" cap="none" strike="noStrike">
                        <a:latin typeface="Calibri"/>
                        <a:ea typeface="Calibri"/>
                        <a:cs typeface="Calibri"/>
                        <a:sym typeface="Calibri"/>
                      </a:endParaRPr>
                    </a:p>
                  </a:txBody>
                  <a:tcPr marT="24875" marB="24875" marR="37325" marL="37325" anchor="b"/>
                </a:tc>
              </a:tr>
              <a:tr h="318700">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200</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0.69</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0.39</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0.24</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0.26</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0.28</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0.31</a:t>
                      </a:r>
                      <a:endParaRPr sz="1400" u="none" cap="none" strike="noStrike">
                        <a:latin typeface="Calibri"/>
                        <a:ea typeface="Calibri"/>
                        <a:cs typeface="Calibri"/>
                        <a:sym typeface="Calibri"/>
                      </a:endParaRPr>
                    </a:p>
                  </a:txBody>
                  <a:tcPr marT="24875" marB="24875" marR="37325" marL="37325" anchor="b"/>
                </a:tc>
              </a:tr>
              <a:tr h="318700">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250</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0.67</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0.38</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0.28</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0.27</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0.28</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0.32</a:t>
                      </a:r>
                      <a:endParaRPr sz="1400" u="none" cap="none" strike="noStrike">
                        <a:latin typeface="Calibri"/>
                        <a:ea typeface="Calibri"/>
                        <a:cs typeface="Calibri"/>
                        <a:sym typeface="Calibri"/>
                      </a:endParaRPr>
                    </a:p>
                  </a:txBody>
                  <a:tcPr marT="24875" marB="24875" marR="37325" marL="37325" anchor="b"/>
                </a:tc>
              </a:tr>
              <a:tr h="318700">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500</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0.66</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0.33</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0.28</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0.32</a:t>
                      </a:r>
                      <a:endParaRPr sz="1400" u="none" cap="none" strike="noStrike">
                        <a:latin typeface="Calibri"/>
                        <a:ea typeface="Calibri"/>
                        <a:cs typeface="Calibri"/>
                        <a:sym typeface="Calibri"/>
                      </a:endParaRPr>
                    </a:p>
                  </a:txBody>
                  <a:tcPr marT="24875" marB="24875" marR="37325" marL="37325" anchor="b"/>
                </a:tc>
              </a:tr>
              <a:tr h="318700">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1000</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0.67</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0.33</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0.29</a:t>
                      </a:r>
                      <a:endParaRPr sz="1400" u="none" cap="none" strike="noStrike">
                        <a:latin typeface="Calibri"/>
                        <a:ea typeface="Calibri"/>
                        <a:cs typeface="Calibri"/>
                        <a:sym typeface="Calibri"/>
                      </a:endParaRPr>
                    </a:p>
                  </a:txBody>
                  <a:tcPr marT="24875" marB="24875" marR="37325" marL="37325" anchor="b"/>
                </a:tc>
                <a:tc>
                  <a:txBody>
                    <a:bodyPr/>
                    <a:lstStyle/>
                    <a:p>
                      <a:pPr indent="0" lvl="0" marL="0" marR="0" rtl="0" algn="r">
                        <a:lnSpc>
                          <a:spcPct val="107000"/>
                        </a:lnSpc>
                        <a:spcBef>
                          <a:spcPts val="0"/>
                        </a:spcBef>
                        <a:spcAft>
                          <a:spcPts val="0"/>
                        </a:spcAft>
                        <a:buClr>
                          <a:srgbClr val="000000"/>
                        </a:buClr>
                        <a:buSzPts val="1300"/>
                        <a:buFont typeface="Arial"/>
                        <a:buNone/>
                      </a:pPr>
                      <a:r>
                        <a:rPr lang="tr-TR" sz="1300" u="none" cap="none" strike="noStrike"/>
                        <a:t>0.33</a:t>
                      </a:r>
                      <a:endParaRPr sz="1400" u="none" cap="none" strike="noStrike">
                        <a:latin typeface="Calibri"/>
                        <a:ea typeface="Calibri"/>
                        <a:cs typeface="Calibri"/>
                        <a:sym typeface="Calibri"/>
                      </a:endParaRPr>
                    </a:p>
                  </a:txBody>
                  <a:tcPr marT="24875" marB="24875" marR="37325" marL="37325" anchor="b"/>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13"/>
          <p:cNvSpPr txBox="1"/>
          <p:nvPr>
            <p:ph idx="1" type="body"/>
          </p:nvPr>
        </p:nvSpPr>
        <p:spPr>
          <a:xfrm>
            <a:off x="1484310" y="2033298"/>
            <a:ext cx="4066746" cy="3124201"/>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SzPts val="3480"/>
              <a:buNone/>
            </a:pPr>
            <a:r>
              <a:rPr b="1" i="1" lang="tr-TR" sz="3000">
                <a:solidFill>
                  <a:schemeClr val="accent1"/>
                </a:solidFill>
              </a:rPr>
              <a:t>Success Rate</a:t>
            </a:r>
            <a:endParaRPr b="1" i="1" sz="3000">
              <a:solidFill>
                <a:schemeClr val="accent1"/>
              </a:solidFill>
            </a:endParaRPr>
          </a:p>
          <a:p>
            <a:pPr indent="-285750" lvl="0" marL="285750" rtl="0" algn="l">
              <a:lnSpc>
                <a:spcPct val="100000"/>
              </a:lnSpc>
              <a:spcBef>
                <a:spcPts val="1080"/>
              </a:spcBef>
              <a:spcAft>
                <a:spcPts val="0"/>
              </a:spcAft>
              <a:buSzPts val="3480"/>
              <a:buChar char="•"/>
            </a:pPr>
            <a:r>
              <a:rPr lang="tr-TR"/>
              <a:t>This graph shows how success rate varies depending on the number of vertices.</a:t>
            </a:r>
            <a:endParaRPr/>
          </a:p>
          <a:p>
            <a:pPr indent="0" lvl="0" marL="0" rtl="0" algn="l">
              <a:lnSpc>
                <a:spcPct val="100000"/>
              </a:lnSpc>
              <a:spcBef>
                <a:spcPts val="1080"/>
              </a:spcBef>
              <a:spcAft>
                <a:spcPts val="0"/>
              </a:spcAft>
              <a:buSzPts val="3480"/>
              <a:buNone/>
            </a:pPr>
            <a:r>
              <a:t/>
            </a:r>
            <a:endParaRPr b="1" i="1">
              <a:solidFill>
                <a:schemeClr val="accent1"/>
              </a:solidFill>
            </a:endParaRPr>
          </a:p>
        </p:txBody>
      </p:sp>
      <p:sp>
        <p:nvSpPr>
          <p:cNvPr id="246" name="Google Shape;246;p13"/>
          <p:cNvSpPr/>
          <p:nvPr/>
        </p:nvSpPr>
        <p:spPr>
          <a:xfrm>
            <a:off x="5407023" y="1770062"/>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pic>
        <p:nvPicPr>
          <p:cNvPr descr="DE608AD4" id="247" name="Google Shape;247;p13"/>
          <p:cNvPicPr preferRelativeResize="0"/>
          <p:nvPr/>
        </p:nvPicPr>
        <p:blipFill rotWithShape="1">
          <a:blip r:embed="rId3">
            <a:alphaModFix/>
          </a:blip>
          <a:srcRect b="0" l="0" r="0" t="0"/>
          <a:stretch/>
        </p:blipFill>
        <p:spPr>
          <a:xfrm>
            <a:off x="5680072" y="1786715"/>
            <a:ext cx="6160945" cy="3811332"/>
          </a:xfrm>
          <a:prstGeom prst="rect">
            <a:avLst/>
          </a:prstGeom>
          <a:noFill/>
          <a:ln>
            <a:noFill/>
          </a:ln>
        </p:spPr>
      </p:pic>
      <p:sp>
        <p:nvSpPr>
          <p:cNvPr id="248" name="Google Shape;248;p13"/>
          <p:cNvSpPr/>
          <p:nvPr/>
        </p:nvSpPr>
        <p:spPr>
          <a:xfrm>
            <a:off x="4774908" y="5706131"/>
            <a:ext cx="12192000"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tr-TR" sz="1200" u="none" cap="none" strike="noStrike">
                <a:solidFill>
                  <a:schemeClr val="dk1"/>
                </a:solidFill>
                <a:latin typeface="Calibri"/>
                <a:ea typeface="Calibri"/>
                <a:cs typeface="Calibri"/>
                <a:sym typeface="Calibri"/>
              </a:rPr>
              <a:t>			</a:t>
            </a:r>
            <a:r>
              <a:rPr b="0" i="1" lang="tr-TR" sz="1200" u="none" cap="none" strike="noStrike">
                <a:solidFill>
                  <a:schemeClr val="dk1"/>
                </a:solidFill>
                <a:latin typeface="Calibri"/>
                <a:ea typeface="Calibri"/>
                <a:cs typeface="Calibri"/>
                <a:sym typeface="Calibri"/>
              </a:rPr>
              <a:t>Fig.5. Success rate vs number of vertices graph</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14"/>
          <p:cNvSpPr txBox="1"/>
          <p:nvPr>
            <p:ph idx="1" type="body"/>
          </p:nvPr>
        </p:nvSpPr>
        <p:spPr>
          <a:xfrm>
            <a:off x="1410727" y="1828800"/>
            <a:ext cx="4034100" cy="3124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rPr b="1" i="1" lang="tr-TR" sz="3000">
                <a:solidFill>
                  <a:schemeClr val="accent1"/>
                </a:solidFill>
              </a:rPr>
              <a:t>Success Rate</a:t>
            </a:r>
            <a:endParaRPr/>
          </a:p>
          <a:p>
            <a:pPr indent="-285750" lvl="0" marL="285750" marR="0" rtl="0" algn="l">
              <a:lnSpc>
                <a:spcPct val="100000"/>
              </a:lnSpc>
              <a:spcBef>
                <a:spcPts val="1080"/>
              </a:spcBef>
              <a:spcAft>
                <a:spcPts val="0"/>
              </a:spcAft>
              <a:buSzPts val="3480"/>
              <a:buChar char="•"/>
            </a:pPr>
            <a:r>
              <a:rPr lang="tr-TR"/>
              <a:t>This graph shows the success rate of 25 Vertices in increasing number of randomly generated graphs.</a:t>
            </a:r>
            <a:endParaRPr/>
          </a:p>
        </p:txBody>
      </p:sp>
      <p:sp>
        <p:nvSpPr>
          <p:cNvPr id="254" name="Google Shape;254;p14"/>
          <p:cNvSpPr/>
          <p:nvPr/>
        </p:nvSpPr>
        <p:spPr>
          <a:xfrm>
            <a:off x="5172635" y="137160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pic>
        <p:nvPicPr>
          <p:cNvPr descr="92FD986E" id="255" name="Google Shape;255;p14"/>
          <p:cNvPicPr preferRelativeResize="0"/>
          <p:nvPr/>
        </p:nvPicPr>
        <p:blipFill rotWithShape="1">
          <a:blip r:embed="rId3">
            <a:alphaModFix/>
          </a:blip>
          <a:srcRect b="0" l="0" r="0" t="0"/>
          <a:stretch/>
        </p:blipFill>
        <p:spPr>
          <a:xfrm>
            <a:off x="6096000" y="1611313"/>
            <a:ext cx="5761038" cy="3559175"/>
          </a:xfrm>
          <a:prstGeom prst="rect">
            <a:avLst/>
          </a:prstGeom>
          <a:noFill/>
          <a:ln>
            <a:noFill/>
          </a:ln>
        </p:spPr>
      </p:pic>
      <p:sp>
        <p:nvSpPr>
          <p:cNvPr id="256" name="Google Shape;256;p14"/>
          <p:cNvSpPr/>
          <p:nvPr/>
        </p:nvSpPr>
        <p:spPr>
          <a:xfrm>
            <a:off x="5615709" y="5347900"/>
            <a:ext cx="4553041"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tr-TR" sz="1200" u="none" cap="none" strike="noStrike">
                <a:solidFill>
                  <a:schemeClr val="dk1"/>
                </a:solidFill>
                <a:latin typeface="Calibri"/>
                <a:ea typeface="Calibri"/>
                <a:cs typeface="Calibri"/>
                <a:sym typeface="Calibri"/>
              </a:rPr>
              <a:t>                                       	 </a:t>
            </a:r>
            <a:r>
              <a:rPr b="0" i="1" lang="tr-TR" sz="1200" u="none" cap="none" strike="noStrike">
                <a:solidFill>
                  <a:schemeClr val="dk1"/>
                </a:solidFill>
                <a:latin typeface="Calibri"/>
                <a:ea typeface="Calibri"/>
                <a:cs typeface="Calibri"/>
                <a:sym typeface="Calibri"/>
              </a:rPr>
              <a:t>Fig.4. Success rate of 25 vertices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15"/>
          <p:cNvSpPr txBox="1"/>
          <p:nvPr>
            <p:ph type="title"/>
          </p:nvPr>
        </p:nvSpPr>
        <p:spPr>
          <a:xfrm>
            <a:off x="1484310" y="0"/>
            <a:ext cx="10018713" cy="17525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Corbel"/>
              <a:buNone/>
            </a:pPr>
            <a:r>
              <a:rPr lang="tr-TR">
                <a:solidFill>
                  <a:schemeClr val="accent1"/>
                </a:solidFill>
              </a:rPr>
              <a:t>Running Time Experimental Analysis</a:t>
            </a:r>
            <a:endParaRPr>
              <a:solidFill>
                <a:schemeClr val="accent1"/>
              </a:solidFill>
            </a:endParaRPr>
          </a:p>
        </p:txBody>
      </p:sp>
      <p:sp>
        <p:nvSpPr>
          <p:cNvPr id="262" name="Google Shape;262;p15"/>
          <p:cNvSpPr txBox="1"/>
          <p:nvPr>
            <p:ph idx="1" type="body"/>
          </p:nvPr>
        </p:nvSpPr>
        <p:spPr>
          <a:xfrm>
            <a:off x="1484309" y="1915658"/>
            <a:ext cx="10018800" cy="3124200"/>
          </a:xfrm>
          <a:prstGeom prst="rect">
            <a:avLst/>
          </a:prstGeom>
          <a:noFill/>
          <a:ln>
            <a:noFill/>
          </a:ln>
        </p:spPr>
        <p:txBody>
          <a:bodyPr anchorCtr="0" anchor="ctr" bIns="45700" lIns="91425" spcFirstLastPara="1" rIns="91425" wrap="square" tIns="45700">
            <a:normAutofit/>
          </a:bodyPr>
          <a:lstStyle/>
          <a:p>
            <a:pPr indent="-255270" lvl="0" marL="285750" rtl="0" algn="l">
              <a:lnSpc>
                <a:spcPct val="100000"/>
              </a:lnSpc>
              <a:spcBef>
                <a:spcPts val="0"/>
              </a:spcBef>
              <a:spcAft>
                <a:spcPts val="0"/>
              </a:spcAft>
              <a:buSzPts val="3000"/>
              <a:buChar char="•"/>
            </a:pPr>
            <a:r>
              <a:rPr lang="tr-TR" sz="3000"/>
              <a:t>We use some functions in order to calculate some statistics such as sample mean, standard deviation, variance to experimentally analyze the running time of our algorithm. </a:t>
            </a:r>
            <a:endParaRPr sz="3000"/>
          </a:p>
          <a:p>
            <a:pPr indent="-64770" lvl="0" marL="285750" rtl="0" algn="l">
              <a:lnSpc>
                <a:spcPct val="100000"/>
              </a:lnSpc>
              <a:spcBef>
                <a:spcPts val="1080"/>
              </a:spcBef>
              <a:spcAft>
                <a:spcPts val="0"/>
              </a:spcAft>
              <a:buSzPts val="348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16"/>
          <p:cNvPicPr preferRelativeResize="0"/>
          <p:nvPr/>
        </p:nvPicPr>
        <p:blipFill rotWithShape="1">
          <a:blip r:embed="rId3">
            <a:alphaModFix/>
          </a:blip>
          <a:srcRect b="0" l="0" r="0" t="0"/>
          <a:stretch/>
        </p:blipFill>
        <p:spPr>
          <a:xfrm>
            <a:off x="2204680" y="753950"/>
            <a:ext cx="7421705" cy="4701708"/>
          </a:xfrm>
          <a:prstGeom prst="rect">
            <a:avLst/>
          </a:prstGeom>
          <a:noFill/>
          <a:ln>
            <a:noFill/>
          </a:ln>
        </p:spPr>
      </p:pic>
      <p:pic>
        <p:nvPicPr>
          <p:cNvPr descr="standart error ile ilgili görsel sonucu" id="268" name="Google Shape;268;p16"/>
          <p:cNvPicPr preferRelativeResize="0"/>
          <p:nvPr/>
        </p:nvPicPr>
        <p:blipFill rotWithShape="1">
          <a:blip r:embed="rId4">
            <a:alphaModFix/>
          </a:blip>
          <a:srcRect b="0" l="0" r="0" t="0"/>
          <a:stretch/>
        </p:blipFill>
        <p:spPr>
          <a:xfrm>
            <a:off x="10307074" y="4635411"/>
            <a:ext cx="1550194" cy="914164"/>
          </a:xfrm>
          <a:prstGeom prst="rect">
            <a:avLst/>
          </a:prstGeom>
          <a:noFill/>
          <a:ln>
            <a:noFill/>
          </a:ln>
        </p:spPr>
      </p:pic>
      <p:pic>
        <p:nvPicPr>
          <p:cNvPr descr="İlgili resim" id="269" name="Google Shape;269;p16"/>
          <p:cNvPicPr preferRelativeResize="0"/>
          <p:nvPr/>
        </p:nvPicPr>
        <p:blipFill rotWithShape="1">
          <a:blip r:embed="rId5">
            <a:alphaModFix/>
          </a:blip>
          <a:srcRect b="0" l="0" r="0" t="0"/>
          <a:stretch/>
        </p:blipFill>
        <p:spPr>
          <a:xfrm>
            <a:off x="10239621" y="2587391"/>
            <a:ext cx="1587006" cy="1034826"/>
          </a:xfrm>
          <a:prstGeom prst="rect">
            <a:avLst/>
          </a:prstGeom>
          <a:noFill/>
          <a:ln>
            <a:noFill/>
          </a:ln>
        </p:spPr>
      </p:pic>
      <p:pic>
        <p:nvPicPr>
          <p:cNvPr id="270" name="Google Shape;270;p16"/>
          <p:cNvPicPr preferRelativeResize="0"/>
          <p:nvPr/>
        </p:nvPicPr>
        <p:blipFill rotWithShape="1">
          <a:blip r:embed="rId6">
            <a:alphaModFix/>
          </a:blip>
          <a:srcRect b="0" l="0" r="0" t="0"/>
          <a:stretch/>
        </p:blipFill>
        <p:spPr>
          <a:xfrm>
            <a:off x="10178952" y="1046016"/>
            <a:ext cx="1777202" cy="887578"/>
          </a:xfrm>
          <a:prstGeom prst="rect">
            <a:avLst/>
          </a:prstGeom>
          <a:noFill/>
          <a:ln>
            <a:noFill/>
          </a:ln>
        </p:spPr>
      </p:pic>
      <p:sp>
        <p:nvSpPr>
          <p:cNvPr id="271" name="Google Shape;271;p16"/>
          <p:cNvSpPr/>
          <p:nvPr/>
        </p:nvSpPr>
        <p:spPr>
          <a:xfrm>
            <a:off x="1690253" y="186492"/>
            <a:ext cx="392700" cy="39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72" name="Google Shape;272;p16"/>
          <p:cNvSpPr/>
          <p:nvPr/>
        </p:nvSpPr>
        <p:spPr>
          <a:xfrm>
            <a:off x="2744816" y="4204855"/>
            <a:ext cx="1023600" cy="378600"/>
          </a:xfrm>
          <a:prstGeom prst="rect">
            <a:avLst/>
          </a:prstGeom>
          <a:noFill/>
          <a:ln cap="flat" cmpd="sng" w="381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cxnSp>
        <p:nvCxnSpPr>
          <p:cNvPr id="273" name="Google Shape;273;p16"/>
          <p:cNvCxnSpPr/>
          <p:nvPr/>
        </p:nvCxnSpPr>
        <p:spPr>
          <a:xfrm>
            <a:off x="2885369" y="4737011"/>
            <a:ext cx="0" cy="1071900"/>
          </a:xfrm>
          <a:prstGeom prst="straightConnector1">
            <a:avLst/>
          </a:prstGeom>
          <a:noFill/>
          <a:ln cap="flat" cmpd="sng" w="57150">
            <a:solidFill>
              <a:srgbClr val="0070C0"/>
            </a:solidFill>
            <a:prstDash val="solid"/>
            <a:round/>
            <a:headEnd len="sm" w="sm" type="none"/>
            <a:tailEnd len="med" w="med" type="triangle"/>
          </a:ln>
        </p:spPr>
      </p:cxnSp>
      <p:sp>
        <p:nvSpPr>
          <p:cNvPr id="274" name="Google Shape;274;p16"/>
          <p:cNvSpPr txBox="1"/>
          <p:nvPr/>
        </p:nvSpPr>
        <p:spPr>
          <a:xfrm>
            <a:off x="2407700" y="5824850"/>
            <a:ext cx="3582000" cy="8877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tr-TR" sz="1800" u="none" cap="none" strike="noStrike">
                <a:solidFill>
                  <a:schemeClr val="dk1"/>
                </a:solidFill>
                <a:latin typeface="Calibri"/>
                <a:ea typeface="Calibri"/>
                <a:cs typeface="Calibri"/>
                <a:sym typeface="Calibri"/>
              </a:rPr>
              <a:t>We used 90% and 95% confidence level internals in order to calculate the true means.</a:t>
            </a:r>
            <a:endParaRPr b="0" i="0" sz="1800" u="none" cap="none" strike="noStrike">
              <a:solidFill>
                <a:schemeClr val="dk1"/>
              </a:solidFill>
              <a:latin typeface="Arial"/>
              <a:ea typeface="Arial"/>
              <a:cs typeface="Arial"/>
              <a:sym typeface="Arial"/>
            </a:endParaRPr>
          </a:p>
        </p:txBody>
      </p:sp>
      <p:sp>
        <p:nvSpPr>
          <p:cNvPr id="275" name="Google Shape;275;p16"/>
          <p:cNvSpPr/>
          <p:nvPr/>
        </p:nvSpPr>
        <p:spPr>
          <a:xfrm>
            <a:off x="1690253" y="643692"/>
            <a:ext cx="12756300" cy="45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76" name="Google Shape;276;p16"/>
          <p:cNvSpPr/>
          <p:nvPr/>
        </p:nvSpPr>
        <p:spPr>
          <a:xfrm>
            <a:off x="1690253" y="702047"/>
            <a:ext cx="12756300" cy="538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0" lang="tr-TR" sz="1100" u="none" cap="none" strike="noStrike">
                <a:solidFill>
                  <a:schemeClr val="dk1"/>
                </a:solidFill>
                <a:latin typeface="Calibri"/>
                <a:ea typeface="Calibri"/>
                <a:cs typeface="Calibri"/>
                <a:sym typeface="Calibri"/>
              </a:rPr>
              <a:t> </a:t>
            </a:r>
            <a:endParaRPr b="0" i="0" sz="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1800"/>
              <a:buFont typeface="Corbel"/>
              <a:buNone/>
            </a:pPr>
            <a:r>
              <a:t/>
            </a:r>
            <a:endParaRPr b="0" i="0" sz="1800" u="none" cap="none" strike="noStrike">
              <a:solidFill>
                <a:schemeClr val="dk1"/>
              </a:solidFill>
              <a:latin typeface="Arial"/>
              <a:ea typeface="Arial"/>
              <a:cs typeface="Arial"/>
              <a:sym typeface="Arial"/>
            </a:endParaRPr>
          </a:p>
        </p:txBody>
      </p:sp>
      <p:sp>
        <p:nvSpPr>
          <p:cNvPr id="277" name="Google Shape;277;p16"/>
          <p:cNvSpPr/>
          <p:nvPr/>
        </p:nvSpPr>
        <p:spPr>
          <a:xfrm>
            <a:off x="1690253" y="1453968"/>
            <a:ext cx="12756300" cy="4923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orbel"/>
              <a:buNone/>
            </a:pPr>
            <a:r>
              <a:t/>
            </a:r>
            <a:endParaRPr b="0" i="0" sz="8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1800"/>
              <a:buFont typeface="Corbel"/>
              <a:buNone/>
            </a:pPr>
            <a:r>
              <a:t/>
            </a:r>
            <a:endParaRPr b="0" i="0" sz="1800" u="none" cap="none" strike="noStrike">
              <a:solidFill>
                <a:schemeClr val="dk1"/>
              </a:solidFill>
              <a:latin typeface="Arial"/>
              <a:ea typeface="Arial"/>
              <a:cs typeface="Arial"/>
              <a:sym typeface="Arial"/>
            </a:endParaRPr>
          </a:p>
        </p:txBody>
      </p:sp>
      <p:cxnSp>
        <p:nvCxnSpPr>
          <p:cNvPr id="278" name="Google Shape;278;p16"/>
          <p:cNvCxnSpPr/>
          <p:nvPr/>
        </p:nvCxnSpPr>
        <p:spPr>
          <a:xfrm flipH="1" rot="10800000">
            <a:off x="3611419" y="1409242"/>
            <a:ext cx="6375900" cy="2119800"/>
          </a:xfrm>
          <a:prstGeom prst="bentConnector3">
            <a:avLst>
              <a:gd fmla="val 50000" name="adj1"/>
            </a:avLst>
          </a:prstGeom>
          <a:noFill/>
          <a:ln cap="flat" cmpd="sng" w="57150">
            <a:solidFill>
              <a:srgbClr val="0070C0"/>
            </a:solidFill>
            <a:prstDash val="solid"/>
            <a:round/>
            <a:headEnd len="sm" w="sm" type="none"/>
            <a:tailEnd len="med" w="med" type="triangle"/>
          </a:ln>
        </p:spPr>
      </p:cxnSp>
      <p:cxnSp>
        <p:nvCxnSpPr>
          <p:cNvPr id="279" name="Google Shape;279;p16"/>
          <p:cNvCxnSpPr>
            <a:endCxn id="268" idx="1"/>
          </p:cNvCxnSpPr>
          <p:nvPr/>
        </p:nvCxnSpPr>
        <p:spPr>
          <a:xfrm>
            <a:off x="5121574" y="4122893"/>
            <a:ext cx="5185500" cy="969600"/>
          </a:xfrm>
          <a:prstGeom prst="bentConnector3">
            <a:avLst>
              <a:gd fmla="val 91503" name="adj1"/>
            </a:avLst>
          </a:prstGeom>
          <a:noFill/>
          <a:ln cap="flat" cmpd="sng" w="57150">
            <a:solidFill>
              <a:srgbClr val="0070C0"/>
            </a:solidFill>
            <a:prstDash val="solid"/>
            <a:round/>
            <a:headEnd len="sm" w="sm" type="none"/>
            <a:tailEnd len="med" w="med" type="triangle"/>
          </a:ln>
        </p:spPr>
      </p:cxnSp>
      <p:cxnSp>
        <p:nvCxnSpPr>
          <p:cNvPr id="280" name="Google Shape;280;p16"/>
          <p:cNvCxnSpPr/>
          <p:nvPr/>
        </p:nvCxnSpPr>
        <p:spPr>
          <a:xfrm flipH="1" rot="10800000">
            <a:off x="3866209" y="3046246"/>
            <a:ext cx="6274500" cy="676500"/>
          </a:xfrm>
          <a:prstGeom prst="bentConnector3">
            <a:avLst>
              <a:gd fmla="val 67076" name="adj1"/>
            </a:avLst>
          </a:prstGeom>
          <a:noFill/>
          <a:ln cap="flat" cmpd="sng" w="57150">
            <a:solidFill>
              <a:srgbClr val="0070C0"/>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17"/>
          <p:cNvSpPr txBox="1"/>
          <p:nvPr>
            <p:ph idx="1" type="body"/>
          </p:nvPr>
        </p:nvSpPr>
        <p:spPr>
          <a:xfrm>
            <a:off x="3892225" y="755300"/>
            <a:ext cx="5733000" cy="425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951"/>
              <a:buNone/>
            </a:pPr>
            <a:r>
              <a:rPr b="1" i="1" lang="tr-TR" sz="3000">
                <a:solidFill>
                  <a:srgbClr val="00B0F0"/>
                </a:solidFill>
              </a:rPr>
              <a:t>50 RUNS PER INPUT SIZE</a:t>
            </a:r>
            <a:endParaRPr sz="3000"/>
          </a:p>
          <a:p>
            <a:pPr indent="-115411" lvl="0" marL="285750" rtl="0" algn="l">
              <a:lnSpc>
                <a:spcPct val="80000"/>
              </a:lnSpc>
              <a:spcBef>
                <a:spcPts val="970"/>
              </a:spcBef>
              <a:spcAft>
                <a:spcPts val="0"/>
              </a:spcAft>
              <a:buSzPts val="2683"/>
              <a:buNone/>
            </a:pPr>
            <a:r>
              <a:t/>
            </a:r>
            <a:endParaRPr b="1" i="1" sz="1850"/>
          </a:p>
          <a:p>
            <a:pPr indent="-115411" lvl="0" marL="285750" rtl="0" algn="l">
              <a:lnSpc>
                <a:spcPct val="80000"/>
              </a:lnSpc>
              <a:spcBef>
                <a:spcPts val="970"/>
              </a:spcBef>
              <a:spcAft>
                <a:spcPts val="0"/>
              </a:spcAft>
              <a:buSzPts val="2683"/>
              <a:buNone/>
            </a:pPr>
            <a:r>
              <a:t/>
            </a:r>
            <a:endParaRPr b="1" i="1" sz="1850"/>
          </a:p>
          <a:p>
            <a:pPr indent="-115411" lvl="0" marL="285750" rtl="0" algn="l">
              <a:lnSpc>
                <a:spcPct val="80000"/>
              </a:lnSpc>
              <a:spcBef>
                <a:spcPts val="970"/>
              </a:spcBef>
              <a:spcAft>
                <a:spcPts val="0"/>
              </a:spcAft>
              <a:buSzPts val="2683"/>
              <a:buNone/>
            </a:pPr>
            <a:r>
              <a:t/>
            </a:r>
            <a:endParaRPr b="1" i="1" sz="1850"/>
          </a:p>
        </p:txBody>
      </p:sp>
      <p:sp>
        <p:nvSpPr>
          <p:cNvPr id="286" name="Google Shape;286;p17"/>
          <p:cNvSpPr/>
          <p:nvPr/>
        </p:nvSpPr>
        <p:spPr>
          <a:xfrm>
            <a:off x="6390513" y="5815390"/>
            <a:ext cx="5602544" cy="46166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1" lang="tr-TR" sz="1200" u="none" cap="none" strike="noStrike">
                <a:solidFill>
                  <a:schemeClr val="dk1"/>
                </a:solidFill>
                <a:latin typeface="Calibri"/>
                <a:ea typeface="Calibri"/>
                <a:cs typeface="Calibri"/>
                <a:sym typeface="Calibri"/>
              </a:rPr>
              <a:t>Fig.6. 50 Run for 50,250,375,500,750,1000 vertices and Mean times, Standard Deviation, Standart Error, Confidence Levels</a:t>
            </a:r>
            <a:endParaRPr b="0" i="0" sz="1800" u="none" cap="none" strike="noStrike">
              <a:solidFill>
                <a:schemeClr val="dk1"/>
              </a:solidFill>
              <a:latin typeface="Arial"/>
              <a:ea typeface="Arial"/>
              <a:cs typeface="Arial"/>
              <a:sym typeface="Arial"/>
            </a:endParaRPr>
          </a:p>
        </p:txBody>
      </p:sp>
      <p:graphicFrame>
        <p:nvGraphicFramePr>
          <p:cNvPr id="287" name="Google Shape;287;p17"/>
          <p:cNvGraphicFramePr/>
          <p:nvPr/>
        </p:nvGraphicFramePr>
        <p:xfrm>
          <a:off x="120626" y="2205908"/>
          <a:ext cx="3000000" cy="3000000"/>
        </p:xfrm>
        <a:graphic>
          <a:graphicData uri="http://schemas.openxmlformats.org/drawingml/2006/table">
            <a:tbl>
              <a:tblPr bandRow="1" firstCol="1" firstRow="1">
                <a:noFill/>
                <a:tableStyleId>{967F43C3-F70A-491C-8632-B0AC6A4B21AD}</a:tableStyleId>
              </a:tblPr>
              <a:tblGrid>
                <a:gridCol w="516575"/>
                <a:gridCol w="792625"/>
                <a:gridCol w="1057350"/>
                <a:gridCol w="1057350"/>
                <a:gridCol w="1240750"/>
                <a:gridCol w="1208600"/>
              </a:tblGrid>
              <a:tr h="49682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Size</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Mean Time(s)</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Standard Deviation</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Standard Error</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%90 - CL</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%95 - CL</a:t>
                      </a:r>
                      <a:endParaRPr sz="1400" u="none" cap="none" strike="noStrike">
                        <a:latin typeface="Calibri"/>
                        <a:ea typeface="Calibri"/>
                        <a:cs typeface="Calibri"/>
                        <a:sym typeface="Calibri"/>
                      </a:endParaRPr>
                    </a:p>
                  </a:txBody>
                  <a:tcPr marT="24100" marB="24100" marR="36175" marL="36175" anchor="b"/>
                </a:tc>
              </a:tr>
              <a:tr h="49682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50</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2.00E-05</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0.00014</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1.98E-05</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0.0000528663 - -1.28663e-005 </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5.92812e-005 - -1.92812e-005</a:t>
                      </a:r>
                      <a:endParaRPr sz="1400" u="none" cap="none" strike="noStrike">
                        <a:latin typeface="Calibri"/>
                        <a:ea typeface="Calibri"/>
                        <a:cs typeface="Calibri"/>
                        <a:sym typeface="Calibri"/>
                      </a:endParaRPr>
                    </a:p>
                  </a:txBody>
                  <a:tcPr marT="24100" marB="24100" marR="36175" marL="36175" anchor="b"/>
                </a:tc>
              </a:tr>
              <a:tr h="49682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250</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0.00132</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0.000524976</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7.42E-05</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0.00150324 - 0.00125676</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0.0015273 - 0.0012327</a:t>
                      </a:r>
                      <a:endParaRPr sz="1400" u="none" cap="none" strike="noStrike">
                        <a:latin typeface="Calibri"/>
                        <a:ea typeface="Calibri"/>
                        <a:cs typeface="Calibri"/>
                        <a:sym typeface="Calibri"/>
                      </a:endParaRPr>
                    </a:p>
                  </a:txBody>
                  <a:tcPr marT="24100" marB="24100" marR="36175" marL="36175" anchor="b"/>
                </a:tc>
              </a:tr>
              <a:tr h="49682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375</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0.00546</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0.00585221</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0.000827628</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0.00683386 - 0.00408614</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0.00710201 - 0.00381799</a:t>
                      </a:r>
                      <a:endParaRPr sz="1400" u="none" cap="none" strike="noStrike">
                        <a:latin typeface="Calibri"/>
                        <a:ea typeface="Calibri"/>
                        <a:cs typeface="Calibri"/>
                        <a:sym typeface="Calibri"/>
                      </a:endParaRPr>
                    </a:p>
                  </a:txBody>
                  <a:tcPr marT="24100" marB="24100" marR="36175" marL="36175" anchor="b"/>
                </a:tc>
              </a:tr>
              <a:tr h="49682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500</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0.0122</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0.00206882</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0.000292575</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0.0126857 - 0.0117143</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0.0127805 - 0.0116195</a:t>
                      </a:r>
                      <a:endParaRPr sz="1400" u="none" cap="none" strike="noStrike">
                        <a:latin typeface="Calibri"/>
                        <a:ea typeface="Calibri"/>
                        <a:cs typeface="Calibri"/>
                        <a:sym typeface="Calibri"/>
                      </a:endParaRPr>
                    </a:p>
                  </a:txBody>
                  <a:tcPr marT="24100" marB="24100" marR="36175" marL="36175" anchor="b"/>
                </a:tc>
              </a:tr>
              <a:tr h="49682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750</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0.04166</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0.00636431</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0.000900049</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0.0431541 - 0.0401659</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0.0434457 - 0.0398743</a:t>
                      </a:r>
                      <a:endParaRPr sz="1400" u="none" cap="none" strike="noStrike">
                        <a:latin typeface="Calibri"/>
                        <a:ea typeface="Calibri"/>
                        <a:cs typeface="Calibri"/>
                        <a:sym typeface="Calibri"/>
                      </a:endParaRPr>
                    </a:p>
                  </a:txBody>
                  <a:tcPr marT="24100" marB="24100" marR="36175" marL="36175" anchor="b"/>
                </a:tc>
              </a:tr>
              <a:tr h="49682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1000</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0.0957</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0.00440568</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0.000623057</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0.0967343 - 0.0946657</a:t>
                      </a:r>
                      <a:endParaRPr sz="1400" u="none" cap="none" strike="noStrike">
                        <a:latin typeface="Calibri"/>
                        <a:ea typeface="Calibri"/>
                        <a:cs typeface="Calibri"/>
                        <a:sym typeface="Calibri"/>
                      </a:endParaRPr>
                    </a:p>
                  </a:txBody>
                  <a:tcPr marT="24100" marB="24100" marR="36175" marL="361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0.0969362 - 0.0944639</a:t>
                      </a:r>
                      <a:endParaRPr sz="1400" u="none" cap="none" strike="noStrike">
                        <a:latin typeface="Calibri"/>
                        <a:ea typeface="Calibri"/>
                        <a:cs typeface="Calibri"/>
                        <a:sym typeface="Calibri"/>
                      </a:endParaRPr>
                    </a:p>
                  </a:txBody>
                  <a:tcPr marT="24100" marB="24100" marR="36175" marL="36175" anchor="b"/>
                </a:tc>
              </a:tr>
            </a:tbl>
          </a:graphicData>
        </a:graphic>
      </p:graphicFrame>
      <p:pic>
        <p:nvPicPr>
          <p:cNvPr descr="C:\Users\Yiğit\AppData\Local\Microsoft\Windows\INetCache\Content.MSO\EA193C02.tmp" id="288" name="Google Shape;288;p17"/>
          <p:cNvPicPr preferRelativeResize="0"/>
          <p:nvPr/>
        </p:nvPicPr>
        <p:blipFill rotWithShape="1">
          <a:blip r:embed="rId4">
            <a:alphaModFix/>
          </a:blip>
          <a:srcRect b="0" l="0" r="0" t="0"/>
          <a:stretch/>
        </p:blipFill>
        <p:spPr>
          <a:xfrm>
            <a:off x="6349311" y="2205908"/>
            <a:ext cx="5602544" cy="3477852"/>
          </a:xfrm>
          <a:prstGeom prst="rect">
            <a:avLst/>
          </a:prstGeom>
          <a:noFill/>
          <a:ln>
            <a:noFill/>
          </a:ln>
        </p:spPr>
      </p:pic>
      <p:sp>
        <p:nvSpPr>
          <p:cNvPr id="289" name="Google Shape;289;p17"/>
          <p:cNvSpPr/>
          <p:nvPr/>
        </p:nvSpPr>
        <p:spPr>
          <a:xfrm>
            <a:off x="1777986" y="5806799"/>
            <a:ext cx="3893142" cy="47884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200"/>
              <a:buFont typeface="Arial"/>
              <a:buNone/>
            </a:pPr>
            <a:r>
              <a:rPr b="0" i="1" lang="tr-TR" sz="1200" u="none" cap="none" strike="noStrike">
                <a:solidFill>
                  <a:schemeClr val="dk1"/>
                </a:solidFill>
                <a:latin typeface="Calibri"/>
                <a:ea typeface="Calibri"/>
                <a:cs typeface="Calibri"/>
                <a:sym typeface="Calibri"/>
              </a:rPr>
              <a:t>Fig.7. Running time graph of 50 run according to number of vertices</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graphicFrame>
        <p:nvGraphicFramePr>
          <p:cNvPr id="294" name="Google Shape;294;p18"/>
          <p:cNvGraphicFramePr/>
          <p:nvPr/>
        </p:nvGraphicFramePr>
        <p:xfrm>
          <a:off x="112712" y="2320096"/>
          <a:ext cx="3000000" cy="3000000"/>
        </p:xfrm>
        <a:graphic>
          <a:graphicData uri="http://schemas.openxmlformats.org/drawingml/2006/table">
            <a:tbl>
              <a:tblPr bandRow="1" firstCol="1" firstRow="1">
                <a:noFill/>
                <a:tableStyleId>{967F43C3-F70A-491C-8632-B0AC6A4B21AD}</a:tableStyleId>
              </a:tblPr>
              <a:tblGrid>
                <a:gridCol w="479625"/>
                <a:gridCol w="1023875"/>
                <a:gridCol w="1299875"/>
                <a:gridCol w="1077300"/>
                <a:gridCol w="934850"/>
                <a:gridCol w="1105000"/>
              </a:tblGrid>
              <a:tr h="437900">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Size</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Mean Time(s)</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Standard Deviation</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Standard Error</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%90 - CL</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%95 - CL</a:t>
                      </a:r>
                      <a:endParaRPr sz="1300" u="none" cap="none" strike="noStrike">
                        <a:latin typeface="Calibri"/>
                        <a:ea typeface="Calibri"/>
                        <a:cs typeface="Calibri"/>
                        <a:sym typeface="Calibri"/>
                      </a:endParaRPr>
                    </a:p>
                  </a:txBody>
                  <a:tcPr marT="19050" marB="19050" marR="28575" marL="28575" anchor="b"/>
                </a:tc>
              </a:tr>
              <a:tr h="64297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50</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1.50E-04</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0.00149248</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1.49E-04</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0.000397752 - -9.77518e-005</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0.000446108 - -0.000146108</a:t>
                      </a:r>
                      <a:endParaRPr sz="1300" u="none" cap="none" strike="noStrike">
                        <a:latin typeface="Calibri"/>
                        <a:ea typeface="Calibri"/>
                        <a:cs typeface="Calibri"/>
                        <a:sym typeface="Calibri"/>
                      </a:endParaRPr>
                    </a:p>
                  </a:txBody>
                  <a:tcPr marT="19050" marB="19050" marR="28575" marL="28575" anchor="b"/>
                </a:tc>
              </a:tr>
              <a:tr h="49922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250</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0.00286</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0.00563741</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5.64E-04</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0.00379581 - 0.00192419</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0.00397846 - 0.00174154</a:t>
                      </a:r>
                      <a:endParaRPr sz="1300" u="none" cap="none" strike="noStrike">
                        <a:latin typeface="Calibri"/>
                        <a:ea typeface="Calibri"/>
                        <a:cs typeface="Calibri"/>
                        <a:sym typeface="Calibri"/>
                      </a:endParaRPr>
                    </a:p>
                  </a:txBody>
                  <a:tcPr marT="19050" marB="19050" marR="28575" marL="28575" anchor="b"/>
                </a:tc>
              </a:tr>
              <a:tr h="499225">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375</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0.00658</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0.00403034</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0.000403034</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0.00724903 - 0.00591096</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0.00737962 - 0.00578038</a:t>
                      </a:r>
                      <a:endParaRPr sz="1300" u="none" cap="none" strike="noStrike">
                        <a:latin typeface="Calibri"/>
                        <a:ea typeface="Calibri"/>
                        <a:cs typeface="Calibri"/>
                        <a:sym typeface="Calibri"/>
                      </a:endParaRPr>
                    </a:p>
                  </a:txBody>
                  <a:tcPr marT="19050" marB="19050" marR="28575" marL="28575" anchor="b"/>
                </a:tc>
              </a:tr>
              <a:tr h="437900">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500</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0.0151</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0.00319531</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0.000319531</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0.0156304 - 0.0145696</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0.015734 - 0.0144661</a:t>
                      </a:r>
                      <a:endParaRPr sz="1300" u="none" cap="none" strike="noStrike">
                        <a:latin typeface="Calibri"/>
                        <a:ea typeface="Calibri"/>
                        <a:cs typeface="Calibri"/>
                        <a:sym typeface="Calibri"/>
                      </a:endParaRPr>
                    </a:p>
                  </a:txBody>
                  <a:tcPr marT="19050" marB="19050" marR="28575" marL="28575" anchor="b"/>
                </a:tc>
              </a:tr>
              <a:tr h="437900">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750</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0.05064</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0.00411709</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0.000411709</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0.0513234 - 0.0499566</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0.0514568 - 0.0498232</a:t>
                      </a:r>
                      <a:endParaRPr sz="1300" u="none" cap="none" strike="noStrike">
                        <a:latin typeface="Calibri"/>
                        <a:ea typeface="Calibri"/>
                        <a:cs typeface="Calibri"/>
                        <a:sym typeface="Calibri"/>
                      </a:endParaRPr>
                    </a:p>
                  </a:txBody>
                  <a:tcPr marT="19050" marB="19050" marR="28575" marL="28575" anchor="b"/>
                </a:tc>
              </a:tr>
              <a:tr h="437900">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1000</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0.11628</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0.00367173</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0.000367173</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0.11689 - 0.115671</a:t>
                      </a:r>
                      <a:endParaRPr sz="1300" u="none" cap="none" strike="noStrike">
                        <a:latin typeface="Calibri"/>
                        <a:ea typeface="Calibri"/>
                        <a:cs typeface="Calibri"/>
                        <a:sym typeface="Calibri"/>
                      </a:endParaRPr>
                    </a:p>
                  </a:txBody>
                  <a:tcPr marT="19050" marB="19050" marR="28575" marL="28575" anchor="b"/>
                </a:tc>
                <a:tc>
                  <a:txBody>
                    <a:bodyPr/>
                    <a:lstStyle/>
                    <a:p>
                      <a:pPr indent="0" lvl="0" marL="0" marR="0" rtl="0" algn="ctr">
                        <a:lnSpc>
                          <a:spcPct val="107000"/>
                        </a:lnSpc>
                        <a:spcBef>
                          <a:spcPts val="0"/>
                        </a:spcBef>
                        <a:spcAft>
                          <a:spcPts val="0"/>
                        </a:spcAft>
                        <a:buClr>
                          <a:srgbClr val="000000"/>
                        </a:buClr>
                        <a:buSzPts val="1300"/>
                        <a:buFont typeface="Arial"/>
                        <a:buNone/>
                      </a:pPr>
                      <a:r>
                        <a:rPr lang="tr-TR" sz="1300" u="none" cap="none" strike="noStrike"/>
                        <a:t>0.117008 - 0.115552</a:t>
                      </a:r>
                      <a:endParaRPr sz="1300" u="none" cap="none" strike="noStrike">
                        <a:latin typeface="Calibri"/>
                        <a:ea typeface="Calibri"/>
                        <a:cs typeface="Calibri"/>
                        <a:sym typeface="Calibri"/>
                      </a:endParaRPr>
                    </a:p>
                  </a:txBody>
                  <a:tcPr marT="19050" marB="19050" marR="28575" marL="28575" anchor="b"/>
                </a:tc>
              </a:tr>
            </a:tbl>
          </a:graphicData>
        </a:graphic>
      </p:graphicFrame>
      <p:sp>
        <p:nvSpPr>
          <p:cNvPr id="295" name="Google Shape;295;p18"/>
          <p:cNvSpPr/>
          <p:nvPr/>
        </p:nvSpPr>
        <p:spPr>
          <a:xfrm>
            <a:off x="1048870" y="6023645"/>
            <a:ext cx="5127900" cy="461700"/>
          </a:xfrm>
          <a:prstGeom prst="rect">
            <a:avLst/>
          </a:prstGeom>
          <a:noFill/>
          <a:ln>
            <a:noFill/>
          </a:ln>
        </p:spPr>
        <p:txBody>
          <a:bodyPr anchorCtr="0" anchor="ctr" bIns="45700" lIns="91425" spcFirstLastPara="1" rIns="91425" wrap="square" tIns="45700">
            <a:spAutoFit/>
          </a:bodyPr>
          <a:lstStyle/>
          <a:p>
            <a:pPr indent="457200" lvl="0" marL="0" marR="0" rtl="0" algn="ctr">
              <a:lnSpc>
                <a:spcPct val="100000"/>
              </a:lnSpc>
              <a:spcBef>
                <a:spcPts val="0"/>
              </a:spcBef>
              <a:spcAft>
                <a:spcPts val="0"/>
              </a:spcAft>
              <a:buClr>
                <a:schemeClr val="dk1"/>
              </a:buClr>
              <a:buSzPts val="1200"/>
              <a:buFont typeface="Calibri"/>
              <a:buNone/>
            </a:pPr>
            <a:r>
              <a:rPr b="0" i="1" lang="tr-TR" sz="1200" u="none" cap="none" strike="noStrike">
                <a:solidFill>
                  <a:schemeClr val="dk1"/>
                </a:solidFill>
                <a:latin typeface="Calibri"/>
                <a:ea typeface="Calibri"/>
                <a:cs typeface="Calibri"/>
                <a:sym typeface="Calibri"/>
              </a:rPr>
              <a:t>Fig.8. 100 Run for 50,250,375,500,750,1000 vertices and Mean times, Standard Deviation, Standard Error, Confidence Levels</a:t>
            </a:r>
            <a:endParaRPr b="0" i="0" sz="1800" u="none" cap="none" strike="noStrike">
              <a:solidFill>
                <a:schemeClr val="dk1"/>
              </a:solidFill>
              <a:latin typeface="Arial"/>
              <a:ea typeface="Arial"/>
              <a:cs typeface="Arial"/>
              <a:sym typeface="Arial"/>
            </a:endParaRPr>
          </a:p>
        </p:txBody>
      </p:sp>
      <p:pic>
        <p:nvPicPr>
          <p:cNvPr id="296" name="Google Shape;296;p18"/>
          <p:cNvPicPr preferRelativeResize="0"/>
          <p:nvPr/>
        </p:nvPicPr>
        <p:blipFill rotWithShape="1">
          <a:blip r:embed="rId3">
            <a:alphaModFix/>
          </a:blip>
          <a:srcRect b="0" l="0" r="0" t="0"/>
          <a:stretch/>
        </p:blipFill>
        <p:spPr>
          <a:xfrm>
            <a:off x="6255497" y="2320096"/>
            <a:ext cx="5761038" cy="3473575"/>
          </a:xfrm>
          <a:prstGeom prst="rect">
            <a:avLst/>
          </a:prstGeom>
          <a:noFill/>
          <a:ln>
            <a:noFill/>
          </a:ln>
        </p:spPr>
      </p:pic>
      <p:sp>
        <p:nvSpPr>
          <p:cNvPr id="297" name="Google Shape;297;p18"/>
          <p:cNvSpPr/>
          <p:nvPr/>
        </p:nvSpPr>
        <p:spPr>
          <a:xfrm>
            <a:off x="6439541" y="5906777"/>
            <a:ext cx="5828145" cy="276999"/>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200"/>
              <a:buFont typeface="Calibri"/>
              <a:buNone/>
            </a:pPr>
            <a:r>
              <a:rPr b="0" i="1" lang="tr-TR" sz="1200" u="none" cap="none" strike="noStrike">
                <a:solidFill>
                  <a:schemeClr val="dk1"/>
                </a:solidFill>
                <a:latin typeface="Calibri"/>
                <a:ea typeface="Calibri"/>
                <a:cs typeface="Calibri"/>
                <a:sym typeface="Calibri"/>
              </a:rPr>
              <a:t>Fig.9. Running time graph of 100 run according to number of vertices</a:t>
            </a:r>
            <a:endParaRPr b="0" i="0" sz="1800" u="none" cap="none" strike="noStrike">
              <a:solidFill>
                <a:schemeClr val="dk1"/>
              </a:solidFill>
              <a:latin typeface="Arial"/>
              <a:ea typeface="Arial"/>
              <a:cs typeface="Arial"/>
              <a:sym typeface="Arial"/>
            </a:endParaRPr>
          </a:p>
        </p:txBody>
      </p:sp>
      <p:sp>
        <p:nvSpPr>
          <p:cNvPr id="298" name="Google Shape;298;p18"/>
          <p:cNvSpPr txBox="1"/>
          <p:nvPr>
            <p:ph idx="1" type="body"/>
          </p:nvPr>
        </p:nvSpPr>
        <p:spPr>
          <a:xfrm>
            <a:off x="3993375" y="755300"/>
            <a:ext cx="5094600" cy="425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951"/>
              <a:buNone/>
            </a:pPr>
            <a:r>
              <a:rPr b="1" i="1" lang="tr-TR" sz="3000">
                <a:solidFill>
                  <a:srgbClr val="00B0F0"/>
                </a:solidFill>
              </a:rPr>
              <a:t>100 RUNS PER INPUT SIZE</a:t>
            </a:r>
            <a:endParaRPr/>
          </a:p>
          <a:p>
            <a:pPr indent="-115411" lvl="0" marL="285750" rtl="0" algn="l">
              <a:lnSpc>
                <a:spcPct val="80000"/>
              </a:lnSpc>
              <a:spcBef>
                <a:spcPts val="970"/>
              </a:spcBef>
              <a:spcAft>
                <a:spcPts val="0"/>
              </a:spcAft>
              <a:buSzPts val="2683"/>
              <a:buNone/>
            </a:pPr>
            <a:r>
              <a:t/>
            </a:r>
            <a:endParaRPr b="1" i="1" sz="1850"/>
          </a:p>
          <a:p>
            <a:pPr indent="-115411" lvl="0" marL="285750" rtl="0" algn="l">
              <a:lnSpc>
                <a:spcPct val="80000"/>
              </a:lnSpc>
              <a:spcBef>
                <a:spcPts val="970"/>
              </a:spcBef>
              <a:spcAft>
                <a:spcPts val="0"/>
              </a:spcAft>
              <a:buSzPts val="2683"/>
              <a:buNone/>
            </a:pPr>
            <a:r>
              <a:t/>
            </a:r>
            <a:endParaRPr b="1" i="1" sz="1850"/>
          </a:p>
          <a:p>
            <a:pPr indent="-115411" lvl="0" marL="285750" rtl="0" algn="l">
              <a:lnSpc>
                <a:spcPct val="80000"/>
              </a:lnSpc>
              <a:spcBef>
                <a:spcPts val="970"/>
              </a:spcBef>
              <a:spcAft>
                <a:spcPts val="0"/>
              </a:spcAft>
              <a:buSzPts val="2683"/>
              <a:buNone/>
            </a:pPr>
            <a:r>
              <a:t/>
            </a:r>
            <a:endParaRPr b="1" i="1" sz="18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g6cbf3d2db3_0_0"/>
          <p:cNvSpPr txBox="1"/>
          <p:nvPr>
            <p:ph type="title"/>
          </p:nvPr>
        </p:nvSpPr>
        <p:spPr>
          <a:xfrm>
            <a:off x="1086600" y="498043"/>
            <a:ext cx="10018800" cy="1752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4000"/>
              <a:buFont typeface="Corbel"/>
              <a:buNone/>
            </a:pPr>
            <a:r>
              <a:rPr lang="tr-TR">
                <a:solidFill>
                  <a:schemeClr val="accent1"/>
                </a:solidFill>
              </a:rPr>
              <a:t>Testing</a:t>
            </a:r>
            <a:endParaRPr>
              <a:solidFill>
                <a:schemeClr val="accent1"/>
              </a:solidFill>
            </a:endParaRPr>
          </a:p>
        </p:txBody>
      </p:sp>
      <p:sp>
        <p:nvSpPr>
          <p:cNvPr id="305" name="Google Shape;305;g6cbf3d2db3_0_0"/>
          <p:cNvSpPr txBox="1"/>
          <p:nvPr>
            <p:ph idx="1" type="body"/>
          </p:nvPr>
        </p:nvSpPr>
        <p:spPr>
          <a:xfrm>
            <a:off x="1548726" y="1772625"/>
            <a:ext cx="10018800" cy="3124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60"/>
              </a:spcBef>
              <a:spcAft>
                <a:spcPts val="600"/>
              </a:spcAft>
              <a:buSzPts val="2610"/>
              <a:buNone/>
            </a:pPr>
            <a:r>
              <a:rPr lang="tr-TR" sz="3000"/>
              <a:t>We used the black box testing method. We created some graphs with known Hamiltonian Paths, and checked whether our algorithm could successfully operate or not in certain situations.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
          <p:cNvSpPr txBox="1"/>
          <p:nvPr/>
        </p:nvSpPr>
        <p:spPr>
          <a:xfrm>
            <a:off x="2110628" y="455519"/>
            <a:ext cx="7700682" cy="46474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tr-TR" sz="4400" u="none" cap="none" strike="noStrike">
                <a:solidFill>
                  <a:schemeClr val="accent1"/>
                </a:solidFill>
                <a:latin typeface="Corbel"/>
                <a:ea typeface="Corbel"/>
                <a:cs typeface="Corbel"/>
                <a:sym typeface="Corbel"/>
              </a:rPr>
              <a:t>OUTLINE</a:t>
            </a:r>
            <a:endParaRPr b="0" i="0" sz="3600" u="none" cap="none" strike="noStrike">
              <a:solidFill>
                <a:schemeClr val="accent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orbel"/>
              <a:ea typeface="Corbel"/>
              <a:cs typeface="Corbel"/>
              <a:sym typeface="Corbel"/>
            </a:endParaRPr>
          </a:p>
          <a:p>
            <a:pPr indent="-571500" lvl="0" marL="571500" marR="0" rtl="0" algn="l">
              <a:lnSpc>
                <a:spcPct val="100000"/>
              </a:lnSpc>
              <a:spcBef>
                <a:spcPts val="0"/>
              </a:spcBef>
              <a:spcAft>
                <a:spcPts val="0"/>
              </a:spcAft>
              <a:buClr>
                <a:schemeClr val="dk1"/>
              </a:buClr>
              <a:buSzPts val="3600"/>
              <a:buFont typeface="Arial"/>
              <a:buChar char="•"/>
            </a:pPr>
            <a:r>
              <a:rPr b="0" i="0" lang="tr-TR" sz="3600" u="none" cap="none" strike="noStrike">
                <a:solidFill>
                  <a:schemeClr val="dk1"/>
                </a:solidFill>
                <a:latin typeface="Corbel"/>
                <a:ea typeface="Corbel"/>
                <a:cs typeface="Corbel"/>
                <a:sym typeface="Corbel"/>
              </a:rPr>
              <a:t>Problem Description  </a:t>
            </a:r>
            <a:endParaRPr b="0" i="0" sz="3600" u="none" cap="none" strike="noStrike">
              <a:solidFill>
                <a:schemeClr val="dk1"/>
              </a:solidFill>
              <a:latin typeface="Corbel"/>
              <a:ea typeface="Corbel"/>
              <a:cs typeface="Corbel"/>
              <a:sym typeface="Corbel"/>
            </a:endParaRPr>
          </a:p>
          <a:p>
            <a:pPr indent="-571500" lvl="0" marL="571500" marR="0" rtl="0" algn="l">
              <a:lnSpc>
                <a:spcPct val="100000"/>
              </a:lnSpc>
              <a:spcBef>
                <a:spcPts val="0"/>
              </a:spcBef>
              <a:spcAft>
                <a:spcPts val="0"/>
              </a:spcAft>
              <a:buClr>
                <a:schemeClr val="dk1"/>
              </a:buClr>
              <a:buSzPts val="3600"/>
              <a:buFont typeface="Arial"/>
              <a:buChar char="•"/>
            </a:pPr>
            <a:r>
              <a:rPr b="0" i="0" lang="tr-TR" sz="3600" u="none" cap="none" strike="noStrike">
                <a:solidFill>
                  <a:schemeClr val="dk1"/>
                </a:solidFill>
                <a:latin typeface="Corbel"/>
                <a:ea typeface="Corbel"/>
                <a:cs typeface="Corbel"/>
                <a:sym typeface="Corbel"/>
              </a:rPr>
              <a:t>Algorithm Description  </a:t>
            </a:r>
            <a:endParaRPr b="0" i="0" sz="3600" u="none" cap="none" strike="noStrike">
              <a:solidFill>
                <a:schemeClr val="dk1"/>
              </a:solidFill>
              <a:latin typeface="Corbel"/>
              <a:ea typeface="Corbel"/>
              <a:cs typeface="Corbel"/>
              <a:sym typeface="Corbel"/>
            </a:endParaRPr>
          </a:p>
          <a:p>
            <a:pPr indent="-571500" lvl="0" marL="571500" marR="0" rtl="0" algn="l">
              <a:lnSpc>
                <a:spcPct val="100000"/>
              </a:lnSpc>
              <a:spcBef>
                <a:spcPts val="0"/>
              </a:spcBef>
              <a:spcAft>
                <a:spcPts val="0"/>
              </a:spcAft>
              <a:buClr>
                <a:schemeClr val="dk1"/>
              </a:buClr>
              <a:buSzPts val="3600"/>
              <a:buFont typeface="Arial"/>
              <a:buChar char="•"/>
            </a:pPr>
            <a:r>
              <a:rPr b="0" i="0" lang="tr-TR" sz="3600" u="none" cap="none" strike="noStrike">
                <a:solidFill>
                  <a:schemeClr val="dk1"/>
                </a:solidFill>
                <a:latin typeface="Corbel"/>
                <a:ea typeface="Corbel"/>
                <a:cs typeface="Corbel"/>
                <a:sym typeface="Corbel"/>
              </a:rPr>
              <a:t>Algorithm Analysis </a:t>
            </a:r>
            <a:endParaRPr b="0" i="0" sz="3600" u="none" cap="none" strike="noStrike">
              <a:solidFill>
                <a:schemeClr val="dk1"/>
              </a:solidFill>
              <a:latin typeface="Corbel"/>
              <a:ea typeface="Corbel"/>
              <a:cs typeface="Corbel"/>
              <a:sym typeface="Corbel"/>
            </a:endParaRPr>
          </a:p>
          <a:p>
            <a:pPr indent="-571500" lvl="0" marL="571500" marR="0" rtl="0" algn="l">
              <a:lnSpc>
                <a:spcPct val="100000"/>
              </a:lnSpc>
              <a:spcBef>
                <a:spcPts val="0"/>
              </a:spcBef>
              <a:spcAft>
                <a:spcPts val="0"/>
              </a:spcAft>
              <a:buClr>
                <a:schemeClr val="dk1"/>
              </a:buClr>
              <a:buSzPts val="3600"/>
              <a:buFont typeface="Arial"/>
              <a:buChar char="•"/>
            </a:pPr>
            <a:r>
              <a:rPr b="0" i="0" lang="tr-TR" sz="3600" u="none" cap="none" strike="noStrike">
                <a:solidFill>
                  <a:schemeClr val="dk1"/>
                </a:solidFill>
                <a:latin typeface="Corbel"/>
                <a:ea typeface="Corbel"/>
                <a:cs typeface="Corbel"/>
                <a:sym typeface="Corbel"/>
              </a:rPr>
              <a:t>Experimental Analysis </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dk1"/>
              </a:buClr>
              <a:buSzPts val="3600"/>
              <a:buFont typeface="Arial"/>
              <a:buChar char="•"/>
            </a:pPr>
            <a:r>
              <a:rPr b="0" i="0" lang="tr-TR" sz="3600" u="none" cap="none" strike="noStrike">
                <a:solidFill>
                  <a:schemeClr val="dk1"/>
                </a:solidFill>
                <a:latin typeface="Corbel"/>
                <a:ea typeface="Corbel"/>
                <a:cs typeface="Corbel"/>
                <a:sym typeface="Corbel"/>
              </a:rPr>
              <a:t>Testing </a:t>
            </a:r>
            <a:endParaRPr b="0" i="0" sz="3600" u="none" cap="none" strike="noStrike">
              <a:solidFill>
                <a:schemeClr val="dk1"/>
              </a:solidFill>
              <a:latin typeface="Corbel"/>
              <a:ea typeface="Corbel"/>
              <a:cs typeface="Corbel"/>
              <a:sym typeface="Corbel"/>
            </a:endParaRPr>
          </a:p>
          <a:p>
            <a:pPr indent="-571500" lvl="0" marL="571500" marR="0" rtl="0" algn="l">
              <a:lnSpc>
                <a:spcPct val="100000"/>
              </a:lnSpc>
              <a:spcBef>
                <a:spcPts val="0"/>
              </a:spcBef>
              <a:spcAft>
                <a:spcPts val="0"/>
              </a:spcAft>
              <a:buClr>
                <a:schemeClr val="dk1"/>
              </a:buClr>
              <a:buSzPts val="3600"/>
              <a:buFont typeface="Arial"/>
              <a:buChar char="•"/>
            </a:pPr>
            <a:r>
              <a:rPr b="0" i="0" lang="tr-TR" sz="3600" u="none" cap="none" strike="noStrike">
                <a:solidFill>
                  <a:schemeClr val="dk1"/>
                </a:solidFill>
                <a:latin typeface="Corbel"/>
                <a:ea typeface="Corbel"/>
                <a:cs typeface="Corbel"/>
                <a:sym typeface="Corbel"/>
              </a:rPr>
              <a:t>Conclusion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g6cbf3d2db3_0_6"/>
          <p:cNvPicPr preferRelativeResize="0"/>
          <p:nvPr/>
        </p:nvPicPr>
        <p:blipFill rotWithShape="1">
          <a:blip r:embed="rId3">
            <a:alphaModFix/>
          </a:blip>
          <a:srcRect b="0" l="0" r="0" t="0"/>
          <a:stretch/>
        </p:blipFill>
        <p:spPr>
          <a:xfrm>
            <a:off x="6775450" y="2192712"/>
            <a:ext cx="4897041" cy="2700225"/>
          </a:xfrm>
          <a:prstGeom prst="rect">
            <a:avLst/>
          </a:prstGeom>
          <a:noFill/>
          <a:ln>
            <a:noFill/>
          </a:ln>
        </p:spPr>
      </p:pic>
      <p:pic>
        <p:nvPicPr>
          <p:cNvPr id="312" name="Google Shape;312;g6cbf3d2db3_0_6"/>
          <p:cNvPicPr preferRelativeResize="0"/>
          <p:nvPr/>
        </p:nvPicPr>
        <p:blipFill rotWithShape="1">
          <a:blip r:embed="rId4">
            <a:alphaModFix/>
          </a:blip>
          <a:srcRect b="0" l="0" r="0" t="0"/>
          <a:stretch/>
        </p:blipFill>
        <p:spPr>
          <a:xfrm>
            <a:off x="1226375" y="2192700"/>
            <a:ext cx="5779324" cy="2700225"/>
          </a:xfrm>
          <a:prstGeom prst="rect">
            <a:avLst/>
          </a:prstGeom>
          <a:noFill/>
          <a:ln>
            <a:noFill/>
          </a:ln>
        </p:spPr>
      </p:pic>
      <p:sp>
        <p:nvSpPr>
          <p:cNvPr id="313" name="Google Shape;313;g6cbf3d2db3_0_6"/>
          <p:cNvSpPr txBox="1"/>
          <p:nvPr/>
        </p:nvSpPr>
        <p:spPr>
          <a:xfrm>
            <a:off x="8135200" y="1731900"/>
            <a:ext cx="12198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tr-TR" sz="1800" u="none" cap="none" strike="noStrike">
                <a:solidFill>
                  <a:srgbClr val="1155CC"/>
                </a:solidFill>
                <a:latin typeface="Corbel"/>
                <a:ea typeface="Corbel"/>
                <a:cs typeface="Corbel"/>
                <a:sym typeface="Corbel"/>
              </a:rPr>
              <a:t>SUCCESS!</a:t>
            </a:r>
            <a:endParaRPr b="1" i="1" sz="1800" u="none" cap="none" strike="noStrike">
              <a:solidFill>
                <a:srgbClr val="1155CC"/>
              </a:solidFill>
              <a:latin typeface="Corbel"/>
              <a:ea typeface="Corbel"/>
              <a:cs typeface="Corbel"/>
              <a:sym typeface="Corbel"/>
            </a:endParaRPr>
          </a:p>
        </p:txBody>
      </p:sp>
      <p:sp>
        <p:nvSpPr>
          <p:cNvPr id="314" name="Google Shape;314;g6cbf3d2db3_0_6"/>
          <p:cNvSpPr txBox="1"/>
          <p:nvPr/>
        </p:nvSpPr>
        <p:spPr>
          <a:xfrm>
            <a:off x="3545125" y="1731900"/>
            <a:ext cx="12198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tr-TR" sz="1800" u="none" cap="none" strike="noStrike">
                <a:solidFill>
                  <a:srgbClr val="FF0000"/>
                </a:solidFill>
                <a:latin typeface="Corbel"/>
                <a:ea typeface="Corbel"/>
                <a:cs typeface="Corbel"/>
                <a:sym typeface="Corbel"/>
              </a:rPr>
              <a:t>FAIL!</a:t>
            </a:r>
            <a:endParaRPr b="1" i="1" sz="1800" u="none" cap="none" strike="noStrike">
              <a:solidFill>
                <a:srgbClr val="FF0000"/>
              </a:solidFill>
              <a:latin typeface="Corbel"/>
              <a:ea typeface="Corbel"/>
              <a:cs typeface="Corbel"/>
              <a:sym typeface="Corbel"/>
            </a:endParaRPr>
          </a:p>
        </p:txBody>
      </p:sp>
      <p:sp>
        <p:nvSpPr>
          <p:cNvPr id="315" name="Google Shape;315;g6cbf3d2db3_0_6"/>
          <p:cNvSpPr/>
          <p:nvPr/>
        </p:nvSpPr>
        <p:spPr>
          <a:xfrm>
            <a:off x="1537603" y="5117245"/>
            <a:ext cx="5828145" cy="276959"/>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None/>
            </a:pPr>
            <a:r>
              <a:rPr b="0" i="1" lang="tr-TR" sz="1200" u="none" cap="none" strike="noStrike">
                <a:solidFill>
                  <a:schemeClr val="dk1"/>
                </a:solidFill>
                <a:latin typeface="Calibri"/>
                <a:ea typeface="Calibri"/>
                <a:cs typeface="Calibri"/>
                <a:sym typeface="Calibri"/>
              </a:rPr>
              <a:t>Fig.10.</a:t>
            </a:r>
            <a:r>
              <a:rPr b="0" i="1" lang="tr-TR" sz="1200" u="none" cap="none" strike="noStrike">
                <a:solidFill>
                  <a:srgbClr val="000000"/>
                </a:solidFill>
                <a:latin typeface="Arial"/>
                <a:ea typeface="Arial"/>
                <a:cs typeface="Arial"/>
                <a:sym typeface="Arial"/>
              </a:rPr>
              <a:t> Has Hamiltonian Path</a:t>
            </a:r>
            <a:endParaRPr b="0" i="1" sz="1800" u="none" cap="none" strike="noStrike">
              <a:solidFill>
                <a:schemeClr val="dk1"/>
              </a:solidFill>
              <a:latin typeface="Arial"/>
              <a:ea typeface="Arial"/>
              <a:cs typeface="Arial"/>
              <a:sym typeface="Arial"/>
            </a:endParaRPr>
          </a:p>
        </p:txBody>
      </p:sp>
      <p:sp>
        <p:nvSpPr>
          <p:cNvPr id="316" name="Google Shape;316;g6cbf3d2db3_0_6"/>
          <p:cNvSpPr/>
          <p:nvPr/>
        </p:nvSpPr>
        <p:spPr>
          <a:xfrm>
            <a:off x="7196065" y="5076901"/>
            <a:ext cx="4558397" cy="276959"/>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None/>
            </a:pPr>
            <a:r>
              <a:rPr b="0" i="1" lang="tr-TR" sz="1200" u="none" cap="none" strike="noStrike">
                <a:solidFill>
                  <a:schemeClr val="dk1"/>
                </a:solidFill>
                <a:latin typeface="Calibri"/>
                <a:ea typeface="Calibri"/>
                <a:cs typeface="Calibri"/>
                <a:sym typeface="Calibri"/>
              </a:rPr>
              <a:t>Fig.11.</a:t>
            </a:r>
            <a:r>
              <a:rPr b="0" i="1" lang="tr-TR" sz="1200" u="none" cap="none" strike="noStrike">
                <a:solidFill>
                  <a:srgbClr val="000000"/>
                </a:solidFill>
                <a:latin typeface="Arial"/>
                <a:ea typeface="Arial"/>
                <a:cs typeface="Arial"/>
                <a:sym typeface="Arial"/>
              </a:rPr>
              <a:t> Has Hamiltonian Path</a:t>
            </a:r>
            <a:endParaRPr b="0" i="1"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id="322" name="Google Shape;322;g6cbf3d2db3_0_14"/>
          <p:cNvPicPr preferRelativeResize="0"/>
          <p:nvPr/>
        </p:nvPicPr>
        <p:blipFill rotWithShape="1">
          <a:blip r:embed="rId3">
            <a:alphaModFix/>
          </a:blip>
          <a:srcRect b="0" l="0" r="0" t="0"/>
          <a:stretch/>
        </p:blipFill>
        <p:spPr>
          <a:xfrm>
            <a:off x="1272825" y="2021075"/>
            <a:ext cx="5042950" cy="2948775"/>
          </a:xfrm>
          <a:prstGeom prst="rect">
            <a:avLst/>
          </a:prstGeom>
          <a:noFill/>
          <a:ln>
            <a:noFill/>
          </a:ln>
        </p:spPr>
      </p:pic>
      <p:pic>
        <p:nvPicPr>
          <p:cNvPr id="323" name="Google Shape;323;g6cbf3d2db3_0_14"/>
          <p:cNvPicPr preferRelativeResize="0"/>
          <p:nvPr/>
        </p:nvPicPr>
        <p:blipFill rotWithShape="1">
          <a:blip r:embed="rId4">
            <a:alphaModFix/>
          </a:blip>
          <a:srcRect b="0" l="0" r="0" t="0"/>
          <a:stretch/>
        </p:blipFill>
        <p:spPr>
          <a:xfrm>
            <a:off x="6315775" y="2021075"/>
            <a:ext cx="4616306" cy="2948775"/>
          </a:xfrm>
          <a:prstGeom prst="rect">
            <a:avLst/>
          </a:prstGeom>
          <a:noFill/>
          <a:ln>
            <a:noFill/>
          </a:ln>
        </p:spPr>
      </p:pic>
      <p:sp>
        <p:nvSpPr>
          <p:cNvPr id="324" name="Google Shape;324;g6cbf3d2db3_0_14"/>
          <p:cNvSpPr txBox="1"/>
          <p:nvPr/>
        </p:nvSpPr>
        <p:spPr>
          <a:xfrm>
            <a:off x="3184400" y="1560275"/>
            <a:ext cx="12198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tr-TR" sz="1800" u="none" cap="none" strike="noStrike">
                <a:solidFill>
                  <a:srgbClr val="1155CC"/>
                </a:solidFill>
                <a:latin typeface="Corbel"/>
                <a:ea typeface="Corbel"/>
                <a:cs typeface="Corbel"/>
                <a:sym typeface="Corbel"/>
              </a:rPr>
              <a:t>SUCCESS!</a:t>
            </a:r>
            <a:endParaRPr b="1" i="1" sz="1800" u="none" cap="none" strike="noStrike">
              <a:solidFill>
                <a:srgbClr val="1155CC"/>
              </a:solidFill>
              <a:latin typeface="Corbel"/>
              <a:ea typeface="Corbel"/>
              <a:cs typeface="Corbel"/>
              <a:sym typeface="Corbel"/>
            </a:endParaRPr>
          </a:p>
        </p:txBody>
      </p:sp>
      <p:sp>
        <p:nvSpPr>
          <p:cNvPr id="325" name="Google Shape;325;g6cbf3d2db3_0_14"/>
          <p:cNvSpPr txBox="1"/>
          <p:nvPr/>
        </p:nvSpPr>
        <p:spPr>
          <a:xfrm>
            <a:off x="7837025" y="1560275"/>
            <a:ext cx="12198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tr-TR" sz="1800" u="none" cap="none" strike="noStrike">
                <a:solidFill>
                  <a:srgbClr val="FF0000"/>
                </a:solidFill>
                <a:latin typeface="Corbel"/>
                <a:ea typeface="Corbel"/>
                <a:cs typeface="Corbel"/>
                <a:sym typeface="Corbel"/>
              </a:rPr>
              <a:t>FAIL!</a:t>
            </a:r>
            <a:endParaRPr b="1" i="1" sz="1800" u="none" cap="none" strike="noStrike">
              <a:solidFill>
                <a:srgbClr val="FF0000"/>
              </a:solidFill>
              <a:latin typeface="Corbel"/>
              <a:ea typeface="Corbel"/>
              <a:cs typeface="Corbel"/>
              <a:sym typeface="Corbel"/>
            </a:endParaRPr>
          </a:p>
        </p:txBody>
      </p:sp>
      <p:sp>
        <p:nvSpPr>
          <p:cNvPr id="326" name="Google Shape;326;g6cbf3d2db3_0_14"/>
          <p:cNvSpPr/>
          <p:nvPr/>
        </p:nvSpPr>
        <p:spPr>
          <a:xfrm>
            <a:off x="1537603" y="5117245"/>
            <a:ext cx="5828145" cy="276959"/>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None/>
            </a:pPr>
            <a:r>
              <a:rPr b="0" i="1" lang="tr-TR" sz="1200" u="none" cap="none" strike="noStrike">
                <a:solidFill>
                  <a:schemeClr val="dk1"/>
                </a:solidFill>
                <a:latin typeface="Calibri"/>
                <a:ea typeface="Calibri"/>
                <a:cs typeface="Calibri"/>
                <a:sym typeface="Calibri"/>
              </a:rPr>
              <a:t>Fig.12.</a:t>
            </a:r>
            <a:r>
              <a:rPr b="0" i="1" lang="tr-TR" sz="1200" u="none" cap="none" strike="noStrike">
                <a:solidFill>
                  <a:srgbClr val="000000"/>
                </a:solidFill>
                <a:latin typeface="Arial"/>
                <a:ea typeface="Arial"/>
                <a:cs typeface="Arial"/>
                <a:sym typeface="Arial"/>
              </a:rPr>
              <a:t> No Hamiltonian Path</a:t>
            </a:r>
            <a:endParaRPr b="0" i="1" sz="1800" u="none" cap="none" strike="noStrike">
              <a:solidFill>
                <a:schemeClr val="dk1"/>
              </a:solidFill>
              <a:latin typeface="Arial"/>
              <a:ea typeface="Arial"/>
              <a:cs typeface="Arial"/>
              <a:sym typeface="Arial"/>
            </a:endParaRPr>
          </a:p>
        </p:txBody>
      </p:sp>
      <p:sp>
        <p:nvSpPr>
          <p:cNvPr id="327" name="Google Shape;327;g6cbf3d2db3_0_14"/>
          <p:cNvSpPr/>
          <p:nvPr/>
        </p:nvSpPr>
        <p:spPr>
          <a:xfrm>
            <a:off x="6770398" y="5117245"/>
            <a:ext cx="4070427" cy="283615"/>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None/>
            </a:pPr>
            <a:r>
              <a:rPr b="0" i="1" lang="tr-TR" sz="1200" u="none" cap="none" strike="noStrike">
                <a:solidFill>
                  <a:schemeClr val="dk1"/>
                </a:solidFill>
                <a:latin typeface="Calibri"/>
                <a:ea typeface="Calibri"/>
                <a:cs typeface="Calibri"/>
                <a:sym typeface="Calibri"/>
              </a:rPr>
              <a:t>Fig.13.</a:t>
            </a:r>
            <a:r>
              <a:rPr b="0" i="1" lang="tr-TR" sz="1200" u="none" cap="none" strike="noStrike">
                <a:solidFill>
                  <a:srgbClr val="000000"/>
                </a:solidFill>
                <a:latin typeface="Arial"/>
                <a:ea typeface="Arial"/>
                <a:cs typeface="Arial"/>
                <a:sym typeface="Arial"/>
              </a:rPr>
              <a:t> Has Hamiltonian Path</a:t>
            </a:r>
            <a:endParaRPr b="0" i="1"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g6cbf3d2db3_0_22"/>
          <p:cNvPicPr preferRelativeResize="0"/>
          <p:nvPr/>
        </p:nvPicPr>
        <p:blipFill rotWithShape="1">
          <a:blip r:embed="rId3">
            <a:alphaModFix/>
          </a:blip>
          <a:srcRect b="0" l="0" r="0" t="0"/>
          <a:stretch/>
        </p:blipFill>
        <p:spPr>
          <a:xfrm>
            <a:off x="1165600" y="2410500"/>
            <a:ext cx="5258700" cy="2305700"/>
          </a:xfrm>
          <a:prstGeom prst="rect">
            <a:avLst/>
          </a:prstGeom>
          <a:noFill/>
          <a:ln>
            <a:noFill/>
          </a:ln>
        </p:spPr>
      </p:pic>
      <p:pic>
        <p:nvPicPr>
          <p:cNvPr id="334" name="Google Shape;334;g6cbf3d2db3_0_22"/>
          <p:cNvPicPr preferRelativeResize="0"/>
          <p:nvPr/>
        </p:nvPicPr>
        <p:blipFill rotWithShape="1">
          <a:blip r:embed="rId4">
            <a:alphaModFix/>
          </a:blip>
          <a:srcRect b="0" l="0" r="0" t="0"/>
          <a:stretch/>
        </p:blipFill>
        <p:spPr>
          <a:xfrm>
            <a:off x="6047600" y="2410500"/>
            <a:ext cx="5075943" cy="2305700"/>
          </a:xfrm>
          <a:prstGeom prst="rect">
            <a:avLst/>
          </a:prstGeom>
          <a:noFill/>
          <a:ln>
            <a:noFill/>
          </a:ln>
        </p:spPr>
      </p:pic>
      <p:sp>
        <p:nvSpPr>
          <p:cNvPr id="335" name="Google Shape;335;g6cbf3d2db3_0_22"/>
          <p:cNvSpPr txBox="1"/>
          <p:nvPr/>
        </p:nvSpPr>
        <p:spPr>
          <a:xfrm>
            <a:off x="7891225" y="1939625"/>
            <a:ext cx="12198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tr-TR" sz="1800" u="none" cap="none" strike="noStrike">
                <a:solidFill>
                  <a:srgbClr val="FF0000"/>
                </a:solidFill>
                <a:latin typeface="Corbel"/>
                <a:ea typeface="Corbel"/>
                <a:cs typeface="Corbel"/>
                <a:sym typeface="Corbel"/>
              </a:rPr>
              <a:t>FAIL!</a:t>
            </a:r>
            <a:endParaRPr b="1" i="1" sz="1800" u="none" cap="none" strike="noStrike">
              <a:solidFill>
                <a:srgbClr val="FF0000"/>
              </a:solidFill>
              <a:latin typeface="Corbel"/>
              <a:ea typeface="Corbel"/>
              <a:cs typeface="Corbel"/>
              <a:sym typeface="Corbel"/>
            </a:endParaRPr>
          </a:p>
        </p:txBody>
      </p:sp>
      <p:sp>
        <p:nvSpPr>
          <p:cNvPr id="336" name="Google Shape;336;g6cbf3d2db3_0_22"/>
          <p:cNvSpPr txBox="1"/>
          <p:nvPr/>
        </p:nvSpPr>
        <p:spPr>
          <a:xfrm>
            <a:off x="3361250" y="1939625"/>
            <a:ext cx="12198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tr-TR" sz="1800" u="none" cap="none" strike="noStrike">
                <a:solidFill>
                  <a:srgbClr val="1155CC"/>
                </a:solidFill>
                <a:latin typeface="Corbel"/>
                <a:ea typeface="Corbel"/>
                <a:cs typeface="Corbel"/>
                <a:sym typeface="Corbel"/>
              </a:rPr>
              <a:t>SUCCESS!</a:t>
            </a:r>
            <a:endParaRPr b="1" i="1" sz="1800" u="none" cap="none" strike="noStrike">
              <a:solidFill>
                <a:srgbClr val="1155CC"/>
              </a:solidFill>
              <a:latin typeface="Corbel"/>
              <a:ea typeface="Corbel"/>
              <a:cs typeface="Corbel"/>
              <a:sym typeface="Corbel"/>
            </a:endParaRPr>
          </a:p>
        </p:txBody>
      </p:sp>
      <p:sp>
        <p:nvSpPr>
          <p:cNvPr id="337" name="Google Shape;337;g6cbf3d2db3_0_22"/>
          <p:cNvSpPr/>
          <p:nvPr/>
        </p:nvSpPr>
        <p:spPr>
          <a:xfrm>
            <a:off x="1565883" y="5055689"/>
            <a:ext cx="5828145" cy="276959"/>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None/>
            </a:pPr>
            <a:r>
              <a:rPr b="0" i="1" lang="tr-TR" sz="1200" u="none" cap="none" strike="noStrike">
                <a:solidFill>
                  <a:schemeClr val="dk1"/>
                </a:solidFill>
                <a:latin typeface="Calibri"/>
                <a:ea typeface="Calibri"/>
                <a:cs typeface="Calibri"/>
                <a:sym typeface="Calibri"/>
              </a:rPr>
              <a:t>Fig.14.</a:t>
            </a:r>
            <a:r>
              <a:rPr b="0" i="1" lang="tr-TR" sz="1200" u="none" cap="none" strike="noStrike">
                <a:solidFill>
                  <a:srgbClr val="000000"/>
                </a:solidFill>
                <a:latin typeface="Arial"/>
                <a:ea typeface="Arial"/>
                <a:cs typeface="Arial"/>
                <a:sym typeface="Arial"/>
              </a:rPr>
              <a:t> Has Hamiltonian Path</a:t>
            </a:r>
            <a:endParaRPr b="0" i="1" sz="1800" u="none" cap="none" strike="noStrike">
              <a:solidFill>
                <a:schemeClr val="dk1"/>
              </a:solidFill>
              <a:latin typeface="Arial"/>
              <a:ea typeface="Arial"/>
              <a:cs typeface="Arial"/>
              <a:sym typeface="Arial"/>
            </a:endParaRPr>
          </a:p>
        </p:txBody>
      </p:sp>
      <p:sp>
        <p:nvSpPr>
          <p:cNvPr id="338" name="Google Shape;338;g6cbf3d2db3_0_22"/>
          <p:cNvSpPr/>
          <p:nvPr/>
        </p:nvSpPr>
        <p:spPr>
          <a:xfrm>
            <a:off x="6844894" y="5063626"/>
            <a:ext cx="4278649" cy="276959"/>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None/>
            </a:pPr>
            <a:r>
              <a:rPr b="0" i="1" lang="tr-TR" sz="1200" u="none" cap="none" strike="noStrike">
                <a:solidFill>
                  <a:schemeClr val="dk1"/>
                </a:solidFill>
                <a:latin typeface="Calibri"/>
                <a:ea typeface="Calibri"/>
                <a:cs typeface="Calibri"/>
                <a:sym typeface="Calibri"/>
              </a:rPr>
              <a:t>Fig.15.</a:t>
            </a:r>
            <a:r>
              <a:rPr b="0" i="1" lang="tr-TR" sz="1200" u="none" cap="none" strike="noStrike">
                <a:solidFill>
                  <a:srgbClr val="000000"/>
                </a:solidFill>
                <a:latin typeface="Arial"/>
                <a:ea typeface="Arial"/>
                <a:cs typeface="Arial"/>
                <a:sym typeface="Arial"/>
              </a:rPr>
              <a:t> Has Hamiltonian Path</a:t>
            </a:r>
            <a:endParaRPr b="0" i="1"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g6cbf3d2db3_0_30"/>
          <p:cNvSpPr txBox="1"/>
          <p:nvPr>
            <p:ph type="title"/>
          </p:nvPr>
        </p:nvSpPr>
        <p:spPr>
          <a:xfrm>
            <a:off x="1247244" y="-138363"/>
            <a:ext cx="10018800"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tr-TR" sz="4400">
                <a:solidFill>
                  <a:schemeClr val="accent1"/>
                </a:solidFill>
              </a:rPr>
              <a:t>Conclusion</a:t>
            </a:r>
            <a:endParaRPr>
              <a:solidFill>
                <a:schemeClr val="accent1"/>
              </a:solidFill>
            </a:endParaRPr>
          </a:p>
        </p:txBody>
      </p:sp>
      <p:sp>
        <p:nvSpPr>
          <p:cNvPr id="345" name="Google Shape;345;g6cbf3d2db3_0_30"/>
          <p:cNvSpPr txBox="1"/>
          <p:nvPr>
            <p:ph idx="1" type="body"/>
          </p:nvPr>
        </p:nvSpPr>
        <p:spPr>
          <a:xfrm>
            <a:off x="1484310" y="1614237"/>
            <a:ext cx="10018800" cy="4498696"/>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360"/>
              </a:spcBef>
              <a:spcAft>
                <a:spcPts val="0"/>
              </a:spcAft>
              <a:buSzPts val="2610"/>
              <a:buChar char="•"/>
            </a:pPr>
            <a:r>
              <a:rPr lang="tr-TR"/>
              <a:t>As a result, Hamiltonian Path is a NP-complete problem that is reduced from Hamiltonian Cycle.</a:t>
            </a:r>
            <a:endParaRPr/>
          </a:p>
          <a:p>
            <a:pPr indent="-342900" lvl="0" marL="342900" rtl="0" algn="l">
              <a:lnSpc>
                <a:spcPct val="100000"/>
              </a:lnSpc>
              <a:spcBef>
                <a:spcPts val="960"/>
              </a:spcBef>
              <a:spcAft>
                <a:spcPts val="0"/>
              </a:spcAft>
              <a:buSzPts val="2610"/>
              <a:buChar char="•"/>
            </a:pPr>
            <a:r>
              <a:rPr lang="tr-TR"/>
              <a:t>Hamiltonian Path problem cannot be solved with an exact algorithm in polynomial time. However, with greedy search algorithm there are some approximate approaches.</a:t>
            </a:r>
            <a:endParaRPr/>
          </a:p>
          <a:p>
            <a:pPr indent="-342900" lvl="0" marL="342900" rtl="0" algn="l">
              <a:lnSpc>
                <a:spcPct val="100000"/>
              </a:lnSpc>
              <a:spcBef>
                <a:spcPts val="960"/>
              </a:spcBef>
              <a:spcAft>
                <a:spcPts val="0"/>
              </a:spcAft>
              <a:buSzPts val="2610"/>
              <a:buChar char="•"/>
            </a:pPr>
            <a:r>
              <a:rPr lang="tr-TR"/>
              <a:t>Our Greedy Hamiltonian Path Search algorithm does not always find the Hamiltonian Path.</a:t>
            </a:r>
            <a:endParaRPr/>
          </a:p>
          <a:p>
            <a:pPr indent="-342900" lvl="0" marL="342900" rtl="0" algn="l">
              <a:lnSpc>
                <a:spcPct val="100000"/>
              </a:lnSpc>
              <a:spcBef>
                <a:spcPts val="960"/>
              </a:spcBef>
              <a:spcAft>
                <a:spcPts val="0"/>
              </a:spcAft>
              <a:buSzPts val="2610"/>
              <a:buChar char="•"/>
            </a:pPr>
            <a:r>
              <a:rPr lang="tr-TR"/>
              <a:t>As the number of vertices increases, success rate of finding a Hamiltonian Path decreases. After 15 vertices, our success rate, approximately converges to 0.3 .</a:t>
            </a:r>
            <a:endParaRPr/>
          </a:p>
          <a:p>
            <a:pPr indent="-342900" lvl="0" marL="342900" rtl="0" algn="l">
              <a:lnSpc>
                <a:spcPct val="100000"/>
              </a:lnSpc>
              <a:spcBef>
                <a:spcPts val="960"/>
              </a:spcBef>
              <a:spcAft>
                <a:spcPts val="600"/>
              </a:spcAft>
              <a:buSzPts val="2610"/>
              <a:buChar char="•"/>
            </a:pPr>
            <a:r>
              <a:rPr lang="tr-TR"/>
              <a:t>Mean running time shows a consistent trend which is a qubic type with our result obtained from running time calculation in experimental analysis part.</a:t>
            </a:r>
            <a:endParaRPr/>
          </a:p>
        </p:txBody>
      </p:sp>
      <p:sp>
        <p:nvSpPr>
          <p:cNvPr id="346" name="Google Shape;346;g6cbf3d2db3_0_30"/>
          <p:cNvSpPr txBox="1"/>
          <p:nvPr/>
        </p:nvSpPr>
        <p:spPr>
          <a:xfrm>
            <a:off x="1620253" y="2069432"/>
            <a:ext cx="5582652" cy="11069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8" name="Shape 158"/>
        <p:cNvGrpSpPr/>
        <p:nvPr/>
      </p:nvGrpSpPr>
      <p:grpSpPr>
        <a:xfrm>
          <a:off x="0" y="0"/>
          <a:ext cx="0" cy="0"/>
          <a:chOff x="0" y="0"/>
          <a:chExt cx="0" cy="0"/>
        </a:xfrm>
      </p:grpSpPr>
      <p:grpSp>
        <p:nvGrpSpPr>
          <p:cNvPr id="159" name="Google Shape;159;p3"/>
          <p:cNvGrpSpPr/>
          <p:nvPr/>
        </p:nvGrpSpPr>
        <p:grpSpPr>
          <a:xfrm>
            <a:off x="150812" y="0"/>
            <a:ext cx="2436813" cy="6858001"/>
            <a:chOff x="1320800" y="0"/>
            <a:chExt cx="2436813" cy="6858001"/>
          </a:xfrm>
        </p:grpSpPr>
        <p:sp>
          <p:nvSpPr>
            <p:cNvPr id="160" name="Google Shape;160;p3"/>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61" name="Google Shape;161;p3"/>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62" name="Google Shape;162;p3"/>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63" name="Google Shape;163;p3"/>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64" name="Google Shape;164;p3"/>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5" name="Google Shape;165;p3"/>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66" name="Google Shape;166;p3"/>
          <p:cNvSpPr txBox="1"/>
          <p:nvPr>
            <p:ph type="title"/>
          </p:nvPr>
        </p:nvSpPr>
        <p:spPr>
          <a:xfrm>
            <a:off x="1554987" y="300975"/>
            <a:ext cx="4278900" cy="1752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Corbel"/>
              <a:buNone/>
            </a:pPr>
            <a:r>
              <a:rPr lang="tr-TR">
                <a:solidFill>
                  <a:schemeClr val="accent1"/>
                </a:solidFill>
              </a:rPr>
              <a:t>Problem Description</a:t>
            </a:r>
            <a:endParaRPr/>
          </a:p>
        </p:txBody>
      </p:sp>
      <p:sp>
        <p:nvSpPr>
          <p:cNvPr id="167" name="Google Shape;167;p3"/>
          <p:cNvSpPr txBox="1"/>
          <p:nvPr/>
        </p:nvSpPr>
        <p:spPr>
          <a:xfrm>
            <a:off x="1554975" y="2222950"/>
            <a:ext cx="4610100" cy="4058400"/>
          </a:xfrm>
          <a:prstGeom prst="rect">
            <a:avLst/>
          </a:prstGeom>
          <a:noFill/>
          <a:ln>
            <a:noFill/>
          </a:ln>
        </p:spPr>
        <p:txBody>
          <a:bodyPr anchorCtr="0" anchor="ctr" bIns="45700" lIns="91425" spcFirstLastPara="1" rIns="91425" wrap="square" tIns="45700">
            <a:normAutofit/>
          </a:bodyPr>
          <a:lstStyle/>
          <a:p>
            <a:pPr indent="-152400" lvl="0" marL="0" marR="0" rtl="0" algn="l">
              <a:lnSpc>
                <a:spcPct val="90000"/>
              </a:lnSpc>
              <a:spcBef>
                <a:spcPts val="0"/>
              </a:spcBef>
              <a:spcAft>
                <a:spcPts val="0"/>
              </a:spcAft>
              <a:buClr>
                <a:srgbClr val="1186C3"/>
              </a:buClr>
              <a:buSzPts val="2400"/>
              <a:buFont typeface="Arial"/>
              <a:buChar char="•"/>
            </a:pPr>
            <a:r>
              <a:rPr b="0" i="0" lang="tr-TR" sz="2400" u="none" cap="none" strike="noStrike">
                <a:solidFill>
                  <a:schemeClr val="dk1"/>
                </a:solidFill>
                <a:latin typeface="Corbel"/>
                <a:ea typeface="Corbel"/>
                <a:cs typeface="Corbel"/>
                <a:sym typeface="Corbel"/>
              </a:rPr>
              <a:t>Hamiltonian Path in undirected graphs is a path that passes through every vertex exactly one time.</a:t>
            </a:r>
            <a:endParaRPr b="0" i="0" sz="2400" u="none" cap="none" strike="noStrike">
              <a:solidFill>
                <a:srgbClr val="000000"/>
              </a:solidFill>
              <a:latin typeface="Arial"/>
              <a:ea typeface="Arial"/>
              <a:cs typeface="Arial"/>
              <a:sym typeface="Arial"/>
            </a:endParaRPr>
          </a:p>
          <a:p>
            <a:pPr indent="-152400" lvl="0" marL="0" marR="0" rtl="0" algn="l">
              <a:lnSpc>
                <a:spcPct val="90000"/>
              </a:lnSpc>
              <a:spcBef>
                <a:spcPts val="1000"/>
              </a:spcBef>
              <a:spcAft>
                <a:spcPts val="0"/>
              </a:spcAft>
              <a:buClr>
                <a:srgbClr val="1186C3"/>
              </a:buClr>
              <a:buSzPts val="2400"/>
              <a:buFont typeface="Arial"/>
              <a:buChar char="•"/>
            </a:pPr>
            <a:r>
              <a:rPr b="0" i="0" lang="tr-TR" sz="2400" u="none" cap="none" strike="noStrike">
                <a:solidFill>
                  <a:schemeClr val="dk1"/>
                </a:solidFill>
                <a:latin typeface="Corbel"/>
                <a:ea typeface="Corbel"/>
                <a:cs typeface="Corbel"/>
                <a:sym typeface="Corbel"/>
              </a:rPr>
              <a:t>An n-node undirected graph G(V,E) where V is the set of vertices </a:t>
            </a:r>
            <a:endParaRPr b="0" i="0" sz="2400" u="none" cap="none" strike="noStrike">
              <a:solidFill>
                <a:schemeClr val="dk1"/>
              </a:solidFill>
              <a:latin typeface="Corbel"/>
              <a:ea typeface="Corbel"/>
              <a:cs typeface="Corbel"/>
              <a:sym typeface="Corbel"/>
            </a:endParaRPr>
          </a:p>
          <a:p>
            <a:pPr indent="0" lvl="0" marL="0" marR="0" rtl="0" algn="l">
              <a:lnSpc>
                <a:spcPct val="90000"/>
              </a:lnSpc>
              <a:spcBef>
                <a:spcPts val="1000"/>
              </a:spcBef>
              <a:spcAft>
                <a:spcPts val="0"/>
              </a:spcAft>
              <a:buClr>
                <a:srgbClr val="000000"/>
              </a:buClr>
              <a:buSzPts val="2000"/>
              <a:buFont typeface="Arial"/>
              <a:buNone/>
            </a:pPr>
            <a:r>
              <a:rPr b="0" i="0" lang="tr-TR" sz="2400" u="none" cap="none" strike="noStrike">
                <a:solidFill>
                  <a:schemeClr val="dk1"/>
                </a:solidFill>
                <a:latin typeface="Corbel"/>
                <a:ea typeface="Corbel"/>
                <a:cs typeface="Corbel"/>
                <a:sym typeface="Corbel"/>
              </a:rPr>
              <a:t>V = {v</a:t>
            </a:r>
            <a:r>
              <a:rPr b="0" baseline="-25000" i="0" lang="tr-TR" sz="2400" u="none" cap="none" strike="noStrike">
                <a:solidFill>
                  <a:schemeClr val="dk1"/>
                </a:solidFill>
                <a:latin typeface="Corbel"/>
                <a:ea typeface="Corbel"/>
                <a:cs typeface="Corbel"/>
                <a:sym typeface="Corbel"/>
              </a:rPr>
              <a:t>1</a:t>
            </a:r>
            <a:r>
              <a:rPr b="0" i="0" lang="tr-TR" sz="2400" u="none" cap="none" strike="noStrike">
                <a:solidFill>
                  <a:schemeClr val="dk1"/>
                </a:solidFill>
                <a:latin typeface="Corbel"/>
                <a:ea typeface="Corbel"/>
                <a:cs typeface="Corbel"/>
                <a:sym typeface="Corbel"/>
              </a:rPr>
              <a:t>, v</a:t>
            </a:r>
            <a:r>
              <a:rPr b="0" baseline="-25000" i="0" lang="tr-TR" sz="2400" u="none" cap="none" strike="noStrike">
                <a:solidFill>
                  <a:schemeClr val="dk1"/>
                </a:solidFill>
                <a:latin typeface="Corbel"/>
                <a:ea typeface="Corbel"/>
                <a:cs typeface="Corbel"/>
                <a:sym typeface="Corbel"/>
              </a:rPr>
              <a:t>2</a:t>
            </a:r>
            <a:r>
              <a:rPr b="0" i="0" lang="tr-TR" sz="2400" u="none" cap="none" strike="noStrike">
                <a:solidFill>
                  <a:schemeClr val="dk1"/>
                </a:solidFill>
                <a:latin typeface="Corbel"/>
                <a:ea typeface="Corbel"/>
                <a:cs typeface="Corbel"/>
                <a:sym typeface="Corbel"/>
              </a:rPr>
              <a:t>, . . ., v</a:t>
            </a:r>
            <a:r>
              <a:rPr b="0" baseline="-25000" i="0" lang="tr-TR" sz="2400" u="none" cap="none" strike="noStrike">
                <a:solidFill>
                  <a:schemeClr val="dk1"/>
                </a:solidFill>
                <a:latin typeface="Corbel"/>
                <a:ea typeface="Corbel"/>
                <a:cs typeface="Corbel"/>
                <a:sym typeface="Corbel"/>
              </a:rPr>
              <a:t>m</a:t>
            </a:r>
            <a:r>
              <a:rPr b="0" i="0" lang="tr-TR" sz="2400" u="none" cap="none" strike="noStrike">
                <a:solidFill>
                  <a:schemeClr val="dk1"/>
                </a:solidFill>
                <a:latin typeface="Corbel"/>
                <a:ea typeface="Corbel"/>
                <a:cs typeface="Corbel"/>
                <a:sym typeface="Corbel"/>
              </a:rPr>
              <a:t>} and E is the set of edges.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2000"/>
              <a:buFont typeface="Arial"/>
              <a:buNone/>
            </a:pPr>
            <a:r>
              <a:rPr b="0" i="0" lang="tr-TR" sz="2400" u="none" cap="none" strike="noStrike">
                <a:solidFill>
                  <a:schemeClr val="dk1"/>
                </a:solidFill>
                <a:latin typeface="Corbel"/>
                <a:ea typeface="Corbel"/>
                <a:cs typeface="Corbel"/>
                <a:sym typeface="Corbel"/>
              </a:rPr>
              <a:t>{v</a:t>
            </a:r>
            <a:r>
              <a:rPr b="0" baseline="-25000" i="0" lang="tr-TR" sz="2400" u="none" cap="none" strike="noStrike">
                <a:solidFill>
                  <a:schemeClr val="dk1"/>
                </a:solidFill>
                <a:latin typeface="Corbel"/>
                <a:ea typeface="Corbel"/>
                <a:cs typeface="Corbel"/>
                <a:sym typeface="Corbel"/>
              </a:rPr>
              <a:t>1</a:t>
            </a:r>
            <a:r>
              <a:rPr b="0" i="0" lang="tr-TR" sz="2400" u="none" cap="none" strike="noStrike">
                <a:solidFill>
                  <a:schemeClr val="dk1"/>
                </a:solidFill>
                <a:latin typeface="Corbel"/>
                <a:ea typeface="Corbel"/>
                <a:cs typeface="Corbel"/>
                <a:sym typeface="Corbel"/>
              </a:rPr>
              <a:t>, v</a:t>
            </a:r>
            <a:r>
              <a:rPr b="0" baseline="-25000" i="0" lang="tr-TR" sz="2400" u="none" cap="none" strike="noStrike">
                <a:solidFill>
                  <a:schemeClr val="dk1"/>
                </a:solidFill>
                <a:latin typeface="Corbel"/>
                <a:ea typeface="Corbel"/>
                <a:cs typeface="Corbel"/>
                <a:sym typeface="Corbel"/>
              </a:rPr>
              <a:t>2</a:t>
            </a:r>
            <a:r>
              <a:rPr b="0" i="0" lang="tr-TR" sz="2400" u="none" cap="none" strike="noStrike">
                <a:solidFill>
                  <a:schemeClr val="dk1"/>
                </a:solidFill>
                <a:latin typeface="Corbel"/>
                <a:ea typeface="Corbel"/>
                <a:cs typeface="Corbel"/>
                <a:sym typeface="Corbel"/>
              </a:rPr>
              <a:t>, . . ., v</a:t>
            </a:r>
            <a:r>
              <a:rPr b="0" baseline="-25000" i="0" lang="tr-TR" sz="2400" u="none" cap="none" strike="noStrike">
                <a:solidFill>
                  <a:schemeClr val="dk1"/>
                </a:solidFill>
                <a:latin typeface="Corbel"/>
                <a:ea typeface="Corbel"/>
                <a:cs typeface="Corbel"/>
                <a:sym typeface="Corbel"/>
              </a:rPr>
              <a:t>m</a:t>
            </a:r>
            <a:r>
              <a:rPr b="0" i="0" lang="tr-TR" sz="2400" u="none" cap="none" strike="noStrike">
                <a:solidFill>
                  <a:schemeClr val="dk1"/>
                </a:solidFill>
                <a:latin typeface="Corbel"/>
                <a:ea typeface="Corbel"/>
                <a:cs typeface="Corbel"/>
                <a:sym typeface="Corbel"/>
              </a:rPr>
              <a:t>} = {1, 2, . . ., m} and </a:t>
            </a:r>
            <a:endParaRPr b="0" i="0" sz="2400" u="none" cap="none" strike="noStrike">
              <a:solidFill>
                <a:schemeClr val="dk1"/>
              </a:solidFill>
              <a:latin typeface="Corbel"/>
              <a:ea typeface="Corbel"/>
              <a:cs typeface="Corbel"/>
              <a:sym typeface="Corbel"/>
            </a:endParaRPr>
          </a:p>
          <a:p>
            <a:pPr indent="0" lvl="0" marL="0" marR="0" rtl="0" algn="l">
              <a:lnSpc>
                <a:spcPct val="90000"/>
              </a:lnSpc>
              <a:spcBef>
                <a:spcPts val="1000"/>
              </a:spcBef>
              <a:spcAft>
                <a:spcPts val="0"/>
              </a:spcAft>
              <a:buClr>
                <a:srgbClr val="000000"/>
              </a:buClr>
              <a:buSzPts val="2000"/>
              <a:buFont typeface="Arial"/>
              <a:buNone/>
            </a:pPr>
            <a:r>
              <a:rPr b="0" i="0" lang="tr-TR" sz="2400" u="none" cap="none" strike="noStrike">
                <a:solidFill>
                  <a:schemeClr val="dk1"/>
                </a:solidFill>
                <a:latin typeface="Corbel"/>
                <a:ea typeface="Corbel"/>
                <a:cs typeface="Corbel"/>
                <a:sym typeface="Corbel"/>
              </a:rPr>
              <a:t>{(v</a:t>
            </a:r>
            <a:r>
              <a:rPr b="0" baseline="-25000" i="0" lang="tr-TR" sz="2400" u="none" cap="none" strike="noStrike">
                <a:solidFill>
                  <a:schemeClr val="dk1"/>
                </a:solidFill>
                <a:latin typeface="Corbel"/>
                <a:ea typeface="Corbel"/>
                <a:cs typeface="Corbel"/>
                <a:sym typeface="Corbel"/>
              </a:rPr>
              <a:t>1</a:t>
            </a:r>
            <a:r>
              <a:rPr b="0" i="0" lang="tr-TR" sz="2400" u="none" cap="none" strike="noStrike">
                <a:solidFill>
                  <a:schemeClr val="dk1"/>
                </a:solidFill>
                <a:latin typeface="Corbel"/>
                <a:ea typeface="Corbel"/>
                <a:cs typeface="Corbel"/>
                <a:sym typeface="Corbel"/>
              </a:rPr>
              <a:t>, v</a:t>
            </a:r>
            <a:r>
              <a:rPr b="0" baseline="-25000" i="0" lang="tr-TR" sz="2400" u="none" cap="none" strike="noStrike">
                <a:solidFill>
                  <a:schemeClr val="dk1"/>
                </a:solidFill>
                <a:latin typeface="Corbel"/>
                <a:ea typeface="Corbel"/>
                <a:cs typeface="Corbel"/>
                <a:sym typeface="Corbel"/>
              </a:rPr>
              <a:t>2</a:t>
            </a:r>
            <a:r>
              <a:rPr b="0" i="0" lang="tr-TR" sz="2400" u="none" cap="none" strike="noStrike">
                <a:solidFill>
                  <a:schemeClr val="dk1"/>
                </a:solidFill>
                <a:latin typeface="Corbel"/>
                <a:ea typeface="Corbel"/>
                <a:cs typeface="Corbel"/>
                <a:sym typeface="Corbel"/>
              </a:rPr>
              <a:t>),(v</a:t>
            </a:r>
            <a:r>
              <a:rPr b="0" baseline="-25000" i="0" lang="tr-TR" sz="2400" u="none" cap="none" strike="noStrike">
                <a:solidFill>
                  <a:schemeClr val="dk1"/>
                </a:solidFill>
                <a:latin typeface="Corbel"/>
                <a:ea typeface="Corbel"/>
                <a:cs typeface="Corbel"/>
                <a:sym typeface="Corbel"/>
              </a:rPr>
              <a:t>2</a:t>
            </a:r>
            <a:r>
              <a:rPr b="0" i="0" lang="tr-TR" sz="2400" u="none" cap="none" strike="noStrike">
                <a:solidFill>
                  <a:schemeClr val="dk1"/>
                </a:solidFill>
                <a:latin typeface="Corbel"/>
                <a:ea typeface="Corbel"/>
                <a:cs typeface="Corbel"/>
                <a:sym typeface="Corbel"/>
              </a:rPr>
              <a:t>, v</a:t>
            </a:r>
            <a:r>
              <a:rPr b="0" baseline="-25000" i="0" lang="tr-TR" sz="2400" u="none" cap="none" strike="noStrike">
                <a:solidFill>
                  <a:schemeClr val="dk1"/>
                </a:solidFill>
                <a:latin typeface="Corbel"/>
                <a:ea typeface="Corbel"/>
                <a:cs typeface="Corbel"/>
                <a:sym typeface="Corbel"/>
              </a:rPr>
              <a:t>3</a:t>
            </a:r>
            <a:r>
              <a:rPr b="0" i="0" lang="tr-TR" sz="2400" u="none" cap="none" strike="noStrike">
                <a:solidFill>
                  <a:schemeClr val="dk1"/>
                </a:solidFill>
                <a:latin typeface="Corbel"/>
                <a:ea typeface="Corbel"/>
                <a:cs typeface="Corbel"/>
                <a:sym typeface="Corbel"/>
              </a:rPr>
              <a:t>), . . . ,(v</a:t>
            </a:r>
            <a:r>
              <a:rPr b="0" baseline="-25000" i="0" lang="tr-TR" sz="2400" u="none" cap="none" strike="noStrike">
                <a:solidFill>
                  <a:schemeClr val="dk1"/>
                </a:solidFill>
                <a:latin typeface="Corbel"/>
                <a:ea typeface="Corbel"/>
                <a:cs typeface="Corbel"/>
                <a:sym typeface="Corbel"/>
              </a:rPr>
              <a:t>m-1</a:t>
            </a:r>
            <a:r>
              <a:rPr b="0" i="0" lang="tr-TR" sz="2400" u="none" cap="none" strike="noStrike">
                <a:solidFill>
                  <a:schemeClr val="dk1"/>
                </a:solidFill>
                <a:latin typeface="Corbel"/>
                <a:ea typeface="Corbel"/>
                <a:cs typeface="Corbel"/>
                <a:sym typeface="Corbel"/>
              </a:rPr>
              <a:t>, v</a:t>
            </a:r>
            <a:r>
              <a:rPr b="0" baseline="-25000" i="0" lang="tr-TR" sz="2400" u="none" cap="none" strike="noStrike">
                <a:solidFill>
                  <a:schemeClr val="dk1"/>
                </a:solidFill>
                <a:latin typeface="Corbel"/>
                <a:ea typeface="Corbel"/>
                <a:cs typeface="Corbel"/>
                <a:sym typeface="Corbel"/>
              </a:rPr>
              <a:t>m</a:t>
            </a:r>
            <a:r>
              <a:rPr b="0" i="0" lang="tr-TR" sz="2400" u="none" cap="none" strike="noStrike">
                <a:solidFill>
                  <a:schemeClr val="dk1"/>
                </a:solidFill>
                <a:latin typeface="Corbel"/>
                <a:ea typeface="Corbel"/>
                <a:cs typeface="Corbel"/>
                <a:sym typeface="Corbel"/>
              </a:rPr>
              <a:t>)} ⊆ E.</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860"/>
              </a:spcBef>
              <a:spcAft>
                <a:spcPts val="0"/>
              </a:spcAft>
              <a:buClr>
                <a:srgbClr val="1186C3"/>
              </a:buClr>
              <a:buSzPts val="1885"/>
              <a:buFont typeface="Arial"/>
              <a:buNone/>
            </a:pPr>
            <a:r>
              <a:t/>
            </a:r>
            <a:endParaRPr b="0" i="0" sz="1300" u="none" cap="none" strike="noStrike">
              <a:solidFill>
                <a:schemeClr val="dk1"/>
              </a:solidFill>
              <a:latin typeface="Corbel"/>
              <a:ea typeface="Corbel"/>
              <a:cs typeface="Corbel"/>
              <a:sym typeface="Corbel"/>
            </a:endParaRPr>
          </a:p>
        </p:txBody>
      </p:sp>
      <p:sp>
        <p:nvSpPr>
          <p:cNvPr id="168" name="Google Shape;168;p3"/>
          <p:cNvSpPr/>
          <p:nvPr/>
        </p:nvSpPr>
        <p:spPr>
          <a:xfrm>
            <a:off x="6283500" y="639056"/>
            <a:ext cx="5406900" cy="5232000"/>
          </a:xfrm>
          <a:prstGeom prst="roundRect">
            <a:avLst>
              <a:gd fmla="val 4834" name="adj"/>
            </a:avLst>
          </a:prstGeom>
          <a:solidFill>
            <a:schemeClr val="lt1"/>
          </a:solidFill>
          <a:ln cap="flat" cmpd="sng" w="381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kırmızı, hava, pasta, tablo içeren bir resim&#10;&#10;Açıklama otomatik olarak oluşturuldu" id="169" name="Google Shape;169;p3"/>
          <p:cNvPicPr preferRelativeResize="0"/>
          <p:nvPr/>
        </p:nvPicPr>
        <p:blipFill rotWithShape="1">
          <a:blip r:embed="rId4">
            <a:alphaModFix/>
          </a:blip>
          <a:srcRect b="0" l="0" r="0" t="0"/>
          <a:stretch/>
        </p:blipFill>
        <p:spPr>
          <a:xfrm>
            <a:off x="6838410" y="1078090"/>
            <a:ext cx="4615947" cy="45467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4"/>
          <p:cNvSpPr txBox="1"/>
          <p:nvPr>
            <p:ph type="title"/>
          </p:nvPr>
        </p:nvSpPr>
        <p:spPr>
          <a:xfrm>
            <a:off x="1484311" y="597000"/>
            <a:ext cx="10018800" cy="1752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Corbel"/>
              <a:buNone/>
            </a:pPr>
            <a:r>
              <a:rPr lang="tr-TR">
                <a:solidFill>
                  <a:schemeClr val="accent1"/>
                </a:solidFill>
              </a:rPr>
              <a:t>About The Problem</a:t>
            </a:r>
            <a:endParaRPr>
              <a:solidFill>
                <a:schemeClr val="accent1"/>
              </a:solidFill>
            </a:endParaRPr>
          </a:p>
        </p:txBody>
      </p:sp>
      <p:sp>
        <p:nvSpPr>
          <p:cNvPr id="175" name="Google Shape;175;p4"/>
          <p:cNvSpPr txBox="1"/>
          <p:nvPr>
            <p:ph idx="1" type="body"/>
          </p:nvPr>
        </p:nvSpPr>
        <p:spPr>
          <a:xfrm>
            <a:off x="1484310" y="2438399"/>
            <a:ext cx="10018800" cy="3124200"/>
          </a:xfrm>
          <a:prstGeom prst="rect">
            <a:avLst/>
          </a:prstGeom>
          <a:noFill/>
          <a:ln>
            <a:noFill/>
          </a:ln>
        </p:spPr>
        <p:txBody>
          <a:bodyPr anchorCtr="0" anchor="ctr" bIns="45700" lIns="91425" spcFirstLastPara="1" rIns="91425" wrap="square" tIns="45700">
            <a:normAutofit/>
          </a:bodyPr>
          <a:lstStyle/>
          <a:p>
            <a:pPr indent="-255270" lvl="0" marL="285750" rtl="0" algn="l">
              <a:lnSpc>
                <a:spcPct val="100000"/>
              </a:lnSpc>
              <a:spcBef>
                <a:spcPts val="0"/>
              </a:spcBef>
              <a:spcAft>
                <a:spcPts val="0"/>
              </a:spcAft>
              <a:buSzPts val="3000"/>
              <a:buChar char="•"/>
            </a:pPr>
            <a:r>
              <a:rPr lang="tr-TR" sz="3000"/>
              <a:t>In this Project, Hamiltonian Path will be examined, therefore our problem is expressed as follows.</a:t>
            </a:r>
            <a:endParaRPr sz="3000"/>
          </a:p>
          <a:p>
            <a:pPr indent="-255270" lvl="0" marL="285750" rtl="0" algn="l">
              <a:lnSpc>
                <a:spcPct val="100000"/>
              </a:lnSpc>
              <a:spcBef>
                <a:spcPts val="1080"/>
              </a:spcBef>
              <a:spcAft>
                <a:spcPts val="0"/>
              </a:spcAft>
              <a:buSzPts val="3000"/>
              <a:buChar char="•"/>
            </a:pPr>
            <a:r>
              <a:rPr lang="tr-TR" sz="3000"/>
              <a:t>On an n-node undirected graph G(V,E) with node set V and edge set E, is there a simple path of edge in G that contains every node in V, and thus contains exactly n-1 edge?</a:t>
            </a:r>
            <a:endParaRPr sz="3000"/>
          </a:p>
          <a:p>
            <a:pPr indent="-64770" lvl="0" marL="285750" rtl="0" algn="l">
              <a:lnSpc>
                <a:spcPct val="100000"/>
              </a:lnSpc>
              <a:spcBef>
                <a:spcPts val="1080"/>
              </a:spcBef>
              <a:spcAft>
                <a:spcPts val="0"/>
              </a:spcAft>
              <a:buSzPts val="3480"/>
              <a:buNone/>
            </a:pPr>
            <a:r>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5"/>
          <p:cNvSpPr txBox="1"/>
          <p:nvPr>
            <p:ph type="title"/>
          </p:nvPr>
        </p:nvSpPr>
        <p:spPr>
          <a:xfrm>
            <a:off x="1484311" y="533400"/>
            <a:ext cx="10018800" cy="1752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Corbel"/>
              <a:buNone/>
            </a:pPr>
            <a:r>
              <a:rPr lang="tr-TR">
                <a:solidFill>
                  <a:schemeClr val="accent1"/>
                </a:solidFill>
              </a:rPr>
              <a:t>Application of Hamiltonian Path</a:t>
            </a:r>
            <a:br>
              <a:rPr lang="tr-TR">
                <a:solidFill>
                  <a:schemeClr val="accent1"/>
                </a:solidFill>
              </a:rPr>
            </a:br>
            <a:r>
              <a:rPr lang="tr-TR">
                <a:solidFill>
                  <a:schemeClr val="accent1"/>
                </a:solidFill>
              </a:rPr>
              <a:t> in Everyday Life</a:t>
            </a:r>
            <a:endParaRPr>
              <a:solidFill>
                <a:schemeClr val="accent1"/>
              </a:solidFill>
            </a:endParaRPr>
          </a:p>
        </p:txBody>
      </p:sp>
      <p:sp>
        <p:nvSpPr>
          <p:cNvPr id="181" name="Google Shape;181;p5"/>
          <p:cNvSpPr txBox="1"/>
          <p:nvPr>
            <p:ph idx="1" type="body"/>
          </p:nvPr>
        </p:nvSpPr>
        <p:spPr>
          <a:xfrm>
            <a:off x="1484310" y="2285999"/>
            <a:ext cx="10018800" cy="3124200"/>
          </a:xfrm>
          <a:prstGeom prst="rect">
            <a:avLst/>
          </a:prstGeom>
          <a:noFill/>
          <a:ln>
            <a:noFill/>
          </a:ln>
        </p:spPr>
        <p:txBody>
          <a:bodyPr anchorCtr="0" anchor="ctr" bIns="45700" lIns="91425" spcFirstLastPara="1" rIns="91425" wrap="square" tIns="45700">
            <a:normAutofit/>
          </a:bodyPr>
          <a:lstStyle/>
          <a:p>
            <a:pPr indent="-255270" lvl="0" marL="285750" rtl="0" algn="l">
              <a:lnSpc>
                <a:spcPct val="100000"/>
              </a:lnSpc>
              <a:spcBef>
                <a:spcPts val="0"/>
              </a:spcBef>
              <a:spcAft>
                <a:spcPts val="0"/>
              </a:spcAft>
              <a:buSzPts val="3000"/>
              <a:buChar char="•"/>
            </a:pPr>
            <a:r>
              <a:rPr lang="tr-TR" sz="3000"/>
              <a:t>We can see the Hamiltonian Path problem in everyday life, especially where optimization problems are encountered. Such as GPS or Google Maps, finding the optimum root from one destination to another. Hamiltonian Path represents the efficiency of including every vertex every root</a:t>
            </a:r>
            <a:r>
              <a:rPr baseline="30000" lang="tr-TR" sz="3000"/>
              <a:t>1</a:t>
            </a:r>
            <a:r>
              <a:rPr lang="tr-TR" sz="3000"/>
              <a:t>.</a:t>
            </a:r>
            <a:endParaRPr sz="3000"/>
          </a:p>
        </p:txBody>
      </p:sp>
      <p:sp>
        <p:nvSpPr>
          <p:cNvPr id="182" name="Google Shape;182;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tr-TR"/>
              <a:t>1. Kaundal, K. (2017). Applications of Graph Theory in Everyday Life and Technology. Imperial Journal of Interdisciplinary Research, 3(3), 892–894. Retrieved from https://pdfs.semanticscholar.org/7aee/9da1025ea81e2fcfccaa53393b9b9ab76d05.pdf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6"/>
          <p:cNvSpPr txBox="1"/>
          <p:nvPr>
            <p:ph type="title"/>
          </p:nvPr>
        </p:nvSpPr>
        <p:spPr>
          <a:xfrm>
            <a:off x="1484311" y="1081548"/>
            <a:ext cx="3333495" cy="150433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200"/>
              <a:buFont typeface="Corbel"/>
              <a:buNone/>
            </a:pPr>
            <a:r>
              <a:rPr lang="tr-TR" sz="3200">
                <a:solidFill>
                  <a:schemeClr val="accent1"/>
                </a:solidFill>
              </a:rPr>
              <a:t>NP-completeness</a:t>
            </a:r>
            <a:endParaRPr sz="2400">
              <a:solidFill>
                <a:schemeClr val="accent1"/>
              </a:solidFill>
            </a:endParaRPr>
          </a:p>
        </p:txBody>
      </p:sp>
      <p:sp>
        <p:nvSpPr>
          <p:cNvPr id="188" name="Google Shape;188;p6"/>
          <p:cNvSpPr txBox="1"/>
          <p:nvPr>
            <p:ph idx="1" type="body"/>
          </p:nvPr>
        </p:nvSpPr>
        <p:spPr>
          <a:xfrm>
            <a:off x="1484310" y="2666999"/>
            <a:ext cx="3659189" cy="3124201"/>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tr-TR"/>
              <a:t>Hamiltonian Path is a NP-complete problem.</a:t>
            </a:r>
            <a:endParaRPr/>
          </a:p>
          <a:p>
            <a:pPr indent="-285750" lvl="0" marL="285750" rtl="0" algn="l">
              <a:lnSpc>
                <a:spcPct val="100000"/>
              </a:lnSpc>
              <a:spcBef>
                <a:spcPts val="1080"/>
              </a:spcBef>
              <a:spcAft>
                <a:spcPts val="0"/>
              </a:spcAft>
              <a:buSzPts val="3480"/>
              <a:buChar char="•"/>
            </a:pPr>
            <a:r>
              <a:rPr lang="tr-TR"/>
              <a:t>It is a reduction of Hamiltonian Cycle problem.</a:t>
            </a:r>
            <a:endParaRPr/>
          </a:p>
        </p:txBody>
      </p:sp>
      <p:pic>
        <p:nvPicPr>
          <p:cNvPr id="189" name="Google Shape;189;p6"/>
          <p:cNvPicPr preferRelativeResize="0"/>
          <p:nvPr/>
        </p:nvPicPr>
        <p:blipFill rotWithShape="1">
          <a:blip r:embed="rId4">
            <a:alphaModFix/>
          </a:blip>
          <a:srcRect b="0" l="0" r="0" t="0"/>
          <a:stretch/>
        </p:blipFill>
        <p:spPr>
          <a:xfrm>
            <a:off x="5262033" y="1496052"/>
            <a:ext cx="6240990" cy="3432544"/>
          </a:xfrm>
          <a:prstGeom prst="roundRect">
            <a:avLst>
              <a:gd fmla="val 4380" name="adj"/>
            </a:avLst>
          </a:prstGeom>
          <a:noFill/>
          <a:ln cap="flat" cmpd="sng" w="38100">
            <a:solidFill>
              <a:schemeClr val="lt2"/>
            </a:solidFill>
            <a:prstDash val="solid"/>
            <a:round/>
            <a:headEnd len="sm" w="sm" type="none"/>
            <a:tailEnd len="sm" w="sm" type="none"/>
          </a:ln>
        </p:spPr>
      </p:pic>
      <p:sp>
        <p:nvSpPr>
          <p:cNvPr id="190" name="Google Shape;190;p6"/>
          <p:cNvSpPr txBox="1"/>
          <p:nvPr/>
        </p:nvSpPr>
        <p:spPr>
          <a:xfrm>
            <a:off x="5343525" y="5029200"/>
            <a:ext cx="68484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tr-TR" sz="1500" u="none" cap="none" strike="noStrike">
                <a:solidFill>
                  <a:schemeClr val="dk1"/>
                </a:solidFill>
                <a:latin typeface="Corbel"/>
                <a:ea typeface="Corbel"/>
                <a:cs typeface="Corbel"/>
                <a:sym typeface="Corbel"/>
              </a:rPr>
              <a:t>These graphs represent that reduction of Hamiltonian Cycle to Hamiltonian Path.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tr-TR" sz="1500" u="none" cap="none" strike="noStrike">
                <a:solidFill>
                  <a:schemeClr val="dk1"/>
                </a:solidFill>
                <a:latin typeface="Corbel"/>
                <a:ea typeface="Corbel"/>
                <a:cs typeface="Corbel"/>
                <a:sym typeface="Corbel"/>
              </a:rPr>
              <a:t>(Steps of the reduction are explained in detail in our report) </a:t>
            </a:r>
            <a:endParaRPr b="0" i="0" sz="1500" u="none" cap="none" strike="noStrike">
              <a:solidFill>
                <a:schemeClr val="dk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7"/>
          <p:cNvSpPr txBox="1"/>
          <p:nvPr>
            <p:ph type="title"/>
          </p:nvPr>
        </p:nvSpPr>
        <p:spPr>
          <a:xfrm>
            <a:off x="1484309" y="190500"/>
            <a:ext cx="10018713" cy="17525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Corbel"/>
              <a:buNone/>
            </a:pPr>
            <a:r>
              <a:rPr lang="tr-TR">
                <a:solidFill>
                  <a:schemeClr val="accent1"/>
                </a:solidFill>
              </a:rPr>
              <a:t>Algorithm Description</a:t>
            </a:r>
            <a:endParaRPr>
              <a:solidFill>
                <a:schemeClr val="accent1"/>
              </a:solidFill>
            </a:endParaRPr>
          </a:p>
        </p:txBody>
      </p:sp>
      <p:sp>
        <p:nvSpPr>
          <p:cNvPr id="196" name="Google Shape;196;p7"/>
          <p:cNvSpPr txBox="1"/>
          <p:nvPr>
            <p:ph idx="1" type="body"/>
          </p:nvPr>
        </p:nvSpPr>
        <p:spPr>
          <a:xfrm>
            <a:off x="1484309" y="2143124"/>
            <a:ext cx="10018713" cy="3606166"/>
          </a:xfrm>
          <a:prstGeom prst="rect">
            <a:avLst/>
          </a:prstGeom>
          <a:noFill/>
          <a:ln>
            <a:noFill/>
          </a:ln>
        </p:spPr>
        <p:txBody>
          <a:bodyPr anchorCtr="0" anchor="ctr" bIns="45700" lIns="91425" spcFirstLastPara="1" rIns="91425" wrap="square" tIns="45700">
            <a:normAutofit/>
          </a:bodyPr>
          <a:lstStyle/>
          <a:p>
            <a:pPr indent="-81343" lvl="0" marL="285750" rtl="0" algn="l">
              <a:lnSpc>
                <a:spcPct val="80000"/>
              </a:lnSpc>
              <a:spcBef>
                <a:spcPts val="0"/>
              </a:spcBef>
              <a:spcAft>
                <a:spcPts val="0"/>
              </a:spcAft>
              <a:buSzPts val="3219"/>
              <a:buNone/>
            </a:pPr>
            <a:r>
              <a:t/>
            </a:r>
            <a:endParaRPr/>
          </a:p>
          <a:p>
            <a:pPr indent="-233743" lvl="0" marL="285750" rtl="0" algn="l">
              <a:lnSpc>
                <a:spcPct val="80000"/>
              </a:lnSpc>
              <a:spcBef>
                <a:spcPts val="1044"/>
              </a:spcBef>
              <a:spcAft>
                <a:spcPts val="0"/>
              </a:spcAft>
              <a:buSzPts val="2400"/>
              <a:buChar char="•"/>
            </a:pPr>
            <a:r>
              <a:rPr lang="tr-TR"/>
              <a:t>Since, Hamiltonian Path is an NP-Complete problem, there is not an exact algorithm that solves Hamiltonian Path problem in polynomial time.</a:t>
            </a:r>
            <a:endParaRPr/>
          </a:p>
          <a:p>
            <a:pPr indent="-81343" lvl="0" marL="285750" rtl="0" algn="l">
              <a:lnSpc>
                <a:spcPct val="80000"/>
              </a:lnSpc>
              <a:spcBef>
                <a:spcPts val="1044"/>
              </a:spcBef>
              <a:spcAft>
                <a:spcPts val="0"/>
              </a:spcAft>
              <a:buSzPts val="3219"/>
              <a:buNone/>
            </a:pPr>
            <a:r>
              <a:t/>
            </a:r>
            <a:endParaRPr/>
          </a:p>
          <a:p>
            <a:pPr indent="-233743" lvl="0" marL="285750" rtl="0" algn="l">
              <a:lnSpc>
                <a:spcPct val="80000"/>
              </a:lnSpc>
              <a:spcBef>
                <a:spcPts val="1044"/>
              </a:spcBef>
              <a:spcAft>
                <a:spcPts val="0"/>
              </a:spcAft>
              <a:buSzPts val="2400"/>
              <a:buChar char="•"/>
            </a:pPr>
            <a:r>
              <a:rPr lang="tr-TR"/>
              <a:t>There is a solution that solves Hamiltonian Cycle problem in NP time by Sharon Christine. We use this algorithm as a base and modify it with greedy approach in our O(n</a:t>
            </a:r>
            <a:r>
              <a:rPr baseline="30000" lang="tr-TR"/>
              <a:t>3</a:t>
            </a:r>
            <a:r>
              <a:rPr lang="tr-TR"/>
              <a:t>) heuristic Hamiltonian Path solution.</a:t>
            </a:r>
            <a:endParaRPr/>
          </a:p>
          <a:p>
            <a:pPr indent="0" lvl="0" marL="0" rtl="0" algn="l">
              <a:lnSpc>
                <a:spcPct val="80000"/>
              </a:lnSpc>
              <a:spcBef>
                <a:spcPts val="1044"/>
              </a:spcBef>
              <a:spcAft>
                <a:spcPts val="0"/>
              </a:spcAft>
              <a:buSzPts val="3219"/>
              <a:buNone/>
            </a:pPr>
            <a:r>
              <a:t/>
            </a:r>
            <a:endParaRPr/>
          </a:p>
          <a:p>
            <a:pPr indent="-233743" lvl="0" marL="285750" rtl="0" algn="l">
              <a:lnSpc>
                <a:spcPct val="80000"/>
              </a:lnSpc>
              <a:spcBef>
                <a:spcPts val="1044"/>
              </a:spcBef>
              <a:spcAft>
                <a:spcPts val="0"/>
              </a:spcAft>
              <a:buSzPts val="2400"/>
              <a:buChar char="•"/>
            </a:pPr>
            <a:r>
              <a:rPr lang="tr-TR"/>
              <a:t>In this project, we will cover and analyze the performance of the greedy search algorithm for Hamiltonian Path. </a:t>
            </a:r>
            <a:endParaRPr/>
          </a:p>
          <a:p>
            <a:pPr indent="-81343" lvl="0" marL="285750" rtl="0" algn="l">
              <a:lnSpc>
                <a:spcPct val="80000"/>
              </a:lnSpc>
              <a:spcBef>
                <a:spcPts val="1044"/>
              </a:spcBef>
              <a:spcAft>
                <a:spcPts val="0"/>
              </a:spcAft>
              <a:buSzPts val="3219"/>
              <a:buNone/>
            </a:pPr>
            <a:r>
              <a:t/>
            </a:r>
            <a:endParaRPr/>
          </a:p>
          <a:p>
            <a:pPr indent="-81343" lvl="0" marL="285750" rtl="0" algn="l">
              <a:lnSpc>
                <a:spcPct val="80000"/>
              </a:lnSpc>
              <a:spcBef>
                <a:spcPts val="1044"/>
              </a:spcBef>
              <a:spcAft>
                <a:spcPts val="0"/>
              </a:spcAft>
              <a:buSzPts val="3219"/>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8"/>
          <p:cNvSpPr txBox="1"/>
          <p:nvPr>
            <p:ph type="title"/>
          </p:nvPr>
        </p:nvSpPr>
        <p:spPr>
          <a:xfrm>
            <a:off x="1043828" y="222156"/>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2800"/>
              <a:buFont typeface="Corbel"/>
              <a:buNone/>
            </a:pPr>
            <a:r>
              <a:rPr lang="tr-TR" sz="3600">
                <a:solidFill>
                  <a:schemeClr val="accent1"/>
                </a:solidFill>
              </a:rPr>
              <a:t>Approximation of Hamiltonian Path Algorithm</a:t>
            </a:r>
            <a:endParaRPr sz="3600">
              <a:solidFill>
                <a:schemeClr val="accent1"/>
              </a:solidFill>
            </a:endParaRPr>
          </a:p>
        </p:txBody>
      </p:sp>
      <p:sp>
        <p:nvSpPr>
          <p:cNvPr id="202" name="Google Shape;202;p8"/>
          <p:cNvSpPr txBox="1"/>
          <p:nvPr>
            <p:ph idx="1" type="body"/>
          </p:nvPr>
        </p:nvSpPr>
        <p:spPr>
          <a:xfrm>
            <a:off x="1130400" y="1682475"/>
            <a:ext cx="10834800" cy="4351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480"/>
              <a:buNone/>
            </a:pPr>
            <a:r>
              <a:rPr lang="tr-TR" sz="3000"/>
              <a:t>The algorithm does the following step by step:</a:t>
            </a:r>
            <a:endParaRPr sz="3000"/>
          </a:p>
          <a:p>
            <a:pPr indent="-236220" lvl="0" marL="457200" rtl="0" algn="l">
              <a:lnSpc>
                <a:spcPct val="100000"/>
              </a:lnSpc>
              <a:spcBef>
                <a:spcPts val="1080"/>
              </a:spcBef>
              <a:spcAft>
                <a:spcPts val="0"/>
              </a:spcAft>
              <a:buSzPts val="3480"/>
              <a:buFont typeface="Corbel"/>
              <a:buNone/>
            </a:pPr>
            <a:r>
              <a:t/>
            </a:r>
            <a:endParaRPr sz="3000"/>
          </a:p>
          <a:p>
            <a:pPr indent="-426719" lvl="0" marL="457200" rtl="0" algn="l">
              <a:lnSpc>
                <a:spcPct val="100000"/>
              </a:lnSpc>
              <a:spcBef>
                <a:spcPts val="1080"/>
              </a:spcBef>
              <a:spcAft>
                <a:spcPts val="0"/>
              </a:spcAft>
              <a:buSzPts val="3000"/>
              <a:buFont typeface="Corbel"/>
              <a:buAutoNum type="arabicPeriod"/>
            </a:pPr>
            <a:r>
              <a:rPr lang="tr-TR" sz="3000"/>
              <a:t>It takes the first node as the starting point.</a:t>
            </a:r>
            <a:endParaRPr sz="3000"/>
          </a:p>
          <a:p>
            <a:pPr indent="-426719" lvl="0" marL="457200" rtl="0" algn="l">
              <a:lnSpc>
                <a:spcPct val="100000"/>
              </a:lnSpc>
              <a:spcBef>
                <a:spcPts val="1080"/>
              </a:spcBef>
              <a:spcAft>
                <a:spcPts val="0"/>
              </a:spcAft>
              <a:buSzPts val="3000"/>
              <a:buFont typeface="Corbel"/>
              <a:buAutoNum type="arabicPeriod"/>
            </a:pPr>
            <a:r>
              <a:rPr lang="tr-TR" sz="3000"/>
              <a:t>It checks for all remaining vertices connected to this node. </a:t>
            </a:r>
            <a:endParaRPr sz="3000"/>
          </a:p>
          <a:p>
            <a:pPr indent="-426719" lvl="0" marL="457200" rtl="0" algn="l">
              <a:lnSpc>
                <a:spcPct val="100000"/>
              </a:lnSpc>
              <a:spcBef>
                <a:spcPts val="1080"/>
              </a:spcBef>
              <a:spcAft>
                <a:spcPts val="0"/>
              </a:spcAft>
              <a:buSzPts val="3000"/>
              <a:buFont typeface="Corbel"/>
              <a:buAutoNum type="arabicPeriod"/>
            </a:pPr>
            <a:r>
              <a:rPr lang="tr-TR" sz="3000"/>
              <a:t>If it is connected, add that to the path.</a:t>
            </a:r>
            <a:endParaRPr sz="3000"/>
          </a:p>
          <a:p>
            <a:pPr indent="-426719" lvl="0" marL="457200" rtl="0" algn="l">
              <a:lnSpc>
                <a:spcPct val="100000"/>
              </a:lnSpc>
              <a:spcBef>
                <a:spcPts val="1080"/>
              </a:spcBef>
              <a:spcAft>
                <a:spcPts val="0"/>
              </a:spcAft>
              <a:buSzPts val="3000"/>
              <a:buFont typeface="Corbel"/>
              <a:buAutoNum type="arabicPeriod"/>
            </a:pPr>
            <a:r>
              <a:rPr lang="tr-TR" sz="3000"/>
              <a:t>Then, it checks for the next node by repeating Step 2 and Step 3.</a:t>
            </a:r>
            <a:endParaRPr sz="3000"/>
          </a:p>
          <a:p>
            <a:pPr indent="-64770" lvl="0" marL="285750" rtl="0" algn="l">
              <a:lnSpc>
                <a:spcPct val="100000"/>
              </a:lnSpc>
              <a:spcBef>
                <a:spcPts val="1080"/>
              </a:spcBef>
              <a:spcAft>
                <a:spcPts val="0"/>
              </a:spcAft>
              <a:buSzPts val="348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9"/>
          <p:cNvSpPr txBox="1"/>
          <p:nvPr>
            <p:ph type="title"/>
          </p:nvPr>
        </p:nvSpPr>
        <p:spPr>
          <a:xfrm>
            <a:off x="1400874" y="104775"/>
            <a:ext cx="10018800" cy="1752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Corbel"/>
              <a:buNone/>
            </a:pPr>
            <a:r>
              <a:rPr lang="tr-TR">
                <a:solidFill>
                  <a:schemeClr val="accent1"/>
                </a:solidFill>
              </a:rPr>
              <a:t>Algorithm Analysis</a:t>
            </a:r>
            <a:endParaRPr>
              <a:solidFill>
                <a:schemeClr val="accent1"/>
              </a:solidFill>
            </a:endParaRPr>
          </a:p>
        </p:txBody>
      </p:sp>
      <p:sp>
        <p:nvSpPr>
          <p:cNvPr id="208" name="Google Shape;208;p9"/>
          <p:cNvSpPr txBox="1"/>
          <p:nvPr>
            <p:ph idx="1" type="body"/>
          </p:nvPr>
        </p:nvSpPr>
        <p:spPr>
          <a:xfrm>
            <a:off x="1317485" y="2308199"/>
            <a:ext cx="10185600" cy="3124200"/>
          </a:xfrm>
          <a:prstGeom prst="rect">
            <a:avLst/>
          </a:prstGeom>
          <a:noFill/>
          <a:ln>
            <a:noFill/>
          </a:ln>
        </p:spPr>
        <p:txBody>
          <a:bodyPr anchorCtr="0" anchor="ctr" bIns="45700" lIns="91425" spcFirstLastPara="1" rIns="91425" wrap="square" tIns="45700">
            <a:normAutofit/>
          </a:bodyPr>
          <a:lstStyle/>
          <a:p>
            <a:pPr indent="-255270" lvl="0" marL="285750" rtl="0" algn="l">
              <a:lnSpc>
                <a:spcPct val="100000"/>
              </a:lnSpc>
              <a:spcBef>
                <a:spcPts val="0"/>
              </a:spcBef>
              <a:spcAft>
                <a:spcPts val="0"/>
              </a:spcAft>
              <a:buSzPts val="3000"/>
              <a:buChar char="•"/>
            </a:pPr>
            <a:r>
              <a:rPr lang="tr-TR" sz="3000"/>
              <a:t>The algorithm we based on finds a Hamiltonian Cycle if it exists. So, we modified our code to finding a Hamiltonian Path. We compared our results with the DFS and backtracking algorithm which is O(N!) and analyzed the success rate this way in the experimental analysis part of our report.</a:t>
            </a:r>
            <a:endParaRPr sz="3000"/>
          </a:p>
          <a:p>
            <a:pPr indent="-64770" lvl="0" marL="285750" rtl="0" algn="l">
              <a:lnSpc>
                <a:spcPct val="100000"/>
              </a:lnSpc>
              <a:spcBef>
                <a:spcPts val="1080"/>
              </a:spcBef>
              <a:spcAft>
                <a:spcPts val="0"/>
              </a:spcAft>
              <a:buSzPts val="3480"/>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Paralaks">
  <a:themeElements>
    <a:clrScheme name="Paralaks">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2019-12-19T21:50:14Z</dcterms:created>
  <dc:creator>Ceren Anıl</dc:creator>
</cp:coreProperties>
</file>