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tr-TR"/>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BAD4F5AF-C125-49C5-85B0-2809853F37E0}">
          <p14:sldIdLst>
            <p14:sldId id="256"/>
          </p14:sldIdLst>
        </p14:section>
      </p14:sectionLst>
    </p:ex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78" autoAdjust="0"/>
  </p:normalViewPr>
  <p:slideViewPr>
    <p:cSldViewPr snapToGrid="0">
      <p:cViewPr>
        <p:scale>
          <a:sx n="37" d="100"/>
          <a:sy n="37" d="100"/>
        </p:scale>
        <p:origin x="-78" y="-7014"/>
      </p:cViewPr>
      <p:guideLst>
        <p:guide orient="horz" pos="13481"/>
        <p:guide pos="953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962D0-6D64-4B44-8DBE-F38DCBC73A33}" type="datetimeFigureOut">
              <a:rPr lang="tr-TR" smtClean="0"/>
              <a:t>5.1.2019</a:t>
            </a:fld>
            <a:endParaRPr lang="tr-TR"/>
          </a:p>
        </p:txBody>
      </p:sp>
      <p:sp>
        <p:nvSpPr>
          <p:cNvPr id="4" name="Slayt Görüntüsü Yer Tutucusu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1C634-C187-4D16-B61D-410406AEE445}" type="slidenum">
              <a:rPr lang="tr-TR" smtClean="0"/>
              <a:t>‹#›</a:t>
            </a:fld>
            <a:endParaRPr lang="tr-TR"/>
          </a:p>
        </p:txBody>
      </p:sp>
    </p:spTree>
    <p:extLst>
      <p:ext uri="{BB962C8B-B14F-4D97-AF65-F5344CB8AC3E}">
        <p14:creationId xmlns:p14="http://schemas.microsoft.com/office/powerpoint/2010/main" val="3702107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1E1C634-C187-4D16-B61D-410406AEE445}" type="slidenum">
              <a:rPr lang="tr-TR" smtClean="0"/>
              <a:t>1</a:t>
            </a:fld>
            <a:endParaRPr lang="tr-TR"/>
          </a:p>
        </p:txBody>
      </p:sp>
    </p:spTree>
    <p:extLst>
      <p:ext uri="{BB962C8B-B14F-4D97-AF65-F5344CB8AC3E}">
        <p14:creationId xmlns:p14="http://schemas.microsoft.com/office/powerpoint/2010/main" val="428377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tr-TR"/>
              <a:t>Asıl başlık stili için tıklatın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5D3F878-2EAC-461F-B17E-3472E74553CC}" type="datetimeFigureOut">
              <a:rPr lang="tr-TR" smtClean="0"/>
              <a:t>5.1.2019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75993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5D3F878-2EAC-461F-B17E-3472E74553CC}" type="datetimeFigureOut">
              <a:rPr lang="tr-TR" smtClean="0"/>
              <a:t>5.1.2019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194960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5D3F878-2EAC-461F-B17E-3472E74553CC}" type="datetimeFigureOut">
              <a:rPr lang="tr-TR" smtClean="0"/>
              <a:t>5.1.2019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174261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5D3F878-2EAC-461F-B17E-3472E74553CC}" type="datetimeFigureOut">
              <a:rPr lang="tr-TR" smtClean="0"/>
              <a:t>5.1.2019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398131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tr-TR"/>
              <a:t>Asıl başlık stili için tıklatın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5D3F878-2EAC-461F-B17E-3472E74553CC}" type="datetimeFigureOut">
              <a:rPr lang="tr-TR" smtClean="0"/>
              <a:t>5.1.2019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83731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5D3F878-2EAC-461F-B17E-3472E74553CC}" type="datetimeFigureOut">
              <a:rPr lang="tr-TR" smtClean="0"/>
              <a:t>5.1.2019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252966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tr-TR"/>
              <a:t>Asıl metin stillerini düzenle</a:t>
            </a:r>
          </a:p>
        </p:txBody>
      </p:sp>
      <p:sp>
        <p:nvSpPr>
          <p:cNvPr id="4" name="Content Placeholder 3"/>
          <p:cNvSpPr>
            <a:spLocks noGrp="1"/>
          </p:cNvSpPr>
          <p:nvPr>
            <p:ph sz="half" idx="2"/>
          </p:nvPr>
        </p:nvSpPr>
        <p:spPr>
          <a:xfrm>
            <a:off x="2085368" y="15635264"/>
            <a:ext cx="12807832" cy="2299711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tr-TR"/>
              <a:t>Asıl metin stillerini düzenle</a:t>
            </a:r>
          </a:p>
        </p:txBody>
      </p:sp>
      <p:sp>
        <p:nvSpPr>
          <p:cNvPr id="6" name="Content Placeholder 5"/>
          <p:cNvSpPr>
            <a:spLocks noGrp="1"/>
          </p:cNvSpPr>
          <p:nvPr>
            <p:ph sz="quarter" idx="4"/>
          </p:nvPr>
        </p:nvSpPr>
        <p:spPr>
          <a:xfrm>
            <a:off x="15326828" y="15635264"/>
            <a:ext cx="12870909" cy="2299711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5D3F878-2EAC-461F-B17E-3472E74553CC}" type="datetimeFigureOut">
              <a:rPr lang="tr-TR" smtClean="0"/>
              <a:t>5.1.2019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101907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95D3F878-2EAC-461F-B17E-3472E74553CC}" type="datetimeFigureOut">
              <a:rPr lang="tr-TR" smtClean="0"/>
              <a:t>5.1.2019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402079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3F878-2EAC-461F-B17E-3472E74553CC}" type="datetimeFigureOut">
              <a:rPr lang="tr-TR" smtClean="0"/>
              <a:t>5.1.2019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288946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tr-TR"/>
              <a:t>Asıl başlık stili için tıklatın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tr-TR"/>
              <a:t>Asıl metin stillerini düzenle</a:t>
            </a:r>
          </a:p>
        </p:txBody>
      </p:sp>
      <p:sp>
        <p:nvSpPr>
          <p:cNvPr id="5" name="Date Placeholder 4"/>
          <p:cNvSpPr>
            <a:spLocks noGrp="1"/>
          </p:cNvSpPr>
          <p:nvPr>
            <p:ph type="dt" sz="half" idx="10"/>
          </p:nvPr>
        </p:nvSpPr>
        <p:spPr/>
        <p:txBody>
          <a:bodyPr/>
          <a:lstStyle/>
          <a:p>
            <a:fld id="{95D3F878-2EAC-461F-B17E-3472E74553CC}" type="datetimeFigureOut">
              <a:rPr lang="tr-TR" smtClean="0"/>
              <a:t>5.1.2019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382356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tr-TR"/>
              <a:t>Resim eklemek için simgeyi tıklatın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tr-TR"/>
              <a:t>Asıl metin stillerini düzenle</a:t>
            </a:r>
          </a:p>
        </p:txBody>
      </p:sp>
      <p:sp>
        <p:nvSpPr>
          <p:cNvPr id="5" name="Date Placeholder 4"/>
          <p:cNvSpPr>
            <a:spLocks noGrp="1"/>
          </p:cNvSpPr>
          <p:nvPr>
            <p:ph type="dt" sz="half" idx="10"/>
          </p:nvPr>
        </p:nvSpPr>
        <p:spPr/>
        <p:txBody>
          <a:bodyPr/>
          <a:lstStyle/>
          <a:p>
            <a:fld id="{95D3F878-2EAC-461F-B17E-3472E74553CC}" type="datetimeFigureOut">
              <a:rPr lang="tr-TR" smtClean="0"/>
              <a:t>5.1.2019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4E42C69-D89F-4107-B7F0-FE7BFC15D962}" type="slidenum">
              <a:rPr lang="tr-TR" smtClean="0"/>
              <a:t>‹#›</a:t>
            </a:fld>
            <a:endParaRPr lang="tr-TR"/>
          </a:p>
        </p:txBody>
      </p:sp>
    </p:spTree>
    <p:extLst>
      <p:ext uri="{BB962C8B-B14F-4D97-AF65-F5344CB8AC3E}">
        <p14:creationId xmlns:p14="http://schemas.microsoft.com/office/powerpoint/2010/main" val="31191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5D3F878-2EAC-461F-B17E-3472E74553CC}" type="datetimeFigureOut">
              <a:rPr lang="tr-TR" smtClean="0"/>
              <a:t>5.1.2019</a:t>
            </a:fld>
            <a:endParaRPr lang="tr-T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4E42C69-D89F-4107-B7F0-FE7BFC15D962}" type="slidenum">
              <a:rPr lang="tr-TR" smtClean="0"/>
              <a:t>‹#›</a:t>
            </a:fld>
            <a:endParaRPr lang="tr-TR"/>
          </a:p>
        </p:txBody>
      </p:sp>
    </p:spTree>
    <p:extLst>
      <p:ext uri="{BB962C8B-B14F-4D97-AF65-F5344CB8AC3E}">
        <p14:creationId xmlns:p14="http://schemas.microsoft.com/office/powerpoint/2010/main" val="2623547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6000"/>
            <a:lum/>
          </a:blip>
          <a:srcRect/>
          <a:stretch>
            <a:fillRect l="-70000" r="-70000"/>
          </a:stretch>
        </a:blipFill>
        <a:effectLst/>
      </p:bgPr>
    </p:bg>
    <p:spTree>
      <p:nvGrpSpPr>
        <p:cNvPr id="1" name=""/>
        <p:cNvGrpSpPr/>
        <p:nvPr/>
      </p:nvGrpSpPr>
      <p:grpSpPr>
        <a:xfrm>
          <a:off x="0" y="0"/>
          <a:ext cx="0" cy="0"/>
          <a:chOff x="0" y="0"/>
          <a:chExt cx="0" cy="0"/>
        </a:xfrm>
      </p:grpSpPr>
      <p:pic>
        <p:nvPicPr>
          <p:cNvPr id="10" name="Resi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664" y="228377"/>
            <a:ext cx="2943897" cy="2943897"/>
          </a:xfrm>
          <a:prstGeom prst="rect">
            <a:avLst/>
          </a:prstGeom>
        </p:spPr>
      </p:pic>
      <p:pic>
        <p:nvPicPr>
          <p:cNvPr id="11" name="Resim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81322" y="228377"/>
            <a:ext cx="2943897" cy="2943897"/>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2" name="Unvan 1"/>
          <p:cNvSpPr txBox="1">
            <a:spLocks/>
          </p:cNvSpPr>
          <p:nvPr/>
        </p:nvSpPr>
        <p:spPr>
          <a:xfrm>
            <a:off x="3909230" y="535040"/>
            <a:ext cx="22247482" cy="1326649"/>
          </a:xfrm>
          <a:prstGeom prst="rect">
            <a:avLst/>
          </a:prstGeom>
          <a:solidFill>
            <a:schemeClr val="accent5">
              <a:lumMod val="40000"/>
              <a:lumOff val="60000"/>
              <a:alpha val="63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dirty="0">
                <a:effectLst>
                  <a:outerShdw blurRad="38100" dist="38100" dir="2700000" algn="tl">
                    <a:srgbClr val="000000">
                      <a:alpha val="43137"/>
                    </a:srgbClr>
                  </a:outerShdw>
                </a:effectLst>
                <a:latin typeface="Calibri" panose="020F0502020204030204" pitchFamily="34" charset="0"/>
              </a:rPr>
              <a:t>ANKARA ÜNİVERSİTESİ ZİRAAT FAKÜLTESİ PEYZAJ MİMARLIĞI BÖLÜMÜ KENT VE BÖLGE PLANLAMA DERSİ </a:t>
            </a:r>
          </a:p>
        </p:txBody>
      </p:sp>
      <p:sp>
        <p:nvSpPr>
          <p:cNvPr id="13" name="Başlık 1"/>
          <p:cNvSpPr txBox="1">
            <a:spLocks/>
          </p:cNvSpPr>
          <p:nvPr/>
        </p:nvSpPr>
        <p:spPr>
          <a:xfrm>
            <a:off x="10130363" y="1774287"/>
            <a:ext cx="9805214" cy="1242098"/>
          </a:xfrm>
          <a:prstGeom prst="rect">
            <a:avLst/>
          </a:prstGeom>
          <a:solidFill>
            <a:schemeClr val="accent5">
              <a:lumMod val="40000"/>
              <a:lumOff val="60000"/>
              <a:alpha val="63000"/>
            </a:schemeClr>
          </a:solid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tr-TR" sz="9600" b="1" dirty="0">
                <a:effectLst>
                  <a:outerShdw blurRad="38100" dist="38100" dir="2700000" algn="tl">
                    <a:srgbClr val="000000">
                      <a:alpha val="43137"/>
                    </a:srgbClr>
                  </a:outerShdw>
                </a:effectLst>
                <a:latin typeface="+mn-lt"/>
              </a:rPr>
              <a:t>ALTINPARK</a:t>
            </a:r>
          </a:p>
        </p:txBody>
      </p:sp>
      <p:sp>
        <p:nvSpPr>
          <p:cNvPr id="2" name="Dikdörtgen 1"/>
          <p:cNvSpPr/>
          <p:nvPr/>
        </p:nvSpPr>
        <p:spPr>
          <a:xfrm>
            <a:off x="480119" y="19867621"/>
            <a:ext cx="14749739" cy="2246769"/>
          </a:xfrm>
          <a:prstGeom prst="rect">
            <a:avLst/>
          </a:prstGeom>
        </p:spPr>
        <p:txBody>
          <a:bodyPr wrap="square">
            <a:spAutoFit/>
          </a:bodyPr>
          <a:lstStyle/>
          <a:p>
            <a:pPr algn="just"/>
            <a:r>
              <a:rPr lang="tr-TR" sz="2800" dirty="0"/>
              <a:t>“Doğu Akdeniz’in En İyi Parkı” ödülüne de sahip olan Altınpark, 125 bin ağaç, 72 bin çeşitli bitki ve 2 milyon 500 bin çiçek ile, sunduğu peyzaj unsurlarına birçok </a:t>
            </a:r>
            <a:r>
              <a:rPr lang="tr-TR" sz="2800" dirty="0" err="1"/>
              <a:t>rekreasyonel</a:t>
            </a:r>
            <a:r>
              <a:rPr lang="tr-TR" sz="2800" dirty="0"/>
              <a:t> ve eğlence unsurunu da ekleyerek, birçok ülke parkına örnek olması yanında, kültürel ve eğitsel donatıları ile de, kentsel yaşam içindeki önemli bir nefes alma noktası olarak, </a:t>
            </a:r>
            <a:r>
              <a:rPr lang="tr-TR" sz="2800" dirty="0" err="1"/>
              <a:t>Aydınlıkevler</a:t>
            </a:r>
            <a:r>
              <a:rPr lang="tr-TR" sz="2800" dirty="0"/>
              <a:t>, Hasköy, Subayevleri çevresini  kapsar (Anonim 2018a). </a:t>
            </a:r>
          </a:p>
        </p:txBody>
      </p:sp>
      <p:sp>
        <p:nvSpPr>
          <p:cNvPr id="3" name="Dikdörtgen 2"/>
          <p:cNvSpPr/>
          <p:nvPr/>
        </p:nvSpPr>
        <p:spPr>
          <a:xfrm>
            <a:off x="15986372" y="18173659"/>
            <a:ext cx="13172667" cy="4216539"/>
          </a:xfrm>
          <a:prstGeom prst="rect">
            <a:avLst/>
          </a:prstGeom>
        </p:spPr>
        <p:txBody>
          <a:bodyPr wrap="square">
            <a:spAutoFit/>
          </a:bodyPr>
          <a:lstStyle/>
          <a:p>
            <a:pPr algn="just"/>
            <a:endParaRPr lang="tr-TR" sz="3200" dirty="0"/>
          </a:p>
          <a:p>
            <a:pPr algn="just"/>
            <a:r>
              <a:rPr lang="tr-TR" sz="2800" dirty="0"/>
              <a:t>64 ha büyüklüğündeki Altınpark’ın %85’ini yeşil alan ve gölet düzenlemeleri, %15’ini de yapılar ve meydanlar oluşturmaktadır (Anonim 2018b). </a:t>
            </a:r>
          </a:p>
          <a:p>
            <a:pPr algn="just"/>
            <a:endParaRPr lang="tr-TR" sz="3200" dirty="0"/>
          </a:p>
          <a:p>
            <a:pPr algn="just"/>
            <a:r>
              <a:rPr lang="tr-TR" sz="2800" dirty="0"/>
              <a:t>Altınpark, </a:t>
            </a:r>
            <a:r>
              <a:rPr lang="tr-TR" sz="2800" dirty="0" err="1"/>
              <a:t>expo-center</a:t>
            </a:r>
            <a:r>
              <a:rPr lang="tr-TR" sz="2800" dirty="0"/>
              <a:t> ve sergi salonları ile kentin en önemli fuar merkezi olarak, ülkeye açılan bir nitelik taşımakta olup, Esenboğa havalimanı ile yakınlığını da bu çerçevede olumlu değerlendirebilmektedir (Anonim 2018a). </a:t>
            </a:r>
          </a:p>
          <a:p>
            <a:pPr algn="just"/>
            <a:r>
              <a:rPr lang="tr-TR" sz="2800" dirty="0"/>
              <a:t>Altınpark, halihazırda Ankara’mızın su, yeşil, çiçek, eğlence, gezinti, spor ve fuar adası olarak en büyük rekreasyon alanıdır (Anonim 2018b).</a:t>
            </a:r>
          </a:p>
        </p:txBody>
      </p:sp>
      <p:sp>
        <p:nvSpPr>
          <p:cNvPr id="4" name="Dikdörtgen 3"/>
          <p:cNvSpPr/>
          <p:nvPr/>
        </p:nvSpPr>
        <p:spPr>
          <a:xfrm>
            <a:off x="738927" y="11270362"/>
            <a:ext cx="14772660" cy="4038691"/>
          </a:xfrm>
          <a:prstGeom prst="rect">
            <a:avLst/>
          </a:prstGeom>
          <a:ln w="76200">
            <a:solidFill>
              <a:schemeClr val="accent1">
                <a:lumMod val="50000"/>
              </a:schemeClr>
            </a:solidFill>
          </a:ln>
        </p:spPr>
        <p:txBody>
          <a:bodyPr wrap="square">
            <a:spAutoFit/>
          </a:bodyPr>
          <a:lstStyle/>
          <a:p>
            <a:pPr algn="just"/>
            <a:r>
              <a:rPr lang="tr-TR" sz="2800" dirty="0"/>
              <a:t>Altınpark’ın ismi projenin öncülüğünü yapan, dönemin Ankara Büyükşehir Belediyesi Belediye Başkanı Mehmet Altınsoy’un soyadından esinlenilmiştir. </a:t>
            </a:r>
          </a:p>
          <a:p>
            <a:pPr algn="just"/>
            <a:endParaRPr lang="tr-TR" sz="2800" dirty="0"/>
          </a:p>
          <a:p>
            <a:pPr algn="just"/>
            <a:r>
              <a:rPr lang="tr-TR" sz="2800" dirty="0"/>
              <a:t>1936’ların Ankara’sında, kentin hayli uzağında kabul edilen bu alan, Atatürk’ün imzasını taşıyan 5591 sayılı bakanlar kurulu kararı ile golf alanı olarak Ankara İmar Planına dâhil edilmiştir. Golf Kulübü’ne ait olan Altınpark’ın bulunduğu alanda 1946 yılında 18 delikli bir golf sahası ve hizmet binası yapılmıştır. Ankara’nın aşırı yoğunlaşan nüfusu için açık ve yeşil alan ihtiyacının artması sonucunda 1979 yılında belediyeye devredilmiştir (Anonim 2018a). </a:t>
            </a:r>
          </a:p>
          <a:p>
            <a:pPr algn="just"/>
            <a:endParaRPr lang="tr-TR" sz="3200" dirty="0"/>
          </a:p>
        </p:txBody>
      </p:sp>
      <p:sp>
        <p:nvSpPr>
          <p:cNvPr id="5" name="Dikdörtgen 4"/>
          <p:cNvSpPr/>
          <p:nvPr/>
        </p:nvSpPr>
        <p:spPr>
          <a:xfrm>
            <a:off x="15697579" y="11275935"/>
            <a:ext cx="13123734" cy="3108543"/>
          </a:xfrm>
          <a:prstGeom prst="rect">
            <a:avLst/>
          </a:prstGeom>
        </p:spPr>
        <p:txBody>
          <a:bodyPr wrap="square">
            <a:spAutoFit/>
          </a:bodyPr>
          <a:lstStyle/>
          <a:p>
            <a:pPr algn="just"/>
            <a:r>
              <a:rPr lang="tr-TR" sz="2800" dirty="0"/>
              <a:t>Altınsoy’un talimatıyla 1985 yılında proje yarışması açılmıştır. Projenin uygulamasına 1987 yılında başlanmıştır (Ocak ve Perçin 2014).</a:t>
            </a:r>
          </a:p>
          <a:p>
            <a:pPr algn="just"/>
            <a:endParaRPr lang="tr-TR" sz="2800" dirty="0"/>
          </a:p>
          <a:p>
            <a:pPr algn="just"/>
            <a:r>
              <a:rPr lang="tr-TR" sz="2800" dirty="0"/>
              <a:t>1993 Mayıs ayına kadar  yönetim binaları, fuar merkezi, bilim merkezi, kültür merkezi, kapalı ve açık spor alanları, açık ve yarı açık gösteri amfileri, Türk, İtalyan ve Çin lokantaları, Türk sokağı ve Tepe hanından oluşan bölüm, gölet ve bahçeler, üretim seraları, revir, itfaiye ve atölyeler grubu, at tavlası açılmıştır (Ocak ve Perçin 2014). </a:t>
            </a:r>
          </a:p>
        </p:txBody>
      </p:sp>
      <p:pic>
        <p:nvPicPr>
          <p:cNvPr id="17" name="Picture 2" descr="C:\Users\asus\Desktop\kenttt.png"/>
          <p:cNvPicPr>
            <a:picLocks noChangeAspect="1" noChangeArrowheads="1"/>
          </p:cNvPicPr>
          <p:nvPr/>
        </p:nvPicPr>
        <p:blipFill>
          <a:blip r:embed="rId6"/>
          <a:srcRect/>
          <a:stretch>
            <a:fillRect/>
          </a:stretch>
        </p:blipFill>
        <p:spPr bwMode="auto">
          <a:xfrm>
            <a:off x="2229612" y="16171094"/>
            <a:ext cx="6497481" cy="3333425"/>
          </a:xfrm>
          <a:prstGeom prst="rect">
            <a:avLst/>
          </a:prstGeom>
          <a:noFill/>
          <a:ln w="76200">
            <a:solidFill>
              <a:schemeClr val="tx1"/>
            </a:solidFill>
          </a:ln>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00944" y="16188091"/>
            <a:ext cx="3705962" cy="2394531"/>
          </a:xfrm>
          <a:prstGeom prst="rect">
            <a:avLst/>
          </a:prstGeom>
          <a:noFill/>
          <a:ln w="762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8120" y="16204577"/>
            <a:ext cx="3582556" cy="2394531"/>
          </a:xfrm>
          <a:prstGeom prst="rect">
            <a:avLst/>
          </a:prstGeom>
          <a:noFill/>
          <a:ln w="762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Dikdörtgen 15"/>
          <p:cNvSpPr/>
          <p:nvPr/>
        </p:nvSpPr>
        <p:spPr>
          <a:xfrm>
            <a:off x="328246" y="3833337"/>
            <a:ext cx="29483288" cy="6739762"/>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8" name="Picture 4" descr="C:\Users\Deniz\Pictures\Screenshots\Ekran Görüntüsü (7).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5365" y="33498094"/>
            <a:ext cx="7386954" cy="424089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eniz\Pictures\Screenshots\Ekran Görüntüsü (8).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78449" y="33569506"/>
            <a:ext cx="8531085" cy="4083023"/>
          </a:xfrm>
          <a:prstGeom prst="rect">
            <a:avLst/>
          </a:prstGeom>
          <a:noFill/>
          <a:extLst>
            <a:ext uri="{909E8E84-426E-40DD-AFC4-6F175D3DCCD1}">
              <a14:hiddenFill xmlns:a14="http://schemas.microsoft.com/office/drawing/2010/main">
                <a:solidFill>
                  <a:srgbClr val="FFFFFF"/>
                </a:solidFill>
              </a14:hiddenFill>
            </a:ext>
          </a:extLst>
        </p:spPr>
      </p:pic>
      <p:sp>
        <p:nvSpPr>
          <p:cNvPr id="23" name="Metin kutusu 22"/>
          <p:cNvSpPr txBox="1"/>
          <p:nvPr/>
        </p:nvSpPr>
        <p:spPr>
          <a:xfrm>
            <a:off x="7623737" y="32134866"/>
            <a:ext cx="13683169" cy="830997"/>
          </a:xfrm>
          <a:prstGeom prst="rect">
            <a:avLst/>
          </a:prstGeom>
          <a:noFill/>
        </p:spPr>
        <p:txBody>
          <a:bodyPr wrap="none" rtlCol="0">
            <a:spAutoFit/>
          </a:bodyPr>
          <a:lstStyle/>
          <a:p>
            <a:r>
              <a:rPr lang="tr-TR" sz="4800" b="1" dirty="0"/>
              <a:t>2038 ANKARA ÇEVRE DÜZENİ PLANI ALTINDAĞ İLÇESİ</a:t>
            </a:r>
          </a:p>
        </p:txBody>
      </p:sp>
      <p:sp>
        <p:nvSpPr>
          <p:cNvPr id="25" name="Metin kutusu 24"/>
          <p:cNvSpPr txBox="1"/>
          <p:nvPr/>
        </p:nvSpPr>
        <p:spPr>
          <a:xfrm>
            <a:off x="923192" y="37922623"/>
            <a:ext cx="28670366" cy="954107"/>
          </a:xfrm>
          <a:prstGeom prst="rect">
            <a:avLst/>
          </a:prstGeom>
          <a:noFill/>
        </p:spPr>
        <p:txBody>
          <a:bodyPr wrap="square" rtlCol="0">
            <a:spAutoFit/>
          </a:bodyPr>
          <a:lstStyle/>
          <a:p>
            <a:r>
              <a:rPr lang="tr-TR" sz="2800" dirty="0"/>
              <a:t>Bu grafikte ; yeterli düzeyde sosyal ve teknik altyapı alanı ayrılmadığı tespit edilmiştir (Anonim 2018c).</a:t>
            </a:r>
          </a:p>
          <a:p>
            <a:endParaRPr lang="tr-TR" sz="2800" dirty="0"/>
          </a:p>
        </p:txBody>
      </p:sp>
      <p:sp>
        <p:nvSpPr>
          <p:cNvPr id="26" name="Metin kutusu 25"/>
          <p:cNvSpPr txBox="1"/>
          <p:nvPr/>
        </p:nvSpPr>
        <p:spPr>
          <a:xfrm>
            <a:off x="3857075" y="32985954"/>
            <a:ext cx="11733943" cy="584775"/>
          </a:xfrm>
          <a:prstGeom prst="rect">
            <a:avLst/>
          </a:prstGeom>
          <a:noFill/>
        </p:spPr>
        <p:txBody>
          <a:bodyPr wrap="square" rtlCol="0">
            <a:spAutoFit/>
          </a:bodyPr>
          <a:lstStyle/>
          <a:p>
            <a:r>
              <a:rPr lang="tr-TR" sz="3200" dirty="0"/>
              <a:t>Altındağ İlçesi Mevcut Planlı Alanlar İşlevsel Dağılımı (%)</a:t>
            </a:r>
          </a:p>
        </p:txBody>
      </p:sp>
      <p:sp>
        <p:nvSpPr>
          <p:cNvPr id="32" name="Metin kutusu 31"/>
          <p:cNvSpPr txBox="1"/>
          <p:nvPr/>
        </p:nvSpPr>
        <p:spPr>
          <a:xfrm>
            <a:off x="16951569" y="33457350"/>
            <a:ext cx="11169422" cy="3539430"/>
          </a:xfrm>
          <a:prstGeom prst="rect">
            <a:avLst/>
          </a:prstGeom>
          <a:noFill/>
        </p:spPr>
        <p:txBody>
          <a:bodyPr wrap="square" rtlCol="0">
            <a:spAutoFit/>
          </a:bodyPr>
          <a:lstStyle/>
          <a:p>
            <a:pPr algn="just"/>
            <a:r>
              <a:rPr lang="tr-TR" sz="2800" dirty="0"/>
              <a:t>Altındağ İlçesi Mevcut Planlı Alanların </a:t>
            </a:r>
            <a:r>
              <a:rPr lang="tr-TR" sz="2800" dirty="0" err="1"/>
              <a:t>Mekansal</a:t>
            </a:r>
            <a:r>
              <a:rPr lang="tr-TR" sz="2800" dirty="0"/>
              <a:t> Planlar Yapım Yönetmeliği Sosyal ve Teknik Altyapı Alanları Standartlarına Göre Karşılaştırması</a:t>
            </a:r>
          </a:p>
          <a:p>
            <a:pPr algn="just"/>
            <a:endParaRPr lang="tr-TR" sz="2800" dirty="0"/>
          </a:p>
          <a:p>
            <a:pPr algn="just"/>
            <a:r>
              <a:rPr lang="tr-TR" sz="2800" dirty="0"/>
              <a:t>Sosyal donatı hesabının alan bazında yapılıyor olması sağlık tesis alanının düşük çıkmasına neden olmuştur. Ancak diğer parametrelerin de dikkate alınmasıyla Altındağ ilçesinin önde gelen ilçelerden biri olduğu  sonucuna  ulaşılabilir (Anonim 2018c).</a:t>
            </a:r>
          </a:p>
          <a:p>
            <a:pPr algn="just"/>
            <a:endParaRPr lang="tr-TR" sz="2800" dirty="0"/>
          </a:p>
        </p:txBody>
      </p:sp>
      <p:sp>
        <p:nvSpPr>
          <p:cNvPr id="34" name="Dikdörtgen 33"/>
          <p:cNvSpPr/>
          <p:nvPr/>
        </p:nvSpPr>
        <p:spPr>
          <a:xfrm>
            <a:off x="15633413" y="11280097"/>
            <a:ext cx="13815682" cy="4031873"/>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Dikdörtgen 27"/>
          <p:cNvSpPr/>
          <p:nvPr/>
        </p:nvSpPr>
        <p:spPr>
          <a:xfrm>
            <a:off x="1084190" y="33525200"/>
            <a:ext cx="7132442" cy="411809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Dikdörtgen 35"/>
          <p:cNvSpPr/>
          <p:nvPr/>
        </p:nvSpPr>
        <p:spPr>
          <a:xfrm>
            <a:off x="8336414" y="33563021"/>
            <a:ext cx="8480286" cy="40830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Dikdörtgen 28"/>
          <p:cNvSpPr/>
          <p:nvPr/>
        </p:nvSpPr>
        <p:spPr>
          <a:xfrm>
            <a:off x="328245" y="32077798"/>
            <a:ext cx="29483289" cy="6373894"/>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Dikdörtgen 29"/>
          <p:cNvSpPr/>
          <p:nvPr/>
        </p:nvSpPr>
        <p:spPr>
          <a:xfrm>
            <a:off x="25830428" y="40531574"/>
            <a:ext cx="4229026" cy="1938992"/>
          </a:xfrm>
          <a:prstGeom prst="rect">
            <a:avLst/>
          </a:prstGeom>
        </p:spPr>
        <p:txBody>
          <a:bodyPr wrap="square">
            <a:spAutoFit/>
          </a:bodyPr>
          <a:lstStyle/>
          <a:p>
            <a:r>
              <a:rPr lang="tr-TR" sz="2400" dirty="0"/>
              <a:t>16110117 Ayşe Aleyna ÇOLAK</a:t>
            </a:r>
          </a:p>
          <a:p>
            <a:r>
              <a:rPr lang="tr-TR" sz="2400" dirty="0"/>
              <a:t>16110132 Büşra KARAKAYA</a:t>
            </a:r>
          </a:p>
          <a:p>
            <a:r>
              <a:rPr lang="tr-TR" sz="2400" dirty="0"/>
              <a:t>16110137 Ceren KOPARAN</a:t>
            </a:r>
          </a:p>
          <a:p>
            <a:r>
              <a:rPr lang="tr-TR" sz="2400" dirty="0"/>
              <a:t>16110138 Aylin KÖPRÜLÜ</a:t>
            </a:r>
          </a:p>
          <a:p>
            <a:r>
              <a:rPr lang="tr-TR" sz="2400" dirty="0"/>
              <a:t>16110150 Mürüvvet SOYLU</a:t>
            </a:r>
          </a:p>
        </p:txBody>
      </p:sp>
      <p:sp>
        <p:nvSpPr>
          <p:cNvPr id="33" name="Dikdörtgen 32"/>
          <p:cNvSpPr/>
          <p:nvPr/>
        </p:nvSpPr>
        <p:spPr>
          <a:xfrm>
            <a:off x="22481374" y="40527955"/>
            <a:ext cx="3349054" cy="1938992"/>
          </a:xfrm>
          <a:prstGeom prst="rect">
            <a:avLst/>
          </a:prstGeom>
        </p:spPr>
        <p:txBody>
          <a:bodyPr wrap="square">
            <a:spAutoFit/>
          </a:bodyPr>
          <a:lstStyle/>
          <a:p>
            <a:r>
              <a:rPr lang="tr-TR" sz="2400" dirty="0"/>
              <a:t>15110486 Zekiye ÇAL</a:t>
            </a:r>
          </a:p>
          <a:p>
            <a:r>
              <a:rPr lang="tr-TR" sz="2400" dirty="0"/>
              <a:t>16110099 Esra ALTUNAY</a:t>
            </a:r>
          </a:p>
          <a:p>
            <a:r>
              <a:rPr lang="tr-TR" sz="2400" dirty="0"/>
              <a:t>16110105 Şevval BENLİ</a:t>
            </a:r>
          </a:p>
          <a:p>
            <a:r>
              <a:rPr lang="tr-TR" sz="2400" dirty="0"/>
              <a:t>16110108 Esra BULUT</a:t>
            </a:r>
          </a:p>
          <a:p>
            <a:r>
              <a:rPr lang="tr-TR" sz="2400" dirty="0"/>
              <a:t>16110111 Berke CANBAZ</a:t>
            </a:r>
          </a:p>
        </p:txBody>
      </p:sp>
      <p:sp>
        <p:nvSpPr>
          <p:cNvPr id="41" name="Dikdörtgen 40"/>
          <p:cNvSpPr/>
          <p:nvPr/>
        </p:nvSpPr>
        <p:spPr>
          <a:xfrm>
            <a:off x="22481374" y="40015083"/>
            <a:ext cx="7243845" cy="446276"/>
          </a:xfrm>
          <a:prstGeom prst="rect">
            <a:avLst/>
          </a:prstGeom>
        </p:spPr>
        <p:txBody>
          <a:bodyPr wrap="square">
            <a:spAutoFit/>
          </a:bodyPr>
          <a:lstStyle/>
          <a:p>
            <a:r>
              <a:rPr lang="tr-TR" sz="2300" dirty="0"/>
              <a:t>Prof. Dr. </a:t>
            </a:r>
            <a:r>
              <a:rPr lang="tr-TR" sz="2300" dirty="0" err="1"/>
              <a:t>Hülagü</a:t>
            </a:r>
            <a:r>
              <a:rPr lang="tr-TR" sz="2300" dirty="0"/>
              <a:t> KAPLAN	</a:t>
            </a:r>
            <a:r>
              <a:rPr lang="tr-TR" sz="2300" dirty="0" err="1"/>
              <a:t>Araş</a:t>
            </a:r>
            <a:r>
              <a:rPr lang="tr-TR" sz="2300" dirty="0"/>
              <a:t>. Gör. Esra Şenöz ORSAN</a:t>
            </a:r>
          </a:p>
        </p:txBody>
      </p:sp>
      <p:sp>
        <p:nvSpPr>
          <p:cNvPr id="35" name="Dikdörtgen 34"/>
          <p:cNvSpPr/>
          <p:nvPr/>
        </p:nvSpPr>
        <p:spPr>
          <a:xfrm>
            <a:off x="22481373" y="40015083"/>
            <a:ext cx="7243845" cy="512872"/>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Dikdörtgen 42"/>
          <p:cNvSpPr/>
          <p:nvPr/>
        </p:nvSpPr>
        <p:spPr>
          <a:xfrm>
            <a:off x="22481374" y="40538609"/>
            <a:ext cx="7243845" cy="1928338"/>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Metin kutusu 36"/>
          <p:cNvSpPr txBox="1"/>
          <p:nvPr/>
        </p:nvSpPr>
        <p:spPr>
          <a:xfrm>
            <a:off x="17368150" y="15326777"/>
            <a:ext cx="11942497" cy="707886"/>
          </a:xfrm>
          <a:prstGeom prst="rect">
            <a:avLst/>
          </a:prstGeom>
          <a:noFill/>
        </p:spPr>
        <p:txBody>
          <a:bodyPr wrap="square" rtlCol="0">
            <a:spAutoFit/>
          </a:bodyPr>
          <a:lstStyle/>
          <a:p>
            <a:r>
              <a:rPr lang="tr-TR" sz="4000" dirty="0"/>
              <a:t>Altınpark Rekreasyon Alanı Sayısal Verileri</a:t>
            </a:r>
          </a:p>
        </p:txBody>
      </p:sp>
      <p:sp>
        <p:nvSpPr>
          <p:cNvPr id="38" name="Metin kutusu 37"/>
          <p:cNvSpPr txBox="1"/>
          <p:nvPr/>
        </p:nvSpPr>
        <p:spPr>
          <a:xfrm>
            <a:off x="1838901" y="15279571"/>
            <a:ext cx="12755461" cy="707886"/>
          </a:xfrm>
          <a:prstGeom prst="rect">
            <a:avLst/>
          </a:prstGeom>
          <a:noFill/>
        </p:spPr>
        <p:txBody>
          <a:bodyPr wrap="square" rtlCol="0">
            <a:spAutoFit/>
          </a:bodyPr>
          <a:lstStyle/>
          <a:p>
            <a:r>
              <a:rPr lang="tr-TR" sz="4000" dirty="0"/>
              <a:t>Altınpark’ta Yer Alan Kullanımlar </a:t>
            </a:r>
          </a:p>
        </p:txBody>
      </p:sp>
      <p:sp>
        <p:nvSpPr>
          <p:cNvPr id="39" name="Metin kutusu 38"/>
          <p:cNvSpPr txBox="1"/>
          <p:nvPr/>
        </p:nvSpPr>
        <p:spPr>
          <a:xfrm>
            <a:off x="516086" y="40558732"/>
            <a:ext cx="21721764" cy="1908215"/>
          </a:xfrm>
          <a:prstGeom prst="rect">
            <a:avLst/>
          </a:prstGeom>
          <a:noFill/>
          <a:ln w="76200">
            <a:solidFill>
              <a:schemeClr val="accent1">
                <a:lumMod val="50000"/>
              </a:schemeClr>
            </a:solidFill>
          </a:ln>
        </p:spPr>
        <p:txBody>
          <a:bodyPr wrap="square" rtlCol="0">
            <a:spAutoFit/>
          </a:bodyPr>
          <a:lstStyle/>
          <a:p>
            <a:r>
              <a:rPr lang="tr-TR" sz="2300" dirty="0" smtClean="0"/>
              <a:t>KAYNAKLAR</a:t>
            </a:r>
            <a:endParaRPr lang="tr-TR" sz="2300" dirty="0"/>
          </a:p>
          <a:p>
            <a:r>
              <a:rPr lang="tr-TR" sz="2300" dirty="0"/>
              <a:t>Anonim 2018a. Web Sitesi: https://www.ankara.bel.tr/files/6715/1323/4013/sosyal-yasam.pdf Erişim Tarihi: 16.11.2018</a:t>
            </a:r>
          </a:p>
          <a:p>
            <a:r>
              <a:rPr lang="tr-TR" sz="2400" dirty="0"/>
              <a:t>Anonim 2018b. Web Sitesi: </a:t>
            </a:r>
            <a:r>
              <a:rPr lang="tr-TR" sz="2400" u="sng" dirty="0"/>
              <a:t>http://www.anfa.com.tr/parklarimiz/altinpark</a:t>
            </a:r>
            <a:r>
              <a:rPr lang="tr-TR" sz="2400" dirty="0"/>
              <a:t> Erişim Tarihi: 25.11.2018</a:t>
            </a:r>
          </a:p>
          <a:p>
            <a:r>
              <a:rPr lang="tr-TR" sz="2400" dirty="0"/>
              <a:t>Anonim 2018c. Web Sitesi: https://www.ankara.bel.tr/Plan_Aciklama_Raporu/plan_aciklama_raporu.html Erişim Tarihi: 22.12.2018</a:t>
            </a:r>
          </a:p>
          <a:p>
            <a:r>
              <a:rPr lang="tr-TR" sz="2400" dirty="0"/>
              <a:t>Ocak, Ö. Ve Perçin, H. 2014. Kent Parklarının Tasarım Anlayışlarının Yurtiçi ve Yurtdışı Örneklerinde İncelenmesi. Selçuk Tarım Bilimleri Dergisi, 1(1), 12-20</a:t>
            </a:r>
            <a:r>
              <a:rPr lang="tr-TR" sz="2400" dirty="0" smtClean="0"/>
              <a:t>.</a:t>
            </a:r>
          </a:p>
        </p:txBody>
      </p:sp>
      <p:sp>
        <p:nvSpPr>
          <p:cNvPr id="40" name="Metin kutusu 39"/>
          <p:cNvSpPr txBox="1"/>
          <p:nvPr/>
        </p:nvSpPr>
        <p:spPr>
          <a:xfrm>
            <a:off x="11691342" y="2957006"/>
            <a:ext cx="6892528" cy="1015663"/>
          </a:xfrm>
          <a:prstGeom prst="rect">
            <a:avLst/>
          </a:prstGeom>
          <a:noFill/>
        </p:spPr>
        <p:txBody>
          <a:bodyPr wrap="none" rtlCol="0">
            <a:spAutoFit/>
          </a:bodyPr>
          <a:lstStyle/>
          <a:p>
            <a:r>
              <a:rPr lang="tr-TR" sz="6000" b="1" dirty="0"/>
              <a:t>ALTINPARK’IN TARİHİ</a:t>
            </a:r>
          </a:p>
        </p:txBody>
      </p:sp>
      <p:sp>
        <p:nvSpPr>
          <p:cNvPr id="42" name="Dikdörtgen 41"/>
          <p:cNvSpPr/>
          <p:nvPr/>
        </p:nvSpPr>
        <p:spPr>
          <a:xfrm>
            <a:off x="328246" y="10911347"/>
            <a:ext cx="29483289" cy="11972099"/>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xmlns="" id="{2C41D59D-16FE-4FF9-81AF-8277CEB0C2B6}"/>
              </a:ext>
            </a:extLst>
          </p:cNvPr>
          <p:cNvSpPr/>
          <p:nvPr/>
        </p:nvSpPr>
        <p:spPr>
          <a:xfrm>
            <a:off x="1084190" y="3802435"/>
            <a:ext cx="27897561" cy="5632311"/>
          </a:xfrm>
          <a:prstGeom prst="rect">
            <a:avLst/>
          </a:prstGeom>
        </p:spPr>
        <p:txBody>
          <a:bodyPr wrap="square">
            <a:spAutoFit/>
          </a:bodyPr>
          <a:lstStyle/>
          <a:p>
            <a:pPr algn="just"/>
            <a:r>
              <a:rPr lang="en-US" sz="3600" b="1" dirty="0"/>
              <a:t>AMAÇ</a:t>
            </a:r>
          </a:p>
          <a:p>
            <a:pPr algn="just"/>
            <a:r>
              <a:rPr lang="en-US" sz="2800" dirty="0"/>
              <a:t>Bu </a:t>
            </a:r>
            <a:r>
              <a:rPr lang="en-US" sz="2800" dirty="0" err="1"/>
              <a:t>çal</a:t>
            </a:r>
            <a:r>
              <a:rPr lang="tr-TR" sz="2800" dirty="0" err="1"/>
              <a:t>ışmanın</a:t>
            </a:r>
            <a:r>
              <a:rPr lang="tr-TR" sz="2800" dirty="0"/>
              <a:t> amacı Altınpark ve çevresinin günümüzdeki hali ile 2023 ve 2038 planlarında ön görülen ilerideki halinin karşılaştırılması ve kent parkı olarak kent ile ilişkisini irdelemektir.</a:t>
            </a:r>
          </a:p>
          <a:p>
            <a:pPr algn="just"/>
            <a:r>
              <a:rPr lang="en-US" sz="3600" b="1" dirty="0"/>
              <a:t>KAPSAM</a:t>
            </a:r>
          </a:p>
          <a:p>
            <a:pPr algn="just"/>
            <a:r>
              <a:rPr lang="en-US" sz="2800" dirty="0"/>
              <a:t>Bu </a:t>
            </a:r>
            <a:r>
              <a:rPr lang="en-US" sz="2800" dirty="0" err="1"/>
              <a:t>çal</a:t>
            </a:r>
            <a:r>
              <a:rPr lang="tr-TR" sz="2800" dirty="0" err="1"/>
              <a:t>ışma</a:t>
            </a:r>
            <a:r>
              <a:rPr lang="tr-TR" sz="2800" dirty="0"/>
              <a:t> Altınpark ve çevresinin değişim sürecini kapsamaktadır.</a:t>
            </a:r>
          </a:p>
          <a:p>
            <a:pPr algn="just"/>
            <a:r>
              <a:rPr lang="en-US" sz="3600" b="1" dirty="0"/>
              <a:t>YÖNTEM</a:t>
            </a:r>
          </a:p>
          <a:p>
            <a:pPr algn="just"/>
            <a:r>
              <a:rPr lang="en-US" sz="2800" dirty="0"/>
              <a:t>2023 </a:t>
            </a:r>
            <a:r>
              <a:rPr lang="en-US" sz="2800" dirty="0" err="1"/>
              <a:t>Başkent</a:t>
            </a:r>
            <a:r>
              <a:rPr lang="en-US" sz="2800" dirty="0"/>
              <a:t> Ankara </a:t>
            </a:r>
            <a:r>
              <a:rPr lang="en-US" sz="2800" dirty="0" err="1"/>
              <a:t>Nazım</a:t>
            </a:r>
            <a:r>
              <a:rPr lang="en-US" sz="2800" dirty="0"/>
              <a:t> </a:t>
            </a:r>
            <a:r>
              <a:rPr lang="en-US" sz="2800" dirty="0" err="1"/>
              <a:t>İmar</a:t>
            </a:r>
            <a:r>
              <a:rPr lang="en-US" sz="2800" dirty="0"/>
              <a:t> </a:t>
            </a:r>
            <a:r>
              <a:rPr lang="en-US" sz="2800" dirty="0" err="1"/>
              <a:t>Planı’ndan</a:t>
            </a:r>
            <a:r>
              <a:rPr lang="en-US" sz="2800" dirty="0"/>
              <a:t> </a:t>
            </a:r>
            <a:r>
              <a:rPr lang="en-US" sz="2800" dirty="0" err="1"/>
              <a:t>faydalanılarak</a:t>
            </a:r>
            <a:r>
              <a:rPr lang="en-US" sz="2800" dirty="0"/>
              <a:t> </a:t>
            </a:r>
            <a:r>
              <a:rPr lang="en-US" sz="2800" dirty="0" err="1"/>
              <a:t>Altınpark</a:t>
            </a:r>
            <a:r>
              <a:rPr lang="en-US" sz="2800" dirty="0"/>
              <a:t> </a:t>
            </a:r>
            <a:r>
              <a:rPr lang="en-US" sz="2800" dirty="0" err="1"/>
              <a:t>ve</a:t>
            </a:r>
            <a:r>
              <a:rPr lang="en-US" sz="2800" dirty="0"/>
              <a:t> </a:t>
            </a:r>
            <a:r>
              <a:rPr lang="en-US" sz="2800" dirty="0" err="1"/>
              <a:t>çevresi</a:t>
            </a:r>
            <a:r>
              <a:rPr lang="en-US" sz="2800" dirty="0"/>
              <a:t> </a:t>
            </a:r>
            <a:r>
              <a:rPr lang="en-US" sz="2800" dirty="0" err="1"/>
              <a:t>farklı</a:t>
            </a:r>
            <a:r>
              <a:rPr lang="en-US" sz="2800" dirty="0"/>
              <a:t> </a:t>
            </a:r>
            <a:r>
              <a:rPr lang="en-US" sz="2800" dirty="0" err="1"/>
              <a:t>parametrelerle</a:t>
            </a:r>
            <a:r>
              <a:rPr lang="en-US" sz="2800" dirty="0"/>
              <a:t> </a:t>
            </a:r>
            <a:r>
              <a:rPr lang="en-US" sz="2800" dirty="0" err="1"/>
              <a:t>incelenmiştir</a:t>
            </a:r>
            <a:r>
              <a:rPr lang="en-US" sz="2800" dirty="0"/>
              <a:t>.</a:t>
            </a:r>
          </a:p>
          <a:p>
            <a:pPr algn="just"/>
            <a:r>
              <a:rPr lang="en-US" sz="2800" dirty="0" err="1"/>
              <a:t>Konuyla</a:t>
            </a:r>
            <a:r>
              <a:rPr lang="en-US" sz="2800" dirty="0"/>
              <a:t> </a:t>
            </a:r>
            <a:r>
              <a:rPr lang="en-US" sz="2800" dirty="0" err="1"/>
              <a:t>ilgili</a:t>
            </a:r>
            <a:r>
              <a:rPr lang="en-US" sz="2800" dirty="0"/>
              <a:t> </a:t>
            </a:r>
            <a:r>
              <a:rPr lang="en-US" sz="2800" dirty="0" err="1"/>
              <a:t>incelenen</a:t>
            </a:r>
            <a:r>
              <a:rPr lang="en-US" sz="2800" dirty="0"/>
              <a:t> </a:t>
            </a:r>
            <a:r>
              <a:rPr lang="en-US" sz="2800" dirty="0" err="1"/>
              <a:t>parametreler</a:t>
            </a:r>
            <a:r>
              <a:rPr lang="en-US" sz="2800" dirty="0"/>
              <a:t> </a:t>
            </a:r>
            <a:r>
              <a:rPr lang="en-US" sz="2800" dirty="0" err="1"/>
              <a:t>şunlardır</a:t>
            </a:r>
            <a:r>
              <a:rPr lang="en-US" sz="2800" dirty="0"/>
              <a:t>:</a:t>
            </a:r>
          </a:p>
          <a:p>
            <a:pPr lvl="1" algn="just">
              <a:buFont typeface="Symbol" panose="05050102010706020507" pitchFamily="18" charset="2"/>
              <a:buChar char="·"/>
            </a:pPr>
            <a:r>
              <a:rPr lang="en-US" sz="2800" dirty="0" err="1"/>
              <a:t>Makroform</a:t>
            </a:r>
            <a:endParaRPr lang="en-US" sz="2800" dirty="0"/>
          </a:p>
          <a:p>
            <a:pPr lvl="1" algn="just">
              <a:buFont typeface="Symbol" panose="05050102010706020507" pitchFamily="18" charset="2"/>
              <a:buChar char="·"/>
            </a:pPr>
            <a:r>
              <a:rPr lang="en-US" sz="2800" dirty="0" err="1"/>
              <a:t>Sosyal</a:t>
            </a:r>
            <a:r>
              <a:rPr lang="en-US" sz="2800" dirty="0"/>
              <a:t> </a:t>
            </a:r>
            <a:r>
              <a:rPr lang="en-US" sz="2800" dirty="0" err="1"/>
              <a:t>Yaşam</a:t>
            </a:r>
            <a:endParaRPr lang="en-US" sz="2800" dirty="0"/>
          </a:p>
          <a:p>
            <a:pPr algn="just"/>
            <a:r>
              <a:rPr lang="en-US" sz="2800" dirty="0"/>
              <a:t>2038 Ankara </a:t>
            </a:r>
            <a:r>
              <a:rPr lang="en-US" sz="2800" dirty="0" err="1"/>
              <a:t>Çevre</a:t>
            </a:r>
            <a:r>
              <a:rPr lang="en-US" sz="2800" dirty="0"/>
              <a:t> </a:t>
            </a:r>
            <a:r>
              <a:rPr lang="en-US" sz="2800" dirty="0" err="1"/>
              <a:t>Düzeni</a:t>
            </a:r>
            <a:r>
              <a:rPr lang="en-US" sz="2800" dirty="0"/>
              <a:t> Plan</a:t>
            </a:r>
            <a:r>
              <a:rPr lang="tr-TR" sz="2800" dirty="0"/>
              <a:t>ı’nda Altınpark ve çevresinin nasıl ele alındığı incelenmiştir.</a:t>
            </a:r>
          </a:p>
          <a:p>
            <a:pPr algn="just"/>
            <a:r>
              <a:rPr lang="en-US" sz="2800" dirty="0" err="1"/>
              <a:t>Selçuk</a:t>
            </a:r>
            <a:r>
              <a:rPr lang="en-US" sz="2800" dirty="0"/>
              <a:t> Tar</a:t>
            </a:r>
            <a:r>
              <a:rPr lang="tr-TR" sz="2800" dirty="0" err="1"/>
              <a:t>ım</a:t>
            </a:r>
            <a:r>
              <a:rPr lang="tr-TR" sz="2800" dirty="0"/>
              <a:t> Bilimleri Dergisi’nde Özge Ocak ve Halim Perçin’in yer aldığı Kent Parklarının Tasarım Anlayışlarının Yurtiçi ve Yurtdışı Örneklerinde İncelenmesi konulu makale incelenmiştir.</a:t>
            </a:r>
          </a:p>
          <a:p>
            <a:pPr algn="just"/>
            <a:r>
              <a:rPr lang="en-US" sz="2800" dirty="0" err="1"/>
              <a:t>Yüksek</a:t>
            </a:r>
            <a:r>
              <a:rPr lang="en-US" sz="2800" dirty="0"/>
              <a:t> </a:t>
            </a:r>
            <a:r>
              <a:rPr lang="en-US" sz="2800" dirty="0" err="1"/>
              <a:t>Mimar</a:t>
            </a:r>
            <a:r>
              <a:rPr lang="en-US" sz="2800" dirty="0"/>
              <a:t> </a:t>
            </a:r>
            <a:r>
              <a:rPr lang="en-US" sz="2800" dirty="0" err="1"/>
              <a:t>Egemen</a:t>
            </a:r>
            <a:r>
              <a:rPr lang="en-US" sz="2800" dirty="0"/>
              <a:t> </a:t>
            </a:r>
            <a:r>
              <a:rPr lang="en-US" sz="2800" dirty="0" err="1"/>
              <a:t>Kaymaz</a:t>
            </a:r>
            <a:r>
              <a:rPr lang="en-US" sz="2800" dirty="0"/>
              <a:t>’</a:t>
            </a:r>
            <a:r>
              <a:rPr lang="tr-TR" sz="2800" dirty="0" err="1"/>
              <a:t>ın</a:t>
            </a:r>
            <a:r>
              <a:rPr lang="tr-TR" sz="2800" dirty="0"/>
              <a:t> Dünyadan ve Bursa’dan Kent Parkı Örnekleri sunumu incelenmiştir.</a:t>
            </a:r>
          </a:p>
        </p:txBody>
      </p:sp>
      <p:sp>
        <p:nvSpPr>
          <p:cNvPr id="7" name="Dikdörtgen 6">
            <a:extLst>
              <a:ext uri="{FF2B5EF4-FFF2-40B4-BE49-F238E27FC236}">
                <a16:creationId xmlns:a16="http://schemas.microsoft.com/office/drawing/2014/main" xmlns="" id="{81BA81CA-12AB-4389-9475-405049D037BA}"/>
              </a:ext>
            </a:extLst>
          </p:cNvPr>
          <p:cNvSpPr/>
          <p:nvPr/>
        </p:nvSpPr>
        <p:spPr>
          <a:xfrm>
            <a:off x="1105124" y="9377158"/>
            <a:ext cx="2840842" cy="646331"/>
          </a:xfrm>
          <a:prstGeom prst="rect">
            <a:avLst/>
          </a:prstGeom>
        </p:spPr>
        <p:txBody>
          <a:bodyPr wrap="none">
            <a:spAutoFit/>
          </a:bodyPr>
          <a:lstStyle/>
          <a:p>
            <a:pPr algn="just"/>
            <a:r>
              <a:rPr lang="tr-TR" sz="3600" b="1" dirty="0"/>
              <a:t>SINIRLILIKLAR</a:t>
            </a:r>
            <a:endParaRPr lang="en-US" sz="3600" b="1" dirty="0"/>
          </a:p>
        </p:txBody>
      </p:sp>
      <p:sp>
        <p:nvSpPr>
          <p:cNvPr id="20" name="Metin kutusu 19">
            <a:extLst>
              <a:ext uri="{FF2B5EF4-FFF2-40B4-BE49-F238E27FC236}">
                <a16:creationId xmlns:a16="http://schemas.microsoft.com/office/drawing/2014/main" xmlns="" id="{31421503-0D77-4480-B5A4-47C02184F5E3}"/>
              </a:ext>
            </a:extLst>
          </p:cNvPr>
          <p:cNvSpPr txBox="1"/>
          <p:nvPr/>
        </p:nvSpPr>
        <p:spPr>
          <a:xfrm>
            <a:off x="9103454" y="22792118"/>
            <a:ext cx="21664246" cy="1154932"/>
          </a:xfrm>
          <a:prstGeom prst="rect">
            <a:avLst/>
          </a:prstGeom>
          <a:noFill/>
        </p:spPr>
        <p:txBody>
          <a:bodyPr wrap="square" rtlCol="0">
            <a:spAutoFit/>
          </a:bodyPr>
          <a:lstStyle/>
          <a:p>
            <a:r>
              <a:rPr lang="tr-TR" sz="4800" b="1" dirty="0"/>
              <a:t>2023 ANKARA NAZIM İMAR PLANI</a:t>
            </a:r>
            <a:r>
              <a:rPr lang="tr-TR" dirty="0"/>
              <a:t>  </a:t>
            </a:r>
          </a:p>
        </p:txBody>
      </p:sp>
      <p:sp>
        <p:nvSpPr>
          <p:cNvPr id="22" name="Metin kutusu 21">
            <a:extLst>
              <a:ext uri="{FF2B5EF4-FFF2-40B4-BE49-F238E27FC236}">
                <a16:creationId xmlns:a16="http://schemas.microsoft.com/office/drawing/2014/main" xmlns="" id="{55D4791A-C13B-437A-B95A-018813A31709}"/>
              </a:ext>
            </a:extLst>
          </p:cNvPr>
          <p:cNvSpPr txBox="1"/>
          <p:nvPr/>
        </p:nvSpPr>
        <p:spPr>
          <a:xfrm>
            <a:off x="683685" y="23672758"/>
            <a:ext cx="28670366" cy="3881283"/>
          </a:xfrm>
          <a:prstGeom prst="rect">
            <a:avLst/>
          </a:prstGeom>
          <a:noFill/>
        </p:spPr>
        <p:txBody>
          <a:bodyPr wrap="square" rtlCol="0">
            <a:spAutoFit/>
          </a:bodyPr>
          <a:lstStyle/>
          <a:p>
            <a:r>
              <a:rPr lang="tr-TR" sz="4800" b="1" dirty="0"/>
              <a:t>                                                             KUZEY ANKARA (PROTOKOL YOLU )</a:t>
            </a:r>
          </a:p>
          <a:p>
            <a:r>
              <a:rPr lang="tr-TR" sz="2800" dirty="0" err="1"/>
              <a:t>Solfasol</a:t>
            </a:r>
            <a:r>
              <a:rPr lang="tr-TR" sz="2800" dirty="0"/>
              <a:t>(91) ve Hasköy (92) üst bölgelerinin oluşturduğu kentsel yerleşik dokuyu </a:t>
            </a:r>
            <a:r>
              <a:rPr lang="tr-TR" sz="2800" dirty="0" err="1"/>
              <a:t>tanımlamaktadır.Bu</a:t>
            </a:r>
            <a:r>
              <a:rPr lang="tr-TR" sz="2800" dirty="0"/>
              <a:t> bölgeyi oluşturan alanlarda 2000 yılı nüfus sayımına göre 87593 kişinin yaşadığı bilinmekle birlikte bu nüfusun 47877 kişilik kısmının onaylı planlarına göre  yapılaşması tamamlanmış alanlarda ,geriye kalan yaklaşık 39716 kişinin ise halen gecekondu alanlarında yaşadığı hesap edilmiştir.</a:t>
            </a:r>
          </a:p>
          <a:p>
            <a:r>
              <a:rPr lang="tr-TR" sz="2800" dirty="0"/>
              <a:t>Gecekondu alanlarına yönelik yapılan ıslah imar planlarının hayata geçirilmesi halinde ve </a:t>
            </a:r>
            <a:r>
              <a:rPr lang="tr-TR" sz="2800" dirty="0" err="1"/>
              <a:t>Karacaören</a:t>
            </a:r>
            <a:r>
              <a:rPr lang="tr-TR" sz="2800" dirty="0"/>
              <a:t> bölgesindeki imar planlarının uygulanmasıyla birlikte yaklaşık 181000 kişilik bir nüfusun daha bölgeye yerleşebilmesi neticesinde bölge için 230000 kişinin yaşamasına yönelik plan kapasitesi bulunmaktadır.</a:t>
            </a:r>
          </a:p>
          <a:p>
            <a:r>
              <a:rPr lang="tr-TR" sz="2800" dirty="0"/>
              <a:t>Bu bölge 5104 sayılı kanun ile Kentsel Dönüşüm Alanı ilan edilmiş ve alana ilişkin onaylı imar planları iptal edilerek büyükşehir belediyesince yeniden planlama çalışmalarına başlanmış ve uygulama aşamasına gelinmiştir.</a:t>
            </a:r>
          </a:p>
          <a:p>
            <a:endParaRPr lang="tr-TR" sz="2800" dirty="0"/>
          </a:p>
        </p:txBody>
      </p:sp>
      <p:pic>
        <p:nvPicPr>
          <p:cNvPr id="24" name="Resim 23">
            <a:extLst>
              <a:ext uri="{FF2B5EF4-FFF2-40B4-BE49-F238E27FC236}">
                <a16:creationId xmlns:a16="http://schemas.microsoft.com/office/drawing/2014/main" xmlns="" id="{D5888BD0-4154-4A41-A0B9-D295D1336F65}"/>
              </a:ext>
            </a:extLst>
          </p:cNvPr>
          <p:cNvPicPr>
            <a:picLocks noChangeAspect="1"/>
          </p:cNvPicPr>
          <p:nvPr/>
        </p:nvPicPr>
        <p:blipFill>
          <a:blip r:embed="rId11"/>
          <a:stretch>
            <a:fillRect/>
          </a:stretch>
        </p:blipFill>
        <p:spPr>
          <a:xfrm>
            <a:off x="757664" y="27011226"/>
            <a:ext cx="13414157" cy="1342780"/>
          </a:xfrm>
          <a:prstGeom prst="rect">
            <a:avLst/>
          </a:prstGeom>
        </p:spPr>
      </p:pic>
      <p:sp>
        <p:nvSpPr>
          <p:cNvPr id="49" name="Dikdörtgen 48">
            <a:extLst>
              <a:ext uri="{FF2B5EF4-FFF2-40B4-BE49-F238E27FC236}">
                <a16:creationId xmlns:a16="http://schemas.microsoft.com/office/drawing/2014/main" xmlns="" id="{DC90BA47-4630-4CB7-952B-A73865C9FA98}"/>
              </a:ext>
            </a:extLst>
          </p:cNvPr>
          <p:cNvSpPr/>
          <p:nvPr/>
        </p:nvSpPr>
        <p:spPr>
          <a:xfrm>
            <a:off x="328246" y="23071489"/>
            <a:ext cx="29483289" cy="868521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5" name="Resim 44">
            <a:extLst>
              <a:ext uri="{FF2B5EF4-FFF2-40B4-BE49-F238E27FC236}">
                <a16:creationId xmlns:a16="http://schemas.microsoft.com/office/drawing/2014/main" xmlns="" id="{A623534B-32F7-4097-AA02-7F74A7B2749C}"/>
              </a:ext>
            </a:extLst>
          </p:cNvPr>
          <p:cNvPicPr>
            <a:picLocks noChangeAspect="1"/>
          </p:cNvPicPr>
          <p:nvPr/>
        </p:nvPicPr>
        <p:blipFill>
          <a:blip r:embed="rId12"/>
          <a:stretch>
            <a:fillRect/>
          </a:stretch>
        </p:blipFill>
        <p:spPr>
          <a:xfrm>
            <a:off x="757664" y="28743010"/>
            <a:ext cx="13575323" cy="2893275"/>
          </a:xfrm>
          <a:prstGeom prst="rect">
            <a:avLst/>
          </a:prstGeom>
        </p:spPr>
      </p:pic>
      <p:pic>
        <p:nvPicPr>
          <p:cNvPr id="48" name="Resim 47">
            <a:extLst>
              <a:ext uri="{FF2B5EF4-FFF2-40B4-BE49-F238E27FC236}">
                <a16:creationId xmlns:a16="http://schemas.microsoft.com/office/drawing/2014/main" xmlns="" id="{94D07913-E780-41CD-8DDB-02C6A20002B5}"/>
              </a:ext>
            </a:extLst>
          </p:cNvPr>
          <p:cNvPicPr>
            <a:picLocks noChangeAspect="1"/>
          </p:cNvPicPr>
          <p:nvPr/>
        </p:nvPicPr>
        <p:blipFill>
          <a:blip r:embed="rId13"/>
          <a:stretch>
            <a:fillRect/>
          </a:stretch>
        </p:blipFill>
        <p:spPr>
          <a:xfrm>
            <a:off x="15738041" y="28206892"/>
            <a:ext cx="13888764" cy="2920770"/>
          </a:xfrm>
          <a:prstGeom prst="rect">
            <a:avLst/>
          </a:prstGeom>
        </p:spPr>
      </p:pic>
      <p:sp>
        <p:nvSpPr>
          <p:cNvPr id="50" name="Metin kutusu 49">
            <a:extLst>
              <a:ext uri="{FF2B5EF4-FFF2-40B4-BE49-F238E27FC236}">
                <a16:creationId xmlns:a16="http://schemas.microsoft.com/office/drawing/2014/main" xmlns="" id="{E7DB8FDF-C650-453C-88E8-B682348C8981}"/>
              </a:ext>
            </a:extLst>
          </p:cNvPr>
          <p:cNvSpPr txBox="1"/>
          <p:nvPr/>
        </p:nvSpPr>
        <p:spPr>
          <a:xfrm>
            <a:off x="18480890" y="27003865"/>
            <a:ext cx="7708713" cy="830997"/>
          </a:xfrm>
          <a:prstGeom prst="rect">
            <a:avLst/>
          </a:prstGeom>
          <a:noFill/>
        </p:spPr>
        <p:txBody>
          <a:bodyPr wrap="none" rtlCol="0">
            <a:spAutoFit/>
          </a:bodyPr>
          <a:lstStyle/>
          <a:p>
            <a:r>
              <a:rPr lang="tr-TR" sz="4800" b="1" dirty="0"/>
              <a:t>BÖLGEYE İLİŞKİN STRATEJİLER</a:t>
            </a:r>
          </a:p>
        </p:txBody>
      </p:sp>
      <p:sp>
        <p:nvSpPr>
          <p:cNvPr id="51" name="Dikdörtgen 50">
            <a:extLst>
              <a:ext uri="{FF2B5EF4-FFF2-40B4-BE49-F238E27FC236}">
                <a16:creationId xmlns:a16="http://schemas.microsoft.com/office/drawing/2014/main" xmlns="" id="{0F926830-289F-4F31-9923-765911310350}"/>
              </a:ext>
            </a:extLst>
          </p:cNvPr>
          <p:cNvSpPr/>
          <p:nvPr/>
        </p:nvSpPr>
        <p:spPr>
          <a:xfrm>
            <a:off x="2229612" y="28157684"/>
            <a:ext cx="7870616" cy="830997"/>
          </a:xfrm>
          <a:prstGeom prst="rect">
            <a:avLst/>
          </a:prstGeom>
        </p:spPr>
        <p:txBody>
          <a:bodyPr wrap="none">
            <a:spAutoFit/>
          </a:bodyPr>
          <a:lstStyle/>
          <a:p>
            <a:r>
              <a:rPr lang="tr-TR" sz="4800" b="1" dirty="0"/>
              <a:t>BÖLGEYE İLİŞKİN GENEL BAKIŞ</a:t>
            </a:r>
          </a:p>
        </p:txBody>
      </p:sp>
      <p:sp>
        <p:nvSpPr>
          <p:cNvPr id="52" name="Metin kutusu 51">
            <a:extLst>
              <a:ext uri="{FF2B5EF4-FFF2-40B4-BE49-F238E27FC236}">
                <a16:creationId xmlns:a16="http://schemas.microsoft.com/office/drawing/2014/main" xmlns="" id="{83B7596B-3B9A-47CC-A1AF-20B8C84B10D4}"/>
              </a:ext>
            </a:extLst>
          </p:cNvPr>
          <p:cNvSpPr txBox="1"/>
          <p:nvPr/>
        </p:nvSpPr>
        <p:spPr>
          <a:xfrm>
            <a:off x="7151077" y="38334773"/>
            <a:ext cx="13151101" cy="830997"/>
          </a:xfrm>
          <a:prstGeom prst="rect">
            <a:avLst/>
          </a:prstGeom>
          <a:noFill/>
        </p:spPr>
        <p:txBody>
          <a:bodyPr wrap="none" rtlCol="0">
            <a:spAutoFit/>
          </a:bodyPr>
          <a:lstStyle/>
          <a:p>
            <a:r>
              <a:rPr lang="tr-TR" sz="4800" b="1" dirty="0"/>
              <a:t>BÖLGEYE İLİŞKİN GENEL DEĞERLENDİRME (SONUÇ)</a:t>
            </a:r>
          </a:p>
        </p:txBody>
      </p:sp>
      <p:sp>
        <p:nvSpPr>
          <p:cNvPr id="53" name="Metin kutusu 52">
            <a:extLst>
              <a:ext uri="{FF2B5EF4-FFF2-40B4-BE49-F238E27FC236}">
                <a16:creationId xmlns:a16="http://schemas.microsoft.com/office/drawing/2014/main" xmlns="" id="{CE8AA912-9BFC-4763-A6D1-47E2DF5DE9E6}"/>
              </a:ext>
            </a:extLst>
          </p:cNvPr>
          <p:cNvSpPr txBox="1"/>
          <p:nvPr/>
        </p:nvSpPr>
        <p:spPr>
          <a:xfrm>
            <a:off x="778539" y="39488244"/>
            <a:ext cx="26786564" cy="523220"/>
          </a:xfrm>
          <a:prstGeom prst="rect">
            <a:avLst/>
          </a:prstGeom>
          <a:noFill/>
        </p:spPr>
        <p:txBody>
          <a:bodyPr wrap="none" rtlCol="0">
            <a:spAutoFit/>
          </a:bodyPr>
          <a:lstStyle/>
          <a:p>
            <a:r>
              <a:rPr lang="tr-TR" sz="2800" dirty="0"/>
              <a:t>Altınpark ve çevresi 2023 </a:t>
            </a:r>
            <a:r>
              <a:rPr lang="tr-TR" sz="2800" dirty="0" err="1"/>
              <a:t>ankara</a:t>
            </a:r>
            <a:r>
              <a:rPr lang="tr-TR" sz="2800" dirty="0"/>
              <a:t> nazım imar planı ve 2038 </a:t>
            </a:r>
            <a:r>
              <a:rPr lang="tr-TR" sz="2800" dirty="0" err="1"/>
              <a:t>ankara</a:t>
            </a:r>
            <a:r>
              <a:rPr lang="tr-TR" sz="2800" dirty="0"/>
              <a:t> çevre düzeni planı incelendiğinde bu süreçler içerisinde kentsel dönüşüm ve  revize bir plan değişikliği öngörülmemiştir</a:t>
            </a:r>
          </a:p>
        </p:txBody>
      </p:sp>
      <p:sp>
        <p:nvSpPr>
          <p:cNvPr id="54" name="Metin kutusu 53">
            <a:extLst>
              <a:ext uri="{FF2B5EF4-FFF2-40B4-BE49-F238E27FC236}">
                <a16:creationId xmlns:a16="http://schemas.microsoft.com/office/drawing/2014/main" xmlns="" id="{AA19D917-BBE5-4611-ABFC-E8AA3BFC94CB}"/>
              </a:ext>
            </a:extLst>
          </p:cNvPr>
          <p:cNvSpPr txBox="1"/>
          <p:nvPr/>
        </p:nvSpPr>
        <p:spPr>
          <a:xfrm>
            <a:off x="778539" y="38975936"/>
            <a:ext cx="24218874" cy="523220"/>
          </a:xfrm>
          <a:prstGeom prst="rect">
            <a:avLst/>
          </a:prstGeom>
          <a:noFill/>
        </p:spPr>
        <p:txBody>
          <a:bodyPr wrap="none" rtlCol="0">
            <a:spAutoFit/>
          </a:bodyPr>
          <a:lstStyle/>
          <a:p>
            <a:r>
              <a:rPr lang="tr-TR" sz="2800" dirty="0"/>
              <a:t>Altındağ 2023 </a:t>
            </a:r>
            <a:r>
              <a:rPr lang="tr-TR" sz="2800" dirty="0" err="1"/>
              <a:t>ankara</a:t>
            </a:r>
            <a:r>
              <a:rPr lang="tr-TR" sz="2800" dirty="0"/>
              <a:t> nazım imar planı ve 2038 </a:t>
            </a:r>
            <a:r>
              <a:rPr lang="tr-TR" sz="2800" dirty="0" err="1"/>
              <a:t>ankara</a:t>
            </a:r>
            <a:r>
              <a:rPr lang="tr-TR" sz="2800" dirty="0"/>
              <a:t> çevre düzeni planı incelendiğinde ilçenin doğu ve kuzey alt bölgelerinde değişim ve dönüşüm devam etmektedir.</a:t>
            </a:r>
          </a:p>
        </p:txBody>
      </p:sp>
      <p:sp>
        <p:nvSpPr>
          <p:cNvPr id="55" name="Metin kutusu 54">
            <a:extLst>
              <a:ext uri="{FF2B5EF4-FFF2-40B4-BE49-F238E27FC236}">
                <a16:creationId xmlns:a16="http://schemas.microsoft.com/office/drawing/2014/main" xmlns="" id="{189516A7-1138-41F5-B10E-EF6815D08D2C}"/>
              </a:ext>
            </a:extLst>
          </p:cNvPr>
          <p:cNvSpPr txBox="1"/>
          <p:nvPr/>
        </p:nvSpPr>
        <p:spPr>
          <a:xfrm>
            <a:off x="3945966" y="9398916"/>
            <a:ext cx="19500188" cy="523220"/>
          </a:xfrm>
          <a:prstGeom prst="rect">
            <a:avLst/>
          </a:prstGeom>
          <a:noFill/>
        </p:spPr>
        <p:txBody>
          <a:bodyPr wrap="square" rtlCol="0">
            <a:spAutoFit/>
          </a:bodyPr>
          <a:lstStyle/>
          <a:p>
            <a:r>
              <a:rPr lang="tr-TR" sz="2800" dirty="0"/>
              <a:t>Bölgenin imar planının yerleşim olarak tamamen  dolu olması ve sadece kentsel dönüşümle bir </a:t>
            </a:r>
            <a:r>
              <a:rPr lang="tr-TR" sz="2800"/>
              <a:t>planın  gerçekleştirilmesidir.</a:t>
            </a:r>
            <a:endParaRPr lang="tr-TR" sz="2800" dirty="0"/>
          </a:p>
        </p:txBody>
      </p:sp>
    </p:spTree>
    <p:extLst>
      <p:ext uri="{BB962C8B-B14F-4D97-AF65-F5344CB8AC3E}">
        <p14:creationId xmlns:p14="http://schemas.microsoft.com/office/powerpoint/2010/main" val="3548563233"/>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324</TotalTime>
  <Words>874</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Teması</vt:lpstr>
      <vt:lpstr>PowerPoint Presentation</vt:lpstr>
    </vt:vector>
  </TitlesOfParts>
  <Company>NouS/TncTR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esra bulut</dc:creator>
  <cp:lastModifiedBy>Esra</cp:lastModifiedBy>
  <cp:revision>37</cp:revision>
  <dcterms:created xsi:type="dcterms:W3CDTF">2018-12-23T10:29:06Z</dcterms:created>
  <dcterms:modified xsi:type="dcterms:W3CDTF">2019-01-05T09:25:09Z</dcterms:modified>
</cp:coreProperties>
</file>