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7" r:id="rId2"/>
  </p:sldIdLst>
  <p:sldSz cx="30279975" cy="42808525"/>
  <p:notesSz cx="6858000" cy="9144000"/>
  <p:defaultTextStyle>
    <a:defPPr>
      <a:defRPr lang="en-US"/>
    </a:defPPr>
    <a:lvl1pPr marL="0" algn="l" defTabSz="1293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6801" algn="l" defTabSz="1293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3602" algn="l" defTabSz="1293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40403" algn="l" defTabSz="1293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7203" algn="l" defTabSz="1293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34004" algn="l" defTabSz="1293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80805" algn="l" defTabSz="1293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27606" algn="l" defTabSz="1293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74407" algn="l" defTabSz="129360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EEB500"/>
    <a:srgbClr val="A14D07"/>
    <a:srgbClr val="7030A0"/>
    <a:srgbClr val="FF3300"/>
    <a:srgbClr val="C4E264"/>
    <a:srgbClr val="6600CC"/>
    <a:srgbClr val="538022"/>
    <a:srgbClr val="FED9B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712" autoAdjust="0"/>
    <p:restoredTop sz="99288" autoAdjust="0"/>
  </p:normalViewPr>
  <p:slideViewPr>
    <p:cSldViewPr snapToGrid="0" snapToObjects="1">
      <p:cViewPr>
        <p:scale>
          <a:sx n="19" d="100"/>
          <a:sy n="19" d="100"/>
        </p:scale>
        <p:origin x="-2022" y="-72"/>
      </p:cViewPr>
      <p:guideLst>
        <p:guide orient="horz" pos="13491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5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1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36"/>
            <a:ext cx="6812994" cy="36525977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36"/>
            <a:ext cx="19934317" cy="36525977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9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50"/>
            <a:ext cx="25737979" cy="850224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9"/>
            <a:ext cx="25737979" cy="936436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791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3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6375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67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5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5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42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34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8" y="9988666"/>
            <a:ext cx="13373656" cy="28251648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1" y="9988666"/>
            <a:ext cx="13373656" cy="28251648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4"/>
            <a:ext cx="13378914" cy="399347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7918" indent="0">
              <a:buNone/>
              <a:defRPr sz="9200" b="1"/>
            </a:lvl2pPr>
            <a:lvl3pPr marL="4175836" indent="0">
              <a:buNone/>
              <a:defRPr sz="8200" b="1"/>
            </a:lvl3pPr>
            <a:lvl4pPr marL="6263754" indent="0">
              <a:buNone/>
              <a:defRPr sz="7400" b="1"/>
            </a:lvl4pPr>
            <a:lvl5pPr marL="8351672" indent="0">
              <a:buNone/>
              <a:defRPr sz="7400" b="1"/>
            </a:lvl5pPr>
            <a:lvl6pPr marL="10439589" indent="0">
              <a:buNone/>
              <a:defRPr sz="7400" b="1"/>
            </a:lvl6pPr>
            <a:lvl7pPr marL="12527508" indent="0">
              <a:buNone/>
              <a:defRPr sz="7400" b="1"/>
            </a:lvl7pPr>
            <a:lvl8pPr marL="14615421" indent="0">
              <a:buNone/>
              <a:defRPr sz="7400" b="1"/>
            </a:lvl8pPr>
            <a:lvl9pPr marL="16703343" indent="0">
              <a:buNone/>
              <a:defRPr sz="74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1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12" y="9582374"/>
            <a:ext cx="13384170" cy="399347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7918" indent="0">
              <a:buNone/>
              <a:defRPr sz="9200" b="1"/>
            </a:lvl2pPr>
            <a:lvl3pPr marL="4175836" indent="0">
              <a:buNone/>
              <a:defRPr sz="8200" b="1"/>
            </a:lvl3pPr>
            <a:lvl4pPr marL="6263754" indent="0">
              <a:buNone/>
              <a:defRPr sz="7400" b="1"/>
            </a:lvl4pPr>
            <a:lvl5pPr marL="8351672" indent="0">
              <a:buNone/>
              <a:defRPr sz="7400" b="1"/>
            </a:lvl5pPr>
            <a:lvl6pPr marL="10439589" indent="0">
              <a:buNone/>
              <a:defRPr sz="7400" b="1"/>
            </a:lvl6pPr>
            <a:lvl7pPr marL="12527508" indent="0">
              <a:buNone/>
              <a:defRPr sz="7400" b="1"/>
            </a:lvl7pPr>
            <a:lvl8pPr marL="14615421" indent="0">
              <a:buNone/>
              <a:defRPr sz="7400" b="1"/>
            </a:lvl8pPr>
            <a:lvl9pPr marL="16703343" indent="0">
              <a:buNone/>
              <a:defRPr sz="74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12" y="13575852"/>
            <a:ext cx="13384170" cy="24664451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4" y="1704414"/>
            <a:ext cx="9961903" cy="7253667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4422"/>
            <a:ext cx="16927347" cy="36535891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4" y="8958090"/>
            <a:ext cx="9961903" cy="29282224"/>
          </a:xfrm>
        </p:spPr>
        <p:txBody>
          <a:bodyPr/>
          <a:lstStyle>
            <a:lvl1pPr marL="0" indent="0">
              <a:buNone/>
              <a:defRPr sz="6400"/>
            </a:lvl1pPr>
            <a:lvl2pPr marL="2087918" indent="0">
              <a:buNone/>
              <a:defRPr sz="5500"/>
            </a:lvl2pPr>
            <a:lvl3pPr marL="4175836" indent="0">
              <a:buNone/>
              <a:defRPr sz="4500"/>
            </a:lvl3pPr>
            <a:lvl4pPr marL="6263754" indent="0">
              <a:buNone/>
              <a:defRPr sz="4100"/>
            </a:lvl4pPr>
            <a:lvl5pPr marL="8351672" indent="0">
              <a:buNone/>
              <a:defRPr sz="4100"/>
            </a:lvl5pPr>
            <a:lvl6pPr marL="10439589" indent="0">
              <a:buNone/>
              <a:defRPr sz="4100"/>
            </a:lvl6pPr>
            <a:lvl7pPr marL="12527508" indent="0">
              <a:buNone/>
              <a:defRPr sz="4100"/>
            </a:lvl7pPr>
            <a:lvl8pPr marL="14615421" indent="0">
              <a:buNone/>
              <a:defRPr sz="4100"/>
            </a:lvl8pPr>
            <a:lvl9pPr marL="16703343" indent="0">
              <a:buNone/>
              <a:defRPr sz="41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5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8" y="29965967"/>
            <a:ext cx="18167985" cy="3537652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8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7918" indent="0">
              <a:buNone/>
              <a:defRPr sz="12700"/>
            </a:lvl2pPr>
            <a:lvl3pPr marL="4175836" indent="0">
              <a:buNone/>
              <a:defRPr sz="10900"/>
            </a:lvl3pPr>
            <a:lvl4pPr marL="6263754" indent="0">
              <a:buNone/>
              <a:defRPr sz="9200"/>
            </a:lvl4pPr>
            <a:lvl5pPr marL="8351672" indent="0">
              <a:buNone/>
              <a:defRPr sz="9200"/>
            </a:lvl5pPr>
            <a:lvl6pPr marL="10439589" indent="0">
              <a:buNone/>
              <a:defRPr sz="9200"/>
            </a:lvl6pPr>
            <a:lvl7pPr marL="12527508" indent="0">
              <a:buNone/>
              <a:defRPr sz="9200"/>
            </a:lvl7pPr>
            <a:lvl8pPr marL="14615421" indent="0">
              <a:buNone/>
              <a:defRPr sz="9200"/>
            </a:lvl8pPr>
            <a:lvl9pPr marL="16703343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8" y="33503619"/>
            <a:ext cx="18167985" cy="5024052"/>
          </a:xfrm>
        </p:spPr>
        <p:txBody>
          <a:bodyPr/>
          <a:lstStyle>
            <a:lvl1pPr marL="0" indent="0">
              <a:buNone/>
              <a:defRPr sz="6400"/>
            </a:lvl1pPr>
            <a:lvl2pPr marL="2087918" indent="0">
              <a:buNone/>
              <a:defRPr sz="5500"/>
            </a:lvl2pPr>
            <a:lvl3pPr marL="4175836" indent="0">
              <a:buNone/>
              <a:defRPr sz="4500"/>
            </a:lvl3pPr>
            <a:lvl4pPr marL="6263754" indent="0">
              <a:buNone/>
              <a:defRPr sz="4100"/>
            </a:lvl4pPr>
            <a:lvl5pPr marL="8351672" indent="0">
              <a:buNone/>
              <a:defRPr sz="4100"/>
            </a:lvl5pPr>
            <a:lvl6pPr marL="10439589" indent="0">
              <a:buNone/>
              <a:defRPr sz="4100"/>
            </a:lvl6pPr>
            <a:lvl7pPr marL="12527508" indent="0">
              <a:buNone/>
              <a:defRPr sz="4100"/>
            </a:lvl7pPr>
            <a:lvl8pPr marL="14615421" indent="0">
              <a:buNone/>
              <a:defRPr sz="4100"/>
            </a:lvl8pPr>
            <a:lvl9pPr marL="16703343" indent="0">
              <a:buNone/>
              <a:defRPr sz="41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000" y="1714326"/>
            <a:ext cx="27251977" cy="7134754"/>
          </a:xfrm>
          <a:prstGeom prst="rect">
            <a:avLst/>
          </a:prstGeom>
        </p:spPr>
        <p:txBody>
          <a:bodyPr vert="horz" lIns="417584" tIns="208793" rIns="417584" bIns="208793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0" y="9988666"/>
            <a:ext cx="27251977" cy="28251648"/>
          </a:xfrm>
          <a:prstGeom prst="rect">
            <a:avLst/>
          </a:prstGeom>
        </p:spPr>
        <p:txBody>
          <a:bodyPr vert="horz" lIns="417584" tIns="208793" rIns="417584" bIns="208793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71"/>
            <a:ext cx="7065328" cy="2279158"/>
          </a:xfrm>
          <a:prstGeom prst="rect">
            <a:avLst/>
          </a:prstGeom>
        </p:spPr>
        <p:txBody>
          <a:bodyPr vert="horz" lIns="417584" tIns="208793" rIns="417584" bIns="20879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71"/>
            <a:ext cx="9588659" cy="2279158"/>
          </a:xfrm>
          <a:prstGeom prst="rect">
            <a:avLst/>
          </a:prstGeom>
        </p:spPr>
        <p:txBody>
          <a:bodyPr vert="horz" lIns="417584" tIns="208793" rIns="417584" bIns="20879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71"/>
            <a:ext cx="7065328" cy="2279158"/>
          </a:xfrm>
          <a:prstGeom prst="rect">
            <a:avLst/>
          </a:prstGeom>
        </p:spPr>
        <p:txBody>
          <a:bodyPr vert="horz" lIns="417584" tIns="208793" rIns="417584" bIns="20879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defTabSz="208791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37" indent="-1565937" algn="l" defTabSz="208791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867" indent="-1304949" algn="l" defTabSz="2087918" rtl="0" eaLnBrk="1" latinLnBrk="0" hangingPunct="1">
        <a:spcBef>
          <a:spcPct val="20000"/>
        </a:spcBef>
        <a:buFont typeface="Arial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97" indent="-1043957" algn="l" defTabSz="2087918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11" indent="-1043957" algn="l" defTabSz="2087918" rtl="0" eaLnBrk="1" latinLnBrk="0" hangingPunct="1">
        <a:spcBef>
          <a:spcPct val="20000"/>
        </a:spcBef>
        <a:buFont typeface="Arial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628" indent="-1043957" algn="l" defTabSz="2087918" rtl="0" eaLnBrk="1" latinLnBrk="0" hangingPunct="1">
        <a:spcBef>
          <a:spcPct val="20000"/>
        </a:spcBef>
        <a:buFont typeface="Arial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546" indent="-1043957" algn="l" defTabSz="2087918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465" indent="-1043957" algn="l" defTabSz="2087918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382" indent="-1043957" algn="l" defTabSz="2087918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300" indent="-1043957" algn="l" defTabSz="2087918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1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18" algn="l" defTabSz="208791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36" algn="l" defTabSz="208791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754" algn="l" defTabSz="208791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672" algn="l" defTabSz="208791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589" algn="l" defTabSz="208791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508" algn="l" defTabSz="208791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421" algn="l" defTabSz="208791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343" algn="l" defTabSz="208791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9" Type="http://schemas.openxmlformats.org/officeDocument/2006/relationships/image" Target="../media/image38.png"/><Relationship Id="rId21" Type="http://schemas.openxmlformats.org/officeDocument/2006/relationships/image" Target="../media/image20.jpeg"/><Relationship Id="rId34" Type="http://schemas.openxmlformats.org/officeDocument/2006/relationships/image" Target="../media/image33.jpeg"/><Relationship Id="rId42" Type="http://schemas.openxmlformats.org/officeDocument/2006/relationships/image" Target="../media/image41.jpeg"/><Relationship Id="rId47" Type="http://schemas.openxmlformats.org/officeDocument/2006/relationships/image" Target="../media/image46.jpeg"/><Relationship Id="rId50" Type="http://schemas.openxmlformats.org/officeDocument/2006/relationships/hyperlink" Target="https://dergipark.org.tr/tr/download/article-file/19885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9" Type="http://schemas.openxmlformats.org/officeDocument/2006/relationships/image" Target="../media/image28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40" Type="http://schemas.openxmlformats.org/officeDocument/2006/relationships/image" Target="../media/image39.png"/><Relationship Id="rId45" Type="http://schemas.openxmlformats.org/officeDocument/2006/relationships/image" Target="../media/image44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49" Type="http://schemas.openxmlformats.org/officeDocument/2006/relationships/hyperlink" Target="https://dergipark.org.tr/en/download/article-file/26257" TargetMode="External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52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image" Target="../media/image42.jpeg"/><Relationship Id="rId48" Type="http://schemas.openxmlformats.org/officeDocument/2006/relationships/image" Target="../media/image47.jpeg"/><Relationship Id="rId8" Type="http://schemas.openxmlformats.org/officeDocument/2006/relationships/image" Target="../media/image7.jpeg"/><Relationship Id="rId51" Type="http://schemas.openxmlformats.org/officeDocument/2006/relationships/hyperlink" Target="http://www.peyzajmimoda.org.tr/genel/bizden_detay.php?kod=1173%20&amp;tipi=2" TargetMode="External"/><Relationship Id="rId3" Type="http://schemas.openxmlformats.org/officeDocument/2006/relationships/image" Target="../media/image2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jpeg"/><Relationship Id="rId20" Type="http://schemas.openxmlformats.org/officeDocument/2006/relationships/image" Target="../media/image19.jpeg"/><Relationship Id="rId41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ikdörtgen 138"/>
          <p:cNvSpPr/>
          <p:nvPr/>
        </p:nvSpPr>
        <p:spPr>
          <a:xfrm>
            <a:off x="15374503" y="27367062"/>
            <a:ext cx="14616016" cy="107906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rgbClr val="000000"/>
                </a:solidFill>
                <a:latin typeface="Roboto"/>
              </a:rPr>
              <a:t>•  </a:t>
            </a:r>
            <a:r>
              <a:rPr lang="tr-TR" sz="3200" dirty="0">
                <a:solidFill>
                  <a:srgbClr val="000000"/>
                </a:solidFill>
                <a:latin typeface="Roboto"/>
              </a:rPr>
              <a:t> Çim alanlara olabildiğince az yer verilen ve sulamayı en az gerektiren uygun planlama ve tasarımın yapılması</a:t>
            </a:r>
          </a:p>
          <a:p>
            <a:r>
              <a:rPr lang="tr-TR" sz="3200" dirty="0">
                <a:solidFill>
                  <a:srgbClr val="000000"/>
                </a:solidFill>
                <a:latin typeface="Roboto"/>
              </a:rPr>
              <a:t>•   Toprak analizi ve toprak koşullarının iyileştirilmesi</a:t>
            </a:r>
          </a:p>
          <a:p>
            <a:r>
              <a:rPr lang="tr-TR" sz="3200" dirty="0">
                <a:solidFill>
                  <a:srgbClr val="000000"/>
                </a:solidFill>
                <a:latin typeface="Roboto"/>
              </a:rPr>
              <a:t>•   Suya en az gereksinim duyan ve kurağa dayanıklı uygun bitki türlerinin seçimi</a:t>
            </a:r>
          </a:p>
          <a:p>
            <a:r>
              <a:rPr lang="tr-TR" sz="3200" dirty="0">
                <a:solidFill>
                  <a:srgbClr val="000000"/>
                </a:solidFill>
                <a:latin typeface="Roboto"/>
              </a:rPr>
              <a:t>•   Çim alanların uygulama ve bakım çalışmalarında kolaylık yaratan pratik ve ekonomik çözümler sunacak biçimde tasarlanması</a:t>
            </a:r>
          </a:p>
          <a:p>
            <a:r>
              <a:rPr lang="tr-TR" sz="3200" dirty="0">
                <a:solidFill>
                  <a:srgbClr val="000000"/>
                </a:solidFill>
                <a:latin typeface="Roboto"/>
              </a:rPr>
              <a:t>•   Etkin sulama sisteminin oluşturulması</a:t>
            </a:r>
          </a:p>
          <a:p>
            <a:r>
              <a:rPr lang="tr-TR" sz="3200" dirty="0">
                <a:solidFill>
                  <a:srgbClr val="000000"/>
                </a:solidFill>
                <a:latin typeface="Roboto"/>
              </a:rPr>
              <a:t>•   </a:t>
            </a:r>
            <a:r>
              <a:rPr lang="tr-TR" sz="3200" dirty="0" err="1">
                <a:solidFill>
                  <a:srgbClr val="000000"/>
                </a:solidFill>
                <a:latin typeface="Roboto"/>
              </a:rPr>
              <a:t>Malçlama</a:t>
            </a:r>
            <a:r>
              <a:rPr lang="tr-TR" sz="3200" dirty="0">
                <a:solidFill>
                  <a:srgbClr val="000000"/>
                </a:solidFill>
                <a:latin typeface="Roboto"/>
              </a:rPr>
              <a:t> (bitki kök çevresinde uygun sıcaklık ve nem koşullarını sağlamak ve toprak nemini muhafaza etmek amacıyla toprağın bu koşulları oluşturabilecek niteliklere sahip malzemelerle (kuru yaprak, saman </a:t>
            </a:r>
            <a:r>
              <a:rPr lang="tr-TR" sz="3200" dirty="0" err="1">
                <a:solidFill>
                  <a:srgbClr val="000000"/>
                </a:solidFill>
                <a:latin typeface="Roboto"/>
              </a:rPr>
              <a:t>v.b</a:t>
            </a:r>
            <a:r>
              <a:rPr lang="tr-TR" sz="3200" dirty="0">
                <a:solidFill>
                  <a:srgbClr val="000000"/>
                </a:solidFill>
                <a:latin typeface="Roboto"/>
              </a:rPr>
              <a:t>.) kaplanması)</a:t>
            </a:r>
          </a:p>
          <a:p>
            <a:r>
              <a:rPr lang="tr-TR" sz="3200" dirty="0">
                <a:solidFill>
                  <a:srgbClr val="000000"/>
                </a:solidFill>
                <a:latin typeface="Roboto"/>
              </a:rPr>
              <a:t>•   Uygun ve düzenli bakım çalışmalarının yapılması</a:t>
            </a:r>
            <a:endParaRPr lang="tr-TR" sz="32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9" name="Dikdörtgen 118"/>
          <p:cNvSpPr/>
          <p:nvPr/>
        </p:nvSpPr>
        <p:spPr>
          <a:xfrm>
            <a:off x="335851" y="27363656"/>
            <a:ext cx="14591112" cy="10794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5" name="Resim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76" y="28318080"/>
            <a:ext cx="3776350" cy="271330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35851" y="1064131"/>
            <a:ext cx="29701397" cy="3299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360" tIns="64680" rIns="129360" bIns="64680" rtlCol="0" anchor="ctr"/>
          <a:lstStyle/>
          <a:p>
            <a:pPr algn="ctr"/>
            <a:endParaRPr lang="tr-TR" sz="8000" b="1" dirty="0" smtClean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algn="ctr"/>
            <a:endParaRPr lang="tr-TR" sz="8000" b="1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08" name="Metin kutusu 107"/>
          <p:cNvSpPr txBox="1"/>
          <p:nvPr/>
        </p:nvSpPr>
        <p:spPr>
          <a:xfrm>
            <a:off x="19552715" y="24988691"/>
            <a:ext cx="2333145" cy="739822"/>
          </a:xfrm>
          <a:prstGeom prst="rect">
            <a:avLst/>
          </a:prstGeom>
          <a:noFill/>
        </p:spPr>
        <p:txBody>
          <a:bodyPr wrap="square" lIns="129360" tIns="64680" rIns="129360" bIns="64680" rtlCol="0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  <a:latin typeface="Georgia" panose="02040502050405020303" pitchFamily="18" charset="0"/>
              </a:rPr>
              <a:t>Çankaya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335851" y="39255618"/>
            <a:ext cx="29585132" cy="302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129360" tIns="64680" rIns="129360" bIns="64680">
            <a:spAutoFit/>
          </a:bodyPr>
          <a:lstStyle/>
          <a:p>
            <a:pPr algn="just"/>
            <a:endParaRPr lang="tr-TR" sz="2800" dirty="0">
              <a:latin typeface="Georgia" panose="02040502050405020303" pitchFamily="18" charset="0"/>
            </a:endParaRPr>
          </a:p>
          <a:p>
            <a:pPr algn="just"/>
            <a:endParaRPr lang="tr-TR" sz="4000" dirty="0">
              <a:latin typeface="Georgia" panose="02040502050405020303" pitchFamily="18" charset="0"/>
            </a:endParaRPr>
          </a:p>
          <a:p>
            <a:pPr algn="just"/>
            <a:endParaRPr lang="tr-TR" sz="4000" dirty="0" smtClean="0">
              <a:latin typeface="Georgia" panose="02040502050405020303" pitchFamily="18" charset="0"/>
            </a:endParaRPr>
          </a:p>
          <a:p>
            <a:pPr algn="just"/>
            <a:endParaRPr lang="tr-TR" sz="4000" dirty="0">
              <a:latin typeface="Georgia" panose="02040502050405020303" pitchFamily="18" charset="0"/>
            </a:endParaRPr>
          </a:p>
          <a:p>
            <a:pPr algn="just"/>
            <a:endParaRPr lang="tr-TR" sz="4000" dirty="0">
              <a:latin typeface="Georgia" panose="02040502050405020303" pitchFamily="18" charset="0"/>
            </a:endParaRPr>
          </a:p>
        </p:txBody>
      </p:sp>
      <p:sp>
        <p:nvSpPr>
          <p:cNvPr id="55" name="Metin kutusu 54"/>
          <p:cNvSpPr txBox="1"/>
          <p:nvPr/>
        </p:nvSpPr>
        <p:spPr>
          <a:xfrm>
            <a:off x="4003917" y="1789548"/>
            <a:ext cx="22295993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>
                <a:solidFill>
                  <a:schemeClr val="tx2">
                    <a:lumMod val="50000"/>
                  </a:schemeClr>
                </a:solidFill>
              </a:rPr>
              <a:t>ANKARA ÜNİVERSİTESİ ZİRAAT FAKÜLTESİ </a:t>
            </a:r>
          </a:p>
          <a:p>
            <a:pPr algn="ctr"/>
            <a:r>
              <a:rPr lang="tr-TR" sz="5400" b="1" dirty="0">
                <a:solidFill>
                  <a:schemeClr val="tx2">
                    <a:lumMod val="50000"/>
                  </a:schemeClr>
                </a:solidFill>
              </a:rPr>
              <a:t>PEYZAJ MİMARLIĞI </a:t>
            </a:r>
            <a:r>
              <a:rPr lang="tr-TR" sz="5400" b="1" dirty="0" smtClean="0">
                <a:solidFill>
                  <a:schemeClr val="tx2">
                    <a:lumMod val="50000"/>
                  </a:schemeClr>
                </a:solidFill>
              </a:rPr>
              <a:t>BÖLÜMÜ KURAKÇIL </a:t>
            </a:r>
            <a:r>
              <a:rPr lang="tr-TR" sz="5400" b="1" dirty="0" smtClean="0">
                <a:solidFill>
                  <a:schemeClr val="tx2">
                    <a:lumMod val="50000"/>
                  </a:schemeClr>
                </a:solidFill>
              </a:rPr>
              <a:t>PEYZAJ DERSİ</a:t>
            </a:r>
            <a:endParaRPr lang="tr-TR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8" name="Picture 2" descr="ankara üni amblem ile ilgili görsel sonucu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436" y="1064131"/>
            <a:ext cx="3317188" cy="331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ankara üni ziraat fakültesi amlemi ile ilgili görsel sonucu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081"/>
            <a:ext cx="4385658" cy="328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Dikdörtgen 59"/>
          <p:cNvSpPr/>
          <p:nvPr/>
        </p:nvSpPr>
        <p:spPr>
          <a:xfrm>
            <a:off x="335850" y="5365376"/>
            <a:ext cx="14591112" cy="10857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Metin kutusu 60"/>
          <p:cNvSpPr txBox="1"/>
          <p:nvPr/>
        </p:nvSpPr>
        <p:spPr>
          <a:xfrm>
            <a:off x="4034067" y="5566470"/>
            <a:ext cx="532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b="1" dirty="0">
                <a:solidFill>
                  <a:schemeClr val="tx2">
                    <a:lumMod val="50000"/>
                  </a:schemeClr>
                </a:solidFill>
              </a:rPr>
              <a:t>ODUNSU AĞAÇLAR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86" y="6549406"/>
            <a:ext cx="3622952" cy="2938064"/>
          </a:xfrm>
          <a:prstGeom prst="rect">
            <a:avLst/>
          </a:prstGeom>
        </p:spPr>
      </p:pic>
      <p:pic>
        <p:nvPicPr>
          <p:cNvPr id="63" name="Resim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" y="6567441"/>
            <a:ext cx="2938061" cy="2938065"/>
          </a:xfrm>
          <a:prstGeom prst="rect">
            <a:avLst/>
          </a:prstGeom>
        </p:spPr>
      </p:pic>
      <p:pic>
        <p:nvPicPr>
          <p:cNvPr id="64" name="Resim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38" y="6549405"/>
            <a:ext cx="3142408" cy="3009537"/>
          </a:xfrm>
          <a:prstGeom prst="rect">
            <a:avLst/>
          </a:prstGeom>
        </p:spPr>
      </p:pic>
      <p:sp>
        <p:nvSpPr>
          <p:cNvPr id="65" name="Dikdörtgen 64"/>
          <p:cNvSpPr/>
          <p:nvPr/>
        </p:nvSpPr>
        <p:spPr>
          <a:xfrm>
            <a:off x="10206176" y="6855042"/>
            <a:ext cx="481481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Acer 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negundo</a:t>
            </a:r>
          </a:p>
          <a:p>
            <a:pPr lvl="0"/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Dişbudak yapraklı akçaağaç)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Anavatanı :Kuzey Amerika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: 10-20m, dağınık tepeli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:Yeşil, bileşik, 10-25cm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Meyveler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:3-4cm boyunda kanatlı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Dikdörtgen 65"/>
          <p:cNvSpPr/>
          <p:nvPr/>
        </p:nvSpPr>
        <p:spPr>
          <a:xfrm>
            <a:off x="10206176" y="9731762"/>
            <a:ext cx="458521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Cercis siliquastrum(Erguvan</a:t>
            </a:r>
            <a:r>
              <a:rPr lang="tr-TR" sz="2800" b="1" dirty="0"/>
              <a:t>)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Anavatanı   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Doğu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Akdeniz 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    :8-10m 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 :Yürek biçiminde 5-10cm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        :Pembe renkli, 2 cm 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Çiçeklenme :Nisan ortası 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9" name="Resim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44" y="9733643"/>
            <a:ext cx="3894982" cy="2729176"/>
          </a:xfrm>
          <a:prstGeom prst="rect">
            <a:avLst/>
          </a:prstGeom>
        </p:spPr>
      </p:pic>
      <p:pic>
        <p:nvPicPr>
          <p:cNvPr id="67" name="Resim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03" y="9739917"/>
            <a:ext cx="3938987" cy="2722902"/>
          </a:xfrm>
          <a:prstGeom prst="rect">
            <a:avLst/>
          </a:prstGeom>
        </p:spPr>
      </p:pic>
      <p:pic>
        <p:nvPicPr>
          <p:cNvPr id="68" name="Resim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" y="9739916"/>
            <a:ext cx="3175634" cy="2722903"/>
          </a:xfrm>
          <a:prstGeom prst="rect">
            <a:avLst/>
          </a:prstGeom>
        </p:spPr>
      </p:pic>
      <p:sp>
        <p:nvSpPr>
          <p:cNvPr id="70" name="Dikdörtgen 69"/>
          <p:cNvSpPr/>
          <p:nvPr/>
        </p:nvSpPr>
        <p:spPr>
          <a:xfrm>
            <a:off x="10157126" y="12612894"/>
            <a:ext cx="51236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Amygdalus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communis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(Badem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0"/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 :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Kuzey Afrika,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Orta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ve Güneybatı Asya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 : 7-8m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      : </a:t>
            </a:r>
            <a:r>
              <a:rPr lang="tr-TR" sz="2400" dirty="0" err="1" smtClean="0">
                <a:solidFill>
                  <a:schemeClr val="tx2">
                    <a:lumMod val="50000"/>
                  </a:schemeClr>
                </a:solidFill>
              </a:rPr>
              <a:t>Mızraksı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6-12cm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     : Pembe renkli, 2-4cm </a:t>
            </a:r>
          </a:p>
          <a:p>
            <a:pPr lvl="0"/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Çiçeklenme: İlkbaharda, yapraklanmadan çiçeklenir.  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1" name="Resim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" y="12848610"/>
            <a:ext cx="3759650" cy="2819739"/>
          </a:xfrm>
          <a:prstGeom prst="rect">
            <a:avLst/>
          </a:prstGeom>
        </p:spPr>
      </p:pic>
      <p:pic>
        <p:nvPicPr>
          <p:cNvPr id="72" name="Resim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47" y="12848612"/>
            <a:ext cx="4235966" cy="281973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33" y="12848611"/>
            <a:ext cx="3758713" cy="2819739"/>
          </a:xfrm>
          <a:prstGeom prst="rect">
            <a:avLst/>
          </a:prstGeom>
        </p:spPr>
      </p:pic>
      <p:sp>
        <p:nvSpPr>
          <p:cNvPr id="74" name="Dikdörtgen 73"/>
          <p:cNvSpPr/>
          <p:nvPr/>
        </p:nvSpPr>
        <p:spPr>
          <a:xfrm>
            <a:off x="15389869" y="5365376"/>
            <a:ext cx="14616016" cy="10857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Dikdörtgen 74"/>
          <p:cNvSpPr/>
          <p:nvPr/>
        </p:nvSpPr>
        <p:spPr>
          <a:xfrm>
            <a:off x="-8087383" y="9749197"/>
            <a:ext cx="3320241" cy="265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6" name="Resim 7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824" y="6503749"/>
            <a:ext cx="4481990" cy="3039617"/>
          </a:xfrm>
          <a:prstGeom prst="rect">
            <a:avLst/>
          </a:prstGeom>
        </p:spPr>
      </p:pic>
      <p:sp>
        <p:nvSpPr>
          <p:cNvPr id="77" name="Dikdörtgen 76"/>
          <p:cNvSpPr/>
          <p:nvPr/>
        </p:nvSpPr>
        <p:spPr>
          <a:xfrm>
            <a:off x="19239034" y="5563324"/>
            <a:ext cx="5805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>
                <a:solidFill>
                  <a:schemeClr val="tx2">
                    <a:lumMod val="50000"/>
                  </a:schemeClr>
                </a:solidFill>
              </a:rPr>
              <a:t>ODUNSU ÇALILAR</a:t>
            </a:r>
          </a:p>
        </p:txBody>
      </p:sp>
      <p:sp>
        <p:nvSpPr>
          <p:cNvPr id="78" name="Dikdörtgen 77"/>
          <p:cNvSpPr/>
          <p:nvPr/>
        </p:nvSpPr>
        <p:spPr>
          <a:xfrm>
            <a:off x="26121576" y="6349226"/>
            <a:ext cx="40217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Ephedra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major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(Büyük kozalaklı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denizüzümü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Vatanı: Akdeniz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ve Güneybatı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Asya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:1-2m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    :2-3mm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:2-3mm 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Meyve:5-6mmüzümsü kozalak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9" name="Dikdörtgen 78"/>
          <p:cNvSpPr/>
          <p:nvPr/>
        </p:nvSpPr>
        <p:spPr>
          <a:xfrm>
            <a:off x="26097387" y="9505506"/>
            <a:ext cx="41289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Paliurus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spina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(Karaçalı) 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Vatanı :</a:t>
            </a:r>
            <a:r>
              <a:rPr lang="tr-TR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Güney Avrupa ve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Batı Asya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:2-3m 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:2-4cm yumurta biçiminde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:4-6mm, sarı renkli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Meyveler :2-4cm,yassı,kanatlı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0" name="Resim 7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824" y="12848610"/>
            <a:ext cx="3504795" cy="2819743"/>
          </a:xfrm>
          <a:prstGeom prst="rect">
            <a:avLst/>
          </a:prstGeom>
        </p:spPr>
      </p:pic>
      <p:sp>
        <p:nvSpPr>
          <p:cNvPr id="81" name="Dikdörtgen 80"/>
          <p:cNvSpPr/>
          <p:nvPr/>
        </p:nvSpPr>
        <p:spPr>
          <a:xfrm>
            <a:off x="26007302" y="12651120"/>
            <a:ext cx="39136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Lonicera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tatarica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(Tatar hanımeli) </a:t>
            </a:r>
            <a:endParaRPr lang="tr-T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Vatanı :Asya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:5-6m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:3-5cm, sivri uçlu eliptik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:2-4cm, pembe renkli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Meyveler :4-5mm, kırmızıya yakın koyu turuncu</a:t>
            </a:r>
          </a:p>
          <a:p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2" name="Resim 8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408" y="6503749"/>
            <a:ext cx="4563991" cy="3039617"/>
          </a:xfrm>
          <a:prstGeom prst="rect">
            <a:avLst/>
          </a:prstGeom>
        </p:spPr>
      </p:pic>
      <p:pic>
        <p:nvPicPr>
          <p:cNvPr id="83" name="Resim 82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171" y="6503750"/>
            <a:ext cx="3306131" cy="3039616"/>
          </a:xfrm>
          <a:prstGeom prst="rect">
            <a:avLst/>
          </a:prstGeom>
        </p:spPr>
      </p:pic>
      <p:pic>
        <p:nvPicPr>
          <p:cNvPr id="84" name="Resim 83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400" y="9748068"/>
            <a:ext cx="3881902" cy="2722905"/>
          </a:xfrm>
          <a:prstGeom prst="rect">
            <a:avLst/>
          </a:prstGeom>
        </p:spPr>
      </p:pic>
      <p:pic>
        <p:nvPicPr>
          <p:cNvPr id="85" name="Resim 84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96" y="9739914"/>
            <a:ext cx="3973465" cy="2722905"/>
          </a:xfrm>
          <a:prstGeom prst="rect">
            <a:avLst/>
          </a:prstGeom>
        </p:spPr>
      </p:pic>
      <p:pic>
        <p:nvPicPr>
          <p:cNvPr id="86" name="Resim 85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823" y="9739917"/>
            <a:ext cx="3733211" cy="2722902"/>
          </a:xfrm>
          <a:prstGeom prst="rect">
            <a:avLst/>
          </a:prstGeom>
        </p:spPr>
      </p:pic>
      <p:pic>
        <p:nvPicPr>
          <p:cNvPr id="87" name="Resim 86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647" y="12848610"/>
            <a:ext cx="3759655" cy="2819741"/>
          </a:xfrm>
          <a:prstGeom prst="rect">
            <a:avLst/>
          </a:prstGeom>
        </p:spPr>
      </p:pic>
      <p:pic>
        <p:nvPicPr>
          <p:cNvPr id="88" name="Resim 87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619" y="12848612"/>
            <a:ext cx="3447888" cy="2819741"/>
          </a:xfrm>
          <a:prstGeom prst="rect">
            <a:avLst/>
          </a:prstGeom>
        </p:spPr>
      </p:pic>
      <p:sp>
        <p:nvSpPr>
          <p:cNvPr id="89" name="Dikdörtgen 88"/>
          <p:cNvSpPr/>
          <p:nvPr/>
        </p:nvSpPr>
        <p:spPr>
          <a:xfrm>
            <a:off x="335850" y="16559882"/>
            <a:ext cx="14591112" cy="104215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Dikdörtgen 89"/>
          <p:cNvSpPr/>
          <p:nvPr/>
        </p:nvSpPr>
        <p:spPr>
          <a:xfrm>
            <a:off x="4778650" y="16732637"/>
            <a:ext cx="4665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600" b="1" dirty="0">
                <a:solidFill>
                  <a:schemeClr val="tx2">
                    <a:lumMod val="50000"/>
                  </a:schemeClr>
                </a:solidFill>
              </a:rPr>
              <a:t>HERDEM YEŞİL ÇALILAR</a:t>
            </a:r>
          </a:p>
        </p:txBody>
      </p:sp>
      <p:sp>
        <p:nvSpPr>
          <p:cNvPr id="91" name="Dikdörtgen 90"/>
          <p:cNvSpPr/>
          <p:nvPr/>
        </p:nvSpPr>
        <p:spPr>
          <a:xfrm>
            <a:off x="10206176" y="17347914"/>
            <a:ext cx="47207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Ephedra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campylopoda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 (Tırmanıcı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denizüzümü</a:t>
            </a:r>
            <a:r>
              <a:rPr lang="tr-TR" sz="28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 :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Türkiye’de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doğal olarak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yetişir.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 :1m 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     :Pembemsi yeşil 3-4mm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Meyve      :Pembe turuncu 4-5m</a:t>
            </a:r>
            <a:endParaRPr lang="tr-T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2" name="Resim 9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" y="17492292"/>
            <a:ext cx="3863838" cy="2819737"/>
          </a:xfrm>
          <a:prstGeom prst="rect">
            <a:avLst/>
          </a:prstGeom>
        </p:spPr>
      </p:pic>
      <p:sp>
        <p:nvSpPr>
          <p:cNvPr id="93" name="Dikdörtgen 92"/>
          <p:cNvSpPr/>
          <p:nvPr/>
        </p:nvSpPr>
        <p:spPr>
          <a:xfrm>
            <a:off x="10206176" y="20595555"/>
            <a:ext cx="472078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Agave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americana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 (Sarı sabır</a:t>
            </a:r>
            <a:r>
              <a:rPr lang="tr-TR" sz="2800" b="1" dirty="0" smtClean="0"/>
              <a:t>)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 :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Amerika, Akdeniz kıyıları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 :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1-1,5m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     :10 yaşında açar, dik duran bileşik salkım 10m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Meyve      :4-5cm meyveden sonra bitki ölür.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4" name="Resim 9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" y="20731441"/>
            <a:ext cx="3552392" cy="2819739"/>
          </a:xfrm>
          <a:prstGeom prst="rect">
            <a:avLst/>
          </a:prstGeom>
        </p:spPr>
      </p:pic>
      <p:sp>
        <p:nvSpPr>
          <p:cNvPr id="95" name="Dikdörtgen 94"/>
          <p:cNvSpPr/>
          <p:nvPr/>
        </p:nvSpPr>
        <p:spPr>
          <a:xfrm>
            <a:off x="10206176" y="23692741"/>
            <a:ext cx="47207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Acacia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cyanophylla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 (Kıbrıs akasyas</a:t>
            </a:r>
            <a:r>
              <a:rPr lang="tr-TR" sz="2800" b="1" dirty="0" smtClean="0"/>
              <a:t>ı) </a:t>
            </a:r>
          </a:p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 :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Avustralya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(Kumulların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durdurulmasında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kullanılır).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 :4-5m geniş tepeli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     :Parlak sarı, 8-15mm 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      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:10-15cm, sivri uçlu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6" name="Resim 9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3" y="17492291"/>
            <a:ext cx="3301007" cy="2819737"/>
          </a:xfrm>
          <a:prstGeom prst="rect">
            <a:avLst/>
          </a:prstGeom>
        </p:spPr>
      </p:pic>
      <p:pic>
        <p:nvPicPr>
          <p:cNvPr id="97" name="Resim 96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4" b="7937"/>
          <a:stretch/>
        </p:blipFill>
        <p:spPr>
          <a:xfrm>
            <a:off x="7335073" y="20731441"/>
            <a:ext cx="2819872" cy="2819739"/>
          </a:xfrm>
          <a:prstGeom prst="rect">
            <a:avLst/>
          </a:prstGeom>
        </p:spPr>
      </p:pic>
      <p:pic>
        <p:nvPicPr>
          <p:cNvPr id="98" name="Resim 97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8"/>
          <a:stretch/>
        </p:blipFill>
        <p:spPr>
          <a:xfrm>
            <a:off x="4003917" y="20731441"/>
            <a:ext cx="3331156" cy="2819739"/>
          </a:xfrm>
          <a:prstGeom prst="rect">
            <a:avLst/>
          </a:prstGeom>
        </p:spPr>
      </p:pic>
      <p:pic>
        <p:nvPicPr>
          <p:cNvPr id="99" name="Resim 9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58" y="23857042"/>
            <a:ext cx="3151186" cy="2586043"/>
          </a:xfrm>
          <a:prstGeom prst="rect">
            <a:avLst/>
          </a:prstGeom>
        </p:spPr>
      </p:pic>
      <p:pic>
        <p:nvPicPr>
          <p:cNvPr id="100" name="Resim 9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" y="23857043"/>
            <a:ext cx="3175634" cy="2586043"/>
          </a:xfrm>
          <a:prstGeom prst="rect">
            <a:avLst/>
          </a:prstGeom>
        </p:spPr>
      </p:pic>
      <p:pic>
        <p:nvPicPr>
          <p:cNvPr id="101" name="Resim 10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98" y="23857042"/>
            <a:ext cx="3374660" cy="2586043"/>
          </a:xfrm>
          <a:prstGeom prst="rect">
            <a:avLst/>
          </a:prstGeom>
        </p:spPr>
      </p:pic>
      <p:pic>
        <p:nvPicPr>
          <p:cNvPr id="102" name="Resim 101"/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" b="4225"/>
          <a:stretch/>
        </p:blipFill>
        <p:spPr>
          <a:xfrm>
            <a:off x="7579094" y="17488066"/>
            <a:ext cx="2578032" cy="2819736"/>
          </a:xfrm>
          <a:prstGeom prst="rect">
            <a:avLst/>
          </a:prstGeom>
        </p:spPr>
      </p:pic>
      <p:sp>
        <p:nvSpPr>
          <p:cNvPr id="103" name="Dikdörtgen 102"/>
          <p:cNvSpPr/>
          <p:nvPr/>
        </p:nvSpPr>
        <p:spPr>
          <a:xfrm>
            <a:off x="15374629" y="16559882"/>
            <a:ext cx="14616016" cy="10421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Dikdörtgen 103"/>
          <p:cNvSpPr/>
          <p:nvPr/>
        </p:nvSpPr>
        <p:spPr>
          <a:xfrm>
            <a:off x="19552715" y="16767406"/>
            <a:ext cx="4910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600" b="1" dirty="0">
                <a:solidFill>
                  <a:schemeClr val="tx2">
                    <a:lumMod val="50000"/>
                  </a:schemeClr>
                </a:solidFill>
              </a:rPr>
              <a:t>HERDEM YEŞİL AĞAÇLAR</a:t>
            </a:r>
          </a:p>
        </p:txBody>
      </p:sp>
      <p:sp>
        <p:nvSpPr>
          <p:cNvPr id="105" name="Dikdörtgen 104"/>
          <p:cNvSpPr/>
          <p:nvPr/>
        </p:nvSpPr>
        <p:spPr>
          <a:xfrm>
            <a:off x="25939376" y="17217377"/>
            <a:ext cx="42039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Juniperus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foetidissima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Kokulu ardıç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: Türkiye, Kırım, Balkanlar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Suriye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:10-15m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:2-3mm sivri uçlu batıcı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:1.5-2mm </a:t>
            </a:r>
            <a:r>
              <a:rPr lang="tr-TR" sz="2400" dirty="0" err="1" smtClean="0">
                <a:solidFill>
                  <a:schemeClr val="tx2">
                    <a:lumMod val="50000"/>
                  </a:schemeClr>
                </a:solidFill>
              </a:rPr>
              <a:t>pembeturuncu</a:t>
            </a:r>
            <a:endParaRPr lang="tr-T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Meyveler:8-12mm </a:t>
            </a:r>
            <a:r>
              <a:rPr lang="tr-TR" sz="2400" dirty="0" err="1" smtClean="0">
                <a:solidFill>
                  <a:schemeClr val="tx2">
                    <a:lumMod val="50000"/>
                  </a:schemeClr>
                </a:solidFill>
              </a:rPr>
              <a:t>mavidumanlı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6" name="Resim 10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033" y="17492292"/>
            <a:ext cx="3687095" cy="2819734"/>
          </a:xfrm>
          <a:prstGeom prst="rect">
            <a:avLst/>
          </a:prstGeom>
        </p:spPr>
      </p:pic>
      <p:pic>
        <p:nvPicPr>
          <p:cNvPr id="107" name="Resim 10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823" y="20731901"/>
            <a:ext cx="3945293" cy="2819739"/>
          </a:xfrm>
          <a:prstGeom prst="rect">
            <a:avLst/>
          </a:prstGeom>
        </p:spPr>
      </p:pic>
      <p:sp>
        <p:nvSpPr>
          <p:cNvPr id="109" name="Dikdörtgen 108"/>
          <p:cNvSpPr/>
          <p:nvPr/>
        </p:nvSpPr>
        <p:spPr>
          <a:xfrm>
            <a:off x="25992426" y="20530784"/>
            <a:ext cx="399809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Podocarpus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macrophyllus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Taş porsuğu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     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:Çin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ve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Japonya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      :15-20m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      :8-10cm yassı, koyu yeşil</a:t>
            </a:r>
            <a:endParaRPr lang="tr-T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Çiçekler          :3-4cm silindirik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Çiçeklenme    :Mayıs ayı</a:t>
            </a:r>
          </a:p>
          <a:p>
            <a:endParaRPr lang="tr-TR" sz="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0" name="Dikdörtgen 109"/>
          <p:cNvSpPr/>
          <p:nvPr/>
        </p:nvSpPr>
        <p:spPr>
          <a:xfrm>
            <a:off x="26042514" y="23782879"/>
            <a:ext cx="384325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Abies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cephalonica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 (Yunanistan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Göknarı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</a:p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:Yunanistan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 :20-30cm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 :İğne yapaklar kısa yassı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Kozalak     :12-16cm 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endParaRPr lang="tr-TR" sz="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1" name="Resim 110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822" y="17492291"/>
            <a:ext cx="3733211" cy="2819735"/>
          </a:xfrm>
          <a:prstGeom prst="rect">
            <a:avLst/>
          </a:prstGeom>
        </p:spPr>
      </p:pic>
      <p:pic>
        <p:nvPicPr>
          <p:cNvPr id="112" name="Resim 111"/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572" y="17492292"/>
            <a:ext cx="3132730" cy="2819738"/>
          </a:xfrm>
          <a:prstGeom prst="rect">
            <a:avLst/>
          </a:prstGeom>
        </p:spPr>
      </p:pic>
      <p:pic>
        <p:nvPicPr>
          <p:cNvPr id="113" name="Resim 112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26" y="20731441"/>
            <a:ext cx="2829777" cy="2819739"/>
          </a:xfrm>
          <a:prstGeom prst="rect">
            <a:avLst/>
          </a:prstGeom>
        </p:spPr>
      </p:pic>
      <p:pic>
        <p:nvPicPr>
          <p:cNvPr id="115" name="Resim 114"/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398" y="20731440"/>
            <a:ext cx="3760305" cy="2820199"/>
          </a:xfrm>
          <a:prstGeom prst="rect">
            <a:avLst/>
          </a:prstGeom>
        </p:spPr>
      </p:pic>
      <p:pic>
        <p:nvPicPr>
          <p:cNvPr id="116" name="Picture 7" descr="a"/>
          <p:cNvPicPr>
            <a:picLocks noChangeAspect="1" noChangeArrowheads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824" y="23857043"/>
            <a:ext cx="2392247" cy="258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053" y="23857043"/>
            <a:ext cx="4146249" cy="258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071" y="23857042"/>
            <a:ext cx="3962982" cy="258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Dikdörtgen 119"/>
          <p:cNvSpPr/>
          <p:nvPr/>
        </p:nvSpPr>
        <p:spPr>
          <a:xfrm>
            <a:off x="4463467" y="27518702"/>
            <a:ext cx="3004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600" b="1" dirty="0">
                <a:solidFill>
                  <a:schemeClr val="tx2">
                    <a:lumMod val="50000"/>
                  </a:schemeClr>
                </a:solidFill>
              </a:rPr>
              <a:t>OTSU BİTKİLER</a:t>
            </a:r>
          </a:p>
        </p:txBody>
      </p:sp>
      <p:sp>
        <p:nvSpPr>
          <p:cNvPr id="121" name="Dikdörtgen 120"/>
          <p:cNvSpPr/>
          <p:nvPr/>
        </p:nvSpPr>
        <p:spPr>
          <a:xfrm>
            <a:off x="10206176" y="28332133"/>
            <a:ext cx="4449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Astragalus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spp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.(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Geven)</a:t>
            </a:r>
            <a:endParaRPr lang="tr-T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 :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Asya, Türkiye 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 :5-100 cm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     : Beyaz, sarı, mor, pembe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 : </a:t>
            </a:r>
            <a:r>
              <a:rPr lang="tr-TR" sz="2400" dirty="0" err="1" smtClean="0">
                <a:solidFill>
                  <a:schemeClr val="tx2">
                    <a:lumMod val="50000"/>
                  </a:schemeClr>
                </a:solidFill>
              </a:rPr>
              <a:t>Tüysü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, oval sivri uçlu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Dikdörtgen 122"/>
          <p:cNvSpPr/>
          <p:nvPr/>
        </p:nvSpPr>
        <p:spPr>
          <a:xfrm>
            <a:off x="10206175" y="31260475"/>
            <a:ext cx="458521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Thymus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spp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.(Kekik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 :</a:t>
            </a:r>
            <a:r>
              <a:rPr lang="tr-TR" sz="2400" dirty="0" smtClean="0">
                <a:solidFill>
                  <a:schemeClr val="bg1"/>
                </a:solidFill>
              </a:rPr>
              <a:t>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Avrupa, Türkiye</a:t>
            </a:r>
          </a:p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oy            :25-30cm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 :Aromatik, gri-yeşil, 1cm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         : Erguvani renkli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Çiçeklenme :Yaz başı ve ortası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Dikdörtgen 123"/>
          <p:cNvSpPr/>
          <p:nvPr/>
        </p:nvSpPr>
        <p:spPr>
          <a:xfrm>
            <a:off x="10206176" y="34058296"/>
            <a:ext cx="47207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solidFill>
                  <a:schemeClr val="tx2">
                    <a:lumMod val="50000"/>
                  </a:schemeClr>
                </a:solidFill>
              </a:rPr>
              <a:t>Paspalum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tx2">
                    <a:lumMod val="50000"/>
                  </a:schemeClr>
                </a:solidFill>
              </a:rPr>
              <a:t>notatum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 (Parlak </a:t>
            </a:r>
            <a:r>
              <a:rPr lang="tr-TR" sz="2800" b="1" dirty="0">
                <a:solidFill>
                  <a:schemeClr val="tx2">
                    <a:lumMod val="50000"/>
                  </a:schemeClr>
                </a:solidFill>
              </a:rPr>
              <a:t>Yalancı </a:t>
            </a:r>
            <a:r>
              <a:rPr lang="tr-TR" sz="2800" b="1" dirty="0" smtClean="0">
                <a:solidFill>
                  <a:schemeClr val="tx2">
                    <a:lumMod val="50000"/>
                  </a:schemeClr>
                </a:solidFill>
              </a:rPr>
              <a:t>Darı) </a:t>
            </a:r>
          </a:p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Anavatanı 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nn-NO" sz="2400" dirty="0" smtClean="0">
                <a:solidFill>
                  <a:schemeClr val="tx2">
                    <a:lumMod val="50000"/>
                  </a:schemeClr>
                </a:solidFill>
              </a:rPr>
              <a:t>Kuzey veGüne</a:t>
            </a:r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 Amerika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Boy            :15-60cm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Dokusu     :Kaba </a:t>
            </a: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Biçim         :Sık biçime dayanıklı 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tx2">
                    <a:lumMod val="50000"/>
                  </a:schemeClr>
                </a:solidFill>
              </a:rPr>
              <a:t>Yapraklar  :1.7mm</a:t>
            </a:r>
            <a:endParaRPr lang="tr-T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6" name="Resim 125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4" y="28318079"/>
            <a:ext cx="3903936" cy="2713302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30" y="28318076"/>
            <a:ext cx="3610946" cy="2713305"/>
          </a:xfrm>
          <a:prstGeom prst="rect">
            <a:avLst/>
          </a:prstGeom>
        </p:spPr>
      </p:pic>
      <p:pic>
        <p:nvPicPr>
          <p:cNvPr id="129" name="Resim 128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34" y="31412569"/>
            <a:ext cx="3261992" cy="2369978"/>
          </a:xfrm>
          <a:prstGeom prst="rect">
            <a:avLst/>
          </a:prstGeom>
        </p:spPr>
      </p:pic>
      <p:pic>
        <p:nvPicPr>
          <p:cNvPr id="130" name="Resim 129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6236" y="31412569"/>
            <a:ext cx="3433948" cy="2369978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5" y="31412569"/>
            <a:ext cx="3061735" cy="2369978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1175" y="34162206"/>
            <a:ext cx="2280060" cy="2418574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35" y="34162207"/>
            <a:ext cx="3663709" cy="2418574"/>
          </a:xfrm>
          <a:prstGeom prst="rect">
            <a:avLst/>
          </a:prstGeom>
        </p:spPr>
      </p:pic>
      <p:pic>
        <p:nvPicPr>
          <p:cNvPr id="134" name="Resim 133"/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4" y="34162206"/>
            <a:ext cx="3773307" cy="2418575"/>
          </a:xfrm>
          <a:prstGeom prst="rect">
            <a:avLst/>
          </a:prstGeom>
        </p:spPr>
      </p:pic>
      <p:sp>
        <p:nvSpPr>
          <p:cNvPr id="135" name="Dikdörtgen 134"/>
          <p:cNvSpPr/>
          <p:nvPr/>
        </p:nvSpPr>
        <p:spPr>
          <a:xfrm>
            <a:off x="26042514" y="40842252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b="1" dirty="0">
                <a:solidFill>
                  <a:schemeClr val="tx2">
                    <a:lumMod val="50000"/>
                  </a:schemeClr>
                </a:solidFill>
              </a:rPr>
              <a:t>Dersin Sorumluları</a:t>
            </a:r>
          </a:p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Prof. Dr. E. Figen İLKE</a:t>
            </a:r>
          </a:p>
          <a:p>
            <a:r>
              <a:rPr lang="tr-TR" sz="2400" dirty="0" err="1">
                <a:solidFill>
                  <a:schemeClr val="tx2">
                    <a:lumMod val="50000"/>
                  </a:schemeClr>
                </a:solidFill>
              </a:rPr>
              <a:t>Bursiyer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tx2">
                    <a:lumMod val="50000"/>
                  </a:schemeClr>
                </a:solidFill>
              </a:rPr>
              <a:t>Öğr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. Ayşe DEMİR</a:t>
            </a:r>
          </a:p>
        </p:txBody>
      </p:sp>
      <p:sp>
        <p:nvSpPr>
          <p:cNvPr id="136" name="Dikdörtgen 135"/>
          <p:cNvSpPr/>
          <p:nvPr/>
        </p:nvSpPr>
        <p:spPr>
          <a:xfrm>
            <a:off x="26042514" y="39940741"/>
            <a:ext cx="367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Ceren KOPARAN - 16110137</a:t>
            </a:r>
          </a:p>
        </p:txBody>
      </p:sp>
      <p:sp>
        <p:nvSpPr>
          <p:cNvPr id="137" name="Metin kutusu 136"/>
          <p:cNvSpPr txBox="1"/>
          <p:nvPr/>
        </p:nvSpPr>
        <p:spPr>
          <a:xfrm>
            <a:off x="654841" y="39255618"/>
            <a:ext cx="183557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Kaynaklar</a:t>
            </a:r>
          </a:p>
          <a:p>
            <a:r>
              <a:rPr lang="tr-TR" sz="2800" dirty="0" smtClean="0"/>
              <a:t>Mamıkoğlu, N.G. 2017. Türkiye’nin Ağaçları ve Çalıları, 798 </a:t>
            </a:r>
            <a:endParaRPr lang="tr-TR" sz="2800" dirty="0" smtClean="0">
              <a:hlinkClick r:id="rId49"/>
            </a:endParaRPr>
          </a:p>
          <a:p>
            <a:r>
              <a:rPr lang="tr-TR" sz="2800" dirty="0"/>
              <a:t>Anonim. </a:t>
            </a:r>
            <a:r>
              <a:rPr lang="tr-TR" sz="2800" dirty="0" smtClean="0"/>
              <a:t>2008. </a:t>
            </a:r>
            <a:r>
              <a:rPr lang="tr-TR" sz="2800" dirty="0"/>
              <a:t>Web </a:t>
            </a:r>
            <a:r>
              <a:rPr lang="tr-TR" sz="2800" dirty="0" err="1" smtClean="0"/>
              <a:t>Sitesi:</a:t>
            </a:r>
            <a:r>
              <a:rPr lang="tr-TR" sz="2800" dirty="0" err="1" smtClean="0">
                <a:hlinkClick r:id="rId49"/>
              </a:rPr>
              <a:t>https</a:t>
            </a:r>
            <a:r>
              <a:rPr lang="tr-TR" sz="2800" dirty="0">
                <a:hlinkClick r:id="rId49"/>
              </a:rPr>
              <a:t>://</a:t>
            </a:r>
            <a:r>
              <a:rPr lang="tr-TR" sz="2800" dirty="0" smtClean="0">
                <a:hlinkClick r:id="rId49"/>
              </a:rPr>
              <a:t>dergipark.org.tr/en/download/article-file/26257</a:t>
            </a:r>
            <a:r>
              <a:rPr lang="tr-TR" sz="2800" dirty="0" smtClean="0"/>
              <a:t> Erişim Tarihi: 24.12.2019</a:t>
            </a:r>
          </a:p>
          <a:p>
            <a:r>
              <a:rPr lang="tr-TR" sz="2800" dirty="0" smtClean="0"/>
              <a:t>Anonim</a:t>
            </a:r>
            <a:r>
              <a:rPr lang="tr-TR" sz="2800" dirty="0"/>
              <a:t>. </a:t>
            </a:r>
            <a:r>
              <a:rPr lang="tr-TR" sz="2800" dirty="0" smtClean="0"/>
              <a:t>2012. </a:t>
            </a:r>
            <a:r>
              <a:rPr lang="tr-TR" sz="2800" dirty="0"/>
              <a:t>Web </a:t>
            </a:r>
            <a:r>
              <a:rPr lang="tr-TR" sz="2800" dirty="0" err="1"/>
              <a:t>Sitesi:</a:t>
            </a:r>
            <a:r>
              <a:rPr lang="tr-TR" sz="2800" dirty="0" err="1" smtClean="0">
                <a:hlinkClick r:id="rId50"/>
              </a:rPr>
              <a:t>https</a:t>
            </a:r>
            <a:r>
              <a:rPr lang="tr-TR" sz="2800" dirty="0">
                <a:hlinkClick r:id="rId50"/>
              </a:rPr>
              <a:t>://</a:t>
            </a:r>
            <a:r>
              <a:rPr lang="tr-TR" sz="2800" dirty="0" smtClean="0">
                <a:hlinkClick r:id="rId50"/>
              </a:rPr>
              <a:t>dergipark.org.tr/tr/download/article-file/19885</a:t>
            </a:r>
            <a:r>
              <a:rPr lang="tr-TR" sz="2800" dirty="0" smtClean="0"/>
              <a:t> </a:t>
            </a:r>
            <a:r>
              <a:rPr lang="tr-TR" sz="2800" dirty="0"/>
              <a:t>Erişim Tarihi: </a:t>
            </a:r>
            <a:r>
              <a:rPr lang="tr-TR" sz="2800" dirty="0" smtClean="0"/>
              <a:t>24.12.2019</a:t>
            </a:r>
          </a:p>
          <a:p>
            <a:r>
              <a:rPr lang="tr-TR" sz="2800" dirty="0"/>
              <a:t>Anonim. </a:t>
            </a:r>
            <a:r>
              <a:rPr lang="tr-TR" sz="2800" dirty="0" smtClean="0"/>
              <a:t>2007. </a:t>
            </a:r>
            <a:r>
              <a:rPr lang="tr-TR" sz="2800" dirty="0"/>
              <a:t>Web </a:t>
            </a:r>
            <a:r>
              <a:rPr lang="tr-TR" sz="2800" dirty="0" err="1"/>
              <a:t>Sitesi:</a:t>
            </a:r>
            <a:r>
              <a:rPr lang="tr-TR" sz="2800" dirty="0" err="1" smtClean="0">
                <a:hlinkClick r:id="rId51"/>
              </a:rPr>
              <a:t>http</a:t>
            </a:r>
            <a:r>
              <a:rPr lang="tr-TR" sz="2800" dirty="0">
                <a:hlinkClick r:id="rId51"/>
              </a:rPr>
              <a:t>://</a:t>
            </a:r>
            <a:r>
              <a:rPr lang="tr-TR" sz="2800" dirty="0" smtClean="0">
                <a:hlinkClick r:id="rId51"/>
              </a:rPr>
              <a:t>www.peyzajmimoda.org.tr/genel/bizden_detay.php?kod=1173%20&amp;tipi=2</a:t>
            </a:r>
            <a:r>
              <a:rPr lang="tr-TR" sz="2800" dirty="0" smtClean="0"/>
              <a:t> Erişim Tarihi:5.01.2020</a:t>
            </a:r>
          </a:p>
          <a:p>
            <a:endParaRPr lang="tr-TR" sz="2800" dirty="0"/>
          </a:p>
          <a:p>
            <a:endParaRPr lang="tr-TR" sz="2800" dirty="0" smtClean="0"/>
          </a:p>
          <a:p>
            <a:endParaRPr lang="tr-TR" sz="2800" b="1" dirty="0"/>
          </a:p>
        </p:txBody>
      </p:sp>
      <p:sp>
        <p:nvSpPr>
          <p:cNvPr id="138" name="Dikdörtgen 137"/>
          <p:cNvSpPr/>
          <p:nvPr/>
        </p:nvSpPr>
        <p:spPr>
          <a:xfrm>
            <a:off x="26031147" y="39510605"/>
            <a:ext cx="1912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solidFill>
                  <a:schemeClr val="tx2">
                    <a:lumMod val="50000"/>
                  </a:schemeClr>
                </a:solidFill>
              </a:rPr>
              <a:t>Hazırlayan</a:t>
            </a:r>
            <a:endParaRPr lang="tr-T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743" y="27959864"/>
            <a:ext cx="11816770" cy="85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6950</TotalTime>
  <Words>519</Words>
  <Application>Microsoft Office PowerPoint</Application>
  <PresentationFormat>Özel</PresentationFormat>
  <Paragraphs>117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Office Theme</vt:lpstr>
      <vt:lpstr>PowerPoint Sunusu</vt:lpstr>
    </vt:vector>
  </TitlesOfParts>
  <Company>Kırıkkale ünı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volkan murat orakcı</dc:creator>
  <cp:lastModifiedBy>Windows Kullanıcısı</cp:lastModifiedBy>
  <cp:revision>502</cp:revision>
  <dcterms:created xsi:type="dcterms:W3CDTF">2015-03-11T08:19:27Z</dcterms:created>
  <dcterms:modified xsi:type="dcterms:W3CDTF">2020-01-07T22:31:26Z</dcterms:modified>
</cp:coreProperties>
</file>