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35"/>
  </p:notesMasterIdLst>
  <p:handoutMasterIdLst>
    <p:handoutMasterId r:id="rId36"/>
  </p:handoutMasterIdLst>
  <p:sldIdLst>
    <p:sldId id="812" r:id="rId3"/>
    <p:sldId id="903" r:id="rId4"/>
    <p:sldId id="871" r:id="rId5"/>
    <p:sldId id="904" r:id="rId6"/>
    <p:sldId id="873" r:id="rId7"/>
    <p:sldId id="874" r:id="rId8"/>
    <p:sldId id="916" r:id="rId9"/>
    <p:sldId id="922" r:id="rId10"/>
    <p:sldId id="923" r:id="rId11"/>
    <p:sldId id="924" r:id="rId12"/>
    <p:sldId id="925" r:id="rId13"/>
    <p:sldId id="875" r:id="rId14"/>
    <p:sldId id="877" r:id="rId15"/>
    <p:sldId id="500" r:id="rId16"/>
    <p:sldId id="786" r:id="rId17"/>
    <p:sldId id="791" r:id="rId18"/>
    <p:sldId id="906" r:id="rId19"/>
    <p:sldId id="915" r:id="rId20"/>
    <p:sldId id="908" r:id="rId21"/>
    <p:sldId id="909" r:id="rId22"/>
    <p:sldId id="910" r:id="rId23"/>
    <p:sldId id="911" r:id="rId24"/>
    <p:sldId id="912" r:id="rId25"/>
    <p:sldId id="913" r:id="rId26"/>
    <p:sldId id="914" r:id="rId27"/>
    <p:sldId id="882" r:id="rId28"/>
    <p:sldId id="883" r:id="rId29"/>
    <p:sldId id="884" r:id="rId30"/>
    <p:sldId id="885" r:id="rId31"/>
    <p:sldId id="918" r:id="rId32"/>
    <p:sldId id="919" r:id="rId33"/>
    <p:sldId id="920" r:id="rId34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9" autoAdjust="0"/>
    <p:restoredTop sz="89277" autoAdjust="0"/>
  </p:normalViewPr>
  <p:slideViewPr>
    <p:cSldViewPr snapToGrid="0">
      <p:cViewPr varScale="1">
        <p:scale>
          <a:sx n="63" d="100"/>
          <a:sy n="63" d="100"/>
        </p:scale>
        <p:origin x="8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7.xml"/><Relationship Id="rId3" Type="http://schemas.openxmlformats.org/officeDocument/2006/relationships/slide" Target="slides/slide20.xml"/><Relationship Id="rId7" Type="http://schemas.openxmlformats.org/officeDocument/2006/relationships/slide" Target="slides/slide25.xml"/><Relationship Id="rId2" Type="http://schemas.openxmlformats.org/officeDocument/2006/relationships/slide" Target="slides/slide19.xml"/><Relationship Id="rId1" Type="http://schemas.openxmlformats.org/officeDocument/2006/relationships/slide" Target="slides/slide17.xml"/><Relationship Id="rId6" Type="http://schemas.openxmlformats.org/officeDocument/2006/relationships/slide" Target="slides/slide24.xml"/><Relationship Id="rId11" Type="http://schemas.openxmlformats.org/officeDocument/2006/relationships/slide" Target="slides/slide32.xml"/><Relationship Id="rId5" Type="http://schemas.openxmlformats.org/officeDocument/2006/relationships/slide" Target="slides/slide22.xml"/><Relationship Id="rId10" Type="http://schemas.openxmlformats.org/officeDocument/2006/relationships/slide" Target="slides/slide31.xml"/><Relationship Id="rId4" Type="http://schemas.openxmlformats.org/officeDocument/2006/relationships/slide" Target="slides/slide21.xml"/><Relationship Id="rId9" Type="http://schemas.openxmlformats.org/officeDocument/2006/relationships/slide" Target="slides/slide3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</a:t>
            </a:fld>
            <a:endParaRPr lang="en-U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</a:t>
            </a:r>
            <a:r>
              <a:rPr lang="en-US" b="0" dirty="0" smtClean="0"/>
              <a:t>Program</a:t>
            </a:r>
            <a:endParaRPr lang="en-US" b="0" dirty="0"/>
          </a:p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Introduction to Networks v6.0</a:t>
            </a:r>
          </a:p>
          <a:p>
            <a:pPr>
              <a:buFontTx/>
              <a:buNone/>
            </a:pPr>
            <a:r>
              <a:rPr lang="en-US" sz="1300" b="0" dirty="0" smtClean="0"/>
              <a:t>Chapter 3</a:t>
            </a:r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: Network Protocols</a:t>
            </a:r>
            <a:r>
              <a:rPr lang="en-US" sz="1400" baseline="0" dirty="0" smtClean="0">
                <a:solidFill>
                  <a:schemeClr val="bg1"/>
                </a:solidFill>
                <a:latin typeface="Arial" charset="0"/>
              </a:rPr>
              <a:t> and Communications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397270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15</a:t>
            </a:fld>
            <a:endParaRPr lang="en-U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723805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Introduction to Networks v6.0</a:t>
            </a:r>
          </a:p>
          <a:p>
            <a:pPr>
              <a:buFontTx/>
              <a:buNone/>
            </a:pPr>
            <a:r>
              <a:rPr lang="en-US" sz="1300" b="0" dirty="0" smtClean="0"/>
              <a:t>Chapter 3</a:t>
            </a:r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: Network Protocols</a:t>
            </a:r>
            <a:r>
              <a:rPr lang="en-US" sz="1400" baseline="0" dirty="0" smtClean="0">
                <a:solidFill>
                  <a:schemeClr val="bg1"/>
                </a:solidFill>
                <a:latin typeface="Arial" charset="0"/>
              </a:rPr>
              <a:t> and Communications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17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Rules of Communication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3.1.1 –</a:t>
            </a:r>
            <a:r>
              <a:rPr lang="en-US" baseline="0" dirty="0" smtClean="0">
                <a:latin typeface="Arial" charset="0"/>
              </a:rPr>
              <a:t> The Rules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Introduction to Networks v6.0</a:t>
            </a:r>
          </a:p>
          <a:p>
            <a:pPr>
              <a:buFontTx/>
              <a:buNone/>
            </a:pPr>
            <a:r>
              <a:rPr lang="en-US" sz="1300" b="0" dirty="0" smtClean="0"/>
              <a:t>Chapter 3</a:t>
            </a:r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: Network Protocols</a:t>
            </a:r>
            <a:r>
              <a:rPr lang="en-US" sz="1400" baseline="0" dirty="0" smtClean="0">
                <a:solidFill>
                  <a:schemeClr val="bg1"/>
                </a:solidFill>
                <a:latin typeface="Arial" charset="0"/>
              </a:rPr>
              <a:t> and Communications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508855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19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Network Protocols and Standards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3.2.1 –</a:t>
            </a:r>
            <a:r>
              <a:rPr lang="en-US" baseline="0" dirty="0" smtClean="0">
                <a:latin typeface="Arial" charset="0"/>
              </a:rPr>
              <a:t> Protocols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24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20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Network Protocols and Standards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3.2.2 – Protocol Suites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60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21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Network Protocols and Standards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3.2.3</a:t>
            </a:r>
            <a:r>
              <a:rPr lang="en-US" baseline="0" dirty="0" smtClean="0">
                <a:latin typeface="Arial" charset="0"/>
              </a:rPr>
              <a:t> – Standard Organizations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27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22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Network Protocols and Standards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3.2.4 – Reference</a:t>
            </a:r>
            <a:r>
              <a:rPr lang="en-US" baseline="0" dirty="0" smtClean="0">
                <a:latin typeface="Arial" charset="0"/>
              </a:rPr>
              <a:t> Models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7234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Introduction to Networks v6.0</a:t>
            </a:r>
          </a:p>
          <a:p>
            <a:pPr>
              <a:buFontTx/>
              <a:buNone/>
            </a:pPr>
            <a:r>
              <a:rPr lang="en-US" sz="1300" b="0" dirty="0" smtClean="0"/>
              <a:t>Chapter 3</a:t>
            </a:r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: Network Protocols</a:t>
            </a:r>
            <a:r>
              <a:rPr lang="en-US" sz="1400" baseline="0" dirty="0" smtClean="0">
                <a:solidFill>
                  <a:schemeClr val="bg1"/>
                </a:solidFill>
                <a:latin typeface="Arial" charset="0"/>
              </a:rPr>
              <a:t> and Communications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786283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24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 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Data Transfer in the Network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3.3.1 –</a:t>
            </a:r>
            <a:r>
              <a:rPr lang="en-US" baseline="0" dirty="0" smtClean="0">
                <a:latin typeface="Arial" charset="0"/>
              </a:rPr>
              <a:t> Data Encapsulation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80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4016389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25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 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Data Transfer in the Network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3.3.2 –</a:t>
            </a:r>
            <a:r>
              <a:rPr lang="en-US" baseline="0" dirty="0" smtClean="0">
                <a:latin typeface="Arial" charset="0"/>
              </a:rPr>
              <a:t> Data Access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913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Introduction to Networks v6.0</a:t>
            </a:r>
          </a:p>
          <a:p>
            <a:pPr>
              <a:buFontTx/>
              <a:buNone/>
            </a:pPr>
            <a:r>
              <a:rPr lang="en-US" sz="1300" b="0" dirty="0" smtClean="0"/>
              <a:t>Chapter 3</a:t>
            </a:r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: Network Protocols</a:t>
            </a:r>
            <a:r>
              <a:rPr lang="en-US" sz="1400" baseline="0" dirty="0" smtClean="0">
                <a:solidFill>
                  <a:schemeClr val="bg1"/>
                </a:solidFill>
                <a:latin typeface="Arial" charset="0"/>
              </a:rPr>
              <a:t> and Communications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6333652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27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3.4.1.4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- </a:t>
            </a:r>
            <a:r>
              <a:rPr lang="en-US" dirty="0" smtClean="0">
                <a:latin typeface="Arial" charset="0"/>
              </a:rPr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289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C3B40C-7774-46A0-8FD7-D0857136B16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928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30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817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31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0587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32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07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97EDCD-494B-463B-94F5-50E6B57D71C3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 defTabSz="814388">
              <a:lnSpc>
                <a:spcPct val="90000"/>
              </a:lnSpc>
              <a:buNone/>
              <a:defRPr/>
            </a:pPr>
            <a:r>
              <a:rPr lang="en-US" sz="800" b="0" kern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Course Planning Guide</a:t>
            </a:r>
            <a:endParaRPr lang="en-US" dirty="0" smtClean="0">
              <a:latin typeface="Arial" charset="0"/>
            </a:endParaRPr>
          </a:p>
          <a:p>
            <a:pPr>
              <a:buFontTx/>
              <a:buNone/>
            </a:pPr>
            <a:r>
              <a:rPr lang="en-US" sz="1200" b="0" dirty="0" smtClean="0"/>
              <a:t>Chapter 3</a:t>
            </a:r>
            <a:r>
              <a:rPr lang="en-US" sz="1200" dirty="0" smtClean="0">
                <a:solidFill>
                  <a:schemeClr val="bg1"/>
                </a:solidFill>
                <a:latin typeface="Arial" charset="0"/>
              </a:rPr>
              <a:t>: Network Protocols</a:t>
            </a:r>
            <a:r>
              <a:rPr lang="en-US" sz="1200" baseline="0" dirty="0" smtClean="0">
                <a:solidFill>
                  <a:schemeClr val="bg1"/>
                </a:solidFill>
                <a:latin typeface="Arial" charset="0"/>
              </a:rPr>
              <a:t> and Communications</a:t>
            </a:r>
            <a:endParaRPr lang="en-GB" b="0" dirty="0" smtClean="0"/>
          </a:p>
          <a:p>
            <a:pPr marL="0" indent="0" algn="l" defTabSz="814388">
              <a:lnSpc>
                <a:spcPct val="90000"/>
              </a:lnSpc>
              <a:buNone/>
              <a:defRPr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5188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4</a:t>
            </a:fld>
            <a:endParaRPr lang="en-US"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57119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5</a:t>
            </a:fld>
            <a:endParaRPr lang="en-US" sz="800" b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784400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6</a:t>
            </a:fld>
            <a:endParaRPr lang="en-US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368471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F7D0146-1035-4865-8A5B-0B1E8578604B}" type="slidenum">
              <a:rPr lang="en-US" sz="800" b="0">
                <a:ea typeface="ＭＳ Ｐゴシック" pitchFamily="34" charset="-128"/>
              </a:rPr>
              <a:pPr algn="r"/>
              <a:t>12</a:t>
            </a:fld>
            <a:endParaRPr lang="en-US" sz="800" b="0">
              <a:ea typeface="ＭＳ Ｐゴシック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635279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CB16DC-A265-4634-B8FE-A98AE819939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89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14</a:t>
            </a:fld>
            <a:endParaRPr lang="en-U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Introduction to Networks v6.0</a:t>
            </a:r>
          </a:p>
          <a:p>
            <a:pPr>
              <a:buFontTx/>
              <a:buNone/>
            </a:pPr>
            <a:r>
              <a:rPr lang="en-US" sz="1300" b="0" dirty="0" smtClean="0"/>
              <a:t>Chapter 3</a:t>
            </a:r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: Network Protocols</a:t>
            </a:r>
            <a:r>
              <a:rPr lang="en-US" sz="1400" baseline="0" dirty="0" smtClean="0">
                <a:solidFill>
                  <a:schemeClr val="bg1"/>
                </a:solidFill>
                <a:latin typeface="Arial" charset="0"/>
              </a:rPr>
              <a:t> and Communications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476943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  <a:lvl3pPr marL="914400" indent="-225425">
              <a:buSzPct val="75000"/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  <a:lvl3pPr marL="914400" indent="-225425">
              <a:buSzPct val="75000"/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.plymouth.ac.uk/spmc/staff/laanegekuh/Doc/OSIanalogy.pdf" TargetMode="External"/><Relationship Id="rId2" Type="http://schemas.openxmlformats.org/officeDocument/2006/relationships/hyperlink" Target="http://wiresharkdownloads.riverbed.com/video/wireshark/introduction-to-wireshark/" TargetMode="Externa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.plymouth.ac.uk/spmc/staff/laanegekuh/Doc/OSIanalogy.pdf" TargetMode="External"/><Relationship Id="rId2" Type="http://schemas.openxmlformats.org/officeDocument/2006/relationships/hyperlink" Target="http://wiresharkdownloads.riverbed.com/video/wireshark/introduction-to-wireshark/" TargetMode="Externa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group/communities/community-hom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www.netacad.com/group/communities/ccna-blo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</a:rPr>
              <a:t>Instructor Materials</a:t>
            </a:r>
            <a:br>
              <a:rPr lang="en-US" sz="2400" dirty="0" smtClean="0">
                <a:latin typeface="Arial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Chapter 3: Network Protocols and Communications</a:t>
            </a:r>
            <a:endParaRPr lang="en-US" sz="2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150" y="4672012"/>
            <a:ext cx="4103688" cy="1061813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CCNA Routing and Switching</a:t>
            </a:r>
          </a:p>
          <a:p>
            <a:pPr eaLnBrk="1" hangingPunct="1"/>
            <a:r>
              <a:rPr lang="en-US" dirty="0">
                <a:latin typeface="Arial" charset="0"/>
              </a:rPr>
              <a:t>Introduction to Networks v6.0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646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3: Best Practices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3.3</a:t>
            </a:r>
          </a:p>
          <a:p>
            <a:pPr lvl="1"/>
            <a:r>
              <a:rPr lang="en-US" dirty="0" smtClean="0"/>
              <a:t>Illustrate, using Post-It notes, how data is passed down through the TCP/IP stack by adding encapsulation at each layer. Follow the flow back up through the stack on the destination by de-encapsulation.</a:t>
            </a:r>
          </a:p>
          <a:p>
            <a:pPr lvl="1"/>
            <a:r>
              <a:rPr lang="en-US" dirty="0" smtClean="0"/>
              <a:t>Use Packet Tracer to demonstrate traffic at layers of the TCP/IP and/or have students complete Lab 3.2.4.6. </a:t>
            </a:r>
          </a:p>
          <a:p>
            <a:pPr lvl="1"/>
            <a:r>
              <a:rPr lang="en-US" dirty="0" smtClean="0"/>
              <a:t>Demonstrate Wireshark using live traffic or previously captured traffic</a:t>
            </a:r>
          </a:p>
          <a:p>
            <a:pPr marL="461963" lvl="1" indent="0">
              <a:buNone/>
            </a:pPr>
            <a:r>
              <a:rPr lang="en-US" dirty="0" smtClean="0">
                <a:hlinkClick r:id="rId2"/>
              </a:rPr>
              <a:t>http://wiresharkdownloads.riverbed.com/video/wireshark/introduction-to-wireshark/</a:t>
            </a:r>
            <a:r>
              <a:rPr lang="en-US" dirty="0" smtClean="0"/>
              <a:t> 	</a:t>
            </a:r>
          </a:p>
          <a:p>
            <a:pPr lvl="1"/>
            <a:r>
              <a:rPr lang="en-US" dirty="0" smtClean="0"/>
              <a:t>OSI model shipping a bicycle analogy</a:t>
            </a:r>
          </a:p>
          <a:p>
            <a:pPr marL="461963" lvl="1" indent="0">
              <a:buNone/>
            </a:pPr>
            <a:r>
              <a:rPr lang="en-US" dirty="0" smtClean="0">
                <a:hlinkClick r:id="rId3"/>
              </a:rPr>
              <a:t>http://www.tech.plymouth.ac.uk/spmc/staff/laanegekuh/Doc/OSIanalogy.pdf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730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3: Best Practices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3.3</a:t>
            </a:r>
          </a:p>
          <a:p>
            <a:pPr lvl="1"/>
            <a:r>
              <a:rPr lang="en-US" dirty="0" smtClean="0"/>
              <a:t>Illustrate, using Post-It notes, how data is passed down through the TCP/IP stack by adding encapsulation at each layer. Follow the flow back up through the stack on the destination by de-encapsulation.</a:t>
            </a:r>
          </a:p>
          <a:p>
            <a:pPr lvl="1"/>
            <a:r>
              <a:rPr lang="en-US" dirty="0" smtClean="0"/>
              <a:t>Use Packet Tracer to demonstrate traffic at layers of the TCP/IP and/or have students complete Lab 3.2.4.6. </a:t>
            </a:r>
          </a:p>
          <a:p>
            <a:pPr lvl="1"/>
            <a:r>
              <a:rPr lang="en-US" dirty="0" smtClean="0"/>
              <a:t>Demonstrate Wireshark using live traffic or previously captured traffic</a:t>
            </a:r>
          </a:p>
          <a:p>
            <a:pPr marL="461963" lvl="1" indent="0">
              <a:buNone/>
            </a:pPr>
            <a:r>
              <a:rPr lang="en-US" dirty="0" smtClean="0">
                <a:hlinkClick r:id="rId2"/>
              </a:rPr>
              <a:t>http://wiresharkdownloads.riverbed.com/video/wireshark/introduction-to-wireshark/</a:t>
            </a:r>
            <a:r>
              <a:rPr lang="en-US" dirty="0" smtClean="0"/>
              <a:t> 	</a:t>
            </a:r>
          </a:p>
          <a:p>
            <a:pPr lvl="1"/>
            <a:r>
              <a:rPr lang="en-US" dirty="0" smtClean="0"/>
              <a:t>OSI model shipping a bicycle analogy</a:t>
            </a:r>
          </a:p>
          <a:p>
            <a:pPr marL="461963" lvl="1" indent="0">
              <a:buNone/>
            </a:pPr>
            <a:r>
              <a:rPr lang="en-US" dirty="0" smtClean="0">
                <a:hlinkClick r:id="rId3"/>
              </a:rPr>
              <a:t>http://www.tech.plymouth.ac.uk/spmc/staff/laanegekuh/Doc/OSIanalogy.pdf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7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450851" y="351416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3: Additional Help</a:t>
            </a:r>
          </a:p>
        </p:txBody>
      </p:sp>
      <p:sp>
        <p:nvSpPr>
          <p:cNvPr id="2048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450851" y="1430767"/>
            <a:ext cx="7940675" cy="3571875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defRPr/>
            </a:pPr>
            <a:r>
              <a:rPr lang="en-US" sz="2000" dirty="0"/>
              <a:t>For additional help with teaching strategies, including lesson plans, analogies for difficult concepts, and discussion topics, visit the CCNA Community at: </a:t>
            </a:r>
            <a:r>
              <a:rPr lang="en-US" sz="2000" dirty="0">
                <a:hlinkClick r:id="rId3"/>
              </a:rPr>
              <a:t>https://www.netacad.com/group/communities/community-home</a:t>
            </a:r>
            <a:endParaRPr lang="en-US" sz="2000" dirty="0"/>
          </a:p>
          <a:p>
            <a:pPr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defRPr/>
            </a:pPr>
            <a:r>
              <a:rPr lang="en-US" sz="2000" dirty="0"/>
              <a:t>Best practices from around the world for teaching CCNA Routing and Switching. </a:t>
            </a:r>
            <a:r>
              <a:rPr lang="en-US" sz="2000" dirty="0">
                <a:hlinkClick r:id="rId4"/>
              </a:rPr>
              <a:t>https://www.netacad.com/group/communities/ccna-blog</a:t>
            </a:r>
            <a:endParaRPr lang="en-US" sz="2000" dirty="0"/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2000" dirty="0"/>
              <a:t>If you have lesson plans or resources that you would like to share, upload them to the CCNA Community in order to help other instructors.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025893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  <p:pic>
        <p:nvPicPr>
          <p:cNvPr id="14339" name="Picture 100" descr="CNA_largo-onwhit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2978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Arial" charset="0"/>
              </a:rPr>
              <a:t>Chapter </a:t>
            </a:r>
            <a:r>
              <a:rPr lang="en-US" sz="2400" dirty="0" smtClean="0">
                <a:latin typeface="Arial" charset="0"/>
              </a:rPr>
              <a:t>3: </a:t>
            </a:r>
            <a:r>
              <a:rPr lang="en-US" sz="2400" dirty="0">
                <a:solidFill>
                  <a:schemeClr val="bg1"/>
                </a:solidFill>
                <a:latin typeface="Arial" charset="0"/>
              </a:rPr>
              <a:t>Network Protocols and 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Communications</a:t>
            </a:r>
            <a:endParaRPr lang="en-US" sz="24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CCNA Routing and Switching</a:t>
            </a:r>
          </a:p>
          <a:p>
            <a:pPr eaLnBrk="1" hangingPunct="1"/>
            <a:r>
              <a:rPr lang="en-US" dirty="0">
                <a:latin typeface="Arial" charset="0"/>
              </a:rPr>
              <a:t>Introduction to Networks v6.0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3 - Sections &amp; Objectives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>
          <a:xfrm>
            <a:off x="213109" y="1312434"/>
            <a:ext cx="8733677" cy="5153474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3.1 Rules of Communication</a:t>
            </a:r>
          </a:p>
          <a:p>
            <a:pPr lvl="1"/>
            <a:r>
              <a:rPr lang="en-CA" sz="1900" dirty="0" smtClean="0"/>
              <a:t>Describe the types of rules that are necessary to successfully communicate.</a:t>
            </a:r>
          </a:p>
          <a:p>
            <a:r>
              <a:rPr lang="en-CA" dirty="0" smtClean="0"/>
              <a:t>3.2 Network Protocols and Standards</a:t>
            </a:r>
          </a:p>
          <a:p>
            <a:pPr lvl="1"/>
            <a:r>
              <a:rPr lang="en-US" sz="1900" dirty="0" smtClean="0"/>
              <a:t>Explain why protocols are necessary in communication. </a:t>
            </a:r>
          </a:p>
          <a:p>
            <a:pPr lvl="1"/>
            <a:r>
              <a:rPr lang="en-US" sz="1900" dirty="0" smtClean="0"/>
              <a:t>Explain the purpose of adhering to a protocol suite.</a:t>
            </a:r>
          </a:p>
          <a:p>
            <a:pPr lvl="1"/>
            <a:r>
              <a:rPr lang="en-US" sz="1900" dirty="0" smtClean="0"/>
              <a:t>Explain the role of standards organizations in establishing protocols for network interoperability.</a:t>
            </a:r>
          </a:p>
          <a:p>
            <a:pPr lvl="1"/>
            <a:r>
              <a:rPr lang="en-US" sz="1900" dirty="0" smtClean="0"/>
              <a:t>Explain how the TCP/IP model and the OSI model are used to facilitate standardization in the communication process.</a:t>
            </a:r>
          </a:p>
          <a:p>
            <a:r>
              <a:rPr lang="en-US" dirty="0" smtClean="0"/>
              <a:t>3.3 Data Transfer in the Network</a:t>
            </a:r>
          </a:p>
          <a:p>
            <a:pPr lvl="1"/>
            <a:r>
              <a:rPr lang="en-US" sz="1900" dirty="0" smtClean="0"/>
              <a:t>Explain how data encapsulation allows data to be transported across the network.</a:t>
            </a:r>
          </a:p>
          <a:p>
            <a:pPr lvl="1"/>
            <a:r>
              <a:rPr lang="en-US" sz="1900" dirty="0" smtClean="0"/>
              <a:t>Explain how local hosts access local resources on a network.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108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3.1 Rules of Communication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513" y="3851238"/>
            <a:ext cx="5269512" cy="2663395"/>
          </a:xfrm>
          <a:prstGeom prst="rect">
            <a:avLst/>
          </a:prstGeom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Rules of Communication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Rules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348" y="1232592"/>
            <a:ext cx="5834965" cy="53941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Rule Establishment</a:t>
            </a:r>
          </a:p>
          <a:p>
            <a:pPr lvl="1"/>
            <a:r>
              <a:rPr lang="en-US" dirty="0" smtClean="0"/>
              <a:t>Identified </a:t>
            </a:r>
            <a:r>
              <a:rPr lang="en-US" dirty="0"/>
              <a:t>sender and receiver</a:t>
            </a:r>
          </a:p>
          <a:p>
            <a:pPr lvl="1"/>
            <a:r>
              <a:rPr lang="en-US" dirty="0"/>
              <a:t>Common language and grammar</a:t>
            </a:r>
          </a:p>
          <a:p>
            <a:pPr lvl="1"/>
            <a:r>
              <a:rPr lang="en-US" dirty="0"/>
              <a:t>Speed and timing of delivery</a:t>
            </a:r>
          </a:p>
          <a:p>
            <a:pPr lvl="1"/>
            <a:r>
              <a:rPr lang="en-US" dirty="0"/>
              <a:t>Confirmation or acknowledgment </a:t>
            </a:r>
            <a:r>
              <a:rPr lang="en-US" dirty="0" smtClean="0"/>
              <a:t>requirements</a:t>
            </a:r>
          </a:p>
          <a:p>
            <a:r>
              <a:rPr lang="en-US" dirty="0" smtClean="0"/>
              <a:t>Message Encoding</a:t>
            </a:r>
          </a:p>
          <a:p>
            <a:pPr lvl="1"/>
            <a:r>
              <a:rPr lang="en-US" dirty="0" smtClean="0"/>
              <a:t>Process of converting information into another acceptable form</a:t>
            </a:r>
          </a:p>
          <a:p>
            <a:r>
              <a:rPr lang="en-US" dirty="0" smtClean="0"/>
              <a:t>Message Formatting and Encapsulation</a:t>
            </a:r>
          </a:p>
          <a:p>
            <a:r>
              <a:rPr lang="en-US" dirty="0" smtClean="0"/>
              <a:t>Message Size</a:t>
            </a:r>
          </a:p>
          <a:p>
            <a:r>
              <a:rPr lang="en-US" dirty="0" smtClean="0"/>
              <a:t>Message Timing</a:t>
            </a:r>
          </a:p>
          <a:p>
            <a:pPr lvl="1"/>
            <a:r>
              <a:rPr lang="en-US" dirty="0" smtClean="0"/>
              <a:t>Access method</a:t>
            </a:r>
          </a:p>
          <a:p>
            <a:pPr lvl="1"/>
            <a:r>
              <a:rPr lang="en-US" dirty="0" smtClean="0"/>
              <a:t>Flow control</a:t>
            </a:r>
          </a:p>
          <a:p>
            <a:pPr lvl="1"/>
            <a:r>
              <a:rPr lang="en-US" dirty="0" smtClean="0"/>
              <a:t>Response timeout</a:t>
            </a:r>
          </a:p>
          <a:p>
            <a:r>
              <a:rPr lang="en-US" dirty="0" smtClean="0"/>
              <a:t>Message Delivery Options</a:t>
            </a:r>
          </a:p>
          <a:p>
            <a:pPr lvl="1"/>
            <a:r>
              <a:rPr lang="en-US" dirty="0" smtClean="0"/>
              <a:t>Unicast</a:t>
            </a:r>
          </a:p>
          <a:p>
            <a:pPr lvl="1"/>
            <a:r>
              <a:rPr lang="en-US" dirty="0" smtClean="0"/>
              <a:t>Multicast</a:t>
            </a:r>
          </a:p>
          <a:p>
            <a:pPr lvl="1"/>
            <a:r>
              <a:rPr lang="en-US" dirty="0" smtClean="0"/>
              <a:t>Broadcast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99581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3.2 Network Protocols and Standards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8643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Network Protocols and Standards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9" y="1232593"/>
            <a:ext cx="8733677" cy="354380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Rules that Govern Communications</a:t>
            </a:r>
          </a:p>
          <a:p>
            <a:r>
              <a:rPr lang="en-US" dirty="0" smtClean="0"/>
              <a:t>Network Protocols</a:t>
            </a:r>
          </a:p>
          <a:p>
            <a:pPr lvl="1"/>
            <a:r>
              <a:rPr lang="en-US" dirty="0" smtClean="0"/>
              <a:t>The role of protocols</a:t>
            </a:r>
          </a:p>
          <a:p>
            <a:pPr lvl="1"/>
            <a:r>
              <a:rPr lang="en-US" dirty="0" smtClean="0"/>
              <a:t>How the message is formatted or structured</a:t>
            </a:r>
          </a:p>
          <a:p>
            <a:pPr lvl="1"/>
            <a:r>
              <a:rPr lang="en-US" dirty="0" smtClean="0"/>
              <a:t>The process by which networking devices share information about pathways with other networks</a:t>
            </a:r>
          </a:p>
          <a:p>
            <a:pPr lvl="1"/>
            <a:r>
              <a:rPr lang="en-US" dirty="0" smtClean="0"/>
              <a:t>How and when error and system messages are passed between devices</a:t>
            </a:r>
          </a:p>
          <a:p>
            <a:pPr lvl="1"/>
            <a:r>
              <a:rPr lang="en-US" dirty="0" smtClean="0"/>
              <a:t>The setup and termination of data transfer sessions</a:t>
            </a:r>
          </a:p>
          <a:p>
            <a:r>
              <a:rPr lang="en-US" dirty="0" smtClean="0"/>
              <a:t>Protocol Interaction</a:t>
            </a:r>
          </a:p>
          <a:p>
            <a:pPr lvl="1"/>
            <a:r>
              <a:rPr lang="en-US" dirty="0" smtClean="0"/>
              <a:t>Example: web server and client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365" y="3847244"/>
            <a:ext cx="4213421" cy="279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9970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Instructor </a:t>
            </a:r>
            <a:r>
              <a:rPr lang="en-US" dirty="0" smtClean="0">
                <a:latin typeface="Arial" charset="0"/>
              </a:rPr>
              <a:t>Materials </a:t>
            </a:r>
            <a:r>
              <a:rPr lang="en-US" dirty="0" smtClean="0">
                <a:latin typeface="Arial" charset="0"/>
              </a:rPr>
              <a:t>– Chapter 3 </a:t>
            </a:r>
            <a:r>
              <a:rPr lang="en-US" dirty="0" smtClean="0">
                <a:latin typeface="Arial" charset="0"/>
              </a:rPr>
              <a:t>Planning Guide</a:t>
            </a:r>
            <a:endParaRPr lang="en-US" dirty="0" smtClean="0"/>
          </a:p>
        </p:txBody>
      </p:sp>
      <p:sp>
        <p:nvSpPr>
          <p:cNvPr id="409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32586"/>
            <a:ext cx="7940675" cy="4539803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This PowerPoint deck is divided in two parts: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Instructor Planning Guide</a:t>
            </a:r>
            <a:endParaRPr lang="en-CA" sz="2000" dirty="0" smtClean="0"/>
          </a:p>
          <a:p>
            <a:pPr lvl="1">
              <a:buFont typeface="Wingdings" charset="2"/>
              <a:buChar char="§"/>
            </a:pPr>
            <a:r>
              <a:rPr lang="en-CA" sz="1600" dirty="0" smtClean="0"/>
              <a:t>Information to help you become familiar with the chapter</a:t>
            </a:r>
          </a:p>
          <a:p>
            <a:pPr lvl="1">
              <a:buFont typeface="Wingdings" charset="2"/>
              <a:buChar char="§"/>
            </a:pPr>
            <a:r>
              <a:rPr lang="en-CA" sz="1600" dirty="0" smtClean="0"/>
              <a:t>Teaching aids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 smtClean="0"/>
              <a:t>Instructor </a:t>
            </a:r>
            <a:r>
              <a:rPr lang="en-CA" sz="2000" dirty="0"/>
              <a:t>Class Presentation</a:t>
            </a:r>
          </a:p>
          <a:p>
            <a:pPr lvl="1">
              <a:buFont typeface="Wingdings" charset="2"/>
              <a:buChar char="§"/>
            </a:pPr>
            <a:r>
              <a:rPr lang="en-CA" sz="1600" dirty="0"/>
              <a:t>Optional slides that </a:t>
            </a:r>
            <a:r>
              <a:rPr lang="en-CA" sz="1600" dirty="0" smtClean="0"/>
              <a:t>you </a:t>
            </a:r>
            <a:r>
              <a:rPr lang="en-CA" sz="1600" dirty="0"/>
              <a:t>can use </a:t>
            </a:r>
            <a:r>
              <a:rPr lang="en-CA" sz="1600" dirty="0" smtClean="0"/>
              <a:t>in the classroom</a:t>
            </a:r>
            <a:endParaRPr lang="en-CA" sz="1600" dirty="0"/>
          </a:p>
          <a:p>
            <a:pPr lvl="1">
              <a:buFont typeface="Wingdings" charset="2"/>
              <a:buChar char="§"/>
            </a:pPr>
            <a:r>
              <a:rPr lang="en-CA" sz="1600" dirty="0"/>
              <a:t>Begins on slide </a:t>
            </a:r>
            <a:r>
              <a:rPr lang="en-CA" sz="1600" dirty="0" smtClean="0"/>
              <a:t># 14</a:t>
            </a:r>
            <a:endParaRPr lang="en-CA" sz="16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CA" sz="2000" dirty="0" smtClean="0"/>
              <a:t>Note: Remove the Planning Guide from this presentation before sharing with anyone.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0457619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Network Protocols and Standards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Protocol Suites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348" y="1232593"/>
            <a:ext cx="8443566" cy="29148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Protocol Suites and Industry Standards</a:t>
            </a:r>
          </a:p>
          <a:p>
            <a:pPr lvl="1"/>
            <a:r>
              <a:rPr lang="en-US" dirty="0" smtClean="0"/>
              <a:t>TCP/IP is an open standard</a:t>
            </a:r>
          </a:p>
          <a:p>
            <a:pPr lvl="1"/>
            <a:r>
              <a:rPr lang="en-US" dirty="0" smtClean="0"/>
              <a:t>Can you name other protocol suites?</a:t>
            </a:r>
          </a:p>
          <a:p>
            <a:r>
              <a:rPr lang="en-US" dirty="0" smtClean="0"/>
              <a:t>TCP/IP Protocol Suites</a:t>
            </a:r>
          </a:p>
          <a:p>
            <a:pPr lvl="1"/>
            <a:r>
              <a:rPr lang="en-US" dirty="0" smtClean="0"/>
              <a:t>Can you name some of the protocols from the TCP/IP protocol suite.</a:t>
            </a:r>
          </a:p>
          <a:p>
            <a:r>
              <a:rPr lang="en-US" dirty="0" smtClean="0"/>
              <a:t>TCP/IP Communication Process</a:t>
            </a:r>
          </a:p>
          <a:p>
            <a:pPr lvl="1"/>
            <a:r>
              <a:rPr lang="en-US" dirty="0" smtClean="0"/>
              <a:t>Can you describe the process?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32" y="3788228"/>
            <a:ext cx="4584492" cy="2882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03955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Network Protocols and Standards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Standard Organizations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349" y="1232592"/>
            <a:ext cx="5619812" cy="4926405"/>
          </a:xfrm>
        </p:spPr>
        <p:txBody>
          <a:bodyPr/>
          <a:lstStyle/>
          <a:p>
            <a:r>
              <a:rPr lang="en-US" dirty="0" smtClean="0"/>
              <a:t>Open Standards</a:t>
            </a:r>
          </a:p>
          <a:p>
            <a:pPr lvl="1"/>
            <a:r>
              <a:rPr lang="en-US" dirty="0" smtClean="0"/>
              <a:t>Name some advantages of open standards</a:t>
            </a:r>
          </a:p>
          <a:p>
            <a:r>
              <a:rPr lang="en-US" dirty="0" smtClean="0"/>
              <a:t>Internet Standards</a:t>
            </a:r>
          </a:p>
          <a:p>
            <a:pPr lvl="1"/>
            <a:r>
              <a:rPr lang="en-US" dirty="0" smtClean="0"/>
              <a:t>Name a few standard organizations</a:t>
            </a:r>
          </a:p>
          <a:p>
            <a:r>
              <a:rPr lang="en-US" dirty="0" smtClean="0"/>
              <a:t>Electronics and Communications Standards Organizations</a:t>
            </a:r>
          </a:p>
          <a:p>
            <a:pPr lvl="1"/>
            <a:r>
              <a:rPr lang="en-US" dirty="0" smtClean="0"/>
              <a:t>Name a few organizations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513" y="3572974"/>
            <a:ext cx="4633511" cy="309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5228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Network Protocols and Standards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Reference Models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349" y="1232592"/>
            <a:ext cx="4633858" cy="5337541"/>
          </a:xfrm>
        </p:spPr>
        <p:txBody>
          <a:bodyPr/>
          <a:lstStyle/>
          <a:p>
            <a:r>
              <a:rPr lang="en-US" dirty="0" smtClean="0"/>
              <a:t>The Benefits of Using a Layered Model</a:t>
            </a:r>
          </a:p>
          <a:p>
            <a:pPr lvl="1"/>
            <a:r>
              <a:rPr lang="en-US" dirty="0" smtClean="0"/>
              <a:t>Name some benefits</a:t>
            </a:r>
          </a:p>
          <a:p>
            <a:r>
              <a:rPr lang="en-US" dirty="0" smtClean="0"/>
              <a:t>The OSI Reference Model</a:t>
            </a:r>
          </a:p>
          <a:p>
            <a:pPr lvl="1"/>
            <a:r>
              <a:rPr lang="en-US" dirty="0" smtClean="0"/>
              <a:t>Provides list of functions</a:t>
            </a:r>
          </a:p>
          <a:p>
            <a:pPr lvl="1"/>
            <a:r>
              <a:rPr lang="en-US" dirty="0" smtClean="0"/>
              <a:t>Describes interactions between layers</a:t>
            </a:r>
          </a:p>
          <a:p>
            <a:r>
              <a:rPr lang="en-US" dirty="0" smtClean="0"/>
              <a:t>OSI Model and TCP/IP Model Comparison</a:t>
            </a:r>
          </a:p>
          <a:p>
            <a:pPr lvl="1"/>
            <a:r>
              <a:rPr lang="en-US" dirty="0" smtClean="0"/>
              <a:t>Similar: transport and network layers</a:t>
            </a:r>
          </a:p>
          <a:p>
            <a:pPr lvl="1"/>
            <a:r>
              <a:rPr lang="en-US" dirty="0" smtClean="0"/>
              <a:t>Contrast: relationship between layers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207" y="2645077"/>
            <a:ext cx="4268457" cy="3615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085744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3.3 Data Transfer in the Network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37796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0" y="3871856"/>
            <a:ext cx="4292425" cy="275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Data Transfer in the Network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Encapsulation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348" y="1198726"/>
            <a:ext cx="8584274" cy="262820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Message Segmentation</a:t>
            </a:r>
          </a:p>
          <a:p>
            <a:pPr lvl="1"/>
            <a:r>
              <a:rPr lang="en-US" dirty="0" smtClean="0"/>
              <a:t>Segmentation - Break communication into pieces</a:t>
            </a:r>
          </a:p>
          <a:p>
            <a:pPr lvl="1"/>
            <a:r>
              <a:rPr lang="en-US" dirty="0" smtClean="0"/>
              <a:t>Multiplexing – interleaving the pieces</a:t>
            </a:r>
          </a:p>
          <a:p>
            <a:r>
              <a:rPr lang="en-US" dirty="0" smtClean="0"/>
              <a:t>Protocol Data Units</a:t>
            </a:r>
          </a:p>
          <a:p>
            <a:pPr lvl="1"/>
            <a:r>
              <a:rPr lang="en-US" dirty="0" smtClean="0"/>
              <a:t>What are PDUs called at each layer?</a:t>
            </a:r>
          </a:p>
          <a:p>
            <a:r>
              <a:rPr lang="en-US" dirty="0" smtClean="0"/>
              <a:t>Encapsulation and de-encapsulation process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30252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Data Transfer in the Network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Access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348" y="1232593"/>
            <a:ext cx="8550407" cy="356518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Network Addresses</a:t>
            </a:r>
          </a:p>
          <a:p>
            <a:pPr lvl="1"/>
            <a:r>
              <a:rPr lang="en-US" dirty="0"/>
              <a:t>Source IP address</a:t>
            </a:r>
          </a:p>
          <a:p>
            <a:pPr lvl="1"/>
            <a:r>
              <a:rPr lang="en-US" dirty="0"/>
              <a:t>Destination IP address</a:t>
            </a:r>
          </a:p>
          <a:p>
            <a:pPr lvl="1"/>
            <a:r>
              <a:rPr lang="en-US" dirty="0" smtClean="0"/>
              <a:t>Deliver </a:t>
            </a:r>
            <a:r>
              <a:rPr lang="en-US" dirty="0"/>
              <a:t>the IP packet from the original source to the final destination, either on the same network or to a remote network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Data Link Addresses</a:t>
            </a:r>
          </a:p>
          <a:p>
            <a:pPr lvl="1"/>
            <a:r>
              <a:rPr lang="en-US" dirty="0"/>
              <a:t>Source data link address </a:t>
            </a:r>
          </a:p>
          <a:p>
            <a:pPr lvl="1"/>
            <a:r>
              <a:rPr lang="en-US" dirty="0"/>
              <a:t>Destination data link address</a:t>
            </a:r>
          </a:p>
          <a:p>
            <a:pPr lvl="1"/>
            <a:r>
              <a:rPr lang="en-US" dirty="0" smtClean="0"/>
              <a:t>Deliver </a:t>
            </a:r>
            <a:r>
              <a:rPr lang="en-US" dirty="0"/>
              <a:t>the data link frame from one network interface card (NIC) to another NIC on the same </a:t>
            </a:r>
            <a:r>
              <a:rPr lang="en-US" dirty="0" smtClean="0"/>
              <a:t>network</a:t>
            </a:r>
          </a:p>
          <a:p>
            <a:r>
              <a:rPr lang="en-US" dirty="0" smtClean="0"/>
              <a:t>Devices on the Same Network</a:t>
            </a:r>
          </a:p>
          <a:p>
            <a:r>
              <a:rPr lang="en-US" dirty="0" smtClean="0"/>
              <a:t>Devices on a Remote Network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375" y="4797778"/>
            <a:ext cx="5569650" cy="1817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66349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836" y="2263775"/>
            <a:ext cx="4358524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3.4 Chapter Summary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855358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65508" y="1539502"/>
            <a:ext cx="8600517" cy="248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/>
              <a:t>Explain how rules are used to facilitate communication.</a:t>
            </a:r>
          </a:p>
          <a:p>
            <a:r>
              <a:rPr lang="en-US" sz="1600" dirty="0"/>
              <a:t>Explain the role of protocols and standards organizations in facilitating interoperability in network communications.</a:t>
            </a:r>
          </a:p>
          <a:p>
            <a:r>
              <a:rPr lang="en-US" sz="1600" dirty="0"/>
              <a:t>Explain how devices on a LAN access resources in a small to medium-sized business network. </a:t>
            </a:r>
          </a:p>
          <a:p>
            <a:endParaRPr lang="en-US" sz="1600" dirty="0"/>
          </a:p>
        </p:txBody>
      </p: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smtClean="0">
                <a:latin typeface="Arial" charset="0"/>
              </a:rPr>
              <a:t>Chapter Summary</a:t>
            </a:r>
            <a:r>
              <a:rPr lang="en-US" smtClean="0">
                <a:latin typeface="Arial" charset="0"/>
              </a:rPr>
              <a:t/>
            </a:r>
            <a:br>
              <a:rPr lang="en-US" smtClean="0">
                <a:latin typeface="Arial" charset="0"/>
              </a:rPr>
            </a:br>
            <a:r>
              <a:rPr lang="en-US" smtClean="0">
                <a:latin typeface="Arial" charset="0"/>
              </a:rPr>
              <a:t>Summary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7609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pic>
        <p:nvPicPr>
          <p:cNvPr id="121858" name="Picture 3" descr="CNA_largo-onwhit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0368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 descr="Cisco_WHT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19375"/>
            <a:ext cx="24003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7253826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 txBox="1">
            <a:spLocks noChangeArrowheads="1"/>
          </p:cNvSpPr>
          <p:nvPr/>
        </p:nvSpPr>
        <p:spPr bwMode="white">
          <a:xfrm>
            <a:off x="311148" y="2155592"/>
            <a:ext cx="4189413" cy="1838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ctr"/>
          <a:lstStyle/>
          <a:p>
            <a:pPr algn="l" defTabSz="814388">
              <a:lnSpc>
                <a:spcPct val="90000"/>
              </a:lnSpc>
              <a:defRPr/>
            </a:pPr>
            <a:r>
              <a:rPr lang="en-US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 to Network v6.0</a:t>
            </a:r>
          </a:p>
          <a:p>
            <a:pPr algn="l" defTabSz="814388">
              <a:lnSpc>
                <a:spcPct val="90000"/>
              </a:lnSpc>
              <a:defRPr/>
            </a:pPr>
            <a:r>
              <a:rPr lang="en-US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Planning Guide</a:t>
            </a:r>
          </a:p>
          <a:p>
            <a:pPr algn="l" defTabSz="814388">
              <a:lnSpc>
                <a:spcPct val="90000"/>
              </a:lnSpc>
              <a:defRPr/>
            </a:pPr>
            <a:r>
              <a:rPr lang="en-US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Chapter 3: Network Protocols and Communications</a:t>
            </a:r>
            <a:endParaRPr lang="en-US" b="0" kern="0" dirty="0">
              <a:solidFill>
                <a:srgbClr val="00B0F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259813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546600" y="394392"/>
            <a:ext cx="8419425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Section 3.1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546600" y="1539502"/>
            <a:ext cx="4142003" cy="4946358"/>
          </a:xfrm>
        </p:spPr>
        <p:txBody>
          <a:bodyPr/>
          <a:lstStyle/>
          <a:p>
            <a:pPr fontAlgn="b"/>
            <a:r>
              <a:rPr lang="en-US" sz="1600" dirty="0"/>
              <a:t>access method</a:t>
            </a:r>
          </a:p>
          <a:p>
            <a:pPr fontAlgn="b"/>
            <a:r>
              <a:rPr lang="en-US" sz="1600" dirty="0" smtClean="0"/>
              <a:t>acknowledgement</a:t>
            </a:r>
            <a:endParaRPr lang="en-US" sz="1600" dirty="0"/>
          </a:p>
          <a:p>
            <a:pPr fontAlgn="b"/>
            <a:r>
              <a:rPr lang="en-US" sz="1600" dirty="0"/>
              <a:t>broadcast</a:t>
            </a:r>
            <a:endParaRPr lang="en-US" sz="1600" dirty="0">
              <a:solidFill>
                <a:schemeClr val="bg2"/>
              </a:solidFill>
            </a:endParaRPr>
          </a:p>
          <a:p>
            <a:pPr fontAlgn="b"/>
            <a:r>
              <a:rPr lang="en-US" sz="1600" dirty="0" smtClean="0"/>
              <a:t>decoder</a:t>
            </a:r>
            <a:endParaRPr lang="en-US" sz="1600" dirty="0">
              <a:solidFill>
                <a:schemeClr val="bg2"/>
              </a:solidFill>
            </a:endParaRPr>
          </a:p>
          <a:p>
            <a:pPr fontAlgn="b"/>
            <a:r>
              <a:rPr lang="en-US" sz="1600" dirty="0"/>
              <a:t>encapsulation</a:t>
            </a:r>
          </a:p>
          <a:p>
            <a:pPr fontAlgn="b"/>
            <a:r>
              <a:rPr lang="en-US" sz="1600" dirty="0" smtClean="0"/>
              <a:t>encoder</a:t>
            </a:r>
            <a:endParaRPr lang="en-US" sz="1600" dirty="0"/>
          </a:p>
          <a:p>
            <a:pPr fontAlgn="b"/>
            <a:r>
              <a:rPr lang="en-US" sz="1600" dirty="0"/>
              <a:t>flow control</a:t>
            </a:r>
          </a:p>
          <a:p>
            <a:pPr fontAlgn="b"/>
            <a:r>
              <a:rPr lang="en-US" sz="1600" dirty="0" smtClean="0"/>
              <a:t>message</a:t>
            </a:r>
            <a:endParaRPr lang="en-US" sz="1600" dirty="0"/>
          </a:p>
          <a:p>
            <a:r>
              <a:rPr lang="en-US" sz="1600" dirty="0"/>
              <a:t>message delivery options</a:t>
            </a:r>
          </a:p>
          <a:p>
            <a:r>
              <a:rPr lang="en-US" sz="1600" dirty="0" smtClean="0"/>
              <a:t>message </a:t>
            </a:r>
            <a:r>
              <a:rPr lang="en-US" sz="1600" dirty="0"/>
              <a:t>encoding</a:t>
            </a:r>
          </a:p>
          <a:p>
            <a:r>
              <a:rPr lang="en-US" sz="1600" dirty="0"/>
              <a:t>message formatting</a:t>
            </a:r>
          </a:p>
          <a:p>
            <a:r>
              <a:rPr lang="en-US" sz="1600" dirty="0" smtClean="0"/>
              <a:t>message </a:t>
            </a:r>
            <a:r>
              <a:rPr lang="en-US" sz="1600" dirty="0"/>
              <a:t>formatting and encapsulation</a:t>
            </a:r>
          </a:p>
          <a:p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4688603" y="1539502"/>
            <a:ext cx="3874484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-22542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SzPct val="75000"/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 smtClean="0"/>
              <a:t>message </a:t>
            </a:r>
            <a:r>
              <a:rPr lang="en-US" sz="1600" dirty="0"/>
              <a:t>size</a:t>
            </a:r>
          </a:p>
          <a:p>
            <a:r>
              <a:rPr lang="en-US" sz="1600" dirty="0"/>
              <a:t>message timing</a:t>
            </a:r>
          </a:p>
          <a:p>
            <a:r>
              <a:rPr lang="en-US" sz="1600" dirty="0" smtClean="0"/>
              <a:t>multicast</a:t>
            </a:r>
            <a:endParaRPr lang="en-US" sz="1600" dirty="0"/>
          </a:p>
          <a:p>
            <a:r>
              <a:rPr lang="en-US" sz="1600" dirty="0"/>
              <a:t>protocols</a:t>
            </a:r>
          </a:p>
          <a:p>
            <a:r>
              <a:rPr lang="en-US" sz="1600" dirty="0" smtClean="0"/>
              <a:t>receiver</a:t>
            </a:r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 smtClean="0"/>
              <a:t>response </a:t>
            </a:r>
            <a:r>
              <a:rPr lang="en-US" sz="1600" dirty="0"/>
              <a:t>timeout</a:t>
            </a:r>
            <a:endParaRPr lang="en-US" sz="1600" dirty="0">
              <a:solidFill>
                <a:schemeClr val="bg2"/>
              </a:solidFill>
            </a:endParaRPr>
          </a:p>
          <a:p>
            <a:pPr fontAlgn="b"/>
            <a:r>
              <a:rPr lang="en-US" sz="1600" dirty="0"/>
              <a:t>segmenting</a:t>
            </a:r>
            <a:endParaRPr lang="en-US" sz="1600" dirty="0">
              <a:solidFill>
                <a:schemeClr val="bg2"/>
              </a:solidFill>
            </a:endParaRPr>
          </a:p>
          <a:p>
            <a:pPr fontAlgn="b"/>
            <a:r>
              <a:rPr lang="en-US" sz="1600" dirty="0"/>
              <a:t>transmission medium</a:t>
            </a:r>
          </a:p>
          <a:p>
            <a:pPr fontAlgn="b"/>
            <a:r>
              <a:rPr lang="en-US" sz="1600" dirty="0" smtClean="0"/>
              <a:t>transmitter</a:t>
            </a:r>
            <a:endParaRPr lang="en-US" sz="1600" dirty="0"/>
          </a:p>
          <a:p>
            <a:r>
              <a:rPr lang="en-US" sz="1600" dirty="0" smtClean="0"/>
              <a:t>unacknowledged</a:t>
            </a:r>
            <a:endParaRPr lang="en-US" sz="1600" dirty="0"/>
          </a:p>
          <a:p>
            <a:r>
              <a:rPr lang="en-US" sz="1600" dirty="0"/>
              <a:t>unicast</a:t>
            </a:r>
          </a:p>
          <a:p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4938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Section </a:t>
            </a:r>
            <a:r>
              <a:rPr lang="en-US" sz="1800" dirty="0">
                <a:latin typeface="Arial" charset="0"/>
              </a:rPr>
              <a:t>3</a:t>
            </a:r>
            <a:r>
              <a:rPr lang="en-US" sz="1800" dirty="0" smtClean="0">
                <a:latin typeface="Arial" charset="0"/>
              </a:rPr>
              <a:t>.2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93868" y="1232592"/>
            <a:ext cx="2721476" cy="5214177"/>
          </a:xfrm>
        </p:spPr>
        <p:txBody>
          <a:bodyPr/>
          <a:lstStyle/>
          <a:p>
            <a:pPr fontAlgn="b"/>
            <a:r>
              <a:rPr lang="en-US" sz="1600" dirty="0"/>
              <a:t>Advanced Research Projects Agency Network (ARPANET)</a:t>
            </a:r>
            <a:endParaRPr lang="en-US" sz="1600" dirty="0">
              <a:solidFill>
                <a:schemeClr val="bg2"/>
              </a:solidFill>
            </a:endParaRPr>
          </a:p>
          <a:p>
            <a:pPr fontAlgn="b"/>
            <a:r>
              <a:rPr lang="en-US" sz="1600" dirty="0" smtClean="0"/>
              <a:t>AppleTalk</a:t>
            </a:r>
            <a:endParaRPr lang="en-US" sz="1600" dirty="0"/>
          </a:p>
          <a:p>
            <a:pPr fontAlgn="b"/>
            <a:r>
              <a:rPr lang="en-US" sz="1600" dirty="0" smtClean="0"/>
              <a:t>application </a:t>
            </a:r>
            <a:r>
              <a:rPr lang="en-US" sz="1600" dirty="0"/>
              <a:t>protocol</a:t>
            </a:r>
          </a:p>
          <a:p>
            <a:pPr fontAlgn="b"/>
            <a:r>
              <a:rPr lang="en-US" sz="1600" dirty="0"/>
              <a:t>Electronic Industries Alliance (EIA)</a:t>
            </a:r>
          </a:p>
          <a:p>
            <a:pPr fontAlgn="b"/>
            <a:r>
              <a:rPr lang="en-US" sz="1600" dirty="0"/>
              <a:t>Hypertext Markup Language (HTML)</a:t>
            </a:r>
            <a:endParaRPr lang="en-US" sz="1600" dirty="0">
              <a:solidFill>
                <a:schemeClr val="bg2"/>
              </a:solidFill>
            </a:endParaRPr>
          </a:p>
          <a:p>
            <a:pPr fontAlgn="b"/>
            <a:r>
              <a:rPr lang="en-US" sz="1600" dirty="0" smtClean="0"/>
              <a:t>IEEE </a:t>
            </a:r>
            <a:r>
              <a:rPr lang="en-US" sz="1600" dirty="0"/>
              <a:t>802.3</a:t>
            </a:r>
          </a:p>
          <a:p>
            <a:pPr fontAlgn="b"/>
            <a:r>
              <a:rPr lang="en-US" sz="1600" dirty="0"/>
              <a:t>IEEE 802.11</a:t>
            </a:r>
          </a:p>
          <a:p>
            <a:pPr fontAlgn="b"/>
            <a:r>
              <a:rPr lang="en-US" sz="1600" dirty="0"/>
              <a:t>Institute of Electrical and Electronics Engineers (IEEE)</a:t>
            </a:r>
          </a:p>
          <a:p>
            <a:pPr fontAlgn="b"/>
            <a:r>
              <a:rPr lang="en-US" sz="1600" dirty="0"/>
              <a:t>International Corporation for Assigned Names and Numbers (ICANN)</a:t>
            </a:r>
          </a:p>
          <a:p>
            <a:pPr fontAlgn="b"/>
            <a:endParaRPr lang="en-US" sz="16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2925125" y="1232593"/>
            <a:ext cx="2850381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fontAlgn="b"/>
            <a:r>
              <a:rPr lang="en-US" sz="1600" dirty="0"/>
              <a:t>International Telecommunications Union-Telecommunication Standardization Sector (ITU-T)</a:t>
            </a:r>
          </a:p>
          <a:p>
            <a:pPr fontAlgn="b"/>
            <a:r>
              <a:rPr lang="en-US" sz="1600" dirty="0"/>
              <a:t>Internet Architecture Board (IAB)</a:t>
            </a:r>
          </a:p>
          <a:p>
            <a:pPr fontAlgn="b"/>
            <a:r>
              <a:rPr lang="en-US" sz="1600" dirty="0"/>
              <a:t>Internet Assigned Numbers Authority (IANA)</a:t>
            </a:r>
            <a:endParaRPr lang="en-US" sz="1600" dirty="0">
              <a:solidFill>
                <a:schemeClr val="bg2"/>
              </a:solidFill>
            </a:endParaRPr>
          </a:p>
          <a:p>
            <a:pPr fontAlgn="b"/>
            <a:r>
              <a:rPr lang="en-US" sz="1600" dirty="0" smtClean="0"/>
              <a:t>Internet </a:t>
            </a:r>
            <a:r>
              <a:rPr lang="en-US" sz="1600" dirty="0"/>
              <a:t>Engineering Task Force (IETF)</a:t>
            </a:r>
          </a:p>
          <a:p>
            <a:pPr fontAlgn="b"/>
            <a:r>
              <a:rPr lang="en-US" sz="1600" dirty="0" smtClean="0"/>
              <a:t>internet </a:t>
            </a:r>
            <a:r>
              <a:rPr lang="en-US" sz="1600" dirty="0"/>
              <a:t>protocol</a:t>
            </a:r>
          </a:p>
          <a:p>
            <a:pPr fontAlgn="b"/>
            <a:r>
              <a:rPr lang="en-US" sz="1600" dirty="0"/>
              <a:t>Internet Society (ISOC)</a:t>
            </a:r>
          </a:p>
          <a:p>
            <a:pPr fontAlgn="b"/>
            <a:r>
              <a:rPr lang="en-US" sz="1600" dirty="0" smtClean="0"/>
              <a:t>Internetwork </a:t>
            </a:r>
            <a:r>
              <a:rPr lang="en-US" sz="1600" dirty="0"/>
              <a:t>Packet Exchange/Sequenced Packet Exchange (IPX/SPX)</a:t>
            </a:r>
          </a:p>
          <a:p>
            <a:pPr fontAlgn="b"/>
            <a:r>
              <a:rPr lang="en-US" sz="1600" dirty="0"/>
              <a:t>Media Access Control (MAC)</a:t>
            </a:r>
          </a:p>
          <a:p>
            <a:pPr fontAlgn="b"/>
            <a:endParaRPr lang="en-US" sz="1600" dirty="0">
              <a:solidFill>
                <a:schemeClr val="bg2"/>
              </a:solidFill>
            </a:endParaRPr>
          </a:p>
          <a:p>
            <a:pPr fontAlgn="b"/>
            <a:endParaRPr lang="en-US" sz="1600" dirty="0">
              <a:solidFill>
                <a:schemeClr val="bg2"/>
              </a:solidFill>
            </a:endParaRPr>
          </a:p>
          <a:p>
            <a:pPr fontAlgn="b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773339" y="1232593"/>
            <a:ext cx="2841064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fontAlgn="b"/>
            <a:r>
              <a:rPr lang="en-US" sz="1600" dirty="0"/>
              <a:t>network access protocols</a:t>
            </a:r>
            <a:endParaRPr lang="en-US" sz="1600" dirty="0">
              <a:solidFill>
                <a:schemeClr val="bg2"/>
              </a:solidFill>
            </a:endParaRPr>
          </a:p>
          <a:p>
            <a:pPr fontAlgn="b"/>
            <a:r>
              <a:rPr lang="en-US" sz="1600" dirty="0"/>
              <a:t>network protocol suite</a:t>
            </a:r>
            <a:endParaRPr lang="en-US" sz="1600" dirty="0">
              <a:solidFill>
                <a:schemeClr val="bg2"/>
              </a:solidFill>
            </a:endParaRPr>
          </a:p>
          <a:p>
            <a:pPr fontAlgn="b"/>
            <a:r>
              <a:rPr lang="en-US" sz="1600" dirty="0" smtClean="0"/>
              <a:t>protocol </a:t>
            </a:r>
            <a:r>
              <a:rPr lang="en-US" sz="1600" dirty="0"/>
              <a:t>model</a:t>
            </a:r>
          </a:p>
          <a:p>
            <a:pPr fontAlgn="b"/>
            <a:r>
              <a:rPr lang="en-US" sz="1600" dirty="0"/>
              <a:t>protocol stack</a:t>
            </a:r>
            <a:endParaRPr lang="en-US" sz="1600" dirty="0">
              <a:solidFill>
                <a:schemeClr val="bg2"/>
              </a:solidFill>
            </a:endParaRPr>
          </a:p>
          <a:p>
            <a:pPr fontAlgn="b"/>
            <a:r>
              <a:rPr lang="en-US" sz="1600" dirty="0"/>
              <a:t>proprietary protocol</a:t>
            </a:r>
          </a:p>
          <a:p>
            <a:pPr fontAlgn="b"/>
            <a:r>
              <a:rPr lang="en-US" sz="1600" dirty="0" smtClean="0"/>
              <a:t>reference </a:t>
            </a:r>
            <a:r>
              <a:rPr lang="en-US" sz="1600" dirty="0"/>
              <a:t>model</a:t>
            </a:r>
            <a:endParaRPr lang="en-US" sz="1600" dirty="0">
              <a:solidFill>
                <a:srgbClr val="000000"/>
              </a:solidFill>
            </a:endParaRPr>
          </a:p>
          <a:p>
            <a:pPr fontAlgn="b"/>
            <a:r>
              <a:rPr lang="en-US" sz="1600" dirty="0"/>
              <a:t>Request for Comments (RFC)</a:t>
            </a:r>
          </a:p>
          <a:p>
            <a:pPr fontAlgn="b"/>
            <a:r>
              <a:rPr lang="en-US" sz="1600" dirty="0" smtClean="0"/>
              <a:t>standards organization</a:t>
            </a:r>
          </a:p>
          <a:p>
            <a:pPr fontAlgn="b"/>
            <a:r>
              <a:rPr lang="en-US" sz="1600" dirty="0"/>
              <a:t>standards-based protocol</a:t>
            </a:r>
          </a:p>
          <a:p>
            <a:pPr fontAlgn="b"/>
            <a:r>
              <a:rPr lang="en-US" sz="1600" dirty="0" smtClean="0"/>
              <a:t>Telecommunications </a:t>
            </a:r>
            <a:r>
              <a:rPr lang="en-US" sz="1600" dirty="0"/>
              <a:t>Industry Association (TIA)</a:t>
            </a:r>
          </a:p>
          <a:p>
            <a:pPr fontAlgn="b"/>
            <a:r>
              <a:rPr lang="en-US" sz="1600" dirty="0"/>
              <a:t>Transmission Control Protocol/IP (TCP/IP)</a:t>
            </a:r>
          </a:p>
          <a:p>
            <a:pPr fontAlgn="b"/>
            <a:r>
              <a:rPr lang="en-US" sz="1600" dirty="0" smtClean="0"/>
              <a:t>transport </a:t>
            </a:r>
            <a:r>
              <a:rPr lang="en-US" sz="1600" dirty="0"/>
              <a:t>protocol</a:t>
            </a:r>
          </a:p>
          <a:p>
            <a:pPr fontAlgn="b"/>
            <a:endParaRPr lang="en-US" sz="1600" dirty="0"/>
          </a:p>
          <a:p>
            <a:pPr fontAlgn="b"/>
            <a:endParaRPr lang="en-US" sz="1600" dirty="0"/>
          </a:p>
          <a:p>
            <a:pPr fontAlgn="b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346022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Section 3.3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76908" y="1358745"/>
            <a:ext cx="2721476" cy="4946358"/>
          </a:xfrm>
        </p:spPr>
        <p:txBody>
          <a:bodyPr/>
          <a:lstStyle/>
          <a:p>
            <a:pPr fontAlgn="b"/>
            <a:r>
              <a:rPr lang="en-US" sz="1600" dirty="0" smtClean="0"/>
              <a:t>Address </a:t>
            </a:r>
            <a:r>
              <a:rPr lang="en-US" sz="1600" dirty="0"/>
              <a:t>Resolution Protocol (ARP)</a:t>
            </a:r>
            <a:endParaRPr lang="en-US" sz="1600" dirty="0">
              <a:solidFill>
                <a:srgbClr val="000000"/>
              </a:solidFill>
            </a:endParaRPr>
          </a:p>
          <a:p>
            <a:pPr fontAlgn="b"/>
            <a:r>
              <a:rPr lang="en-US" sz="1600" dirty="0" smtClean="0"/>
              <a:t>bits</a:t>
            </a:r>
          </a:p>
          <a:p>
            <a:pPr fontAlgn="b"/>
            <a:r>
              <a:rPr lang="en-US" sz="1600" dirty="0" smtClean="0"/>
              <a:t>data</a:t>
            </a:r>
          </a:p>
          <a:p>
            <a:pPr fontAlgn="b"/>
            <a:r>
              <a:rPr lang="en-US" sz="1600" dirty="0"/>
              <a:t>data encapsulation</a:t>
            </a:r>
            <a:endParaRPr lang="en-US" sz="1600" dirty="0">
              <a:solidFill>
                <a:schemeClr val="bg2"/>
              </a:solidFill>
            </a:endParaRPr>
          </a:p>
          <a:p>
            <a:pPr fontAlgn="b"/>
            <a:r>
              <a:rPr lang="en-US" sz="1600" dirty="0"/>
              <a:t>data link address</a:t>
            </a:r>
          </a:p>
          <a:p>
            <a:pPr fontAlgn="b"/>
            <a:r>
              <a:rPr lang="en-US" sz="1600" dirty="0" smtClean="0"/>
              <a:t>de-encapsulation</a:t>
            </a:r>
          </a:p>
          <a:p>
            <a:pPr fontAlgn="b"/>
            <a:r>
              <a:rPr lang="en-US" sz="1600" dirty="0" smtClean="0"/>
              <a:t>default gateway</a:t>
            </a:r>
          </a:p>
          <a:p>
            <a:pPr fontAlgn="b"/>
            <a:r>
              <a:rPr lang="en-US" sz="1600" dirty="0"/>
              <a:t>destination data link address</a:t>
            </a:r>
          </a:p>
          <a:p>
            <a:pPr fontAlgn="b"/>
            <a:endParaRPr lang="en-US" sz="1600" dirty="0" smtClean="0">
              <a:solidFill>
                <a:srgbClr val="000000"/>
              </a:solidFill>
            </a:endParaRPr>
          </a:p>
          <a:p>
            <a:pPr fontAlgn="b"/>
            <a:endParaRPr lang="en-US" sz="1600" dirty="0">
              <a:solidFill>
                <a:srgbClr val="000000"/>
              </a:solidFill>
            </a:endParaRPr>
          </a:p>
          <a:p>
            <a:pPr fontAlgn="b"/>
            <a:endParaRPr lang="en-US" sz="16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08165" y="1358745"/>
            <a:ext cx="2850381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fontAlgn="b"/>
            <a:r>
              <a:rPr lang="en-US" sz="1600" dirty="0"/>
              <a:t>destination IP address</a:t>
            </a:r>
          </a:p>
          <a:p>
            <a:pPr fontAlgn="b"/>
            <a:r>
              <a:rPr lang="en-US" sz="1600" dirty="0"/>
              <a:t>frame</a:t>
            </a:r>
          </a:p>
          <a:p>
            <a:pPr fontAlgn="b"/>
            <a:r>
              <a:rPr lang="en-US" sz="1600" dirty="0" smtClean="0"/>
              <a:t>Multiplexing</a:t>
            </a:r>
          </a:p>
          <a:p>
            <a:pPr fontAlgn="b"/>
            <a:r>
              <a:rPr lang="en-US" sz="1600" dirty="0"/>
              <a:t>network address</a:t>
            </a:r>
          </a:p>
          <a:p>
            <a:pPr fontAlgn="b"/>
            <a:r>
              <a:rPr lang="en-US" sz="1600" dirty="0"/>
              <a:t>packet</a:t>
            </a:r>
          </a:p>
          <a:p>
            <a:pPr fontAlgn="b"/>
            <a:r>
              <a:rPr lang="en-US" sz="1600" dirty="0" smtClean="0"/>
              <a:t>protocol </a:t>
            </a:r>
            <a:r>
              <a:rPr lang="en-US" sz="1600" dirty="0"/>
              <a:t>data unit (PDU)</a:t>
            </a:r>
          </a:p>
          <a:p>
            <a:pPr fontAlgn="b"/>
            <a:r>
              <a:rPr lang="en-US" sz="1600" dirty="0" smtClean="0"/>
              <a:t>source </a:t>
            </a:r>
            <a:r>
              <a:rPr lang="en-US" sz="1600" dirty="0"/>
              <a:t>IP address</a:t>
            </a:r>
          </a:p>
          <a:p>
            <a:pPr fontAlgn="b"/>
            <a:r>
              <a:rPr lang="en-US" sz="1600" dirty="0" smtClean="0"/>
              <a:t>source </a:t>
            </a:r>
            <a:r>
              <a:rPr lang="en-US" sz="1600" dirty="0"/>
              <a:t>data link address</a:t>
            </a:r>
          </a:p>
          <a:p>
            <a:pPr fontAlgn="b"/>
            <a:r>
              <a:rPr lang="en-US" sz="1600" dirty="0" smtClean="0"/>
              <a:t>Segment</a:t>
            </a:r>
          </a:p>
          <a:p>
            <a:pPr fontAlgn="b"/>
            <a:r>
              <a:rPr lang="en-US" sz="1600" dirty="0"/>
              <a:t>segmentation</a:t>
            </a:r>
          </a:p>
          <a:p>
            <a:pPr fontAlgn="b"/>
            <a:endParaRPr lang="en-US" sz="1600" dirty="0"/>
          </a:p>
          <a:p>
            <a:pPr fontAlgn="b"/>
            <a:endParaRPr lang="en-US" sz="1600" dirty="0">
              <a:solidFill>
                <a:srgbClr val="000000"/>
              </a:solidFill>
            </a:endParaRPr>
          </a:p>
          <a:p>
            <a:pPr fontAlgn="b"/>
            <a:endParaRPr lang="en-US" sz="1600" dirty="0">
              <a:solidFill>
                <a:srgbClr val="000000"/>
              </a:solidFill>
            </a:endParaRPr>
          </a:p>
          <a:p>
            <a:pPr fontAlgn="b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856379" y="1358745"/>
            <a:ext cx="2841064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fontAlgn="b"/>
            <a:endParaRPr lang="en-US" sz="1600" dirty="0"/>
          </a:p>
          <a:p>
            <a:pPr fontAlgn="b"/>
            <a:endParaRPr lang="en-US" sz="1600" dirty="0">
              <a:solidFill>
                <a:srgbClr val="000000"/>
              </a:solidFill>
            </a:endParaRPr>
          </a:p>
          <a:p>
            <a:pPr fontAlgn="b"/>
            <a:endParaRPr lang="en-US" sz="1600" dirty="0"/>
          </a:p>
          <a:p>
            <a:pPr fontAlgn="b"/>
            <a:endParaRPr lang="en-US" sz="1600" dirty="0"/>
          </a:p>
          <a:p>
            <a:pPr fontAlgn="b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096585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408791" y="362166"/>
            <a:ext cx="8392309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3: Activities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408791" y="1200366"/>
            <a:ext cx="7940675" cy="520858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2000" dirty="0" smtClean="0"/>
              <a:t>What activities are associated with this chapter?</a:t>
            </a:r>
            <a:endParaRPr lang="en-US" sz="2000" dirty="0">
              <a:solidFill>
                <a:srgbClr val="00B0F0"/>
              </a:solidFill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119063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119063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21554"/>
              </p:ext>
            </p:extLst>
          </p:nvPr>
        </p:nvGraphicFramePr>
        <p:xfrm>
          <a:off x="408791" y="1721220"/>
          <a:ext cx="8392309" cy="4105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430"/>
                <a:gridCol w="1731981"/>
                <a:gridCol w="4303059"/>
                <a:gridCol w="1399839"/>
              </a:tblGrid>
              <a:tr h="4087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Page #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Activity Type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Activity Name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Optional? Y/N</a:t>
                      </a:r>
                      <a:endParaRPr lang="en-US" sz="1400" dirty="0"/>
                    </a:p>
                  </a:txBody>
                  <a:tcPr anchor="ctr"/>
                </a:tc>
              </a:tr>
              <a:tr h="41076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3.0.1.2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Class Activity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Designing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a Communications System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Optional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076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3.2.2.5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Interactive Activity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Mapping the Protocols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of the TCP/IP Suite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Optional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076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3.2.3.4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Lab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Researching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Networks Standards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Optional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076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3.2.4.5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Interactive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Activity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Identify Layers and Functions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Recommended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076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3.2.4.6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Packet Tracer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Investigating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the TCP-IP and OSI Models in Action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Optional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076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3.3.1.5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Interactive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Activity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Identify the PDU Layer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Recommended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076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3.4.1.1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Lab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Installing Wireshark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Optional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076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3.4.1.2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Lab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Using Wireshark to View Network Traffic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Optional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076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3.4.1.3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Class Activity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Guaranteed to Work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Optional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06397" y="6171230"/>
            <a:ext cx="8145462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eaLnBrk="1" hangingPunct="1">
              <a:spcBef>
                <a:spcPct val="30000"/>
              </a:spcBef>
              <a:buNone/>
            </a:pPr>
            <a:r>
              <a:rPr lang="en-US" sz="1800" dirty="0"/>
              <a:t>The password used in the Packet Tracer activities in this chapter is</a:t>
            </a:r>
            <a:r>
              <a:rPr lang="en-US" sz="1800" dirty="0" smtClean="0"/>
              <a:t>: </a:t>
            </a:r>
            <a:r>
              <a:rPr lang="en-US" sz="1800" b="1" dirty="0" smtClean="0"/>
              <a:t>PT_ccna5</a:t>
            </a:r>
            <a:endParaRPr lang="en-US" sz="1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0047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527775" y="362174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3: Assessment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527775" y="1421727"/>
            <a:ext cx="7940675" cy="3571875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sz="2000" dirty="0" smtClean="0"/>
              <a:t>Students should complete Chapter 3, “Assessment” after completing Chapter 3.</a:t>
            </a:r>
          </a:p>
          <a:p>
            <a:pPr eaLnBrk="1" hangingPunct="1">
              <a:spcBef>
                <a:spcPct val="30000"/>
              </a:spcBef>
            </a:pPr>
            <a:r>
              <a:rPr lang="en-US" sz="2000" dirty="0" smtClean="0"/>
              <a:t>Quizzes, labs, Packet </a:t>
            </a:r>
            <a:r>
              <a:rPr lang="en-US" sz="2000" dirty="0"/>
              <a:t>T</a:t>
            </a:r>
            <a:r>
              <a:rPr lang="en-US" sz="2000" dirty="0" smtClean="0"/>
              <a:t>racers and other activities can be used to informally assess student progress.</a:t>
            </a:r>
            <a:endParaRPr lang="en-US" sz="2000" dirty="0" smtClean="0">
              <a:solidFill>
                <a:srgbClr val="00B0F0"/>
              </a:solidFill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3030449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3: Best Practices</a:t>
            </a:r>
            <a:endParaRPr lang="en-US" dirty="0"/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 to teaching Chapter 3, the instructor should:</a:t>
            </a:r>
          </a:p>
          <a:p>
            <a:pPr lvl="1"/>
            <a:r>
              <a:rPr lang="en-US" dirty="0" smtClean="0"/>
              <a:t>Complete Chapter 3, “Assessment.”</a:t>
            </a:r>
          </a:p>
          <a:p>
            <a:r>
              <a:rPr lang="en-US" dirty="0" smtClean="0"/>
              <a:t>Many </a:t>
            </a:r>
            <a:r>
              <a:rPr lang="en-US" dirty="0"/>
              <a:t>concepts </a:t>
            </a:r>
            <a:r>
              <a:rPr lang="en-US" dirty="0" smtClean="0"/>
              <a:t>will </a:t>
            </a:r>
            <a:r>
              <a:rPr lang="en-US" dirty="0"/>
              <a:t>be explored further in subsequent chapters. Each layer of the OSI will be discussed in its own chapter.</a:t>
            </a:r>
          </a:p>
          <a:p>
            <a:r>
              <a:rPr lang="en-US" dirty="0" smtClean="0"/>
              <a:t>Section 3.1</a:t>
            </a:r>
          </a:p>
          <a:p>
            <a:pPr lvl="1"/>
            <a:r>
              <a:rPr lang="en-US" dirty="0" smtClean="0"/>
              <a:t>Use the mail analogy to introduce how data will be sent across a network.</a:t>
            </a:r>
          </a:p>
          <a:p>
            <a:pPr lvl="1"/>
            <a:r>
              <a:rPr lang="en-US" dirty="0" smtClean="0"/>
              <a:t>Discuss the rules of addressing a letter and why the Post Office has these rules.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49452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3: Best Practices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3.2</a:t>
            </a:r>
          </a:p>
          <a:p>
            <a:pPr lvl="1"/>
            <a:r>
              <a:rPr lang="en-US" dirty="0" smtClean="0"/>
              <a:t>Explain the role of protocols in facilitating interoperability in network communications.</a:t>
            </a:r>
          </a:p>
          <a:p>
            <a:pPr lvl="1"/>
            <a:r>
              <a:rPr lang="en-US" dirty="0" smtClean="0"/>
              <a:t>Discuss protocols generally and how they are used in networking.</a:t>
            </a:r>
          </a:p>
          <a:p>
            <a:pPr lvl="1"/>
            <a:r>
              <a:rPr lang="en-US" dirty="0" smtClean="0"/>
              <a:t>TCP/IP - Students need to memorize the layers, their functions, and what protocols are found at each layer.</a:t>
            </a:r>
          </a:p>
          <a:p>
            <a:pPr lvl="1"/>
            <a:r>
              <a:rPr lang="en-US" dirty="0" smtClean="0"/>
              <a:t>Discuss the interaction between a user and a web server.  Use the animation on page 3.2.2.4</a:t>
            </a:r>
          </a:p>
          <a:p>
            <a:pPr lvl="1"/>
            <a:r>
              <a:rPr lang="en-US" dirty="0" smtClean="0"/>
              <a:t>Activity 3.2.2.5 - This is a good activity to reinforce information provided in this section. </a:t>
            </a:r>
          </a:p>
          <a:p>
            <a:pPr lvl="1"/>
            <a:r>
              <a:rPr lang="en-US" dirty="0" smtClean="0"/>
              <a:t>Discuss the advantages and disadvantages of a standards-based protocol and a proprietary protocol.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72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3: Best Practices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3.2 (cont.)</a:t>
            </a:r>
          </a:p>
          <a:p>
            <a:pPr lvl="1"/>
            <a:r>
              <a:rPr lang="en-US" dirty="0" smtClean="0"/>
              <a:t>Show some of the common RFCs used in networking (ex: RFC 1918, RFCs 1034 &amp; 1035, and RFC 1178). </a:t>
            </a:r>
          </a:p>
          <a:p>
            <a:pPr lvl="1"/>
            <a:r>
              <a:rPr lang="en-US" dirty="0" smtClean="0"/>
              <a:t>3.2.3.4 Lab - Researching Network Standards. Make this a class assignment and give each student one or two of the questions to research and report back to the rest of the class. </a:t>
            </a:r>
          </a:p>
          <a:p>
            <a:pPr lvl="1"/>
            <a:r>
              <a:rPr lang="en-US" dirty="0" smtClean="0"/>
              <a:t>Discuss why we use a layered model.</a:t>
            </a:r>
          </a:p>
          <a:p>
            <a:pPr lvl="1"/>
            <a:r>
              <a:rPr lang="en-US" dirty="0" smtClean="0"/>
              <a:t>Compare the OSI reference model to the TCP/IP protocol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84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3: Best Practices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3.2 (cont.)</a:t>
            </a:r>
          </a:p>
          <a:p>
            <a:pPr lvl="1"/>
            <a:r>
              <a:rPr lang="en-US" dirty="0" smtClean="0"/>
              <a:t>Students need to know the layers of the OSI. Make sure each student develops his or her own mnemonic. </a:t>
            </a:r>
          </a:p>
          <a:p>
            <a:pPr lvl="1"/>
            <a:r>
              <a:rPr lang="en-US" dirty="0" smtClean="0"/>
              <a:t>For High School students - Make 8 1/2 X 11 cards with each of the OSI model layers, hand them out randomly, and have the students line up in order without talking to each other.</a:t>
            </a:r>
          </a:p>
          <a:p>
            <a:pPr lvl="1"/>
            <a:r>
              <a:rPr lang="en-US" dirty="0" smtClean="0"/>
              <a:t>Have students develop a chart with the TCP/IP layers and the OSI layers based on graphic 3.2.4.4. Have the students add definitions, protocols, and PDUs to it as they go through this and other chapters.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6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28900</TotalTime>
  <Pages>28</Pages>
  <Words>1694</Words>
  <Application>Microsoft Office PowerPoint</Application>
  <PresentationFormat>On-screen Show (4:3)</PresentationFormat>
  <Paragraphs>345</Paragraphs>
  <Slides>32</Slides>
  <Notes>26</Notes>
  <HiddenSlides>15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ＭＳ Ｐゴシック</vt:lpstr>
      <vt:lpstr>Arial</vt:lpstr>
      <vt:lpstr>Courier New</vt:lpstr>
      <vt:lpstr>Wingdings</vt:lpstr>
      <vt:lpstr>PPT-TMPLT-WHT_C</vt:lpstr>
      <vt:lpstr>NetAcad-4F_PPT-WHT_060408</vt:lpstr>
      <vt:lpstr>Instructor Materials Chapter 3: Network Protocols and Communications</vt:lpstr>
      <vt:lpstr>Instructor Materials – Chapter 3 Planning Guide</vt:lpstr>
      <vt:lpstr>PowerPoint Presentation</vt:lpstr>
      <vt:lpstr>Chapter 3: Activities</vt:lpstr>
      <vt:lpstr>Chapter 3: Assessment</vt:lpstr>
      <vt:lpstr>Chapter 3: Best Practices</vt:lpstr>
      <vt:lpstr>Chapter 3: Best Practices (Cont.)</vt:lpstr>
      <vt:lpstr>Chapter 3: Best Practices (Cont.)</vt:lpstr>
      <vt:lpstr>Chapter 3: Best Practices (Cont.)</vt:lpstr>
      <vt:lpstr>Chapter 3: Best Practices (Cont.)</vt:lpstr>
      <vt:lpstr>Chapter 3: Best Practices (Cont.)</vt:lpstr>
      <vt:lpstr>Chapter 3: Additional Help</vt:lpstr>
      <vt:lpstr>PowerPoint Presentation</vt:lpstr>
      <vt:lpstr>Chapter 3: Network Protocols and Communications</vt:lpstr>
      <vt:lpstr>Chapter 3 - Sections &amp; Objectives</vt:lpstr>
      <vt:lpstr>3.1 Rules of Communication</vt:lpstr>
      <vt:lpstr>Rules of Communication The Rules</vt:lpstr>
      <vt:lpstr>3.2 Network Protocols and Standards</vt:lpstr>
      <vt:lpstr>Network Protocols and Standards Protocols</vt:lpstr>
      <vt:lpstr>Network Protocols and Standards Protocol Suites</vt:lpstr>
      <vt:lpstr>Network Protocols and Standards Standard Organizations</vt:lpstr>
      <vt:lpstr>Network Protocols and Standards Reference Models</vt:lpstr>
      <vt:lpstr>3.3 Data Transfer in the Network</vt:lpstr>
      <vt:lpstr>Data Transfer in the Network Data Encapsulation</vt:lpstr>
      <vt:lpstr>Data Transfer in the Network Data Access</vt:lpstr>
      <vt:lpstr>3.4 Chapter Summary</vt:lpstr>
      <vt:lpstr>Chapter Summary Summary</vt:lpstr>
      <vt:lpstr>PowerPoint Presentation</vt:lpstr>
      <vt:lpstr>PowerPoint Presentation</vt:lpstr>
      <vt:lpstr>Section 3.1 New Terms and Commands</vt:lpstr>
      <vt:lpstr>Section 3.2 New Terms and Commands</vt:lpstr>
      <vt:lpstr>Section 3.3 New Terms and Commands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Suk-yi Pennock</cp:lastModifiedBy>
  <cp:revision>907</cp:revision>
  <cp:lastPrinted>1999-01-27T00:54:54Z</cp:lastPrinted>
  <dcterms:created xsi:type="dcterms:W3CDTF">2006-10-23T15:07:30Z</dcterms:created>
  <dcterms:modified xsi:type="dcterms:W3CDTF">2016-03-08T15:45:47Z</dcterms:modified>
</cp:coreProperties>
</file>