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0"/>
  </p:notesMasterIdLst>
  <p:handoutMasterIdLst>
    <p:handoutMasterId r:id="rId41"/>
  </p:handoutMasterIdLst>
  <p:sldIdLst>
    <p:sldId id="812" r:id="rId3"/>
    <p:sldId id="903" r:id="rId4"/>
    <p:sldId id="871" r:id="rId5"/>
    <p:sldId id="904" r:id="rId6"/>
    <p:sldId id="873" r:id="rId7"/>
    <p:sldId id="874" r:id="rId8"/>
    <p:sldId id="912" r:id="rId9"/>
    <p:sldId id="913" r:id="rId10"/>
    <p:sldId id="914" r:id="rId11"/>
    <p:sldId id="915" r:id="rId12"/>
    <p:sldId id="877" r:id="rId13"/>
    <p:sldId id="500" r:id="rId14"/>
    <p:sldId id="786" r:id="rId15"/>
    <p:sldId id="791" r:id="rId16"/>
    <p:sldId id="906" r:id="rId17"/>
    <p:sldId id="917" r:id="rId18"/>
    <p:sldId id="916" r:id="rId19"/>
    <p:sldId id="918" r:id="rId20"/>
    <p:sldId id="919" r:id="rId21"/>
    <p:sldId id="920" r:id="rId22"/>
    <p:sldId id="921" r:id="rId23"/>
    <p:sldId id="929" r:id="rId24"/>
    <p:sldId id="922" r:id="rId25"/>
    <p:sldId id="923" r:id="rId26"/>
    <p:sldId id="924" r:id="rId27"/>
    <p:sldId id="925" r:id="rId28"/>
    <p:sldId id="926" r:id="rId29"/>
    <p:sldId id="927" r:id="rId30"/>
    <p:sldId id="928" r:id="rId31"/>
    <p:sldId id="882" r:id="rId32"/>
    <p:sldId id="883" r:id="rId33"/>
    <p:sldId id="884" r:id="rId34"/>
    <p:sldId id="885" r:id="rId35"/>
    <p:sldId id="908" r:id="rId36"/>
    <p:sldId id="909" r:id="rId37"/>
    <p:sldId id="910" r:id="rId38"/>
    <p:sldId id="911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5" autoAdjust="0"/>
    <p:restoredTop sz="89277" autoAdjust="0"/>
  </p:normalViewPr>
  <p:slideViewPr>
    <p:cSldViewPr snapToGrid="0">
      <p:cViewPr varScale="1">
        <p:scale>
          <a:sx n="77" d="100"/>
          <a:sy n="77" d="100"/>
        </p:scale>
        <p:origin x="15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31.xml"/><Relationship Id="rId3" Type="http://schemas.openxmlformats.org/officeDocument/2006/relationships/slide" Target="slides/slide17.xml"/><Relationship Id="rId7" Type="http://schemas.openxmlformats.org/officeDocument/2006/relationships/slide" Target="slides/slide22.xml"/><Relationship Id="rId12" Type="http://schemas.openxmlformats.org/officeDocument/2006/relationships/slide" Target="slides/slide29.xml"/><Relationship Id="rId17" Type="http://schemas.openxmlformats.org/officeDocument/2006/relationships/slide" Target="slides/slide37.xml"/><Relationship Id="rId2" Type="http://schemas.openxmlformats.org/officeDocument/2006/relationships/slide" Target="slides/slide16.xml"/><Relationship Id="rId16" Type="http://schemas.openxmlformats.org/officeDocument/2006/relationships/slide" Target="slides/slide36.xml"/><Relationship Id="rId1" Type="http://schemas.openxmlformats.org/officeDocument/2006/relationships/slide" Target="slides/slide15.xml"/><Relationship Id="rId6" Type="http://schemas.openxmlformats.org/officeDocument/2006/relationships/slide" Target="slides/slide21.xml"/><Relationship Id="rId11" Type="http://schemas.openxmlformats.org/officeDocument/2006/relationships/slide" Target="slides/slide28.xml"/><Relationship Id="rId5" Type="http://schemas.openxmlformats.org/officeDocument/2006/relationships/slide" Target="slides/slide20.xml"/><Relationship Id="rId15" Type="http://schemas.openxmlformats.org/officeDocument/2006/relationships/slide" Target="slides/slide35.xml"/><Relationship Id="rId10" Type="http://schemas.openxmlformats.org/officeDocument/2006/relationships/slide" Target="slides/slide27.xml"/><Relationship Id="rId4" Type="http://schemas.openxmlformats.org/officeDocument/2006/relationships/slide" Target="slides/slide19.xml"/><Relationship Id="rId9" Type="http://schemas.openxmlformats.org/officeDocument/2006/relationships/slide" Target="slides/slide26.xml"/><Relationship Id="rId1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Network Access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Network Access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Network Access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Physical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4.1.1 – Physical layer Connection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Physical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4.1.2 – Purpose</a:t>
            </a:r>
            <a:r>
              <a:rPr lang="en-US" baseline="0" dirty="0" smtClean="0">
                <a:latin typeface="Arial" charset="0"/>
              </a:rPr>
              <a:t> of the </a:t>
            </a:r>
            <a:r>
              <a:rPr lang="en-US" dirty="0" smtClean="0">
                <a:latin typeface="Arial" charset="0"/>
              </a:rPr>
              <a:t>Physical Layer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7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Physical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4.1.3 – Physical Layer Characteristics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6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Network Access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80173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Network Media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4.2.1 – Copper</a:t>
            </a:r>
            <a:r>
              <a:rPr lang="en-US" baseline="0" dirty="0" smtClean="0">
                <a:latin typeface="Arial" charset="0"/>
              </a:rPr>
              <a:t> Cabling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9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Network Media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4.2.2 – UTP</a:t>
            </a:r>
            <a:r>
              <a:rPr lang="en-US" baseline="0" dirty="0" smtClean="0">
                <a:latin typeface="Arial" charset="0"/>
              </a:rPr>
              <a:t> Cabling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2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Network Media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4.2.3</a:t>
            </a:r>
            <a:r>
              <a:rPr lang="en-US" baseline="0" dirty="0" smtClean="0">
                <a:latin typeface="Arial" charset="0"/>
              </a:rPr>
              <a:t> – Fiber-Optic Cabling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5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Network Media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4.2.4</a:t>
            </a:r>
            <a:r>
              <a:rPr lang="en-US" baseline="0" dirty="0" smtClean="0">
                <a:latin typeface="Arial" charset="0"/>
              </a:rPr>
              <a:t> – Wireless Media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33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Network Access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665651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4.3 - </a:t>
            </a:r>
            <a:r>
              <a:rPr lang="en-US" sz="1200" dirty="0" smtClean="0"/>
              <a:t>Data Link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4.3.1 – Purpose</a:t>
            </a:r>
            <a:r>
              <a:rPr lang="en-US" baseline="0" dirty="0" smtClean="0">
                <a:latin typeface="Arial" charset="0"/>
              </a:rPr>
              <a:t> of the Data Link Layer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2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Media Access Control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17566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Media Access Control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4.4.1 - Topologies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1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Media Access Control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4.4.2 –</a:t>
            </a:r>
            <a:r>
              <a:rPr lang="en-US" baseline="0" dirty="0" smtClean="0">
                <a:latin typeface="Arial" charset="0"/>
              </a:rPr>
              <a:t> WAN 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77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Media Access Control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4.4.3 –</a:t>
            </a:r>
            <a:r>
              <a:rPr lang="en-US" baseline="0" dirty="0" smtClean="0">
                <a:latin typeface="Arial" charset="0"/>
              </a:rPr>
              <a:t> LAN 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29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 – Media Access Control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4.4.4 –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/>
              <a:t>Data Link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95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4:</a:t>
            </a:r>
            <a:r>
              <a:rPr lang="en-US" sz="1300" b="0" baseline="0" dirty="0" smtClean="0"/>
              <a:t> Network Access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Course Planning Guide</a:t>
            </a:r>
          </a:p>
          <a:p>
            <a:pPr>
              <a:buFontTx/>
              <a:buNone/>
            </a:pPr>
            <a:r>
              <a:rPr lang="en-US" sz="1200" b="0" dirty="0" smtClean="0"/>
              <a:t>Chapter 4:</a:t>
            </a:r>
            <a:r>
              <a:rPr lang="en-US" sz="1200" b="0" baseline="0" dirty="0" smtClean="0"/>
              <a:t> Network Access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4.5.1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2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97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7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0065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10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6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54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7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akeasy.net/speed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1JEuzBkOD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outube.com/watch?v=XQVzU_YQ3IQ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71763"/>
            <a:ext cx="3956050" cy="8302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4: Network Access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n-US" dirty="0">
                <a:latin typeface="Arial" charset="0"/>
              </a:rPr>
              <a:t>Introduction to Networks </a:t>
            </a:r>
            <a:r>
              <a:rPr lang="en-US" dirty="0" smtClean="0">
                <a:latin typeface="Arial" charset="0"/>
              </a:rPr>
              <a:t>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1" y="35141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0851" y="1430767"/>
            <a:ext cx="7940675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en-US" sz="2000" dirty="0"/>
              <a:t>For additional help with teaching strategies, including lesson plans, analogies for difficult concepts, and discussion topics, visit the CCNA Community at: </a:t>
            </a:r>
            <a:r>
              <a:rPr lang="en-US" sz="2000" dirty="0">
                <a:hlinkClick r:id="rId3"/>
              </a:rPr>
              <a:t>https://www.netacad.com/group/communities/community-home</a:t>
            </a:r>
            <a:endParaRPr 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en-US" sz="2000" dirty="0"/>
              <a:t>Best practices from around the world for teaching CCNA Routing and Switching. </a:t>
            </a:r>
            <a:r>
              <a:rPr lang="en-US" sz="2000" dirty="0">
                <a:hlinkClick r:id="rId4"/>
              </a:rPr>
              <a:t>https://www.netacad.com/group/communities/ccna-blog</a:t>
            </a:r>
            <a:endParaRPr 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If you have lesson plans or resources that you would like to share, upload them to the CCNA Community in order to help other instructors.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193568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935386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Chapter </a:t>
            </a:r>
            <a:r>
              <a:rPr lang="en-US" sz="2400" dirty="0" smtClean="0">
                <a:latin typeface="Arial" charset="0"/>
              </a:rPr>
              <a:t>4: Network Access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n-US" dirty="0">
                <a:latin typeface="Arial" charset="0"/>
              </a:rPr>
              <a:t>Introduction to Networks v6.0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368490" y="321891"/>
            <a:ext cx="8597535" cy="838200"/>
          </a:xfrm>
        </p:spPr>
        <p:txBody>
          <a:bodyPr/>
          <a:lstStyle/>
          <a:p>
            <a:r>
              <a:rPr lang="en-US" dirty="0" smtClean="0"/>
              <a:t>Chapter 4 -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368490" y="1180548"/>
            <a:ext cx="8379725" cy="5465912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4.1 Physical Layer Protocols</a:t>
            </a:r>
          </a:p>
          <a:p>
            <a:pPr lvl="1"/>
            <a:r>
              <a:rPr lang="en-US" dirty="0" smtClean="0"/>
              <a:t>Identify device connectivity options.</a:t>
            </a:r>
          </a:p>
          <a:p>
            <a:pPr lvl="1"/>
            <a:r>
              <a:rPr lang="en-US" dirty="0" smtClean="0"/>
              <a:t>Describe the purpose and functions of the physical layer in the network.</a:t>
            </a:r>
          </a:p>
          <a:p>
            <a:pPr lvl="1"/>
            <a:r>
              <a:rPr lang="en-US" dirty="0" smtClean="0"/>
              <a:t>Describe basic principles of the physical layer standards.</a:t>
            </a:r>
          </a:p>
          <a:p>
            <a:r>
              <a:rPr lang="en-CA" dirty="0" smtClean="0"/>
              <a:t>4.2 Network Media</a:t>
            </a:r>
          </a:p>
          <a:p>
            <a:pPr lvl="1"/>
            <a:r>
              <a:rPr lang="en-US" dirty="0" smtClean="0"/>
              <a:t>Identify the basic characteristics of copper cabling.</a:t>
            </a:r>
          </a:p>
          <a:p>
            <a:pPr lvl="1"/>
            <a:r>
              <a:rPr lang="en-US" dirty="0" smtClean="0"/>
              <a:t>Build a UTP cable used in Ethernet networks (scope – does not include cabling area discussion).</a:t>
            </a:r>
          </a:p>
          <a:p>
            <a:pPr lvl="1"/>
            <a:r>
              <a:rPr lang="en-US" dirty="0" smtClean="0"/>
              <a:t>Describe fiber-optic cabling and its main advantages over other media.</a:t>
            </a:r>
          </a:p>
          <a:p>
            <a:pPr lvl="1"/>
            <a:r>
              <a:rPr lang="en-US" dirty="0" smtClean="0"/>
              <a:t>Connect devices using wired and wireless media.</a:t>
            </a:r>
          </a:p>
          <a:p>
            <a:r>
              <a:rPr lang="en-US" dirty="0" smtClean="0"/>
              <a:t>4.3 Data Link Layer Protocols</a:t>
            </a:r>
          </a:p>
          <a:p>
            <a:pPr lvl="1"/>
            <a:r>
              <a:rPr lang="en-US" dirty="0" smtClean="0"/>
              <a:t>Describe the purpose and function of the data link layer in preparing communication for transmission on specific media.</a:t>
            </a:r>
          </a:p>
          <a:p>
            <a:r>
              <a:rPr lang="en-US" dirty="0" smtClean="0"/>
              <a:t>4.4 Media Access Control</a:t>
            </a:r>
          </a:p>
          <a:p>
            <a:pPr lvl="1"/>
            <a:r>
              <a:rPr lang="en-US" dirty="0" smtClean="0"/>
              <a:t>Compare the functions of logical topologies and physical topologies.</a:t>
            </a:r>
          </a:p>
          <a:p>
            <a:pPr lvl="1"/>
            <a:r>
              <a:rPr lang="en-US" dirty="0" smtClean="0"/>
              <a:t>Describe the basic characteristics of media access control methods on WAN topologies.</a:t>
            </a:r>
          </a:p>
          <a:p>
            <a:pPr lvl="1"/>
            <a:r>
              <a:rPr lang="en-US" dirty="0" smtClean="0"/>
              <a:t>Describe the basic characteristics of media access control methods on LAN topologies.</a:t>
            </a:r>
          </a:p>
          <a:p>
            <a:pPr lvl="1"/>
            <a:r>
              <a:rPr lang="en-US" dirty="0" smtClean="0"/>
              <a:t>Describe the characteristics and functions of the data link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4.1 Network Access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Physical Layer Protocols</a:t>
            </a:r>
            <a:br>
              <a:rPr lang="en-US" sz="1800" dirty="0" smtClean="0"/>
            </a:br>
            <a:r>
              <a:rPr lang="en-US" dirty="0" smtClean="0"/>
              <a:t>Physical Layer Connection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3"/>
            <a:ext cx="5788418" cy="492412"/>
          </a:xfrm>
        </p:spPr>
        <p:txBody>
          <a:bodyPr/>
          <a:lstStyle/>
          <a:p>
            <a:r>
              <a:rPr lang="en-US" dirty="0" smtClean="0"/>
              <a:t>Types of Connections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6" y="1701213"/>
            <a:ext cx="2796808" cy="176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10" y="1725004"/>
            <a:ext cx="4662346" cy="174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276978" y="3695562"/>
            <a:ext cx="5788418" cy="54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Network Interface Cards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" y="4339988"/>
            <a:ext cx="3227110" cy="216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90" y="4339988"/>
            <a:ext cx="4056716" cy="209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Physical Layer Protocols</a:t>
            </a:r>
            <a:br>
              <a:rPr lang="en-US" sz="1800" dirty="0" smtClean="0"/>
            </a:br>
            <a:r>
              <a:rPr lang="en-US" dirty="0" smtClean="0"/>
              <a:t>Purpose of the Physical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en-US" dirty="0" smtClean="0"/>
              <a:t>The Physical Layer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ccepts </a:t>
            </a:r>
            <a:r>
              <a:rPr lang="en-US" dirty="0"/>
              <a:t>a complete frame from the data link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Encodes </a:t>
            </a:r>
            <a:r>
              <a:rPr lang="en-US" dirty="0"/>
              <a:t>it as a series of signals that are transmitted onto the local media</a:t>
            </a:r>
            <a:endParaRPr lang="en-US" dirty="0" smtClean="0"/>
          </a:p>
          <a:p>
            <a:r>
              <a:rPr lang="en-US" dirty="0"/>
              <a:t>Physical </a:t>
            </a:r>
            <a:r>
              <a:rPr lang="en-US" dirty="0" smtClean="0"/>
              <a:t>Layer Media</a:t>
            </a:r>
          </a:p>
          <a:p>
            <a:pPr lvl="1"/>
            <a:r>
              <a:rPr lang="en-US" dirty="0" smtClean="0"/>
              <a:t>Describe the media types</a:t>
            </a:r>
          </a:p>
          <a:p>
            <a:r>
              <a:rPr lang="en-US" dirty="0"/>
              <a:t>Physical </a:t>
            </a:r>
            <a:r>
              <a:rPr lang="en-US" dirty="0" smtClean="0"/>
              <a:t>Layer Standards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50" y="3402198"/>
            <a:ext cx="3783413" cy="306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038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6" y="3778950"/>
            <a:ext cx="3971499" cy="284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16700" y="353448"/>
            <a:ext cx="8772157" cy="838200"/>
          </a:xfrm>
        </p:spPr>
        <p:txBody>
          <a:bodyPr/>
          <a:lstStyle/>
          <a:p>
            <a:r>
              <a:rPr lang="en-US" sz="1800" dirty="0" smtClean="0"/>
              <a:t>Physical Layer Protocols</a:t>
            </a:r>
            <a:br>
              <a:rPr lang="en-US" sz="1800" dirty="0" smtClean="0"/>
            </a:br>
            <a:r>
              <a:rPr lang="en-US" dirty="0">
                <a:latin typeface="Arial" charset="0"/>
              </a:rPr>
              <a:t>Physical Layer Characteristics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942" y="1191649"/>
            <a:ext cx="8453218" cy="29845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Physical components</a:t>
            </a:r>
          </a:p>
          <a:p>
            <a:pPr lvl="1"/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Signaling</a:t>
            </a:r>
          </a:p>
          <a:p>
            <a:r>
              <a:rPr lang="en-US" dirty="0" smtClean="0"/>
              <a:t>Data Transfer</a:t>
            </a:r>
          </a:p>
          <a:p>
            <a:pPr lvl="1"/>
            <a:r>
              <a:rPr lang="en-US" dirty="0" smtClean="0"/>
              <a:t>Bandwidth – capacity to a medium to carry data</a:t>
            </a:r>
          </a:p>
          <a:p>
            <a:pPr lvl="1"/>
            <a:r>
              <a:rPr lang="en-US" dirty="0" smtClean="0"/>
              <a:t>Throughput - </a:t>
            </a:r>
            <a:r>
              <a:rPr lang="en-US" dirty="0"/>
              <a:t>measure of the transfer of bits across the </a:t>
            </a:r>
            <a:r>
              <a:rPr lang="en-US" dirty="0" smtClean="0"/>
              <a:t>media</a:t>
            </a:r>
          </a:p>
          <a:p>
            <a:r>
              <a:rPr lang="en-US" dirty="0" smtClean="0"/>
              <a:t>Types of Physical Media</a:t>
            </a:r>
          </a:p>
        </p:txBody>
      </p:sp>
    </p:spTree>
    <p:extLst>
      <p:ext uri="{BB962C8B-B14F-4D97-AF65-F5344CB8AC3E}">
        <p14:creationId xmlns:p14="http://schemas.microsoft.com/office/powerpoint/2010/main" val="2355973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4.2 Network Media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93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Network Media</a:t>
            </a:r>
            <a:br>
              <a:rPr lang="en-US" sz="1800" dirty="0" smtClean="0"/>
            </a:br>
            <a:r>
              <a:rPr lang="en-US" dirty="0" smtClean="0"/>
              <a:t>Copper Cabling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7593410" cy="5233315"/>
          </a:xfrm>
        </p:spPr>
        <p:txBody>
          <a:bodyPr/>
          <a:lstStyle/>
          <a:p>
            <a:r>
              <a:rPr lang="en-US" dirty="0" smtClean="0"/>
              <a:t>Characteristics of Copper Cabling</a:t>
            </a:r>
          </a:p>
          <a:p>
            <a:pPr lvl="1"/>
            <a:r>
              <a:rPr lang="en-US" dirty="0" smtClean="0"/>
              <a:t>Inexpensive, easy to install, low resistance to electric current</a:t>
            </a:r>
          </a:p>
          <a:p>
            <a:pPr lvl="1"/>
            <a:r>
              <a:rPr lang="en-US" dirty="0" smtClean="0"/>
              <a:t>Distance and signal interference</a:t>
            </a:r>
          </a:p>
          <a:p>
            <a:r>
              <a:rPr lang="en-US" dirty="0" smtClean="0"/>
              <a:t>Copper Media</a:t>
            </a:r>
          </a:p>
          <a:p>
            <a:r>
              <a:rPr lang="en-US" dirty="0" smtClean="0"/>
              <a:t>Unshielded Twisted-Pair Cable</a:t>
            </a:r>
          </a:p>
          <a:p>
            <a:r>
              <a:rPr lang="en-US" dirty="0" smtClean="0"/>
              <a:t>Shielded Twisted-Pair Cable</a:t>
            </a:r>
          </a:p>
          <a:p>
            <a:r>
              <a:rPr lang="en-US" dirty="0" smtClean="0"/>
              <a:t>Coaxial Cable</a:t>
            </a:r>
          </a:p>
          <a:p>
            <a:r>
              <a:rPr lang="en-US" dirty="0" smtClean="0"/>
              <a:t>Copper Media Safety</a:t>
            </a:r>
          </a:p>
          <a:p>
            <a:pPr lvl="1"/>
            <a:r>
              <a:rPr lang="en-US" dirty="0" smtClean="0"/>
              <a:t>Fire and electrical hazards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76" y="3070722"/>
            <a:ext cx="3980989" cy="321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544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– Chapter 4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</a:t>
            </a:r>
            <a:r>
              <a:rPr lang="en-CA" sz="2000" dirty="0"/>
              <a:t>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</a:t>
            </a:r>
            <a:r>
              <a:rPr lang="en-CA" sz="1600" dirty="0"/>
              <a:t>can use </a:t>
            </a:r>
            <a:r>
              <a:rPr lang="en-CA" sz="1600" dirty="0" smtClean="0"/>
              <a:t>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</a:t>
            </a:r>
            <a:r>
              <a:rPr lang="en-CA" sz="1600" dirty="0" smtClean="0"/>
              <a:t># 12</a:t>
            </a:r>
            <a:endParaRPr lang="en-CA" sz="16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CA" sz="2000" dirty="0" smtClean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Network Media</a:t>
            </a:r>
            <a:br>
              <a:rPr lang="en-US" sz="1800" dirty="0" smtClean="0"/>
            </a:br>
            <a:r>
              <a:rPr lang="en-US" dirty="0" smtClean="0"/>
              <a:t>UTP Cabling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393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 of UTP Cabling</a:t>
            </a:r>
          </a:p>
          <a:p>
            <a:pPr lvl="1"/>
            <a:r>
              <a:rPr lang="en-US" dirty="0" smtClean="0"/>
              <a:t>Cancellation of EMI and RFI signals with twisted pairs</a:t>
            </a:r>
          </a:p>
          <a:p>
            <a:r>
              <a:rPr lang="en-US" dirty="0" smtClean="0"/>
              <a:t>UTP Cabling Standards</a:t>
            </a:r>
          </a:p>
          <a:p>
            <a:pPr lvl="1"/>
            <a:r>
              <a:rPr lang="en-US" dirty="0" smtClean="0"/>
              <a:t>TIA/EIA-568</a:t>
            </a:r>
          </a:p>
          <a:p>
            <a:pPr lvl="1"/>
            <a:r>
              <a:rPr lang="en-US" dirty="0" smtClean="0"/>
              <a:t>IEEE: Cat5, Cat5e, Cat6, Cat6e</a:t>
            </a:r>
          </a:p>
          <a:p>
            <a:r>
              <a:rPr lang="en-US" dirty="0" smtClean="0"/>
              <a:t>UTP Connectors</a:t>
            </a:r>
          </a:p>
          <a:p>
            <a:r>
              <a:rPr lang="en-US" dirty="0" smtClean="0"/>
              <a:t>Types of UTP Cable</a:t>
            </a:r>
          </a:p>
          <a:p>
            <a:pPr lvl="1"/>
            <a:r>
              <a:rPr lang="en-US" dirty="0" smtClean="0"/>
              <a:t>Rollover</a:t>
            </a:r>
          </a:p>
          <a:p>
            <a:pPr lvl="1"/>
            <a:r>
              <a:rPr lang="en-US" dirty="0" smtClean="0"/>
              <a:t>Crossover</a:t>
            </a:r>
          </a:p>
          <a:p>
            <a:pPr lvl="1"/>
            <a:r>
              <a:rPr lang="en-US" dirty="0" smtClean="0"/>
              <a:t>Straight-through</a:t>
            </a:r>
          </a:p>
          <a:p>
            <a:r>
              <a:rPr lang="en-US" dirty="0" smtClean="0"/>
              <a:t>Testing UTP Cables</a:t>
            </a:r>
          </a:p>
          <a:p>
            <a:r>
              <a:rPr lang="en-US" dirty="0" smtClean="0"/>
              <a:t>Cable Pinouts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2886075"/>
            <a:ext cx="4238625" cy="1085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06" y="4599580"/>
            <a:ext cx="1796742" cy="20266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096" y="4596157"/>
            <a:ext cx="1855152" cy="20912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372" y="3721841"/>
            <a:ext cx="766534" cy="12524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88" y="5315846"/>
            <a:ext cx="761070" cy="994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850" y="1258113"/>
            <a:ext cx="2724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9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Network Media</a:t>
            </a:r>
            <a:br>
              <a:rPr lang="en-US" sz="1800" dirty="0" smtClean="0"/>
            </a:br>
            <a:r>
              <a:rPr lang="en-US" dirty="0" smtClean="0"/>
              <a:t>Fiber-Optic Cabling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en-US" dirty="0" smtClean="0"/>
              <a:t>Properties of Fiber-Optic Cabling</a:t>
            </a:r>
          </a:p>
          <a:p>
            <a:pPr lvl="1"/>
            <a:r>
              <a:rPr lang="en-US" dirty="0" smtClean="0"/>
              <a:t>Transmits data over longer distances</a:t>
            </a:r>
          </a:p>
          <a:p>
            <a:pPr lvl="1"/>
            <a:r>
              <a:rPr lang="en-US" dirty="0" smtClean="0"/>
              <a:t>Flexible, but thin strands of glass</a:t>
            </a:r>
          </a:p>
          <a:p>
            <a:pPr lvl="1"/>
            <a:r>
              <a:rPr lang="en-US" dirty="0" smtClean="0"/>
              <a:t>Transmits with less attenuation</a:t>
            </a:r>
          </a:p>
          <a:p>
            <a:pPr lvl="1"/>
            <a:r>
              <a:rPr lang="en-US" dirty="0" smtClean="0"/>
              <a:t>Immune to EMI and RFI</a:t>
            </a:r>
          </a:p>
          <a:p>
            <a:r>
              <a:rPr lang="en-US" dirty="0" smtClean="0"/>
              <a:t>Fiber Media Cable Design</a:t>
            </a:r>
          </a:p>
          <a:p>
            <a:r>
              <a:rPr lang="en-US" dirty="0" smtClean="0"/>
              <a:t>Types of Fiber Media</a:t>
            </a:r>
          </a:p>
          <a:p>
            <a:pPr lvl="1"/>
            <a:r>
              <a:rPr lang="en-US" dirty="0" smtClean="0"/>
              <a:t>Single mode and multimode</a:t>
            </a:r>
          </a:p>
          <a:p>
            <a:r>
              <a:rPr lang="en-US" dirty="0" smtClean="0"/>
              <a:t>Fiber-Optic Connectors</a:t>
            </a:r>
          </a:p>
          <a:p>
            <a:r>
              <a:rPr lang="en-US" dirty="0" smtClean="0"/>
              <a:t>Testing Fiber Cables</a:t>
            </a:r>
          </a:p>
          <a:p>
            <a:r>
              <a:rPr lang="en-US" dirty="0" smtClean="0"/>
              <a:t>Fiber versus Copper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89" y="1087815"/>
            <a:ext cx="3024536" cy="306619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23" y="4328995"/>
            <a:ext cx="4950902" cy="231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950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48" y="4498533"/>
            <a:ext cx="3558579" cy="2051208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Network Media</a:t>
            </a:r>
            <a:br>
              <a:rPr lang="en-US" sz="1800" dirty="0" smtClean="0"/>
            </a:br>
            <a:r>
              <a:rPr lang="en-US" dirty="0" smtClean="0"/>
              <a:t>Wireless Media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3666953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Wireless Media</a:t>
            </a:r>
          </a:p>
          <a:p>
            <a:pPr lvl="1"/>
            <a:r>
              <a:rPr lang="en-US" dirty="0" smtClean="0"/>
              <a:t>Data communications using </a:t>
            </a:r>
            <a:r>
              <a:rPr lang="en-US" dirty="0"/>
              <a:t>radio or microwave frequencies</a:t>
            </a:r>
            <a:endParaRPr lang="en-US" dirty="0" smtClean="0"/>
          </a:p>
          <a:p>
            <a:r>
              <a:rPr lang="en-US" dirty="0" smtClean="0"/>
              <a:t>Types of Wireless Media</a:t>
            </a:r>
          </a:p>
          <a:p>
            <a:pPr lvl="1"/>
            <a:r>
              <a:rPr lang="en-US" dirty="0" smtClean="0"/>
              <a:t>Wi-Fi, Bluetooth, </a:t>
            </a:r>
            <a:r>
              <a:rPr lang="en-US" dirty="0" err="1" smtClean="0"/>
              <a:t>WiMax</a:t>
            </a:r>
            <a:endParaRPr lang="en-US" dirty="0" smtClean="0"/>
          </a:p>
          <a:p>
            <a:r>
              <a:rPr lang="en-US" dirty="0" smtClean="0"/>
              <a:t>Wireless LAN</a:t>
            </a:r>
          </a:p>
          <a:p>
            <a:pPr lvl="1"/>
            <a:r>
              <a:rPr lang="en-US" dirty="0" smtClean="0"/>
              <a:t>Wireless Access Point</a:t>
            </a:r>
          </a:p>
          <a:p>
            <a:pPr lvl="1"/>
            <a:r>
              <a:rPr lang="en-US" dirty="0" smtClean="0"/>
              <a:t>Wireless NIC adapters</a:t>
            </a:r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12" y="1232592"/>
            <a:ext cx="25241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3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4.3 Data Link Layer Protocols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85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Data Link Layer Protocols</a:t>
            </a:r>
            <a:br>
              <a:rPr lang="en-US" sz="1800" dirty="0" smtClean="0"/>
            </a:br>
            <a:r>
              <a:rPr lang="en-US" dirty="0" smtClean="0"/>
              <a:t>Purpose of the Data Link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en-US" dirty="0" smtClean="0"/>
              <a:t>The Data Link Layer</a:t>
            </a:r>
          </a:p>
          <a:p>
            <a:pPr lvl="1"/>
            <a:r>
              <a:rPr lang="en-US" dirty="0" smtClean="0"/>
              <a:t>What is this layer responsible for?</a:t>
            </a:r>
          </a:p>
          <a:p>
            <a:r>
              <a:rPr lang="en-US" dirty="0" smtClean="0"/>
              <a:t>Data Link Sublayers</a:t>
            </a:r>
          </a:p>
          <a:p>
            <a:pPr lvl="1"/>
            <a:r>
              <a:rPr lang="en-US" dirty="0" smtClean="0"/>
              <a:t>LLC communicates with the network layer</a:t>
            </a:r>
          </a:p>
          <a:p>
            <a:pPr lvl="1"/>
            <a:r>
              <a:rPr lang="en-US" dirty="0"/>
              <a:t>MAC defines the media access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Providing Access to Media</a:t>
            </a:r>
          </a:p>
          <a:p>
            <a:r>
              <a:rPr lang="en-US" dirty="0" smtClean="0"/>
              <a:t>Data Link Layer Standards</a:t>
            </a:r>
          </a:p>
          <a:p>
            <a:pPr lvl="1"/>
            <a:r>
              <a:rPr lang="en-US" dirty="0" smtClean="0"/>
              <a:t>IEEE</a:t>
            </a:r>
          </a:p>
          <a:p>
            <a:pPr lvl="1"/>
            <a:r>
              <a:rPr lang="en-US" dirty="0" smtClean="0"/>
              <a:t>ITU</a:t>
            </a:r>
          </a:p>
          <a:p>
            <a:pPr lvl="1"/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ANSI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50" y="4105560"/>
            <a:ext cx="5286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78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4.4 Media Access Control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31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Media Access Control</a:t>
            </a:r>
            <a:br>
              <a:rPr lang="en-US" sz="1800" dirty="0" smtClean="0"/>
            </a:br>
            <a:r>
              <a:rPr lang="en-US" dirty="0" smtClean="0"/>
              <a:t>Topologies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3"/>
            <a:ext cx="3239774" cy="1155766"/>
          </a:xfrm>
        </p:spPr>
        <p:txBody>
          <a:bodyPr/>
          <a:lstStyle/>
          <a:p>
            <a:r>
              <a:rPr lang="en-US" dirty="0" smtClean="0"/>
              <a:t>Controlling Access to the Media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60" y="783041"/>
            <a:ext cx="4850066" cy="229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93868" y="3159833"/>
            <a:ext cx="5788418" cy="52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Physical and Logical Topologies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25" y="3736577"/>
            <a:ext cx="3927818" cy="26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31" y="3736577"/>
            <a:ext cx="4479594" cy="258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9771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Media Access Control</a:t>
            </a:r>
            <a:br>
              <a:rPr lang="en-US" sz="1800" dirty="0" smtClean="0"/>
            </a:br>
            <a:r>
              <a:rPr lang="en-US" dirty="0" smtClean="0"/>
              <a:t>WAN Topologies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en-US" dirty="0" smtClean="0"/>
              <a:t>Common Physical WAN Topologies</a:t>
            </a:r>
          </a:p>
          <a:p>
            <a:pPr lvl="1"/>
            <a:r>
              <a:rPr lang="en-US" dirty="0" smtClean="0"/>
              <a:t>Point-to-point</a:t>
            </a:r>
          </a:p>
          <a:p>
            <a:pPr lvl="1"/>
            <a:r>
              <a:rPr lang="en-US" dirty="0" smtClean="0"/>
              <a:t>Hub and spoke</a:t>
            </a:r>
          </a:p>
          <a:p>
            <a:pPr lvl="1"/>
            <a:r>
              <a:rPr lang="en-US" dirty="0" smtClean="0"/>
              <a:t>Mesh</a:t>
            </a:r>
          </a:p>
          <a:p>
            <a:r>
              <a:rPr lang="en-US" dirty="0" smtClean="0"/>
              <a:t>Physical Point-to-Point Topology</a:t>
            </a:r>
          </a:p>
          <a:p>
            <a:r>
              <a:rPr lang="en-US" dirty="0" smtClean="0"/>
              <a:t>Logical Point-to-Point Topology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94" y="2035706"/>
            <a:ext cx="1553297" cy="852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82" y="1078343"/>
            <a:ext cx="1431470" cy="1279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225" y="3247004"/>
            <a:ext cx="1629439" cy="1477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36" y="5082667"/>
            <a:ext cx="7255420" cy="12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693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Media Access Control</a:t>
            </a:r>
            <a:br>
              <a:rPr lang="en-US" sz="1800" dirty="0" smtClean="0"/>
            </a:br>
            <a:r>
              <a:rPr lang="en-US" dirty="0" smtClean="0"/>
              <a:t>LAN Topologies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en-US" dirty="0" smtClean="0"/>
              <a:t>Physical LAN Topologies</a:t>
            </a:r>
          </a:p>
          <a:p>
            <a:r>
              <a:rPr lang="en-US" dirty="0" smtClean="0"/>
              <a:t>Half and Full Duplex</a:t>
            </a:r>
          </a:p>
          <a:p>
            <a:r>
              <a:rPr lang="en-US" dirty="0" smtClean="0"/>
              <a:t>Media Access Control Methods</a:t>
            </a:r>
          </a:p>
          <a:p>
            <a:r>
              <a:rPr lang="en-US" dirty="0" smtClean="0"/>
              <a:t>Contention-Based Access</a:t>
            </a:r>
          </a:p>
          <a:p>
            <a:pPr lvl="1"/>
            <a:r>
              <a:rPr lang="en-US" dirty="0" smtClean="0"/>
              <a:t>CSMA/CD vs. CSMA/CA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508" y="813492"/>
            <a:ext cx="17145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04" y="4554652"/>
            <a:ext cx="29718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845" y="4573702"/>
            <a:ext cx="2371725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408" y="2560247"/>
            <a:ext cx="251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5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Media Access Control</a:t>
            </a:r>
            <a:br>
              <a:rPr lang="en-US" sz="1800" dirty="0" smtClean="0"/>
            </a:br>
            <a:r>
              <a:rPr lang="en-US" dirty="0" smtClean="0"/>
              <a:t>Data Link Frame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3"/>
            <a:ext cx="4536310" cy="2793498"/>
          </a:xfrm>
        </p:spPr>
        <p:txBody>
          <a:bodyPr>
            <a:normAutofit/>
          </a:bodyPr>
          <a:lstStyle/>
          <a:p>
            <a:r>
              <a:rPr lang="en-US" dirty="0" smtClean="0"/>
              <a:t>The Frame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Trailer</a:t>
            </a:r>
          </a:p>
          <a:p>
            <a:r>
              <a:rPr lang="en-US" dirty="0" smtClean="0"/>
              <a:t>Frame Fields</a:t>
            </a:r>
          </a:p>
          <a:p>
            <a:r>
              <a:rPr lang="en-US" dirty="0" smtClean="0"/>
              <a:t>Layer 2 Address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4" y="4415450"/>
            <a:ext cx="6892119" cy="199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749421" y="1232593"/>
            <a:ext cx="4107421" cy="279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LAN and WAN Frames</a:t>
            </a:r>
          </a:p>
          <a:p>
            <a:pPr lvl="1"/>
            <a:r>
              <a:rPr lang="en-US" kern="0" dirty="0" smtClean="0"/>
              <a:t>802.11 Wireless Frame</a:t>
            </a:r>
          </a:p>
          <a:p>
            <a:pPr lvl="1"/>
            <a:r>
              <a:rPr lang="en-US" kern="0" dirty="0" smtClean="0"/>
              <a:t>PPP Frame</a:t>
            </a:r>
          </a:p>
          <a:p>
            <a:pPr lvl="1"/>
            <a:r>
              <a:rPr lang="en-US" kern="0" dirty="0" smtClean="0"/>
              <a:t>HDLC</a:t>
            </a:r>
          </a:p>
          <a:p>
            <a:pPr lvl="1"/>
            <a:r>
              <a:rPr lang="en-US" kern="0" dirty="0" smtClean="0"/>
              <a:t>Frame Relay</a:t>
            </a:r>
          </a:p>
          <a:p>
            <a:pPr lvl="1"/>
            <a:r>
              <a:rPr lang="en-US" kern="0" dirty="0" smtClean="0"/>
              <a:t>Ethernet Frame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041353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defRPr/>
            </a:pPr>
            <a:r>
              <a:rPr lang="en-US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</a:t>
            </a:r>
            <a:r>
              <a:rPr 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Networks v6.0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4: Network Access</a:t>
            </a:r>
            <a:endParaRPr lang="en-US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250" y="2263775"/>
            <a:ext cx="4164109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4.5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9" y="1539501"/>
            <a:ext cx="8300820" cy="330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Explain how physical layer protocols and services support communications across data networks.</a:t>
            </a:r>
          </a:p>
          <a:p>
            <a:r>
              <a:rPr lang="en-US" sz="2800" dirty="0"/>
              <a:t>Build a simple network using the appropriate media.</a:t>
            </a:r>
          </a:p>
          <a:p>
            <a:r>
              <a:rPr lang="en-US" sz="2800" dirty="0"/>
              <a:t>Explain how the Data Link layer supports communications across data networks.</a:t>
            </a:r>
          </a:p>
          <a:p>
            <a:r>
              <a:rPr lang="en-US" sz="2800" dirty="0"/>
              <a:t>Compare media access control techniques and logical topologies used in networks.</a:t>
            </a:r>
          </a:p>
          <a:p>
            <a:endParaRPr lang="en-US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53449"/>
            <a:ext cx="8103417" cy="838200"/>
          </a:xfrm>
        </p:spPr>
        <p:txBody>
          <a:bodyPr/>
          <a:lstStyle/>
          <a:p>
            <a:r>
              <a:rPr lang="en-US" sz="1800" dirty="0" smtClean="0"/>
              <a:t>Chapter Summary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308" y="333432"/>
            <a:ext cx="8419425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4.1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33242" y="1173742"/>
            <a:ext cx="2846602" cy="5364218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Access Point (AP</a:t>
            </a:r>
            <a:r>
              <a:rPr lang="en-US" sz="1600" dirty="0" smtClean="0">
                <a:solidFill>
                  <a:schemeClr val="bg2"/>
                </a:solidFill>
              </a:rPr>
              <a:t>)</a:t>
            </a:r>
          </a:p>
          <a:p>
            <a:r>
              <a:rPr lang="en-US" sz="1600" dirty="0"/>
              <a:t>American National Standards Institute (ANSI) </a:t>
            </a:r>
            <a:r>
              <a:rPr lang="en-US" sz="1600" dirty="0" smtClean="0"/>
              <a:t>Bandwidth</a:t>
            </a:r>
            <a:endParaRPr lang="en-US" sz="1600" dirty="0"/>
          </a:p>
          <a:p>
            <a:r>
              <a:rPr lang="en-US" sz="1600" dirty="0" smtClean="0"/>
              <a:t>CENELEC </a:t>
            </a:r>
            <a:r>
              <a:rPr lang="en-US" sz="1600" dirty="0"/>
              <a:t>(European Committee for </a:t>
            </a:r>
            <a:r>
              <a:rPr lang="en-US" sz="1600" dirty="0" err="1"/>
              <a:t>Electrotechnical</a:t>
            </a:r>
            <a:r>
              <a:rPr lang="en-US" sz="1600" dirty="0"/>
              <a:t> Standardization)</a:t>
            </a:r>
          </a:p>
          <a:p>
            <a:pPr lvl="0"/>
            <a:r>
              <a:rPr lang="en-US" sz="1600" dirty="0" smtClean="0"/>
              <a:t>CSA </a:t>
            </a:r>
            <a:r>
              <a:rPr lang="en-US" sz="1600" dirty="0"/>
              <a:t>(Canadian Standards Association)</a:t>
            </a:r>
          </a:p>
          <a:p>
            <a:r>
              <a:rPr lang="en-US" sz="1600" kern="1200" dirty="0"/>
              <a:t>Copper </a:t>
            </a:r>
            <a:r>
              <a:rPr lang="en-US" sz="1600" kern="1200" dirty="0" smtClean="0"/>
              <a:t>cable</a:t>
            </a:r>
            <a:endParaRPr lang="en-US" sz="1600" dirty="0" smtClean="0"/>
          </a:p>
          <a:p>
            <a:r>
              <a:rPr lang="en-US" sz="1600" dirty="0"/>
              <a:t>European Telecommunications Standards Institute (ETSI) </a:t>
            </a:r>
            <a:r>
              <a:rPr lang="en-US" sz="1600" dirty="0" smtClean="0"/>
              <a:t>Encoding</a:t>
            </a:r>
            <a:endParaRPr lang="en-US" sz="1600" dirty="0"/>
          </a:p>
          <a:p>
            <a:pPr lvl="0"/>
            <a:r>
              <a:rPr lang="en-US" sz="1600" dirty="0"/>
              <a:t>Federal Communication Commission (FCC) in the USA </a:t>
            </a:r>
          </a:p>
          <a:p>
            <a:r>
              <a:rPr lang="en-US" sz="1600" kern="1200" dirty="0" smtClean="0"/>
              <a:t>Fiber-optic </a:t>
            </a:r>
            <a:r>
              <a:rPr lang="en-US" sz="1600" kern="1200" dirty="0"/>
              <a:t>cable</a:t>
            </a:r>
          </a:p>
          <a:p>
            <a:endParaRPr lang="en-US" sz="1600" dirty="0" smtClean="0"/>
          </a:p>
          <a:p>
            <a:endParaRPr lang="en-US" sz="1600" kern="12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179843" y="1173742"/>
            <a:ext cx="2824305" cy="53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Gigabits per second (Gb/s) </a:t>
            </a:r>
            <a:endParaRPr lang="en-US" sz="1600" dirty="0" smtClean="0"/>
          </a:p>
          <a:p>
            <a:r>
              <a:rPr lang="en-US" sz="1600" dirty="0" err="1" smtClean="0"/>
              <a:t>Goodput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/>
              <a:t>Institute of Electrical and Electronics Engineers (IEEE)</a:t>
            </a:r>
          </a:p>
          <a:p>
            <a:r>
              <a:rPr lang="en-US" sz="1600" dirty="0"/>
              <a:t>Integrated Service Router (ISR)</a:t>
            </a:r>
            <a:endParaRPr lang="en-US" sz="1600" dirty="0">
              <a:solidFill>
                <a:srgbClr val="000000"/>
              </a:solidFill>
            </a:endParaRPr>
          </a:p>
          <a:p>
            <a:pPr lvl="0"/>
            <a:r>
              <a:rPr lang="en-US" sz="1600" dirty="0" smtClean="0"/>
              <a:t>International </a:t>
            </a:r>
            <a:r>
              <a:rPr lang="en-US" sz="1600" dirty="0"/>
              <a:t>Organization for Standardization (ISO) </a:t>
            </a:r>
          </a:p>
          <a:p>
            <a:pPr lvl="0"/>
            <a:r>
              <a:rPr lang="en-US" sz="1600" dirty="0"/>
              <a:t>International Telecommunication Union (ITU) </a:t>
            </a:r>
          </a:p>
          <a:p>
            <a:pPr lvl="0"/>
            <a:r>
              <a:rPr lang="en-US" sz="1600" dirty="0" smtClean="0"/>
              <a:t>Internet </a:t>
            </a:r>
            <a:r>
              <a:rPr lang="en-US" sz="1600" dirty="0"/>
              <a:t>Engineering Task Force (IETF) </a:t>
            </a:r>
          </a:p>
          <a:p>
            <a:pPr lvl="0"/>
            <a:r>
              <a:rPr lang="en-US" sz="1600" dirty="0" smtClean="0"/>
              <a:t>JSA/JIS </a:t>
            </a:r>
            <a:r>
              <a:rPr lang="en-US" sz="1600" dirty="0"/>
              <a:t>(Japanese Standards Association)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/>
              <a:t>Kilobits per second (kb/s)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04148" y="1173742"/>
            <a:ext cx="2992357" cy="53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 smtClean="0"/>
              <a:t> Latency</a:t>
            </a:r>
            <a:endParaRPr lang="en-US" sz="1600" dirty="0"/>
          </a:p>
          <a:p>
            <a:pPr fontAlgn="b"/>
            <a:r>
              <a:rPr lang="en-US" sz="1600" dirty="0"/>
              <a:t>Manchester encoding</a:t>
            </a:r>
          </a:p>
          <a:p>
            <a:pPr fontAlgn="b"/>
            <a:r>
              <a:rPr lang="en-US" sz="1600" dirty="0" smtClean="0"/>
              <a:t>Megabits </a:t>
            </a:r>
            <a:r>
              <a:rPr lang="en-US" sz="1600" dirty="0"/>
              <a:t>per second (Mb/s</a:t>
            </a:r>
            <a:r>
              <a:rPr lang="en-US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Modulation</a:t>
            </a: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Interface Cards (NICs)</a:t>
            </a:r>
          </a:p>
          <a:p>
            <a:pPr fontAlgn="b"/>
            <a:r>
              <a:rPr lang="en-US" sz="1600" dirty="0"/>
              <a:t>OSI Physical Layer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Signaling</a:t>
            </a:r>
            <a:endParaRPr lang="en-US" sz="1600" dirty="0"/>
          </a:p>
          <a:p>
            <a:pPr lvl="0" fontAlgn="b"/>
            <a:r>
              <a:rPr lang="en-US" sz="1600" dirty="0" smtClean="0"/>
              <a:t>Telecommunications </a:t>
            </a:r>
            <a:r>
              <a:rPr lang="en-US" sz="1600" dirty="0"/>
              <a:t>Industry Association/Electronic Industries Association (TIA/EIA</a:t>
            </a:r>
            <a:r>
              <a:rPr lang="en-US" sz="1600" dirty="0" smtClean="0"/>
              <a:t>)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/>
              <a:t>Throughput</a:t>
            </a:r>
          </a:p>
          <a:p>
            <a:r>
              <a:rPr lang="en-US" sz="1600" dirty="0" smtClean="0"/>
              <a:t>Wireless</a:t>
            </a:r>
            <a:endParaRPr lang="en-US" sz="1600" dirty="0"/>
          </a:p>
          <a:p>
            <a:r>
              <a:rPr lang="en-US" sz="1600" dirty="0"/>
              <a:t>Wireless Local Network (WLAN)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0558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1690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4.2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7" y="1093110"/>
            <a:ext cx="2793249" cy="5625408"/>
          </a:xfrm>
        </p:spPr>
        <p:txBody>
          <a:bodyPr>
            <a:noAutofit/>
          </a:bodyPr>
          <a:lstStyle/>
          <a:p>
            <a:pPr fontAlgn="b"/>
            <a:r>
              <a:rPr lang="en-US" sz="1600" kern="1200" dirty="0" smtClean="0"/>
              <a:t>Cancelation</a:t>
            </a:r>
            <a:endParaRPr lang="en-US" sz="1600" kern="12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en-US" sz="1600" kern="1200" dirty="0"/>
              <a:t>Category 5 cable (Cat 5)</a:t>
            </a:r>
          </a:p>
          <a:p>
            <a:pPr defTabSz="914400" eaLnBrk="1" fontAlgn="b" hangingPunct="1"/>
            <a:r>
              <a:rPr lang="en-US" sz="1600" kern="1200" dirty="0"/>
              <a:t>Enhanced Category 5 cable (Cat5e)</a:t>
            </a:r>
          </a:p>
          <a:p>
            <a:pPr defTabSz="914400" eaLnBrk="1" fontAlgn="b" hangingPunct="1"/>
            <a:r>
              <a:rPr lang="en-US" sz="1600" kern="1200" dirty="0"/>
              <a:t>Category 6 cable (Cat6)</a:t>
            </a:r>
          </a:p>
          <a:p>
            <a:pPr defTabSz="914400" eaLnBrk="1" fontAlgn="b" hangingPunct="1"/>
            <a:r>
              <a:rPr lang="en-US" sz="1600" kern="1200" dirty="0"/>
              <a:t>Category 6a cable (Cat6a)</a:t>
            </a:r>
          </a:p>
          <a:p>
            <a:pPr defTabSz="914400" eaLnBrk="1" fontAlgn="b" hangingPunct="1"/>
            <a:r>
              <a:rPr lang="en-US" sz="1600" kern="1200" dirty="0"/>
              <a:t>Category 7 cable (Cat7)</a:t>
            </a:r>
            <a:endParaRPr lang="en-US" sz="1600" kern="12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Cladding</a:t>
            </a:r>
          </a:p>
          <a:p>
            <a:pPr fontAlgn="b"/>
            <a:r>
              <a:rPr lang="en-US" sz="1600" kern="1200" dirty="0"/>
              <a:t>Coaxial</a:t>
            </a:r>
            <a:endParaRPr lang="en-US" sz="1600" kern="1200" dirty="0">
              <a:solidFill>
                <a:srgbClr val="000000"/>
              </a:solidFill>
            </a:endParaRPr>
          </a:p>
          <a:p>
            <a:pPr fontAlgn="b"/>
            <a:r>
              <a:rPr lang="en-US" sz="1600" kern="1200" dirty="0" smtClean="0"/>
              <a:t>Coaxial cabling</a:t>
            </a:r>
          </a:p>
          <a:p>
            <a:pPr fontAlgn="b"/>
            <a:r>
              <a:rPr lang="en-US" sz="1600" dirty="0" smtClean="0"/>
              <a:t>Core</a:t>
            </a:r>
            <a:endParaRPr lang="en-US" sz="1600" kern="12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en-US" sz="1600" kern="1200" dirty="0"/>
              <a:t>Coverage area</a:t>
            </a:r>
          </a:p>
          <a:p>
            <a:pPr defTabSz="914400" eaLnBrk="1" fontAlgn="b" hangingPunct="1"/>
            <a:r>
              <a:rPr lang="en-US" sz="1600" dirty="0"/>
              <a:t>Crosstalk</a:t>
            </a:r>
          </a:p>
          <a:p>
            <a:pPr defTabSz="914400" eaLnBrk="1" fontAlgn="b" hangingPunct="1"/>
            <a:r>
              <a:rPr lang="en-US" sz="1600" dirty="0" smtClean="0"/>
              <a:t>Dispersion</a:t>
            </a:r>
            <a:endParaRPr lang="en-US" sz="16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en-US" sz="1600" dirty="0"/>
              <a:t>Duplex Multimode LC </a:t>
            </a:r>
            <a:r>
              <a:rPr lang="en-US" sz="1600" dirty="0" smtClean="0"/>
              <a:t>Connector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33611" y="1093110"/>
            <a:ext cx="2819385" cy="56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Electromagnetic interference (EMI)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End </a:t>
            </a:r>
            <a:r>
              <a:rPr lang="en-US" sz="1600" dirty="0"/>
              <a:t>gap</a:t>
            </a:r>
          </a:p>
          <a:p>
            <a:pPr fontAlgn="b"/>
            <a:r>
              <a:rPr lang="en-US" sz="1600" dirty="0" smtClean="0"/>
              <a:t>End </a:t>
            </a:r>
            <a:r>
              <a:rPr lang="en-US" sz="1600" dirty="0"/>
              <a:t>finish</a:t>
            </a:r>
          </a:p>
          <a:p>
            <a:pPr defTabSz="914400" eaLnBrk="1" fontAlgn="b" hangingPunct="1"/>
            <a:r>
              <a:rPr lang="en-US" sz="1600" dirty="0" smtClean="0"/>
              <a:t>Enterprise </a:t>
            </a:r>
            <a:r>
              <a:rPr lang="en-US" sz="1600" dirty="0"/>
              <a:t>networks</a:t>
            </a:r>
          </a:p>
          <a:p>
            <a:pPr defTabSz="914400" eaLnBrk="1" fontAlgn="b" hangingPunct="1"/>
            <a:r>
              <a:rPr lang="en-US" sz="1600" dirty="0"/>
              <a:t>Fiber-to-the-home (FTTH)</a:t>
            </a:r>
            <a:endParaRPr lang="en-US" sz="16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en-US" sz="1600" dirty="0" smtClean="0"/>
              <a:t>Institute </a:t>
            </a:r>
            <a:r>
              <a:rPr lang="en-US" sz="1600" dirty="0"/>
              <a:t>of Electrical and Electronics Engineers (IEEE)</a:t>
            </a:r>
          </a:p>
          <a:p>
            <a:pPr fontAlgn="b"/>
            <a:r>
              <a:rPr lang="en-US" sz="1600" dirty="0"/>
              <a:t>Interference</a:t>
            </a:r>
          </a:p>
          <a:p>
            <a:pPr fontAlgn="b"/>
            <a:r>
              <a:rPr lang="en-US" sz="1600" dirty="0" smtClean="0"/>
              <a:t>Jacket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Lasers</a:t>
            </a:r>
            <a:endParaRPr lang="en-US" sz="1600" dirty="0"/>
          </a:p>
          <a:p>
            <a:pPr fontAlgn="b"/>
            <a:r>
              <a:rPr lang="en-US" sz="1600" dirty="0"/>
              <a:t>Light Emitting Diodes (LEDs)</a:t>
            </a:r>
          </a:p>
          <a:p>
            <a:pPr fontAlgn="b"/>
            <a:r>
              <a:rPr lang="en-US" sz="1600" dirty="0"/>
              <a:t>Long-haul networks</a:t>
            </a:r>
          </a:p>
          <a:p>
            <a:pPr fontAlgn="b"/>
            <a:r>
              <a:rPr lang="en-US" sz="1600" dirty="0" smtClean="0"/>
              <a:t>Misalignment</a:t>
            </a:r>
            <a:endParaRPr lang="en-US" sz="1600" dirty="0"/>
          </a:p>
          <a:p>
            <a:pPr fontAlgn="b"/>
            <a:r>
              <a:rPr lang="en-US" sz="1600" dirty="0" smtClean="0"/>
              <a:t>Multi-mode </a:t>
            </a:r>
            <a:r>
              <a:rPr lang="en-US" sz="1600" dirty="0"/>
              <a:t>fiber (MMF)</a:t>
            </a:r>
          </a:p>
          <a:p>
            <a:pPr fontAlgn="b"/>
            <a:r>
              <a:rPr lang="en-US" sz="1600" dirty="0"/>
              <a:t>Optical fiber cable</a:t>
            </a: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940624" y="1093110"/>
            <a:ext cx="3025401" cy="56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 fontScale="92500"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Radio frequency interference (RFI)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RJ45 </a:t>
            </a:r>
            <a:r>
              <a:rPr lang="en-US" sz="1600" dirty="0"/>
              <a:t>connector</a:t>
            </a:r>
            <a:endParaRPr lang="en-US" sz="16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en-US" sz="1600" dirty="0"/>
              <a:t>Rollover</a:t>
            </a:r>
          </a:p>
          <a:p>
            <a:pPr defTabSz="914400" eaLnBrk="1" fontAlgn="b" hangingPunct="1"/>
            <a:r>
              <a:rPr lang="en-US" sz="1600" dirty="0" smtClean="0"/>
              <a:t>Shared </a:t>
            </a:r>
            <a:r>
              <a:rPr lang="en-US" sz="1600" dirty="0"/>
              <a:t>medium</a:t>
            </a:r>
            <a:endParaRPr lang="en-US" sz="16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en-US" sz="1600" dirty="0" smtClean="0"/>
              <a:t>Shielded </a:t>
            </a:r>
            <a:r>
              <a:rPr lang="en-US" sz="1600" dirty="0"/>
              <a:t>twisted pair cabling (STP)</a:t>
            </a:r>
            <a:endParaRPr lang="en-US" sz="1600" i="1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Signal attenuation </a:t>
            </a:r>
          </a:p>
          <a:p>
            <a:pPr fontAlgn="b"/>
            <a:r>
              <a:rPr lang="en-US" sz="1600" dirty="0"/>
              <a:t>Single-mode fiber (SMF)</a:t>
            </a:r>
          </a:p>
          <a:p>
            <a:pPr fontAlgn="b"/>
            <a:r>
              <a:rPr lang="en-US" sz="1600" dirty="0" smtClean="0"/>
              <a:t>ST</a:t>
            </a:r>
            <a:r>
              <a:rPr lang="en-US" sz="1600" dirty="0"/>
              <a:t>, SC, and LC fiber-optic connectors</a:t>
            </a:r>
          </a:p>
          <a:p>
            <a:pPr fontAlgn="b"/>
            <a:r>
              <a:rPr lang="en-US" sz="1600" dirty="0"/>
              <a:t>Submarine networks</a:t>
            </a:r>
            <a:endParaRPr lang="en-US" sz="16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en-US" sz="1600" dirty="0"/>
              <a:t>TIA 568A</a:t>
            </a:r>
          </a:p>
          <a:p>
            <a:pPr defTabSz="914400" eaLnBrk="1" fontAlgn="b" hangingPunct="1"/>
            <a:r>
              <a:rPr lang="en-US" sz="1600" dirty="0"/>
              <a:t>TIA 568B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TIA/EIA </a:t>
            </a:r>
            <a:r>
              <a:rPr lang="en-US" sz="1600" dirty="0"/>
              <a:t>568 standard</a:t>
            </a:r>
          </a:p>
          <a:p>
            <a:pPr fontAlgn="b"/>
            <a:r>
              <a:rPr lang="en-US" sz="1600" dirty="0"/>
              <a:t>Unshielded twisted pair (UTP)</a:t>
            </a:r>
          </a:p>
          <a:p>
            <a:pPr fontAlgn="b"/>
            <a:r>
              <a:rPr lang="en-US" sz="1600" dirty="0" smtClean="0"/>
              <a:t>Wireless </a:t>
            </a:r>
            <a:r>
              <a:rPr lang="en-US" sz="1600" dirty="0"/>
              <a:t>Access Point (AP)</a:t>
            </a:r>
          </a:p>
          <a:p>
            <a:pPr fontAlgn="b"/>
            <a:r>
              <a:rPr lang="en-US" sz="1600" dirty="0"/>
              <a:t>Wireless NIC </a:t>
            </a:r>
            <a:r>
              <a:rPr lang="en-US" sz="1600" dirty="0" smtClean="0"/>
              <a:t>adapters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600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4.3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3465" y="1456841"/>
            <a:ext cx="8486582" cy="5067944"/>
          </a:xfrm>
        </p:spPr>
        <p:txBody>
          <a:bodyPr>
            <a:normAutofit fontScale="92500" lnSpcReduction="20000"/>
          </a:bodyPr>
          <a:lstStyle/>
          <a:p>
            <a:pPr lvl="0" fontAlgn="b"/>
            <a:r>
              <a:rPr lang="en-US" sz="2800" dirty="0"/>
              <a:t>American National Standards Institute (ANSI)</a:t>
            </a:r>
            <a:endParaRPr lang="en-US" sz="2800" dirty="0">
              <a:solidFill>
                <a:srgbClr val="000000"/>
              </a:solidFill>
            </a:endParaRPr>
          </a:p>
          <a:p>
            <a:pPr fontAlgn="b"/>
            <a:r>
              <a:rPr lang="en-US" sz="2800" kern="1200" dirty="0" smtClean="0"/>
              <a:t>Data </a:t>
            </a:r>
            <a:r>
              <a:rPr lang="en-US" sz="2800" kern="1200" dirty="0"/>
              <a:t>link layer (layer 2)</a:t>
            </a:r>
          </a:p>
          <a:p>
            <a:pPr fontAlgn="b"/>
            <a:r>
              <a:rPr lang="en-US" sz="2800" dirty="0"/>
              <a:t>Ethernet </a:t>
            </a:r>
            <a:r>
              <a:rPr lang="en-US" sz="2800" dirty="0" smtClean="0"/>
              <a:t>interface</a:t>
            </a:r>
          </a:p>
          <a:p>
            <a:pPr fontAlgn="b"/>
            <a:r>
              <a:rPr lang="en-US" sz="2800" kern="1200" dirty="0" smtClean="0"/>
              <a:t>Frames</a:t>
            </a:r>
            <a:endParaRPr lang="en-US" sz="2800" kern="1200" dirty="0">
              <a:solidFill>
                <a:srgbClr val="000000"/>
              </a:solidFill>
            </a:endParaRPr>
          </a:p>
          <a:p>
            <a:pPr marL="0" lvl="0" defTabSz="914400" eaLnBrk="1" fontAlgn="b" hangingPunct="1"/>
            <a:r>
              <a:rPr lang="en-US" sz="2800" dirty="0"/>
              <a:t>Institute of Electrical and Electronics Engineers (IEEE)</a:t>
            </a:r>
          </a:p>
          <a:p>
            <a:pPr marL="0" defTabSz="914400" eaLnBrk="1" fontAlgn="b" hangingPunct="1"/>
            <a:r>
              <a:rPr lang="en-US" sz="2800" dirty="0"/>
              <a:t>International Organization for Standardization (ISO)</a:t>
            </a:r>
          </a:p>
          <a:p>
            <a:pPr marL="0" lvl="0" defTabSz="914400" eaLnBrk="1" fontAlgn="b" hangingPunct="1"/>
            <a:r>
              <a:rPr lang="en-US" sz="2800" dirty="0"/>
              <a:t>International Telecommunication Union (ITU</a:t>
            </a:r>
            <a:r>
              <a:rPr lang="en-US" sz="2800" dirty="0" smtClean="0"/>
              <a:t>)</a:t>
            </a:r>
          </a:p>
          <a:p>
            <a:pPr marL="0" lvl="0" defTabSz="914400" eaLnBrk="1" fontAlgn="b" hangingPunct="1"/>
            <a:r>
              <a:rPr lang="en-US" sz="2800" dirty="0" smtClean="0"/>
              <a:t>Logical Link Control (LLC)</a:t>
            </a:r>
          </a:p>
          <a:p>
            <a:pPr marL="0" lvl="0" defTabSz="914400" eaLnBrk="1" fontAlgn="b" hangingPunct="1"/>
            <a:r>
              <a:rPr lang="en-US" sz="2800" dirty="0" smtClean="0"/>
              <a:t>Media Access Control (MAC)</a:t>
            </a:r>
            <a:endParaRPr lang="en-US" sz="2800" dirty="0"/>
          </a:p>
          <a:p>
            <a:pPr fontAlgn="b"/>
            <a:r>
              <a:rPr lang="en-US" sz="2800" dirty="0" smtClean="0"/>
              <a:t>Serial interface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40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1690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4.4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7" y="1201596"/>
            <a:ext cx="2793249" cy="5447176"/>
          </a:xfrm>
        </p:spPr>
        <p:txBody>
          <a:bodyPr>
            <a:noAutofit/>
          </a:bodyPr>
          <a:lstStyle/>
          <a:p>
            <a:pPr marL="231775" indent="-231775" defTabSz="914400" eaLnBrk="1" fontAlgn="b" hangingPunct="1"/>
            <a:r>
              <a:rPr lang="en-US" sz="1600" kern="1200" dirty="0"/>
              <a:t>802.11 frame</a:t>
            </a:r>
            <a:endParaRPr lang="en-US" sz="1600" kern="1200" dirty="0">
              <a:solidFill>
                <a:srgbClr val="000000"/>
              </a:solidFill>
            </a:endParaRPr>
          </a:p>
          <a:p>
            <a:pPr marL="231775" lvl="0" indent="-231775" defTabSz="914400" eaLnBrk="1" fontAlgn="b" hangingPunct="1"/>
            <a:r>
              <a:rPr lang="en-US" sz="1600" dirty="0"/>
              <a:t>802.11 Wireless</a:t>
            </a:r>
          </a:p>
          <a:p>
            <a:pPr marL="231775" indent="-231775" defTabSz="914400" eaLnBrk="1" fontAlgn="b" hangingPunct="1"/>
            <a:r>
              <a:rPr lang="en-US" sz="1600" dirty="0" smtClean="0"/>
              <a:t>Bus</a:t>
            </a:r>
            <a:endParaRPr lang="en-US" sz="1600" dirty="0"/>
          </a:p>
          <a:p>
            <a:pPr marL="231775" indent="-231775" defTabSz="914400" eaLnBrk="1" fontAlgn="b" hangingPunct="1"/>
            <a:r>
              <a:rPr lang="en-US" sz="1600" kern="1200" dirty="0"/>
              <a:t>Carrier</a:t>
            </a:r>
            <a:r>
              <a:rPr lang="en-US" sz="1800" kern="1200" dirty="0"/>
              <a:t> </a:t>
            </a:r>
            <a:r>
              <a:rPr lang="en-US" sz="1600" kern="1200" dirty="0"/>
              <a:t>Sense Multiple Access with Collision Avoidance (</a:t>
            </a:r>
            <a:r>
              <a:rPr lang="en-US" sz="1600" kern="1200" dirty="0" smtClean="0"/>
              <a:t>CSMA/CA)</a:t>
            </a:r>
          </a:p>
          <a:p>
            <a:pPr marL="231775" indent="-231775" defTabSz="914400" eaLnBrk="1" fontAlgn="b" hangingPunct="1"/>
            <a:r>
              <a:rPr lang="en-US" sz="1600" kern="1200" dirty="0" smtClean="0"/>
              <a:t>Carrier </a:t>
            </a:r>
            <a:r>
              <a:rPr lang="en-US" sz="1600" kern="1200" dirty="0"/>
              <a:t>Sense Multiple Access/Collision Detection (CSMA/CD) </a:t>
            </a:r>
          </a:p>
          <a:p>
            <a:pPr marL="231775" indent="-231775" defTabSz="914400" eaLnBrk="1" fontAlgn="b" hangingPunct="1"/>
            <a:r>
              <a:rPr lang="en-US" sz="1600" kern="1200" dirty="0"/>
              <a:t>Collision</a:t>
            </a:r>
            <a:endParaRPr lang="en-US" sz="1600" kern="1200" dirty="0">
              <a:solidFill>
                <a:srgbClr val="000000"/>
              </a:solidFill>
            </a:endParaRPr>
          </a:p>
          <a:p>
            <a:pPr marL="231775" indent="-231775" fontAlgn="b"/>
            <a:r>
              <a:rPr lang="en-US" sz="1600" kern="1200" dirty="0" smtClean="0"/>
              <a:t>Contention-based </a:t>
            </a:r>
            <a:r>
              <a:rPr lang="en-US" sz="1600" kern="1200" dirty="0"/>
              <a:t>access</a:t>
            </a:r>
          </a:p>
          <a:p>
            <a:pPr marL="231775" indent="-231775" fontAlgn="b"/>
            <a:r>
              <a:rPr lang="en-US" sz="1600" dirty="0"/>
              <a:t>Control</a:t>
            </a:r>
          </a:p>
          <a:p>
            <a:pPr marL="231775" indent="-231775" fontAlgn="b"/>
            <a:r>
              <a:rPr lang="en-US" sz="1600" kern="1200" dirty="0" smtClean="0"/>
              <a:t>Controlled </a:t>
            </a:r>
            <a:r>
              <a:rPr lang="en-US" sz="1600" kern="1200" dirty="0"/>
              <a:t>access</a:t>
            </a:r>
            <a:endParaRPr lang="en-US" sz="1600" kern="1200" dirty="0">
              <a:solidFill>
                <a:srgbClr val="000000"/>
              </a:solidFill>
            </a:endParaRPr>
          </a:p>
          <a:p>
            <a:pPr marL="231775" indent="-231775" defTabSz="914400" eaLnBrk="1" fontAlgn="b" hangingPunct="1"/>
            <a:r>
              <a:rPr lang="en-US" sz="1600" dirty="0"/>
              <a:t>Cyclic Redundancy Check (CRC) value</a:t>
            </a:r>
          </a:p>
          <a:p>
            <a:pPr marL="231775" indent="-231775" defTabSz="914400" eaLnBrk="1" fontAlgn="b" hangingPunct="1"/>
            <a:r>
              <a:rPr lang="en-US" sz="1600" kern="1200" dirty="0" smtClean="0"/>
              <a:t>Data</a:t>
            </a:r>
          </a:p>
          <a:p>
            <a:pPr marL="231775" indent="-231775" defTabSz="914400" eaLnBrk="1" fontAlgn="b" hangingPunct="1"/>
            <a:r>
              <a:rPr lang="en-US" sz="1600" dirty="0"/>
              <a:t>Error Detection</a:t>
            </a:r>
          </a:p>
          <a:p>
            <a:pPr marL="231775" indent="-231775" defTabSz="914400" eaLnBrk="1" fontAlgn="b" hangingPunct="1"/>
            <a:endParaRPr lang="en-US" sz="1600" kern="12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33611" y="1201596"/>
            <a:ext cx="2819385" cy="544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174625" defTabSz="914400" eaLnBrk="1" fontAlgn="b" hangingPunct="1"/>
            <a:r>
              <a:rPr lang="en-US" sz="1600" dirty="0" smtClean="0"/>
              <a:t>Ethernet</a:t>
            </a:r>
            <a:endParaRPr lang="en-US" sz="1600" dirty="0"/>
          </a:p>
          <a:p>
            <a:pPr indent="-174625" defTabSz="914400" eaLnBrk="1" fontAlgn="b" hangingPunct="1"/>
            <a:r>
              <a:rPr lang="en-US" sz="1600" dirty="0" smtClean="0"/>
              <a:t>Extended </a:t>
            </a:r>
            <a:r>
              <a:rPr lang="en-US" sz="1600" dirty="0"/>
              <a:t>Star</a:t>
            </a:r>
          </a:p>
          <a:p>
            <a:pPr indent="-174625" defTabSz="914400" eaLnBrk="1" fontAlgn="b" hangingPunct="1"/>
            <a:r>
              <a:rPr lang="en-US" sz="1600" dirty="0"/>
              <a:t>Frame Check Sequence (FCS) </a:t>
            </a:r>
            <a:r>
              <a:rPr lang="en-US" sz="1600" dirty="0" smtClean="0"/>
              <a:t>Frame </a:t>
            </a:r>
            <a:r>
              <a:rPr lang="en-US" sz="1600" dirty="0"/>
              <a:t>Relay</a:t>
            </a:r>
          </a:p>
          <a:p>
            <a:pPr lvl="0" indent="-174625" fontAlgn="b"/>
            <a:r>
              <a:rPr lang="en-US" sz="1600" dirty="0"/>
              <a:t>Frame Relay</a:t>
            </a:r>
            <a:endParaRPr lang="en-US" sz="1600" dirty="0">
              <a:solidFill>
                <a:srgbClr val="000000"/>
              </a:solidFill>
            </a:endParaRPr>
          </a:p>
          <a:p>
            <a:pPr indent="-174625" fontAlgn="b"/>
            <a:r>
              <a:rPr lang="en-US" sz="1600" dirty="0" smtClean="0"/>
              <a:t>Frame </a:t>
            </a:r>
            <a:r>
              <a:rPr lang="en-US" sz="1600" dirty="0"/>
              <a:t>start and stop indicator flags</a:t>
            </a:r>
          </a:p>
          <a:p>
            <a:pPr indent="-174625" defTabSz="914400" eaLnBrk="1" fontAlgn="b" hangingPunct="1"/>
            <a:r>
              <a:rPr lang="en-US" sz="1600" dirty="0"/>
              <a:t>Full-Duplex Communications</a:t>
            </a:r>
            <a:endParaRPr lang="en-US" sz="1600" dirty="0">
              <a:solidFill>
                <a:srgbClr val="000000"/>
              </a:solidFill>
            </a:endParaRPr>
          </a:p>
          <a:p>
            <a:pPr indent="-174625" defTabSz="914400" eaLnBrk="1" fontAlgn="b" hangingPunct="1"/>
            <a:r>
              <a:rPr lang="en-US" sz="1600" dirty="0" smtClean="0"/>
              <a:t>Half-Duplex </a:t>
            </a:r>
            <a:r>
              <a:rPr lang="en-US" sz="1600" dirty="0"/>
              <a:t>Communications</a:t>
            </a:r>
          </a:p>
          <a:p>
            <a:pPr indent="-174625" defTabSz="914400" eaLnBrk="1" fontAlgn="b" hangingPunct="1"/>
            <a:r>
              <a:rPr lang="en-US" sz="1600" dirty="0"/>
              <a:t>HDLC</a:t>
            </a:r>
          </a:p>
          <a:p>
            <a:pPr lvl="0" indent="-174625" defTabSz="914400" eaLnBrk="1" fontAlgn="b" hangingPunct="1"/>
            <a:r>
              <a:rPr lang="en-US" sz="1600" dirty="0" smtClean="0"/>
              <a:t>Header</a:t>
            </a:r>
            <a:endParaRPr lang="en-US" sz="1600" dirty="0"/>
          </a:p>
          <a:p>
            <a:pPr indent="-174625" defTabSz="914400" eaLnBrk="1" fontAlgn="b" hangingPunct="1"/>
            <a:r>
              <a:rPr lang="en-US" sz="1600" dirty="0"/>
              <a:t>Hub and Spoke</a:t>
            </a:r>
          </a:p>
          <a:p>
            <a:pPr indent="-174625" defTabSz="914400" eaLnBrk="1" fontAlgn="b" hangingPunct="1"/>
            <a:r>
              <a:rPr lang="en-US" sz="1600" dirty="0"/>
              <a:t>Logical Point-to-Point Topology</a:t>
            </a:r>
          </a:p>
          <a:p>
            <a:pPr lvl="0" indent="-174625" defTabSz="914400" eaLnBrk="1" fontAlgn="b" hangingPunct="1"/>
            <a:r>
              <a:rPr lang="en-US" sz="1600" dirty="0" smtClean="0"/>
              <a:t>Logical Topology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940624" y="1201596"/>
            <a:ext cx="3025401" cy="544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defTabSz="914400" eaLnBrk="1" fontAlgn="b" hangingPunct="1"/>
            <a:r>
              <a:rPr lang="en-US" sz="1600" dirty="0"/>
              <a:t>Media Access Control</a:t>
            </a:r>
          </a:p>
          <a:p>
            <a:pPr marL="0" lvl="0" defTabSz="914400" eaLnBrk="1" fontAlgn="b" hangingPunct="1"/>
            <a:r>
              <a:rPr lang="en-US" sz="1600" dirty="0" smtClean="0"/>
              <a:t>Media </a:t>
            </a:r>
            <a:r>
              <a:rPr lang="en-US" sz="1600" dirty="0"/>
              <a:t>Sharing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Mesh</a:t>
            </a:r>
          </a:p>
          <a:p>
            <a:pPr fontAlgn="b"/>
            <a:r>
              <a:rPr lang="en-US" sz="1600" dirty="0"/>
              <a:t>Physical Point-to-Point Topology</a:t>
            </a:r>
            <a:endParaRPr lang="en-US" sz="1600" dirty="0">
              <a:solidFill>
                <a:srgbClr val="000000"/>
              </a:solidFill>
            </a:endParaRPr>
          </a:p>
          <a:p>
            <a:pPr lvl="0" fontAlgn="b"/>
            <a:r>
              <a:rPr lang="en-US" sz="1600" dirty="0"/>
              <a:t>Physical Topology</a:t>
            </a:r>
          </a:p>
          <a:p>
            <a:r>
              <a:rPr lang="en-US" sz="1600" dirty="0"/>
              <a:t>Point-to-Point</a:t>
            </a:r>
          </a:p>
          <a:p>
            <a:pPr lvl="0"/>
            <a:r>
              <a:rPr lang="en-US" sz="1600" dirty="0" smtClean="0"/>
              <a:t>Point-to-Point </a:t>
            </a:r>
            <a:r>
              <a:rPr lang="en-US" sz="1600" dirty="0"/>
              <a:t>Protocol (PPP) </a:t>
            </a:r>
          </a:p>
          <a:p>
            <a:r>
              <a:rPr lang="en-US" sz="1600" dirty="0" smtClean="0"/>
              <a:t>Quality </a:t>
            </a:r>
            <a:r>
              <a:rPr lang="en-US" sz="1600" dirty="0"/>
              <a:t>of Service (QOS)</a:t>
            </a:r>
          </a:p>
          <a:p>
            <a:r>
              <a:rPr lang="en-US" sz="1600" dirty="0"/>
              <a:t>Ring</a:t>
            </a:r>
          </a:p>
          <a:p>
            <a:r>
              <a:rPr lang="en-US" sz="1600" dirty="0" smtClean="0"/>
              <a:t>Star</a:t>
            </a:r>
            <a:endParaRPr lang="en-US" sz="1600" dirty="0"/>
          </a:p>
          <a:p>
            <a:pPr lvl="0"/>
            <a:r>
              <a:rPr lang="en-US" sz="1600" dirty="0"/>
              <a:t>Topology</a:t>
            </a:r>
          </a:p>
          <a:p>
            <a:r>
              <a:rPr lang="en-US" sz="1600" dirty="0" smtClean="0"/>
              <a:t>Trailer</a:t>
            </a:r>
          </a:p>
          <a:p>
            <a:r>
              <a:rPr lang="en-US" sz="1600" dirty="0"/>
              <a:t>Type</a:t>
            </a:r>
          </a:p>
          <a:p>
            <a:r>
              <a:rPr lang="en-US" sz="1600" dirty="0" smtClean="0"/>
              <a:t>Virtual circuit</a:t>
            </a:r>
            <a:endParaRPr lang="en-US" sz="1600" dirty="0">
              <a:solidFill>
                <a:srgbClr val="000000"/>
              </a:solidFill>
            </a:endParaRPr>
          </a:p>
          <a:p>
            <a:pPr lvl="0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834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08791" y="307051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08791" y="1113439"/>
            <a:ext cx="7940675" cy="455849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  <a:endParaRPr lang="en-U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8791" y="6232016"/>
            <a:ext cx="81454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en-US" sz="1800" dirty="0"/>
              <a:t>The password used in the Packet Tracer activities in this chapter is</a:t>
            </a:r>
            <a:r>
              <a:rPr lang="en-US" sz="1800" dirty="0" smtClean="0"/>
              <a:t>: </a:t>
            </a:r>
            <a:r>
              <a:rPr lang="en-US" sz="1800" b="1" dirty="0" smtClean="0"/>
              <a:t>PT_ccna5</a:t>
            </a:r>
            <a:endParaRPr lang="en-US" sz="18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77237"/>
              </p:ext>
            </p:extLst>
          </p:nvPr>
        </p:nvGraphicFramePr>
        <p:xfrm>
          <a:off x="408791" y="1569293"/>
          <a:ext cx="8392309" cy="4511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430"/>
                <a:gridCol w="1731981"/>
                <a:gridCol w="4303059"/>
                <a:gridCol w="1399839"/>
              </a:tblGrid>
              <a:tr h="3743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Page 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 Type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Optional? Y/N</a:t>
                      </a:r>
                      <a:endParaRPr lang="en-US" sz="1400" dirty="0"/>
                    </a:p>
                  </a:txBody>
                  <a:tcPr anchor="ctr"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4.0.1.2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Class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Managing the Medium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4.1.2.4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Identifying Network devices and Cabling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4.1.3.5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Physical Layer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Terminology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4.2.1.7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Copper Media characteristics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4.2.2.6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Cable Pinouts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4.2.2.7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Building an Ethernet Crossover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Cable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4.2.3.7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Fiber Optics Terminology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4.2.4.4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Packet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Tracer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Connecting a Wired and Wireless LAN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4.2.4.5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Viewing Wired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and Wireless NIC Information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4.4.4.3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Generic Frame Fields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1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4.5.1.1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Class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Linked In!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4, “Assessment” after completing Chapter 4.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19308" y="1229536"/>
            <a:ext cx="8733677" cy="4926405"/>
          </a:xfrm>
        </p:spPr>
        <p:txBody>
          <a:bodyPr/>
          <a:lstStyle/>
          <a:p>
            <a:r>
              <a:rPr lang="en-US" dirty="0" smtClean="0"/>
              <a:t>Prior to teaching Chapter 4, the instructor should:</a:t>
            </a:r>
          </a:p>
          <a:p>
            <a:pPr lvl="1"/>
            <a:r>
              <a:rPr lang="en-US" dirty="0" smtClean="0"/>
              <a:t>Complete Chapter 4, “Assessment.”</a:t>
            </a:r>
          </a:p>
          <a:p>
            <a:r>
              <a:rPr lang="en-US" dirty="0" smtClean="0"/>
              <a:t>Section 4.1</a:t>
            </a:r>
          </a:p>
          <a:p>
            <a:pPr lvl="1"/>
            <a:r>
              <a:rPr lang="en-US" dirty="0" smtClean="0"/>
              <a:t>You may want to use a wireless router for the demonstration.</a:t>
            </a:r>
          </a:p>
          <a:p>
            <a:pPr lvl="1"/>
            <a:r>
              <a:rPr lang="en-US" dirty="0" smtClean="0"/>
              <a:t>Provide students with apps they can use at home to test download and upload speeds (for example: </a:t>
            </a:r>
            <a:r>
              <a:rPr lang="en-US" dirty="0" smtClean="0">
                <a:hlinkClick r:id="rId3"/>
              </a:rPr>
              <a:t>https://www.speakeasy.net/speedtest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Provide an example of bandwidth in terms of a water pipe. The larger the pipe, more water that can flow through it.</a:t>
            </a:r>
          </a:p>
          <a:p>
            <a:pPr lvl="1"/>
            <a:r>
              <a:rPr lang="en-US" dirty="0" smtClean="0"/>
              <a:t>Provide an example of throughput in terms of a water pipe. As a valve is opened, more water flows through.</a:t>
            </a:r>
            <a:endParaRPr lang="en-US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0323" y="222148"/>
            <a:ext cx="8351648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4: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410324" y="1199830"/>
            <a:ext cx="8351648" cy="5309455"/>
          </a:xfrm>
        </p:spPr>
        <p:txBody>
          <a:bodyPr/>
          <a:lstStyle/>
          <a:p>
            <a:r>
              <a:rPr lang="en-US" dirty="0" smtClean="0"/>
              <a:t>Section 4.2</a:t>
            </a:r>
          </a:p>
          <a:p>
            <a:pPr lvl="1"/>
            <a:r>
              <a:rPr lang="en-US" dirty="0" smtClean="0"/>
              <a:t>Show examples of different types of copper media. Hopefully you have saved some poorly made cables!</a:t>
            </a:r>
          </a:p>
          <a:p>
            <a:pPr lvl="1"/>
            <a:r>
              <a:rPr lang="en-US" dirty="0" smtClean="0"/>
              <a:t>Ask students to give examples of electromagnetic interference (for example: home wireless phones, microwaves, vacuum cleaner, etc.)</a:t>
            </a:r>
          </a:p>
          <a:p>
            <a:pPr lvl="1"/>
            <a:r>
              <a:rPr lang="en-US" dirty="0" smtClean="0"/>
              <a:t>Show that the wire pairs in UTP have a different number of twists to enhance cancellation.</a:t>
            </a:r>
          </a:p>
          <a:p>
            <a:pPr lvl="1"/>
            <a:r>
              <a:rPr lang="en-US" dirty="0" smtClean="0"/>
              <a:t>Demonstrate the types of UTP cables using a cable tester to show the wiring map.</a:t>
            </a:r>
          </a:p>
          <a:p>
            <a:pPr lvl="1"/>
            <a:r>
              <a:rPr lang="en-US" dirty="0" smtClean="0"/>
              <a:t>Use this video about undersea cable: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https://www.youtube.com/watch?v=v1JEuzBkOD8</a:t>
            </a:r>
            <a:endParaRPr lang="en-US" dirty="0" smtClean="0"/>
          </a:p>
          <a:p>
            <a:pPr lvl="1"/>
            <a:r>
              <a:rPr lang="en-US" dirty="0" smtClean="0"/>
              <a:t>Use this video about how undersea cables are laid: </a:t>
            </a:r>
            <a:r>
              <a:rPr lang="en-US" dirty="0" smtClean="0">
                <a:hlinkClick r:id="rId4"/>
              </a:rPr>
              <a:t>https://www.youtube.com/watch?v=XQVzU_YQ3IQ</a:t>
            </a:r>
            <a:endParaRPr lang="en-US" dirty="0" smtClean="0"/>
          </a:p>
          <a:p>
            <a:pPr lvl="1"/>
            <a:r>
              <a:rPr lang="en-US" dirty="0" smtClean="0"/>
              <a:t>Make sure the students know that color matters in fiber optic cabling.</a:t>
            </a:r>
            <a:endParaRPr lang="en-US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0323" y="346132"/>
            <a:ext cx="8351648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4: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04540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62108" y="367096"/>
            <a:ext cx="8772157" cy="838200"/>
          </a:xfrm>
        </p:spPr>
        <p:txBody>
          <a:bodyPr/>
          <a:lstStyle/>
          <a:p>
            <a:r>
              <a:rPr lang="en-US" dirty="0" smtClean="0"/>
              <a:t>Chapter 4: Best Practices (Cont.)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281349" y="1445044"/>
            <a:ext cx="8507809" cy="4993568"/>
          </a:xfrm>
        </p:spPr>
        <p:txBody>
          <a:bodyPr/>
          <a:lstStyle/>
          <a:p>
            <a:r>
              <a:rPr lang="en-US" dirty="0" smtClean="0"/>
              <a:t>Section 4.3</a:t>
            </a:r>
          </a:p>
          <a:p>
            <a:pPr lvl="1"/>
            <a:r>
              <a:rPr lang="en-US" dirty="0" smtClean="0"/>
              <a:t>“A Frame is like a bed frame. It has a headboard (header) and footboard (trailer).”</a:t>
            </a:r>
          </a:p>
          <a:p>
            <a:pPr lvl="1"/>
            <a:r>
              <a:rPr lang="en-US" dirty="0" smtClean="0"/>
              <a:t>Begin an OSI Model Post-It Note exercise: Have each student take 10 post-it notes and write 5 key words for the physical layer and 5 key words for the data link layer. The words will be put in an envelope for later. Eventually, all 7 layers will be covered and students can exchange envelopes and properly align descriptions to the name of the layer.</a:t>
            </a:r>
          </a:p>
          <a:p>
            <a:pPr lvl="1"/>
            <a:r>
              <a:rPr lang="en-US" dirty="0" smtClean="0"/>
              <a:t>Describe how the physical and data link layers of the OSI model interoperate together. </a:t>
            </a:r>
          </a:p>
          <a:p>
            <a:pPr lvl="1"/>
            <a:r>
              <a:rPr lang="en-US" dirty="0" smtClean="0"/>
              <a:t>Explain that LLC and MAC work together as sublayers in the data link layer. LLC connects to Layer 3 and MAC connects to Layer 1.</a:t>
            </a:r>
          </a:p>
        </p:txBody>
      </p:sp>
    </p:spTree>
    <p:extLst>
      <p:ext uri="{BB962C8B-B14F-4D97-AF65-F5344CB8AC3E}">
        <p14:creationId xmlns:p14="http://schemas.microsoft.com/office/powerpoint/2010/main" val="708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r>
              <a:rPr lang="en-US" dirty="0" smtClean="0"/>
              <a:t>Chapter 4: Best Practices (Cont.)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09966" y="1539502"/>
            <a:ext cx="8636820" cy="4926405"/>
          </a:xfrm>
        </p:spPr>
        <p:txBody>
          <a:bodyPr/>
          <a:lstStyle/>
          <a:p>
            <a:r>
              <a:rPr lang="en-US" dirty="0" smtClean="0"/>
              <a:t>Section 4.4</a:t>
            </a:r>
          </a:p>
          <a:p>
            <a:pPr lvl="1"/>
            <a:r>
              <a:rPr lang="en-US" dirty="0" smtClean="0"/>
              <a:t>Draw examples of common physical WAN topologies on the board and have students generate pros and cons for each type.</a:t>
            </a:r>
          </a:p>
          <a:p>
            <a:pPr lvl="1"/>
            <a:r>
              <a:rPr lang="en-US" dirty="0" smtClean="0"/>
              <a:t>Full Mesh requires n*(n-1)/2 links for a full mesh (n=number of devices in full mesh).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24983</TotalTime>
  <Pages>28</Pages>
  <Words>2019</Words>
  <Application>Microsoft Office PowerPoint</Application>
  <PresentationFormat>On-screen Show (4:3)</PresentationFormat>
  <Paragraphs>445</Paragraphs>
  <Slides>37</Slides>
  <Notes>35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Instructor Materials Chapter 4: Network Access</vt:lpstr>
      <vt:lpstr>Instructor Materials – Chapter 4 Planning Guide</vt:lpstr>
      <vt:lpstr>PowerPoint Presentation</vt:lpstr>
      <vt:lpstr>Chapter 4: Activities</vt:lpstr>
      <vt:lpstr>Chapter 4: Assessment</vt:lpstr>
      <vt:lpstr>PowerPoint Presentation</vt:lpstr>
      <vt:lpstr>PowerPoint Presentation</vt:lpstr>
      <vt:lpstr>Chapter 4: Best Practices (Cont.)</vt:lpstr>
      <vt:lpstr>Chapter 4: Best Practices (Cont.)</vt:lpstr>
      <vt:lpstr>Chapter 4: Additional Help</vt:lpstr>
      <vt:lpstr>PowerPoint Presentation</vt:lpstr>
      <vt:lpstr>Chapter 4: Network Access</vt:lpstr>
      <vt:lpstr>Chapter 4 - Sections &amp; Objectives</vt:lpstr>
      <vt:lpstr>4.1 Network Access</vt:lpstr>
      <vt:lpstr>Physical Layer Protocols Physical Layer Connection</vt:lpstr>
      <vt:lpstr>Physical Layer Protocols Purpose of the Physical Layer</vt:lpstr>
      <vt:lpstr>Physical Layer Protocols Physical Layer Characteristics</vt:lpstr>
      <vt:lpstr>4.2 Network Media</vt:lpstr>
      <vt:lpstr>Network Media Copper Cabling</vt:lpstr>
      <vt:lpstr>Network Media UTP Cabling</vt:lpstr>
      <vt:lpstr>Network Media Fiber-Optic Cabling</vt:lpstr>
      <vt:lpstr>Network Media Wireless Media</vt:lpstr>
      <vt:lpstr>4.3 Data Link Layer Protocols</vt:lpstr>
      <vt:lpstr>Data Link Layer Protocols Purpose of the Data Link Layer</vt:lpstr>
      <vt:lpstr>4.4 Media Access Control</vt:lpstr>
      <vt:lpstr>Media Access Control Topologies</vt:lpstr>
      <vt:lpstr>Media Access Control WAN Topologies</vt:lpstr>
      <vt:lpstr>Media Access Control LAN Topologies</vt:lpstr>
      <vt:lpstr>Media Access Control Data Link Frame</vt:lpstr>
      <vt:lpstr>4.5 Chapter Summary</vt:lpstr>
      <vt:lpstr>Chapter Summary Summary</vt:lpstr>
      <vt:lpstr>PowerPoint Presentation</vt:lpstr>
      <vt:lpstr>PowerPoint Presentation</vt:lpstr>
      <vt:lpstr>Section 4.1 New Terms and Commands</vt:lpstr>
      <vt:lpstr>Section 4.2 New Terms and Commands</vt:lpstr>
      <vt:lpstr>Section 4.3 New Terms and Commands</vt:lpstr>
      <vt:lpstr>Section 4.4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 -X (rofloria - BAY AREA TECHWORKERS at Cisco)</cp:lastModifiedBy>
  <cp:revision>910</cp:revision>
  <cp:lastPrinted>1999-01-27T00:54:54Z</cp:lastPrinted>
  <dcterms:created xsi:type="dcterms:W3CDTF">2006-10-23T15:07:30Z</dcterms:created>
  <dcterms:modified xsi:type="dcterms:W3CDTF">2016-03-08T22:53:53Z</dcterms:modified>
</cp:coreProperties>
</file>